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2" r:id="rId5"/>
    <p:sldId id="263" r:id="rId6"/>
    <p:sldId id="261" r:id="rId7"/>
    <p:sldId id="264" r:id="rId8"/>
    <p:sldId id="266" r:id="rId9"/>
    <p:sldId id="267" r:id="rId10"/>
    <p:sldId id="269" r:id="rId11"/>
    <p:sldId id="270" r:id="rId12"/>
    <p:sldId id="25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EC2A7-F61D-4EC4-A96B-84CAE6BC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BA560-B5F4-434F-92CC-C99746E0A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0C2ED-1CBE-42ED-A9B4-1EC525B7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811C3-7843-4E66-BCC4-F350DDD8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A7B8A-BF72-4ABE-B128-1A99FF0F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646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927AD-B461-4174-9C19-A5183A1D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5FFF6F-1C02-4534-B65A-51B0B2CF1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490C5-D4AB-4759-B9AA-0147D47F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A52EA-73EB-49D7-B906-6FEA716B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17F0C-AF64-46A8-813F-62C82FEE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63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CBAD3-C10D-4A7A-ACEF-271BED423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0C495F-2FBC-4593-BEFC-10B805EA7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A7C31-4C48-4D02-8143-1989CE9B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96F14-0FE6-41AF-A35C-C3F92F99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C1FAA4-718A-4906-BC67-730A2707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7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E02C7-6FD5-42EA-BDC7-0C40DE9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4084A-7867-4F8F-8FFF-F980C911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5B662-6F20-4657-9F4B-E500990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C1BA5A-10C8-4174-850C-509B8AE0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175152-7BE9-480B-BC67-43C1836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00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2ADEF-D3AC-4B5E-BFB3-B53A3806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C6B877-2CEF-48B6-B23D-8BE15007C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6918C-9871-492D-A2D9-5DBA4130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74CBC-2497-4FEA-B34A-0BE50A0A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883C01-9B69-47DF-B052-F0BE6A51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43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9F6CB-529C-4CF1-B6E0-AC0B6422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8D6D6-236C-4CE9-B2D9-33CEF0406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5D731B-85FA-4079-BAE0-FC4B9F38A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C74A34-96BF-4FCF-8075-8016E901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9A26B6-4811-4A34-BC2D-B165C181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2E1E60-E7F5-4D7E-A7F6-A4A677A2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75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188D4-75A0-4D49-94C6-38DDFB34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C3C8C-4A11-4B32-9D07-E6858826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B6D7E2-C8A7-4626-B50C-19DFFF3D8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8758AEA-D590-4176-A791-80E6DA22F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EBBF04-73EB-4835-B2AE-3993197E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2727F2-C57F-46E9-9786-8C983E1F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BF1795-4104-4E5F-9CDF-9A87DA4C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100721-E0A9-4C84-9B60-39F656A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92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261A5-8F76-48ED-B4E0-184EA436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FEA166-41E8-423F-B1CC-18E1369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DB1FED-EB45-43B0-962F-EC067FB6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0CB056-5B66-42AB-9660-61F39DE5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6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01EE3C-002E-47CE-8C51-7C1475A8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BBD10E-E3B6-4E9A-BABE-2A9F1D66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95E3D-EFA9-4DEE-BE5F-DBFED8A5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93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D0C9D-A675-4AAE-AF0E-2FD68DC5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5E055-8961-44C4-B654-CEFF79E2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570A7D-D2AF-4F1F-BE0F-BF765143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2DDF34-163C-4F51-9062-B8818079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04437-CD80-4154-8DA4-8E1E16C0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06ACC-03A9-4054-8496-2AA16E73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902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6434A-D002-4903-BEE3-5EDFFD7C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5FA4A7-6290-44C0-9B1D-041A20D1C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09DD1-2BD1-45ED-AC34-7A763E3FF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1D017-D98D-4822-8C14-B9E91D33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02715D-09CA-40D0-9A5A-7D3CA12C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8EBC25-5943-4F15-8F57-6B5DF5EF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73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CFA2DA-0F45-4780-B7A1-86050014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0FC4F7-FDD4-40EB-80C3-2D2B358E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AB54D-9962-4158-A5AF-10D380ABA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6A62-A4C2-470F-AE7A-B3490BA23D65}" type="datetimeFigureOut">
              <a:rPr lang="es-MX" smtClean="0"/>
              <a:t>05/09/2021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A4922D-7C4C-4840-AF23-2F564461D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EAE51-615D-4F31-83D3-E73F02C7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15B3-5CA8-4BAB-A9A7-E24CD1D3C4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10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sites.google.com/site/gestiondepoyectosdesoftware/home/unidad-1_nombre/1-2-fases-de-la-gestion-de-proyectos/1-2-3---seleccion-y-evaluacion-de-personal" TargetMode="External"/><Relationship Id="rId4" Type="http://schemas.openxmlformats.org/officeDocument/2006/relationships/hyperlink" Target="https://www.cesuma.mx/blog/como-realizar-un-proceso-de-seleccion-de-person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8323551-27AA-4959-AA58-A80EA36C8D22}"/>
              </a:ext>
            </a:extLst>
          </p:cNvPr>
          <p:cNvSpPr/>
          <p:nvPr/>
        </p:nvSpPr>
        <p:spPr>
          <a:xfrm>
            <a:off x="0" y="0"/>
            <a:ext cx="41479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62EF28B5-AF0E-472C-A544-D39BC8E31AF7}"/>
              </a:ext>
            </a:extLst>
          </p:cNvPr>
          <p:cNvSpPr/>
          <p:nvPr/>
        </p:nvSpPr>
        <p:spPr>
          <a:xfrm rot="5400000">
            <a:off x="-66261" y="66260"/>
            <a:ext cx="1391478" cy="125895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43B02E-2013-4F2F-833A-A6F5443E7C65}"/>
              </a:ext>
            </a:extLst>
          </p:cNvPr>
          <p:cNvSpPr txBox="1"/>
          <p:nvPr/>
        </p:nvSpPr>
        <p:spPr>
          <a:xfrm>
            <a:off x="-39757" y="283483"/>
            <a:ext cx="13384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Britannic Bold" panose="020B0903060703020204" pitchFamily="34" charset="0"/>
              </a:rPr>
              <a:t>EQUIPO</a:t>
            </a:r>
            <a:r>
              <a:rPr lang="es-MX" dirty="0">
                <a:latin typeface="Britannic Bold" panose="020B0903060703020204" pitchFamily="34" charset="0"/>
              </a:rPr>
              <a:t> 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115AF2-92D6-4A9D-A56E-89538CF6E9A0}"/>
              </a:ext>
            </a:extLst>
          </p:cNvPr>
          <p:cNvSpPr txBox="1"/>
          <p:nvPr/>
        </p:nvSpPr>
        <p:spPr>
          <a:xfrm>
            <a:off x="278297" y="3134859"/>
            <a:ext cx="3313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3"/>
                </a:solidFill>
              </a:rPr>
              <a:t>INTEGRANTES:</a:t>
            </a:r>
          </a:p>
          <a:p>
            <a:r>
              <a:rPr lang="es-MX" dirty="0">
                <a:solidFill>
                  <a:schemeClr val="accent3"/>
                </a:solidFill>
              </a:rPr>
              <a:t>Hernández Cruz Roberto Carlos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18230734</a:t>
            </a:r>
          </a:p>
          <a:p>
            <a:r>
              <a:rPr lang="es-MX" dirty="0">
                <a:solidFill>
                  <a:schemeClr val="accent3"/>
                </a:solidFill>
              </a:rPr>
              <a:t>Rodríguez Job Mario Alexis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18230754</a:t>
            </a:r>
          </a:p>
          <a:p>
            <a:r>
              <a:rPr lang="es-MX" dirty="0">
                <a:solidFill>
                  <a:schemeClr val="accent3"/>
                </a:solidFill>
              </a:rPr>
              <a:t>Sanchez Ponce Angeles Yahaira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18230765</a:t>
            </a:r>
          </a:p>
          <a:p>
            <a:r>
              <a:rPr lang="es-MX" dirty="0">
                <a:solidFill>
                  <a:schemeClr val="accent3"/>
                </a:solidFill>
              </a:rPr>
              <a:t>Vázquez Zepeda Martin de Jesús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18230773</a:t>
            </a:r>
          </a:p>
          <a:p>
            <a:r>
              <a:rPr lang="es-MX" dirty="0">
                <a:solidFill>
                  <a:schemeClr val="accent3"/>
                </a:solidFill>
              </a:rPr>
              <a:t>Yela Flores Alba Esmeralda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3"/>
                </a:solidFill>
              </a:rPr>
              <a:t>18230775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0AA25E-7154-4A08-9420-00E985006007}"/>
              </a:ext>
            </a:extLst>
          </p:cNvPr>
          <p:cNvSpPr txBox="1"/>
          <p:nvPr/>
        </p:nvSpPr>
        <p:spPr>
          <a:xfrm>
            <a:off x="5314124" y="1719111"/>
            <a:ext cx="5459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Arial Black" panose="020B0A04020102020204" pitchFamily="34" charset="0"/>
              </a:rPr>
              <a:t>Asignatura: </a:t>
            </a:r>
          </a:p>
          <a:p>
            <a:pPr algn="just"/>
            <a:r>
              <a:rPr lang="es-MX" sz="2400" dirty="0">
                <a:latin typeface="Abadi" panose="020B0604020104020204" pitchFamily="34" charset="0"/>
              </a:rPr>
              <a:t>Gestión de proyectos de Software</a:t>
            </a:r>
          </a:p>
          <a:p>
            <a:pPr algn="just"/>
            <a:endParaRPr lang="es-MX" sz="2400" dirty="0">
              <a:latin typeface="Abadi" panose="020B0604020104020204" pitchFamily="34" charset="0"/>
            </a:endParaRPr>
          </a:p>
          <a:p>
            <a:pPr algn="ctr"/>
            <a:r>
              <a:rPr lang="es-MX" sz="2400" dirty="0">
                <a:latin typeface="Arial Black" panose="020B0A04020102020204" pitchFamily="34" charset="0"/>
              </a:rPr>
              <a:t>Unidad 1</a:t>
            </a:r>
          </a:p>
          <a:p>
            <a:pPr algn="ctr"/>
            <a:endParaRPr lang="es-MX" sz="2400" dirty="0">
              <a:latin typeface="Arial Black" panose="020B0A04020102020204" pitchFamily="34" charset="0"/>
            </a:endParaRPr>
          </a:p>
          <a:p>
            <a:pPr algn="ctr"/>
            <a:r>
              <a:rPr lang="es-MX" sz="2400" dirty="0">
                <a:latin typeface="Arial Black" panose="020B0A04020102020204" pitchFamily="34" charset="0"/>
              </a:rPr>
              <a:t>Actividad 2: </a:t>
            </a:r>
          </a:p>
          <a:p>
            <a:pPr algn="just"/>
            <a:r>
              <a:rPr lang="es-MX" sz="2400" dirty="0">
                <a:latin typeface="Abadi" panose="020B0604020104020204" pitchFamily="34" charset="0"/>
              </a:rPr>
              <a:t>Presentación y Exposición de los temas “Introducción a la gestión de proyectos”</a:t>
            </a:r>
          </a:p>
          <a:p>
            <a:pPr algn="just"/>
            <a:r>
              <a:rPr lang="es-MX" sz="2400" dirty="0">
                <a:latin typeface="Abadi" panose="020B0604020104020204" pitchFamily="34" charset="0"/>
              </a:rPr>
              <a:t>Subtema 1.2.3 Selección y Evaluación del personal.</a:t>
            </a:r>
          </a:p>
        </p:txBody>
      </p:sp>
    </p:spTree>
    <p:extLst>
      <p:ext uri="{BB962C8B-B14F-4D97-AF65-F5344CB8AC3E}">
        <p14:creationId xmlns:p14="http://schemas.microsoft.com/office/powerpoint/2010/main" val="118247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363EA12-2C92-4EDE-A7BD-AF64D4F5863C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8116A6-2A49-43D1-8093-3F0B08D07F76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171D85-0AA2-4F52-90BF-6F6537236EE1}"/>
              </a:ext>
            </a:extLst>
          </p:cNvPr>
          <p:cNvSpPr txBox="1"/>
          <p:nvPr/>
        </p:nvSpPr>
        <p:spPr>
          <a:xfrm>
            <a:off x="1484244" y="2266122"/>
            <a:ext cx="5393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i="0" dirty="0">
                <a:effectLst/>
                <a:latin typeface="Comic Sans MS" panose="030F0702030302020204" pitchFamily="66" charset="0"/>
              </a:rPr>
              <a:t>Solicitudes de Empleo y currículos</a:t>
            </a:r>
            <a:endParaRPr lang="es-MX" sz="2000" dirty="0">
              <a:latin typeface="Comic Sans MS" panose="030F0702030302020204" pitchFamily="66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4A913C0-0D5C-4031-928B-E1FCC71C82DD}"/>
              </a:ext>
            </a:extLst>
          </p:cNvPr>
          <p:cNvSpPr/>
          <p:nvPr/>
        </p:nvSpPr>
        <p:spPr>
          <a:xfrm>
            <a:off x="834887" y="2295171"/>
            <a:ext cx="397566" cy="37106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6C41A1-3CB5-4117-B7EE-3D7E0734D8C4}"/>
              </a:ext>
            </a:extLst>
          </p:cNvPr>
          <p:cNvSpPr txBox="1"/>
          <p:nvPr/>
        </p:nvSpPr>
        <p:spPr>
          <a:xfrm>
            <a:off x="1842052" y="3604591"/>
            <a:ext cx="3339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andara" panose="020E0502030303020204" pitchFamily="34" charset="0"/>
              </a:rPr>
              <a:t>Las solicitudes de empleo es una especie de registro y a la vez permiten estar al día acerca de las características de los aspirantes para el empleo conforme ocurran las vacantes de empleo futuras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A50A94E-E198-4F5E-A68B-0DCCE25F1A20}"/>
              </a:ext>
            </a:extLst>
          </p:cNvPr>
          <p:cNvSpPr txBox="1"/>
          <p:nvPr/>
        </p:nvSpPr>
        <p:spPr>
          <a:xfrm>
            <a:off x="6639340" y="3616545"/>
            <a:ext cx="2531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Domicilio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Edad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servicio militar educación habilidades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C38AEB-C767-439D-B82A-E1D77506FECD}"/>
              </a:ext>
            </a:extLst>
          </p:cNvPr>
          <p:cNvSpPr txBox="1"/>
          <p:nvPr/>
        </p:nvSpPr>
        <p:spPr>
          <a:xfrm>
            <a:off x="9647584" y="3616545"/>
            <a:ext cx="1749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Nacionalidad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 información del trabajo que se desea postular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Candara" panose="020E0502030303020204" pitchFamily="34" charset="0"/>
              </a:rPr>
              <a:t>referencias</a:t>
            </a:r>
          </a:p>
          <a:p>
            <a:endParaRPr lang="es-MX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4B9279C-80FD-46ED-8515-AFD61B1F4798}"/>
              </a:ext>
            </a:extLst>
          </p:cNvPr>
          <p:cNvCxnSpPr/>
          <p:nvPr/>
        </p:nvCxnSpPr>
        <p:spPr>
          <a:xfrm>
            <a:off x="6877879" y="3260035"/>
            <a:ext cx="39226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2A5021F-341C-44AD-AC7F-0DEFCC777C37}"/>
              </a:ext>
            </a:extLst>
          </p:cNvPr>
          <p:cNvSpPr txBox="1"/>
          <p:nvPr/>
        </p:nvSpPr>
        <p:spPr>
          <a:xfrm>
            <a:off x="7957930" y="2569623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Suelen proporcionar información de tipo: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9F9ADE-5E1D-4F4C-A7CC-06EEA2D7F63F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1443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E00E3A-BD09-431C-B959-DF20699AD69D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7F2E39-65A5-4B61-A0DB-022192998FDE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35DFB9-BAB3-42E3-BCE9-6B46B3D89142}"/>
              </a:ext>
            </a:extLst>
          </p:cNvPr>
          <p:cNvSpPr txBox="1"/>
          <p:nvPr/>
        </p:nvSpPr>
        <p:spPr>
          <a:xfrm>
            <a:off x="1577009" y="2190042"/>
            <a:ext cx="3299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mic Sans MS" panose="030F0702030302020204" pitchFamily="66" charset="0"/>
              </a:rPr>
              <a:t>Pruebas de Capacidad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0E3231A-5FB3-4E75-9BA3-198F5195B69A}"/>
              </a:ext>
            </a:extLst>
          </p:cNvPr>
          <p:cNvSpPr/>
          <p:nvPr/>
        </p:nvSpPr>
        <p:spPr>
          <a:xfrm>
            <a:off x="1159565" y="2190042"/>
            <a:ext cx="304800" cy="40011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58361F-8D07-44D2-BDD3-90BCFBBDAFE8}"/>
              </a:ext>
            </a:extLst>
          </p:cNvPr>
          <p:cNvSpPr txBox="1"/>
          <p:nvPr/>
        </p:nvSpPr>
        <p:spPr>
          <a:xfrm>
            <a:off x="1987826" y="3163429"/>
            <a:ext cx="7739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/>
              <a:t>Por medio de estas pruebas se estiman las capacidades específicas o potenciales de los individuos. A menudo a estas se les conoce como pruebas de APTITUD, y constan de medidas, con lápiz y papel, de las capacidades intelectuales, la precisión de las percepciones, las capacidades mecánicas y espaciales y las habilidades motoras</a:t>
            </a:r>
            <a:endParaRPr lang="es-MX" dirty="0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29D74095-3880-4BD4-A69A-256E67C8E5CA}"/>
              </a:ext>
            </a:extLst>
          </p:cNvPr>
          <p:cNvSpPr/>
          <p:nvPr/>
        </p:nvSpPr>
        <p:spPr>
          <a:xfrm rot="5400000">
            <a:off x="11247999" y="4976704"/>
            <a:ext cx="366564" cy="386111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54810F-C3F1-41D1-AC44-7CEB597C3B2E}"/>
              </a:ext>
            </a:extLst>
          </p:cNvPr>
          <p:cNvSpPr txBox="1"/>
          <p:nvPr/>
        </p:nvSpPr>
        <p:spPr>
          <a:xfrm>
            <a:off x="4876800" y="4986477"/>
            <a:ext cx="6361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Pruebas de conocimiento del puesto de trabajo, muestras de trabajo y ensayos de trabajo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CF024DC-762E-4EC9-B008-E70F004D51CD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5193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EBB2589-97A1-41C8-8A2A-A56125B2F880}"/>
              </a:ext>
            </a:extLst>
          </p:cNvPr>
          <p:cNvSpPr txBox="1"/>
          <p:nvPr/>
        </p:nvSpPr>
        <p:spPr>
          <a:xfrm>
            <a:off x="2389533" y="1099931"/>
            <a:ext cx="4890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rial Black" panose="020B0A04020102020204" pitchFamily="34" charset="0"/>
              </a:rPr>
              <a:t>REFERENCIAS BIBIOGRAFICAS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5E04A8-DC23-4B7C-91A1-84CCA49B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942" y="318911"/>
            <a:ext cx="2324100" cy="19621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B0459A11-32BA-4DEA-A209-D6D4FBA076E9}"/>
              </a:ext>
            </a:extLst>
          </p:cNvPr>
          <p:cNvSpPr/>
          <p:nvPr/>
        </p:nvSpPr>
        <p:spPr>
          <a:xfrm>
            <a:off x="0" y="6493565"/>
            <a:ext cx="12192000" cy="36443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5B4B32-08DF-4015-90CE-BEEFF5FB593F}"/>
              </a:ext>
            </a:extLst>
          </p:cNvPr>
          <p:cNvSpPr txBox="1"/>
          <p:nvPr/>
        </p:nvSpPr>
        <p:spPr>
          <a:xfrm>
            <a:off x="1099931" y="2586819"/>
            <a:ext cx="4890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Cesuma</a:t>
            </a:r>
            <a:r>
              <a:rPr lang="es-MX" dirty="0"/>
              <a:t>, A. (2021, 26 febrero). ¿Cómo realizar un proceso de selección de personal? </a:t>
            </a:r>
            <a:r>
              <a:rPr lang="es-MX" dirty="0" err="1"/>
              <a:t>cesuma</a:t>
            </a:r>
            <a:r>
              <a:rPr lang="es-MX" dirty="0"/>
              <a:t>. </a:t>
            </a:r>
            <a:r>
              <a:rPr lang="es-MX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https://www.cesuma.mx/blog/como-realizar-un-proceso-de-seleccion-de-personal.html</a:t>
            </a:r>
            <a:r>
              <a:rPr lang="es-MX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F952A9-E52D-4EC4-A848-3B9D06F058A6}"/>
              </a:ext>
            </a:extLst>
          </p:cNvPr>
          <p:cNvSpPr txBox="1"/>
          <p:nvPr/>
        </p:nvSpPr>
        <p:spPr>
          <a:xfrm>
            <a:off x="1099931" y="4664765"/>
            <a:ext cx="4704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(S/f)</a:t>
            </a:r>
            <a:r>
              <a:rPr lang="es-MX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Gestion</a:t>
            </a:r>
            <a:r>
              <a:rPr lang="es-MX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proyectos de software. Google sites. .</a:t>
            </a:r>
            <a:r>
              <a:rPr lang="es-MX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https://sites.google.com/site/gestiondepoyectosdesoftware/home/unidad-1_nombre/1-2-fases-de-la-gestion-de-proyectos/1-2-3---seleccion-y-evaluacion-de-personal</a:t>
            </a:r>
            <a:r>
              <a:rPr lang="es-MX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BB243F-D183-44E6-8AC1-5F58DE986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316" y="2604057"/>
            <a:ext cx="3784753" cy="251858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3C64342-A5BC-4E00-A4AA-80D0FBC27BA2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2779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AE111F20-9F00-42FA-8E88-681ADCE7382D}"/>
              </a:ext>
            </a:extLst>
          </p:cNvPr>
          <p:cNvSpPr/>
          <p:nvPr/>
        </p:nvSpPr>
        <p:spPr>
          <a:xfrm>
            <a:off x="0" y="0"/>
            <a:ext cx="3379304" cy="6857999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47504-9F3A-4339-8108-61F0CE455E24}"/>
              </a:ext>
            </a:extLst>
          </p:cNvPr>
          <p:cNvSpPr txBox="1"/>
          <p:nvPr/>
        </p:nvSpPr>
        <p:spPr>
          <a:xfrm>
            <a:off x="490330" y="2814141"/>
            <a:ext cx="197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Selección del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547040-4436-4A72-B318-BFAD50DD72EB}"/>
              </a:ext>
            </a:extLst>
          </p:cNvPr>
          <p:cNvSpPr txBox="1"/>
          <p:nvPr/>
        </p:nvSpPr>
        <p:spPr>
          <a:xfrm>
            <a:off x="6506818" y="1253699"/>
            <a:ext cx="3882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andara" panose="020E0502030303020204" pitchFamily="34" charset="0"/>
              </a:rPr>
              <a:t>El proceso de selección de personal se considera un instrumento esencial para fomentar el desarrollo organizativo y la competitividad empresarial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C8ABF0-336C-41A4-B3BA-FA86937EBEDE}"/>
              </a:ext>
            </a:extLst>
          </p:cNvPr>
          <p:cNvSpPr txBox="1"/>
          <p:nvPr/>
        </p:nvSpPr>
        <p:spPr>
          <a:xfrm>
            <a:off x="6652072" y="3645928"/>
            <a:ext cx="3949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Candara" panose="020E0502030303020204" pitchFamily="34" charset="0"/>
              </a:rPr>
              <a:t>Es un procedimiento que permite  encontrar al hombre que cubra el puesto adecuado para ocupar los cargos existentes en la empresa, tratando de mantener o aumentar la eficiencia y el rendimiento del personal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CB2505-9721-4D36-9B20-E885E9F8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20" y="2262495"/>
            <a:ext cx="2969009" cy="41883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FC334754-FFCF-4395-AE49-27AEA3BC5447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04330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680DC031-DCD9-47A2-8FD1-91310904E0B2}"/>
              </a:ext>
            </a:extLst>
          </p:cNvPr>
          <p:cNvSpPr/>
          <p:nvPr/>
        </p:nvSpPr>
        <p:spPr>
          <a:xfrm flipH="1">
            <a:off x="8812696" y="0"/>
            <a:ext cx="3379304" cy="6857999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573AD2-C91D-4CE4-A78D-166FBC5F19ED}"/>
              </a:ext>
            </a:extLst>
          </p:cNvPr>
          <p:cNvSpPr txBox="1"/>
          <p:nvPr/>
        </p:nvSpPr>
        <p:spPr>
          <a:xfrm>
            <a:off x="9727096" y="2787205"/>
            <a:ext cx="1934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Beneficios de un buen reclutamiento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2FE9D2-A1F2-4EBE-ADE4-1D5CEC06947B}"/>
              </a:ext>
            </a:extLst>
          </p:cNvPr>
          <p:cNvSpPr txBox="1"/>
          <p:nvPr/>
        </p:nvSpPr>
        <p:spPr>
          <a:xfrm>
            <a:off x="1470991" y="2305615"/>
            <a:ext cx="63875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MX" sz="2000" dirty="0">
                <a:latin typeface="Candara" panose="020E0502030303020204" pitchFamily="34" charset="0"/>
              </a:rPr>
              <a:t>La eliminación de los costos debidos a la excesiva rotación.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MX" sz="2000" dirty="0">
                <a:latin typeface="Candara" panose="020E0502030303020204" pitchFamily="34" charset="0"/>
              </a:rPr>
              <a:t>La posibilidad de supervisar la estructura y las necesidades de la organización.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MX" sz="2000" dirty="0">
                <a:latin typeface="Candara" panose="020E0502030303020204" pitchFamily="34" charset="0"/>
              </a:rPr>
              <a:t>La introducción de cambios empresariales innovadores gracias a la identificación de los perfiles adecuados que aumentan la rentabilidad.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054575-8C3A-4E75-8154-A5920D3ADBE6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3962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A29736-A4E0-433A-BCD8-925919F8E0B7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161CBD-0205-4B65-8EDF-0B8028F12238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7BCD47-2720-4FA9-AFDD-D64B9687FE02}"/>
              </a:ext>
            </a:extLst>
          </p:cNvPr>
          <p:cNvSpPr txBox="1"/>
          <p:nvPr/>
        </p:nvSpPr>
        <p:spPr>
          <a:xfrm>
            <a:off x="10018643" y="2022324"/>
            <a:ext cx="2146852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FB7B8C-51D8-43AD-AA39-8072E3506695}"/>
              </a:ext>
            </a:extLst>
          </p:cNvPr>
          <p:cNvSpPr txBox="1"/>
          <p:nvPr/>
        </p:nvSpPr>
        <p:spPr>
          <a:xfrm>
            <a:off x="10018642" y="2931395"/>
            <a:ext cx="19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8D82619-C843-4992-8515-3F943C5EE83C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063368B-102E-4E22-96C2-51A1B8A65002}"/>
              </a:ext>
            </a:extLst>
          </p:cNvPr>
          <p:cNvSpPr txBox="1"/>
          <p:nvPr/>
        </p:nvSpPr>
        <p:spPr>
          <a:xfrm>
            <a:off x="10018642" y="4804380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4AE70A-258F-451A-8719-494E10A0CCBF}"/>
              </a:ext>
            </a:extLst>
          </p:cNvPr>
          <p:cNvSpPr txBox="1"/>
          <p:nvPr/>
        </p:nvSpPr>
        <p:spPr>
          <a:xfrm>
            <a:off x="2703443" y="1633760"/>
            <a:ext cx="540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La fase preliminar consiste en el análisis y la descripción del trabajo.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D7F928-580D-4D9A-9751-7968FB8EE209}"/>
              </a:ext>
            </a:extLst>
          </p:cNvPr>
          <p:cNvSpPr txBox="1"/>
          <p:nvPr/>
        </p:nvSpPr>
        <p:spPr>
          <a:xfrm>
            <a:off x="4181060" y="3116061"/>
            <a:ext cx="245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omic Sans MS" panose="030F0702030302020204" pitchFamily="66" charset="0"/>
              </a:rPr>
              <a:t>Sus Actividades: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191019-280A-4D39-A18C-ACFB0E7C26AF}"/>
              </a:ext>
            </a:extLst>
          </p:cNvPr>
          <p:cNvSpPr txBox="1"/>
          <p:nvPr/>
        </p:nvSpPr>
        <p:spPr>
          <a:xfrm>
            <a:off x="735495" y="4320422"/>
            <a:ext cx="432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/>
              <a:t>reunir información sobre la función del puesto de trabajo, identificando las tareas y las aptitudes necesarias</a:t>
            </a:r>
          </a:p>
          <a:p>
            <a:pPr algn="just"/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E0709C-EBA1-4431-A4D6-8F1E2B3086CF}"/>
              </a:ext>
            </a:extLst>
          </p:cNvPr>
          <p:cNvSpPr txBox="1"/>
          <p:nvPr/>
        </p:nvSpPr>
        <p:spPr>
          <a:xfrm>
            <a:off x="5844208" y="4320422"/>
            <a:ext cx="3816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dirty="0"/>
              <a:t>redacción de un mapa en profundidad de las actividades y responsabilidades relacionadas con el puesto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6B1D177-1F38-4C8C-99B4-1B083C4492AB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787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5D6EE9-43EE-491B-8AD9-DE35C59CDA45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3B6AB3-8DF6-4231-BE13-E2AAADFE4C75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B8D145-2C6A-4179-B704-47A3D018395C}"/>
              </a:ext>
            </a:extLst>
          </p:cNvPr>
          <p:cNvSpPr txBox="1"/>
          <p:nvPr/>
        </p:nvSpPr>
        <p:spPr>
          <a:xfrm>
            <a:off x="10018643" y="2022324"/>
            <a:ext cx="196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F12E10-A53A-43A6-ABB8-797F702D8CA9}"/>
              </a:ext>
            </a:extLst>
          </p:cNvPr>
          <p:cNvSpPr txBox="1"/>
          <p:nvPr/>
        </p:nvSpPr>
        <p:spPr>
          <a:xfrm>
            <a:off x="10018642" y="2931395"/>
            <a:ext cx="2146852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05CDB0-B0E2-4717-A8DE-79DCB7C071BD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28426F-87F0-40E3-BFC8-73EEEBEC6D66}"/>
              </a:ext>
            </a:extLst>
          </p:cNvPr>
          <p:cNvSpPr txBox="1"/>
          <p:nvPr/>
        </p:nvSpPr>
        <p:spPr>
          <a:xfrm>
            <a:off x="10018642" y="4804380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C91620-D97E-4BF2-84B7-0998FAB65428}"/>
              </a:ext>
            </a:extLst>
          </p:cNvPr>
          <p:cNvSpPr txBox="1"/>
          <p:nvPr/>
        </p:nvSpPr>
        <p:spPr>
          <a:xfrm>
            <a:off x="2955234" y="1688932"/>
            <a:ext cx="4611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El reclutamiento es el proceso de reunir solicitudes de individuos, en esta fase se procede a decidir sobre las fuentes de reclutamiento a las que recurrir para la búsqueda. Entre ellos, se identifican los siguientes: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/>
              <a:t>Fuentes internas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s-MX" dirty="0"/>
              <a:t>Fuentes externas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7050EB6-B9B5-4DCA-8E99-C60934ED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30" y="4568685"/>
            <a:ext cx="1865243" cy="18652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C79AD2-5260-41A6-9463-D07CE241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642" y="4568685"/>
            <a:ext cx="2952750" cy="154305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0F56AEAE-FE13-4E1F-8A5C-555881B677D2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9777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E69D9A-30D8-4F27-A7C0-54F061927CCC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9EE949-5C86-49FC-BD02-8CCAA5E65DE3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FDF20E-5F19-4ACB-928D-403867C9418E}"/>
              </a:ext>
            </a:extLst>
          </p:cNvPr>
          <p:cNvSpPr txBox="1"/>
          <p:nvPr/>
        </p:nvSpPr>
        <p:spPr>
          <a:xfrm>
            <a:off x="10018643" y="2022324"/>
            <a:ext cx="196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FDF333-94B7-4AFA-B02D-C6BBC7041B1B}"/>
              </a:ext>
            </a:extLst>
          </p:cNvPr>
          <p:cNvSpPr txBox="1"/>
          <p:nvPr/>
        </p:nvSpPr>
        <p:spPr>
          <a:xfrm>
            <a:off x="10018642" y="2931395"/>
            <a:ext cx="19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D57A7A-56C6-4A5B-B7E0-F3D47C09EC9F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ECD04A-1049-4DF8-883F-9F8039F2A9AF}"/>
              </a:ext>
            </a:extLst>
          </p:cNvPr>
          <p:cNvSpPr txBox="1"/>
          <p:nvPr/>
        </p:nvSpPr>
        <p:spPr>
          <a:xfrm>
            <a:off x="10018642" y="4804380"/>
            <a:ext cx="23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8314CE-C64D-4529-9A52-3009DDB61E2B}"/>
              </a:ext>
            </a:extLst>
          </p:cNvPr>
          <p:cNvSpPr txBox="1"/>
          <p:nvPr/>
        </p:nvSpPr>
        <p:spPr>
          <a:xfrm>
            <a:off x="1590262" y="4665880"/>
            <a:ext cx="693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 La evaluación puede estar respaldada por entrevistas, centros de evaluación, pruebas, cuestionarios de psico-aptitud y pruebas prácticas.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6E1BE92-8645-4274-852C-DF8BD5FDB136}"/>
              </a:ext>
            </a:extLst>
          </p:cNvPr>
          <p:cNvSpPr txBox="1"/>
          <p:nvPr/>
        </p:nvSpPr>
        <p:spPr>
          <a:xfrm>
            <a:off x="4386469" y="3674091"/>
            <a:ext cx="1709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omic Sans MS" panose="030F0702030302020204" pitchFamily="66" charset="0"/>
              </a:rPr>
              <a:t>Evaluación</a:t>
            </a:r>
            <a:r>
              <a:rPr lang="es-MX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765BFE-E522-4BC2-9D2F-87E4D2CB1139}"/>
              </a:ext>
            </a:extLst>
          </p:cNvPr>
          <p:cNvSpPr txBox="1"/>
          <p:nvPr/>
        </p:nvSpPr>
        <p:spPr>
          <a:xfrm>
            <a:off x="1590261" y="1791491"/>
            <a:ext cx="693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/>
              <a:t>Se lleva a cabo un examen inicial de los planes de estudios en función de los elementos que exige la función que se va a desempeñar, seguido de la determinación de los criterios para seleccionar y convocar a los candidatos.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B96C04-B710-41EF-A907-1D20C2B9954C}"/>
              </a:ext>
            </a:extLst>
          </p:cNvPr>
          <p:cNvSpPr txBox="1"/>
          <p:nvPr/>
        </p:nvSpPr>
        <p:spPr>
          <a:xfrm>
            <a:off x="4386469" y="776637"/>
            <a:ext cx="201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Comic Sans MS" panose="030F0702030302020204" pitchFamily="66" charset="0"/>
              </a:rPr>
              <a:t>Selección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B1EA6FD-60C3-4E6D-85BB-6468579CC89D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49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7E1C87F-643C-40AF-82D5-4A1541897553}"/>
              </a:ext>
            </a:extLst>
          </p:cNvPr>
          <p:cNvSpPr/>
          <p:nvPr/>
        </p:nvSpPr>
        <p:spPr>
          <a:xfrm>
            <a:off x="10018643" y="0"/>
            <a:ext cx="2173357" cy="6858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F6280D-59F9-4503-82E1-C3852B313D4E}"/>
              </a:ext>
            </a:extLst>
          </p:cNvPr>
          <p:cNvSpPr txBox="1"/>
          <p:nvPr/>
        </p:nvSpPr>
        <p:spPr>
          <a:xfrm>
            <a:off x="10230677" y="636104"/>
            <a:ext cx="1749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Comic Sans MS" panose="030F0702030302020204" pitchFamily="66" charset="0"/>
              </a:rPr>
              <a:t>Fases de selección de personal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CF0B87-661E-490D-9DF7-914F7F0E6087}"/>
              </a:ext>
            </a:extLst>
          </p:cNvPr>
          <p:cNvSpPr txBox="1"/>
          <p:nvPr/>
        </p:nvSpPr>
        <p:spPr>
          <a:xfrm>
            <a:off x="10018643" y="2022324"/>
            <a:ext cx="1961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Fase preliminar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588D3C-A136-4F4A-99EE-653085D3E31B}"/>
              </a:ext>
            </a:extLst>
          </p:cNvPr>
          <p:cNvSpPr txBox="1"/>
          <p:nvPr/>
        </p:nvSpPr>
        <p:spPr>
          <a:xfrm>
            <a:off x="10018642" y="2931395"/>
            <a:ext cx="196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Reclutamiento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08BC564-2ED5-426B-B946-28941E903AE9}"/>
              </a:ext>
            </a:extLst>
          </p:cNvPr>
          <p:cNvSpPr txBox="1"/>
          <p:nvPr/>
        </p:nvSpPr>
        <p:spPr>
          <a:xfrm>
            <a:off x="10045148" y="3674091"/>
            <a:ext cx="21468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Selección y evaluación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7256C8-63F8-4FED-9A6E-24214214BE6D}"/>
              </a:ext>
            </a:extLst>
          </p:cNvPr>
          <p:cNvSpPr txBox="1"/>
          <p:nvPr/>
        </p:nvSpPr>
        <p:spPr>
          <a:xfrm>
            <a:off x="10018642" y="4804380"/>
            <a:ext cx="2173358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Inducción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052B87-CDC3-4ED3-9829-C7AD2709DAC7}"/>
              </a:ext>
            </a:extLst>
          </p:cNvPr>
          <p:cNvSpPr txBox="1"/>
          <p:nvPr/>
        </p:nvSpPr>
        <p:spPr>
          <a:xfrm>
            <a:off x="2531165" y="1486836"/>
            <a:ext cx="5062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Esta es la última fase del proceso de selección y en ella hay que asegurarse de que el empleado está en línea con la empresa y, por otro, que inmediatamente comienza a sentirse parte integrante de ella.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9532B4B-A39A-4848-B87E-5075F936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31" y="4175028"/>
            <a:ext cx="3164785" cy="177228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B8E370ED-5638-4400-BCC5-DFE9A54DA449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2559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F2DFD80-5077-4FD1-9242-3E0A87C33A55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8EC2DF-9DB2-4426-A403-8F1CC7E12455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E3C631-EF4B-43B1-BBD1-DBA180227FF8}"/>
              </a:ext>
            </a:extLst>
          </p:cNvPr>
          <p:cNvSpPr txBox="1"/>
          <p:nvPr/>
        </p:nvSpPr>
        <p:spPr>
          <a:xfrm>
            <a:off x="1099931" y="2411896"/>
            <a:ext cx="49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latin typeface="Comic Sans MS" panose="030F0702030302020204" pitchFamily="66" charset="0"/>
              </a:rPr>
              <a:t>ANUNCIO DE RECLUTAMIENTO EXITOSO</a:t>
            </a:r>
            <a:endParaRPr lang="es-MX" dirty="0">
              <a:latin typeface="Comic Sans MS" panose="030F0702030302020204" pitchFamily="66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9AE538E-1CE7-4C5B-B9C6-7E78564B561C}"/>
              </a:ext>
            </a:extLst>
          </p:cNvPr>
          <p:cNvSpPr/>
          <p:nvPr/>
        </p:nvSpPr>
        <p:spPr>
          <a:xfrm>
            <a:off x="702366" y="2411896"/>
            <a:ext cx="251791" cy="3693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E60ECB-C9D8-46C1-AC5F-D55DA294769B}"/>
              </a:ext>
            </a:extLst>
          </p:cNvPr>
          <p:cNvSpPr txBox="1"/>
          <p:nvPr/>
        </p:nvSpPr>
        <p:spPr>
          <a:xfrm>
            <a:off x="954157" y="3737113"/>
            <a:ext cx="6904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/>
              <a:t>Escribir un buen anuncio de reclutamiento ayudará a echar un vistazo a los perfiles de forma óptima. Así evitará recibir cientos de solicitudes inadecuadas para el papel buscado.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12E74CD-E9D4-46AD-A5A2-C26545BFDB6A}"/>
              </a:ext>
            </a:extLst>
          </p:cNvPr>
          <p:cNvSpPr/>
          <p:nvPr/>
        </p:nvSpPr>
        <p:spPr>
          <a:xfrm>
            <a:off x="7646504" y="5046484"/>
            <a:ext cx="3339548" cy="1139687"/>
          </a:xfrm>
          <a:prstGeom prst="rect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"No estás, por lo tanto, sólo ′buscando′ un candidato, no, también estás ′vendiendo′ un trabajo".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C949BBA-7568-4B18-A592-7AE6C3B4E051}"/>
              </a:ext>
            </a:extLst>
          </p:cNvPr>
          <p:cNvSpPr/>
          <p:nvPr/>
        </p:nvSpPr>
        <p:spPr>
          <a:xfrm>
            <a:off x="8123583" y="6186171"/>
            <a:ext cx="212034" cy="671829"/>
          </a:xfrm>
          <a:prstGeom prst="rect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E44EF8F-4A1B-49ED-A049-635D69A981AD}"/>
              </a:ext>
            </a:extLst>
          </p:cNvPr>
          <p:cNvSpPr/>
          <p:nvPr/>
        </p:nvSpPr>
        <p:spPr>
          <a:xfrm>
            <a:off x="10250557" y="6198557"/>
            <a:ext cx="212034" cy="671829"/>
          </a:xfrm>
          <a:prstGeom prst="rect">
            <a:avLst/>
          </a:prstGeom>
          <a:solidFill>
            <a:srgbClr val="996600"/>
          </a:solidFill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D43D52-B4B6-4A9D-8593-17C481F6F19F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1817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868493F-DD32-4695-896D-1B1F69067A22}"/>
              </a:ext>
            </a:extLst>
          </p:cNvPr>
          <p:cNvSpPr/>
          <p:nvPr/>
        </p:nvSpPr>
        <p:spPr>
          <a:xfrm>
            <a:off x="0" y="0"/>
            <a:ext cx="12192000" cy="16167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AC0C1D-FC8F-43F2-B8E5-B6CABCE830A3}"/>
              </a:ext>
            </a:extLst>
          </p:cNvPr>
          <p:cNvSpPr txBox="1"/>
          <p:nvPr/>
        </p:nvSpPr>
        <p:spPr>
          <a:xfrm>
            <a:off x="3869634" y="546772"/>
            <a:ext cx="504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ESTRATEGIAS DE SELECCIÓN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7CE8C7-8604-4C43-8854-856D0AD1C4CB}"/>
              </a:ext>
            </a:extLst>
          </p:cNvPr>
          <p:cNvSpPr txBox="1"/>
          <p:nvPr/>
        </p:nvSpPr>
        <p:spPr>
          <a:xfrm>
            <a:off x="1311964" y="2319131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ENTREVISTA PARA HACER LA SELECCIÓN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ACD7E37-26C5-498A-9E88-BCBB9B0C6767}"/>
              </a:ext>
            </a:extLst>
          </p:cNvPr>
          <p:cNvSpPr/>
          <p:nvPr/>
        </p:nvSpPr>
        <p:spPr>
          <a:xfrm>
            <a:off x="768626" y="2319131"/>
            <a:ext cx="318052" cy="265043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4D0F5F-6A20-4343-A5EE-F3368EA72D42}"/>
              </a:ext>
            </a:extLst>
          </p:cNvPr>
          <p:cNvSpPr txBox="1"/>
          <p:nvPr/>
        </p:nvSpPr>
        <p:spPr>
          <a:xfrm>
            <a:off x="2517913" y="3178794"/>
            <a:ext cx="7407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Para llevar a cabo una excelente entrevista de selección, es importante tener en cuenta varios aspectos.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Es importante dejar que el candidato hable y que el reclutador se concentre en escuchar; para no invadir la privacidad, puede ser útil hacer preguntas aclaratorias como: ¿Qué quieres decir? ¿Cómo es eso?.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Algunas de las características del reclutador, como la tendencia a escuchar y la honestidad intelectual, son palancas estratégicas para la selección y demuestran profesionalismo.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61D067-DCB3-4078-8045-33999267CFBE}"/>
              </a:ext>
            </a:extLst>
          </p:cNvPr>
          <p:cNvSpPr/>
          <p:nvPr/>
        </p:nvSpPr>
        <p:spPr>
          <a:xfrm>
            <a:off x="11463130" y="0"/>
            <a:ext cx="728870" cy="569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12447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800</Words>
  <Application>Microsoft Office PowerPoint</Application>
  <PresentationFormat>Panorámica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3" baseType="lpstr">
      <vt:lpstr>Abadi</vt:lpstr>
      <vt:lpstr>Arial</vt:lpstr>
      <vt:lpstr>Arial Black</vt:lpstr>
      <vt:lpstr>Britannic Bold</vt:lpstr>
      <vt:lpstr>Calibri</vt:lpstr>
      <vt:lpstr>Calibri Light</vt:lpstr>
      <vt:lpstr>Candara</vt:lpstr>
      <vt:lpstr>Comic Sans MS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ANGELES SANCHES PONCE</dc:creator>
  <cp:lastModifiedBy>ANGELES SANCHES PONCE</cp:lastModifiedBy>
  <cp:revision>3</cp:revision>
  <dcterms:created xsi:type="dcterms:W3CDTF">2021-09-05T04:53:50Z</dcterms:created>
  <dcterms:modified xsi:type="dcterms:W3CDTF">2021-09-06T03:15:32Z</dcterms:modified>
</cp:coreProperties>
</file>