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6d2189579_1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76d2189579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6d2189579_1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76d2189579_1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76d2189579_1_9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6d385fa85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76d385fa85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76d385fa85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6d2189579_1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76d2189579_1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76d2189579_1_1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d2189579_1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76d2189579_1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76d2189579_1_1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6d2189579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76d2189579_1_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76d2189579_1_1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6d2189579_1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76d2189579_1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76d2189579_1_1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6d2189579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76d2189579_1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6d2189579_1_1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b2bf035d5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eb2bf035d5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eb2bf035d5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28650" y="1369219"/>
            <a:ext cx="3886200" cy="2823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/>
          <p:nvPr>
            <p:ph idx="2" type="pic"/>
          </p:nvPr>
        </p:nvSpPr>
        <p:spPr>
          <a:xfrm>
            <a:off x="4648319" y="1369219"/>
            <a:ext cx="3890844" cy="28241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0055" y="90055"/>
            <a:ext cx="8963891" cy="4951052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809.11096" TargetMode="External"/><Relationship Id="rId4" Type="http://schemas.openxmlformats.org/officeDocument/2006/relationships/hyperlink" Target="https://arxiv.org/pdfabs/1804.0864" TargetMode="External"/><Relationship Id="rId5" Type="http://schemas.openxmlformats.org/officeDocument/2006/relationships/hyperlink" Target="https://arxiv.org/abs/1612.02806" TargetMode="External"/><Relationship Id="rId6" Type="http://schemas.openxmlformats.org/officeDocument/2006/relationships/hyperlink" Target="https://arxiv.org/pdf/2010.062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135681" y="3340060"/>
            <a:ext cx="8879775" cy="4125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3073"/>
              </a:buClr>
              <a:buSzPct val="100000"/>
              <a:buFont typeface="Calibri"/>
              <a:buNone/>
            </a:pPr>
            <a:r>
              <a:rPr lang="en" sz="2100">
                <a:solidFill>
                  <a:srgbClr val="1B3073"/>
                </a:solidFill>
              </a:rPr>
              <a:t>Sunil Vittal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720038" y="3790183"/>
            <a:ext cx="7713024" cy="10577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Princeton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Mentors: David Ramirez, Glen Uehara, Gennaro De Luca, Andreas Spanias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900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92934"/>
              </a:buClr>
              <a:buSzPts val="1200"/>
              <a:buNone/>
            </a:pPr>
            <a:r>
              <a:rPr lang="en" sz="1200">
                <a:solidFill>
                  <a:srgbClr val="292934"/>
                </a:solidFill>
              </a:rPr>
              <a:t>NSF Award 2349567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292934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35681" y="2458669"/>
            <a:ext cx="8879775" cy="8568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Quantum Generative Neural Networks For Imaging Applications</a:t>
            </a:r>
            <a:endParaRPr sz="600"/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>
            <a:off x="2654700" y="4670675"/>
            <a:ext cx="404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https://sensip.engineering.asu.edu/sensip-quantum-dsp-ai-reu/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741" y="318851"/>
            <a:ext cx="4746518" cy="239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745" y="3412576"/>
            <a:ext cx="985306" cy="12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629841" y="342900"/>
            <a:ext cx="3122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lang="en">
                <a:solidFill>
                  <a:srgbClr val="002060"/>
                </a:solidFill>
              </a:rPr>
              <a:t>Research Background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629850" y="800100"/>
            <a:ext cx="77139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307"/>
              <a:buFont typeface="Arial"/>
              <a:buNone/>
            </a:pPr>
            <a:r>
              <a:rPr lang="en" sz="1300"/>
              <a:t>Quantum Machine Learning (QML) contributes to a theoretical training speed-up of large scale models, but we are currently in the Noisy Intermediate Scale Quantum (NISQ) era. [1, 2] </a:t>
            </a:r>
            <a:endParaRPr sz="1300"/>
          </a:p>
          <a:p>
            <a:pPr indent="-577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300"/>
              <a:t>Can only use few qubits due to noisy small-scale computers.</a:t>
            </a:r>
            <a:endParaRPr sz="1300"/>
          </a:p>
          <a:p>
            <a:pPr indent="-577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300"/>
              <a:t>Motivates the construction of larger, more fault-tolerant quantum computers.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Why Image Generation?</a:t>
            </a:r>
            <a:endParaRPr sz="1300"/>
          </a:p>
          <a:p>
            <a:pPr indent="-577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300"/>
              <a:t>Gives a users free expression with short prompts, allows automations of tasks, etc.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 can we utilize QML for image generation?</a:t>
            </a:r>
            <a:endParaRPr sz="1300"/>
          </a:p>
          <a:p>
            <a:pPr indent="-577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300"/>
              <a:t>Extremely large classical generative models can take days to train [3]</a:t>
            </a:r>
            <a:endParaRPr sz="1300"/>
          </a:p>
          <a:p>
            <a:pPr indent="-577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300"/>
              <a:t>QML advantage + fault tolerance -&gt; faster training for large models in a resource efficient manner.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2528225" y="4766275"/>
            <a:ext cx="387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https://sensip.engineering.asu.edu/sensip-quantum-dsp-ai-reu/</a:t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650" y="2616775"/>
            <a:ext cx="1333100" cy="20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50" y="2616775"/>
            <a:ext cx="3821323" cy="21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425" y="2616775"/>
            <a:ext cx="2268975" cy="20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629841" y="342900"/>
            <a:ext cx="312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lang="en">
                <a:solidFill>
                  <a:srgbClr val="002060"/>
                </a:solidFill>
              </a:rPr>
              <a:t>Research Background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629850" y="800100"/>
            <a:ext cx="77139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Current Theoretical Models:</a:t>
            </a:r>
            <a:endParaRPr sz="1300"/>
          </a:p>
          <a:p>
            <a:pPr indent="-82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Quantum Generative Adversarial Network (QGAN) [4]</a:t>
            </a:r>
            <a:endParaRPr sz="1300"/>
          </a:p>
          <a:p>
            <a:pPr indent="-82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Quantum Autoencoder [5]</a:t>
            </a:r>
            <a:endParaRPr sz="1300"/>
          </a:p>
          <a:p>
            <a:pPr indent="-82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Quantum Denoising Diffusion Models (QDDPM) [6]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Past Results:</a:t>
            </a:r>
            <a:endParaRPr sz="1300"/>
          </a:p>
          <a:p>
            <a:pPr indent="-82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Small Scale Image Generation with the MNIST [7] and Fashion MNIST [8] datasets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3" name="Google Shape;163;p28"/>
          <p:cNvSpPr txBox="1"/>
          <p:nvPr>
            <p:ph idx="11" type="ftr"/>
          </p:nvPr>
        </p:nvSpPr>
        <p:spPr>
          <a:xfrm>
            <a:off x="2452351" y="4766275"/>
            <a:ext cx="394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https://sensip.engineering.asu.edu/sensip-quantum-dsp-ai-reu/</a:t>
            </a:r>
            <a:endParaRPr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25" y="2311350"/>
            <a:ext cx="4305977" cy="212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2571750"/>
            <a:ext cx="4043080" cy="14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3218850" y="4126163"/>
            <a:ext cx="253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QGAN [9] and QDDPM [6]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629841" y="342900"/>
            <a:ext cx="3122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lang="en">
                <a:solidFill>
                  <a:srgbClr val="002060"/>
                </a:solidFill>
              </a:rPr>
              <a:t>Research Objectives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629850" y="800100"/>
            <a:ext cx="77139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9709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</a:pPr>
            <a:r>
              <a:rPr lang="en" sz="1260"/>
              <a:t>Classical simulation of quantum </a:t>
            </a:r>
            <a:r>
              <a:rPr lang="en" sz="1260"/>
              <a:t>computation</a:t>
            </a:r>
            <a:r>
              <a:rPr lang="en" sz="1260"/>
              <a:t> is slow -&gt; How can we utilize concepts from quantum mechanics to speed this up?</a:t>
            </a:r>
            <a:endParaRPr sz="1260"/>
          </a:p>
          <a:p>
            <a:pPr indent="-219709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Char char="•"/>
            </a:pPr>
            <a:r>
              <a:rPr lang="en" sz="1260"/>
              <a:t>What is the level of complexity that a fully quantum generative neural network can handle?</a:t>
            </a:r>
            <a:endParaRPr sz="1260"/>
          </a:p>
          <a:p>
            <a:pPr indent="-219709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Char char="•"/>
            </a:pPr>
            <a:r>
              <a:rPr lang="en" sz="1260"/>
              <a:t>How much help classically does such a quantum generative </a:t>
            </a:r>
            <a:r>
              <a:rPr lang="en" sz="1260"/>
              <a:t>model</a:t>
            </a:r>
            <a:r>
              <a:rPr lang="en" sz="1260"/>
              <a:t> need?</a:t>
            </a:r>
            <a:endParaRPr sz="1260"/>
          </a:p>
          <a:p>
            <a:pPr indent="-219709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Char char="•"/>
            </a:pPr>
            <a:r>
              <a:rPr lang="en" sz="1260"/>
              <a:t>What are the quantitatively observable </a:t>
            </a:r>
            <a:r>
              <a:rPr lang="en" sz="1260"/>
              <a:t>advantages</a:t>
            </a:r>
            <a:r>
              <a:rPr lang="en" sz="1260"/>
              <a:t> of a quantum-classical hybrid approach?</a:t>
            </a:r>
            <a:endParaRPr sz="1205"/>
          </a:p>
        </p:txBody>
      </p:sp>
      <p:sp>
        <p:nvSpPr>
          <p:cNvPr id="175" name="Google Shape;175;p29"/>
          <p:cNvSpPr txBox="1"/>
          <p:nvPr>
            <p:ph idx="11" type="ftr"/>
          </p:nvPr>
        </p:nvSpPr>
        <p:spPr>
          <a:xfrm>
            <a:off x="2511350" y="4766275"/>
            <a:ext cx="388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https://sensip.engineering.asu.edu/sensip-quantum-dsp-ai-reu/</a:t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629841" y="342900"/>
            <a:ext cx="3122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lang="en">
                <a:solidFill>
                  <a:srgbClr val="002060"/>
                </a:solidFill>
              </a:rPr>
              <a:t>Model Architecture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629841" y="800100"/>
            <a:ext cx="7714059" cy="11667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Quantum-Classical Hybrid Patch Generator [8] + Fully Connected Discriminator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/>
              <a:t>Quantum portion has 3 circuits and R generators, where R is the number of rows in the target image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Train the Discriminator every other image on 32 x 32 MNIST Images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11" type="ftr"/>
          </p:nvPr>
        </p:nvSpPr>
        <p:spPr>
          <a:xfrm>
            <a:off x="2477624" y="4766275"/>
            <a:ext cx="392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https://sensip.engineering.asu.edu/sensip-quantum-dsp-ai-reu/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824097"/>
            <a:ext cx="72485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629841" y="342900"/>
            <a:ext cx="3122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lang="en">
                <a:solidFill>
                  <a:srgbClr val="002060"/>
                </a:solidFill>
              </a:rPr>
              <a:t>Research Results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629841" y="800101"/>
            <a:ext cx="7714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4400"/>
              <a:t>Purely Quantum Models:</a:t>
            </a:r>
            <a:endParaRPr sz="4400"/>
          </a:p>
          <a:p>
            <a:pPr indent="-69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4400"/>
              <a:t> Have random bright pixels since it is hard to zero out values</a:t>
            </a:r>
            <a:endParaRPr sz="4400"/>
          </a:p>
          <a:p>
            <a:pPr indent="-69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4400"/>
              <a:t> Encounter Mode-Collapse as images get larger</a:t>
            </a:r>
            <a:endParaRPr sz="4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4400"/>
              <a:t>Hybrid Model with Minimal Classical Component:</a:t>
            </a:r>
            <a:endParaRPr sz="4400"/>
          </a:p>
          <a:p>
            <a:pPr indent="-69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4400"/>
              <a:t> Allows us to correct mode collapse and acquire better images </a:t>
            </a:r>
            <a:endParaRPr sz="4400"/>
          </a:p>
          <a:p>
            <a:pPr indent="-69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4400"/>
              <a:t> Has a fraction of the weights of a classical GAN</a:t>
            </a:r>
            <a:endParaRPr sz="4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400"/>
              <a:t>The Hybrid model </a:t>
            </a:r>
            <a:r>
              <a:rPr lang="en" sz="4400"/>
              <a:t>achieves a comprehensible image with </a:t>
            </a:r>
            <a:r>
              <a:rPr b="1" lang="en" sz="4400"/>
              <a:t>fewer</a:t>
            </a:r>
            <a:r>
              <a:rPr lang="en" sz="4400"/>
              <a:t> iterations than a </a:t>
            </a:r>
            <a:endParaRPr sz="4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400"/>
              <a:t>classical model</a:t>
            </a:r>
            <a:r>
              <a:rPr lang="en" sz="4400"/>
              <a:t>			</a:t>
            </a:r>
            <a:endParaRPr sz="4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11" type="ftr"/>
          </p:nvPr>
        </p:nvSpPr>
        <p:spPr>
          <a:xfrm>
            <a:off x="2620976" y="4766275"/>
            <a:ext cx="390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https://sensip.engineering.asu.edu/sensip-quantum-dsp-ai-reu/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213" y="184302"/>
            <a:ext cx="2821750" cy="21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8" y="3488975"/>
            <a:ext cx="3987494" cy="57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98" name="Google Shape;1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50" y="2495200"/>
            <a:ext cx="3987830" cy="5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469650" y="3020575"/>
            <a:ext cx="179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Quantum Generator (after 300 images)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469650" y="4064950"/>
            <a:ext cx="179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(after 300 images)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6707" y="2507024"/>
            <a:ext cx="3987793" cy="5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4726700" y="3083000"/>
            <a:ext cx="179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Classical GAN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(after 300 images)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629841" y="342900"/>
            <a:ext cx="3122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lang="en">
                <a:solidFill>
                  <a:srgbClr val="002060"/>
                </a:solidFill>
              </a:rPr>
              <a:t>Concluding Remarks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29841" y="813039"/>
            <a:ext cx="7714059" cy="1072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</a:pPr>
            <a:r>
              <a:rPr lang="en" sz="1220"/>
              <a:t>Future Work</a:t>
            </a:r>
            <a:endParaRPr sz="1220"/>
          </a:p>
          <a:p>
            <a:pPr indent="-30607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Class Conditional qGAN</a:t>
            </a:r>
            <a:endParaRPr sz="1220"/>
          </a:p>
          <a:p>
            <a:pPr indent="-3060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Constructing a model with quantum </a:t>
            </a:r>
            <a:r>
              <a:rPr lang="en" sz="1220"/>
              <a:t>advantage</a:t>
            </a:r>
            <a:r>
              <a:rPr lang="en" sz="1220"/>
              <a:t> on color images</a:t>
            </a:r>
            <a:endParaRPr sz="122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</a:pPr>
            <a:r>
              <a:rPr lang="en" sz="1220"/>
              <a:t>What did I learn?</a:t>
            </a:r>
            <a:endParaRPr sz="1220"/>
          </a:p>
          <a:p>
            <a:pPr indent="-30607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Machine Learning! (Both Classical and Quantum)</a:t>
            </a:r>
            <a:endParaRPr sz="1220"/>
          </a:p>
          <a:p>
            <a:pPr indent="-3060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Nice to apply my quantum </a:t>
            </a:r>
            <a:r>
              <a:rPr lang="en" sz="1220"/>
              <a:t>computing</a:t>
            </a:r>
            <a:r>
              <a:rPr lang="en" sz="1220"/>
              <a:t> knowledge to a budding field</a:t>
            </a:r>
            <a:endParaRPr sz="1220"/>
          </a:p>
        </p:txBody>
      </p:sp>
      <p:sp>
        <p:nvSpPr>
          <p:cNvPr id="210" name="Google Shape;210;p32"/>
          <p:cNvSpPr txBox="1"/>
          <p:nvPr>
            <p:ph idx="11" type="ftr"/>
          </p:nvPr>
        </p:nvSpPr>
        <p:spPr>
          <a:xfrm>
            <a:off x="2469199" y="4766275"/>
            <a:ext cx="393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https://sensip.engineering.asu.edu/sensip-quantum-dsp-ai-reu/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42" y="2789662"/>
            <a:ext cx="4021157" cy="10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4651000" y="2831850"/>
            <a:ext cx="40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training results for a Class Conditional GAN after 2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629841" y="342900"/>
            <a:ext cx="3122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lang="en">
                <a:solidFill>
                  <a:srgbClr val="002060"/>
                </a:solidFill>
              </a:rPr>
              <a:t>Acknowledgements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629841" y="813039"/>
            <a:ext cx="7714059" cy="1072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Thank you to David and Glen, my graduate student mentors, and Prof De Luca and Prof. Spanias for giving feedback, ideas, and educational resources for my project. </a:t>
            </a:r>
            <a:endParaRPr/>
          </a:p>
        </p:txBody>
      </p:sp>
      <p:sp>
        <p:nvSpPr>
          <p:cNvPr id="221" name="Google Shape;221;p33"/>
          <p:cNvSpPr txBox="1"/>
          <p:nvPr>
            <p:ph idx="11" type="ftr"/>
          </p:nvPr>
        </p:nvSpPr>
        <p:spPr>
          <a:xfrm>
            <a:off x="2519800" y="4766275"/>
            <a:ext cx="387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https://sensip.engineering.asu.edu/sensip-quantum-dsp-ai-reu/</a:t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629841" y="342900"/>
            <a:ext cx="312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lang="en">
                <a:solidFill>
                  <a:srgbClr val="002060"/>
                </a:solidFill>
              </a:rPr>
              <a:t>References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629850" y="813064"/>
            <a:ext cx="77142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G. De Luca, "A Survey of NISQ Era Hybrid Quantum-Classical Machine Learning Research," </a:t>
            </a:r>
            <a:r>
              <a:rPr i="1" lang="en"/>
              <a:t>Journal of Artificial Intelligence and Technology</a:t>
            </a:r>
            <a:r>
              <a:rPr lang="en"/>
              <a:t>. vol. 2. no. 1, pp. 9–15. 2021.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Cerezo M, Verdon G, Huang H Y, et al, “Challenges and opportunities in quantum machine learning,” </a:t>
            </a:r>
            <a:r>
              <a:rPr i="1" lang="en"/>
              <a:t>Nature Computational Science,</a:t>
            </a:r>
            <a:r>
              <a:rPr lang="en"/>
              <a:t> vol 2, pp. 567-576, </a:t>
            </a:r>
            <a:r>
              <a:rPr lang="en"/>
              <a:t>2022.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A. Brock, J. Donahue, and K. Simonyan, "Large Scale GAN Training for High Fidelity Natural Image Synthesis," arXiv:1809.11096 [cs.LG], Sep. 2018. [Online]. Available: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https://arxiv.org/abs/1809.11096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P.-L. Dallaire-Demers and N. Killoran, "Quantum generative adversarial networks," arXiv:1804.08641 [quant-ph], Apr. 2018. [Online]. Available: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https://arxiv.org/pdfabs/1804.0864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J. Romero, J. P. Olson, and A. Aspuru-Guzik, "Quantum Autoencoders for Efficient Compression of Quantum Data," arXiv:1612.02806 [quant-ph], Dec. 2016. [Online]. Available: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https://arxiv.org/abs/1612.02806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B. Zhang, P. Xu, X. Chen, and Q. Zhuang, "Generative Quantum Machine Learning via Denoising Diffusion Probabilistic Models," </a:t>
            </a:r>
            <a:r>
              <a:rPr i="1" lang="en"/>
              <a:t>Phys. Rev. Lett.</a:t>
            </a:r>
            <a:r>
              <a:rPr lang="en"/>
              <a:t>, vol. 132, no. 10, p. 100602, Mar. 2024, doi: 10.1103/PhysRevLett.132.100602.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[7]  L. Deng, "The MNIST Database of Handwritten Digit Images for Machine Learning Research [Best of the Web]," </a:t>
            </a:r>
            <a:r>
              <a:rPr i="1" lang="en"/>
              <a:t>IEEE Signal Processing Magazine,</a:t>
            </a:r>
            <a:r>
              <a:rPr lang="en"/>
              <a:t> vol. 29, no. 6, pp. 141-142, Nov. 2012, doi: 10.1109/MSP.2012.2211477.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[8] H. Xiao, K. Rasul, and R. Vollgraf, “Fashion-MNIST: a Novel Image Dataset for Benchmarking Machine Learning Algorithms.” 2017.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[9] H.-L. Huang, Y. Du, M. Gong, Y. Zhao, et. al, "Experimental Quantum Generative Adversarial Networks for Image Generation," arXiv:2010.06201 [quant-ph], Oct. 2020. [Online]. Available: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https://arxiv.org/pdf/2010.06201</a:t>
            </a:r>
            <a:endParaRPr/>
          </a:p>
        </p:txBody>
      </p:sp>
      <p:sp>
        <p:nvSpPr>
          <p:cNvPr id="230" name="Google Shape;230;p34"/>
          <p:cNvSpPr txBox="1"/>
          <p:nvPr>
            <p:ph idx="11" type="ftr"/>
          </p:nvPr>
        </p:nvSpPr>
        <p:spPr>
          <a:xfrm>
            <a:off x="2511351" y="4766275"/>
            <a:ext cx="388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https://sensip.engineering.asu.edu/sensip-quantum-dsp-ai-reu/</a:t>
            </a:r>
            <a:endParaRPr/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