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sldIdLst>
    <p:sldId id="263" r:id="rId3"/>
    <p:sldId id="256" r:id="rId4"/>
    <p:sldId id="264" r:id="rId5"/>
    <p:sldId id="262" r:id="rId6"/>
    <p:sldId id="261" r:id="rId7"/>
    <p:sldId id="259" r:id="rId8"/>
    <p:sldId id="258" r:id="rId9"/>
    <p:sldId id="260" r:id="rId10"/>
    <p:sldId id="257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88CEFDB8-2F6B-4F6D-A9EC-B792BBD65269}">
          <p14:sldIdLst>
            <p14:sldId id="263"/>
            <p14:sldId id="256"/>
            <p14:sldId id="264"/>
            <p14:sldId id="262"/>
            <p14:sldId id="261"/>
            <p14:sldId id="259"/>
            <p14:sldId id="258"/>
            <p14:sldId id="260"/>
            <p14:sldId id="25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40" d="100"/>
          <a:sy n="40" d="100"/>
        </p:scale>
        <p:origin x="-1698" y="-7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矩形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矩形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矩形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矩形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圆角矩形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圆角矩形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矩形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2012/12/3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05052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62707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36520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2012/12/3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7764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2012/12/3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65742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2012/12/3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63018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2012/12/3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26661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2012/12/3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9579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2012/12/3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23287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310701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8385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2012/12/3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6" name="日期占位符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30820CF-B880-4189-942D-D702A7CBA730}" type="datetimeFigureOut">
              <a:rPr lang="zh-CN" altLang="en-US" smtClean="0"/>
              <a:t>2012/12/3</a:t>
            </a:fld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2012/12/3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2012/12/3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2012/12/3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2012/12/3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矩形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矩形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矩形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矩形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圆角矩形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圆角矩形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矩形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矩形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矩形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矩形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矩形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矩形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2012/12/3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2012/12/3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1907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microsoft.com/office/2007/relationships/media" Target="../media/media2.wav"/><Relationship Id="rId7" Type="http://schemas.openxmlformats.org/officeDocument/2006/relationships/image" Target="../media/image2.png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6" Type="http://schemas.openxmlformats.org/officeDocument/2006/relationships/audio" Target="../media/audio1.wav"/><Relationship Id="rId5" Type="http://schemas.openxmlformats.org/officeDocument/2006/relationships/slideLayout" Target="../slideLayouts/slideLayout18.xml"/><Relationship Id="rId4" Type="http://schemas.openxmlformats.org/officeDocument/2006/relationships/audio" Target="../media/media2.wav"/><Relationship Id="rId9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" hidden="1"/>
          <p:cNvSpPr txBox="1"/>
          <p:nvPr/>
        </p:nvSpPr>
        <p:spPr>
          <a:xfrm>
            <a:off x="467544" y="404664"/>
            <a:ext cx="45704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spc="3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基于计算机视觉的道路交通事故现场测量</a:t>
            </a:r>
          </a:p>
        </p:txBody>
      </p:sp>
      <p:pic>
        <p:nvPicPr>
          <p:cNvPr id="3" name="刹车撞车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10332640" y="6381328"/>
            <a:ext cx="609600" cy="609600"/>
          </a:xfrm>
          <a:prstGeom prst="rect">
            <a:avLst/>
          </a:prstGeom>
        </p:spPr>
      </p:pic>
      <p:pic>
        <p:nvPicPr>
          <p:cNvPr id="4" name="汽车鸣笛.wav">
            <a:hlinkClick r:id="" action="ppaction://media"/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10188624" y="4797152"/>
            <a:ext cx="609600" cy="609600"/>
          </a:xfrm>
          <a:prstGeom prst="rect">
            <a:avLst/>
          </a:prstGeom>
        </p:spPr>
      </p:pic>
      <p:grpSp>
        <p:nvGrpSpPr>
          <p:cNvPr id="11" name="组合 10"/>
          <p:cNvGrpSpPr/>
          <p:nvPr/>
        </p:nvGrpSpPr>
        <p:grpSpPr>
          <a:xfrm>
            <a:off x="5648671" y="1781376"/>
            <a:ext cx="2992583" cy="4543937"/>
            <a:chOff x="5648671" y="1781376"/>
            <a:chExt cx="2992583" cy="4543937"/>
          </a:xfrm>
        </p:grpSpPr>
        <p:sp>
          <p:nvSpPr>
            <p:cNvPr id="9" name="任意多边形 8"/>
            <p:cNvSpPr/>
            <p:nvPr/>
          </p:nvSpPr>
          <p:spPr>
            <a:xfrm>
              <a:off x="5648671" y="1781376"/>
              <a:ext cx="2992583" cy="4543937"/>
            </a:xfrm>
            <a:custGeom>
              <a:avLst/>
              <a:gdLst>
                <a:gd name="connsiteX0" fmla="*/ 110836 w 3061855"/>
                <a:gd name="connsiteY0" fmla="*/ 0 h 4197928"/>
                <a:gd name="connsiteX1" fmla="*/ 3061855 w 3061855"/>
                <a:gd name="connsiteY1" fmla="*/ 1122219 h 4197928"/>
                <a:gd name="connsiteX2" fmla="*/ 3020291 w 3061855"/>
                <a:gd name="connsiteY2" fmla="*/ 2770910 h 4197928"/>
                <a:gd name="connsiteX3" fmla="*/ 1856509 w 3061855"/>
                <a:gd name="connsiteY3" fmla="*/ 2202873 h 4197928"/>
                <a:gd name="connsiteX4" fmla="*/ 1911927 w 3061855"/>
                <a:gd name="connsiteY4" fmla="*/ 4197928 h 4197928"/>
                <a:gd name="connsiteX5" fmla="*/ 1413164 w 3061855"/>
                <a:gd name="connsiteY5" fmla="*/ 3976255 h 4197928"/>
                <a:gd name="connsiteX6" fmla="*/ 1357746 w 3061855"/>
                <a:gd name="connsiteY6" fmla="*/ 2050473 h 4197928"/>
                <a:gd name="connsiteX7" fmla="*/ 0 w 3061855"/>
                <a:gd name="connsiteY7" fmla="*/ 1440873 h 4197928"/>
                <a:gd name="connsiteX8" fmla="*/ 110836 w 3061855"/>
                <a:gd name="connsiteY8" fmla="*/ 0 h 4197928"/>
                <a:gd name="connsiteX0" fmla="*/ 110836 w 3061855"/>
                <a:gd name="connsiteY0" fmla="*/ 0 h 4197928"/>
                <a:gd name="connsiteX1" fmla="*/ 3061855 w 3061855"/>
                <a:gd name="connsiteY1" fmla="*/ 1122219 h 4197928"/>
                <a:gd name="connsiteX2" fmla="*/ 3020291 w 3061855"/>
                <a:gd name="connsiteY2" fmla="*/ 2770910 h 4197928"/>
                <a:gd name="connsiteX3" fmla="*/ 1856509 w 3061855"/>
                <a:gd name="connsiteY3" fmla="*/ 2202873 h 4197928"/>
                <a:gd name="connsiteX4" fmla="*/ 1911927 w 3061855"/>
                <a:gd name="connsiteY4" fmla="*/ 4197928 h 4197928"/>
                <a:gd name="connsiteX5" fmla="*/ 1413164 w 3061855"/>
                <a:gd name="connsiteY5" fmla="*/ 3976255 h 4197928"/>
                <a:gd name="connsiteX6" fmla="*/ 1427019 w 3061855"/>
                <a:gd name="connsiteY6" fmla="*/ 2050473 h 4197928"/>
                <a:gd name="connsiteX7" fmla="*/ 0 w 3061855"/>
                <a:gd name="connsiteY7" fmla="*/ 1440873 h 4197928"/>
                <a:gd name="connsiteX8" fmla="*/ 110836 w 3061855"/>
                <a:gd name="connsiteY8" fmla="*/ 0 h 4197928"/>
                <a:gd name="connsiteX0" fmla="*/ 110836 w 3061855"/>
                <a:gd name="connsiteY0" fmla="*/ 0 h 4197928"/>
                <a:gd name="connsiteX1" fmla="*/ 3061855 w 3061855"/>
                <a:gd name="connsiteY1" fmla="*/ 1122219 h 4197928"/>
                <a:gd name="connsiteX2" fmla="*/ 3020291 w 3061855"/>
                <a:gd name="connsiteY2" fmla="*/ 2770910 h 4197928"/>
                <a:gd name="connsiteX3" fmla="*/ 1856509 w 3061855"/>
                <a:gd name="connsiteY3" fmla="*/ 2202873 h 4197928"/>
                <a:gd name="connsiteX4" fmla="*/ 1911927 w 3061855"/>
                <a:gd name="connsiteY4" fmla="*/ 4197928 h 4197928"/>
                <a:gd name="connsiteX5" fmla="*/ 1413164 w 3061855"/>
                <a:gd name="connsiteY5" fmla="*/ 3976255 h 4197928"/>
                <a:gd name="connsiteX6" fmla="*/ 1413164 w 3061855"/>
                <a:gd name="connsiteY6" fmla="*/ 2050473 h 4197928"/>
                <a:gd name="connsiteX7" fmla="*/ 0 w 3061855"/>
                <a:gd name="connsiteY7" fmla="*/ 1440873 h 4197928"/>
                <a:gd name="connsiteX8" fmla="*/ 110836 w 3061855"/>
                <a:gd name="connsiteY8" fmla="*/ 0 h 4197928"/>
                <a:gd name="connsiteX0" fmla="*/ 110836 w 3061855"/>
                <a:gd name="connsiteY0" fmla="*/ 0 h 4197928"/>
                <a:gd name="connsiteX1" fmla="*/ 3061855 w 3061855"/>
                <a:gd name="connsiteY1" fmla="*/ 1122219 h 4197928"/>
                <a:gd name="connsiteX2" fmla="*/ 3020291 w 3061855"/>
                <a:gd name="connsiteY2" fmla="*/ 2770910 h 4197928"/>
                <a:gd name="connsiteX3" fmla="*/ 1856509 w 3061855"/>
                <a:gd name="connsiteY3" fmla="*/ 2202873 h 4197928"/>
                <a:gd name="connsiteX4" fmla="*/ 1911927 w 3061855"/>
                <a:gd name="connsiteY4" fmla="*/ 4197928 h 4197928"/>
                <a:gd name="connsiteX5" fmla="*/ 1219200 w 3061855"/>
                <a:gd name="connsiteY5" fmla="*/ 3928950 h 4197928"/>
                <a:gd name="connsiteX6" fmla="*/ 1413164 w 3061855"/>
                <a:gd name="connsiteY6" fmla="*/ 2050473 h 4197928"/>
                <a:gd name="connsiteX7" fmla="*/ 0 w 3061855"/>
                <a:gd name="connsiteY7" fmla="*/ 1440873 h 4197928"/>
                <a:gd name="connsiteX8" fmla="*/ 110836 w 3061855"/>
                <a:gd name="connsiteY8" fmla="*/ 0 h 4197928"/>
                <a:gd name="connsiteX0" fmla="*/ 110836 w 3061855"/>
                <a:gd name="connsiteY0" fmla="*/ 0 h 4197928"/>
                <a:gd name="connsiteX1" fmla="*/ 3061855 w 3061855"/>
                <a:gd name="connsiteY1" fmla="*/ 1122219 h 4197928"/>
                <a:gd name="connsiteX2" fmla="*/ 3020291 w 3061855"/>
                <a:gd name="connsiteY2" fmla="*/ 2770910 h 4197928"/>
                <a:gd name="connsiteX3" fmla="*/ 1856509 w 3061855"/>
                <a:gd name="connsiteY3" fmla="*/ 2202873 h 4197928"/>
                <a:gd name="connsiteX4" fmla="*/ 1911927 w 3061855"/>
                <a:gd name="connsiteY4" fmla="*/ 4197928 h 4197928"/>
                <a:gd name="connsiteX5" fmla="*/ 1219200 w 3061855"/>
                <a:gd name="connsiteY5" fmla="*/ 3928950 h 4197928"/>
                <a:gd name="connsiteX6" fmla="*/ 1163782 w 3061855"/>
                <a:gd name="connsiteY6" fmla="*/ 2003168 h 4197928"/>
                <a:gd name="connsiteX7" fmla="*/ 0 w 3061855"/>
                <a:gd name="connsiteY7" fmla="*/ 1440873 h 4197928"/>
                <a:gd name="connsiteX8" fmla="*/ 110836 w 3061855"/>
                <a:gd name="connsiteY8" fmla="*/ 0 h 4197928"/>
                <a:gd name="connsiteX0" fmla="*/ 110836 w 3061855"/>
                <a:gd name="connsiteY0" fmla="*/ 0 h 4197928"/>
                <a:gd name="connsiteX1" fmla="*/ 3061855 w 3061855"/>
                <a:gd name="connsiteY1" fmla="*/ 1122219 h 4197928"/>
                <a:gd name="connsiteX2" fmla="*/ 3020291 w 3061855"/>
                <a:gd name="connsiteY2" fmla="*/ 2770910 h 4197928"/>
                <a:gd name="connsiteX3" fmla="*/ 1856509 w 3061855"/>
                <a:gd name="connsiteY3" fmla="*/ 2202873 h 4197928"/>
                <a:gd name="connsiteX4" fmla="*/ 1911927 w 3061855"/>
                <a:gd name="connsiteY4" fmla="*/ 4197928 h 4197928"/>
                <a:gd name="connsiteX5" fmla="*/ 1219200 w 3061855"/>
                <a:gd name="connsiteY5" fmla="*/ 3928950 h 4197928"/>
                <a:gd name="connsiteX6" fmla="*/ 1219200 w 3061855"/>
                <a:gd name="connsiteY6" fmla="*/ 1979516 h 4197928"/>
                <a:gd name="connsiteX7" fmla="*/ 0 w 3061855"/>
                <a:gd name="connsiteY7" fmla="*/ 1440873 h 4197928"/>
                <a:gd name="connsiteX8" fmla="*/ 110836 w 3061855"/>
                <a:gd name="connsiteY8" fmla="*/ 0 h 4197928"/>
                <a:gd name="connsiteX0" fmla="*/ 110836 w 3061855"/>
                <a:gd name="connsiteY0" fmla="*/ 0 h 4197928"/>
                <a:gd name="connsiteX1" fmla="*/ 3061855 w 3061855"/>
                <a:gd name="connsiteY1" fmla="*/ 1122219 h 4197928"/>
                <a:gd name="connsiteX2" fmla="*/ 3020291 w 3061855"/>
                <a:gd name="connsiteY2" fmla="*/ 2770910 h 4197928"/>
                <a:gd name="connsiteX3" fmla="*/ 1911927 w 3061855"/>
                <a:gd name="connsiteY3" fmla="*/ 2202873 h 4197928"/>
                <a:gd name="connsiteX4" fmla="*/ 1911927 w 3061855"/>
                <a:gd name="connsiteY4" fmla="*/ 4197928 h 4197928"/>
                <a:gd name="connsiteX5" fmla="*/ 1219200 w 3061855"/>
                <a:gd name="connsiteY5" fmla="*/ 3928950 h 4197928"/>
                <a:gd name="connsiteX6" fmla="*/ 1219200 w 3061855"/>
                <a:gd name="connsiteY6" fmla="*/ 1979516 h 4197928"/>
                <a:gd name="connsiteX7" fmla="*/ 0 w 3061855"/>
                <a:gd name="connsiteY7" fmla="*/ 1440873 h 4197928"/>
                <a:gd name="connsiteX8" fmla="*/ 110836 w 3061855"/>
                <a:gd name="connsiteY8" fmla="*/ 0 h 4197928"/>
                <a:gd name="connsiteX0" fmla="*/ 83127 w 3061855"/>
                <a:gd name="connsiteY0" fmla="*/ 0 h 3878627"/>
                <a:gd name="connsiteX1" fmla="*/ 3061855 w 3061855"/>
                <a:gd name="connsiteY1" fmla="*/ 802918 h 3878627"/>
                <a:gd name="connsiteX2" fmla="*/ 3020291 w 3061855"/>
                <a:gd name="connsiteY2" fmla="*/ 2451609 h 3878627"/>
                <a:gd name="connsiteX3" fmla="*/ 1911927 w 3061855"/>
                <a:gd name="connsiteY3" fmla="*/ 1883572 h 3878627"/>
                <a:gd name="connsiteX4" fmla="*/ 1911927 w 3061855"/>
                <a:gd name="connsiteY4" fmla="*/ 3878627 h 3878627"/>
                <a:gd name="connsiteX5" fmla="*/ 1219200 w 3061855"/>
                <a:gd name="connsiteY5" fmla="*/ 3609649 h 3878627"/>
                <a:gd name="connsiteX6" fmla="*/ 1219200 w 3061855"/>
                <a:gd name="connsiteY6" fmla="*/ 1660215 h 3878627"/>
                <a:gd name="connsiteX7" fmla="*/ 0 w 3061855"/>
                <a:gd name="connsiteY7" fmla="*/ 1121572 h 3878627"/>
                <a:gd name="connsiteX8" fmla="*/ 83127 w 3061855"/>
                <a:gd name="connsiteY8" fmla="*/ 0 h 3878627"/>
                <a:gd name="connsiteX0" fmla="*/ 83127 w 3061855"/>
                <a:gd name="connsiteY0" fmla="*/ 0 h 3878627"/>
                <a:gd name="connsiteX1" fmla="*/ 3061855 w 3061855"/>
                <a:gd name="connsiteY1" fmla="*/ 802918 h 3878627"/>
                <a:gd name="connsiteX2" fmla="*/ 3020291 w 3061855"/>
                <a:gd name="connsiteY2" fmla="*/ 2451609 h 3878627"/>
                <a:gd name="connsiteX3" fmla="*/ 1911927 w 3061855"/>
                <a:gd name="connsiteY3" fmla="*/ 1883572 h 3878627"/>
                <a:gd name="connsiteX4" fmla="*/ 1911927 w 3061855"/>
                <a:gd name="connsiteY4" fmla="*/ 3878627 h 3878627"/>
                <a:gd name="connsiteX5" fmla="*/ 1219200 w 3061855"/>
                <a:gd name="connsiteY5" fmla="*/ 3609649 h 3878627"/>
                <a:gd name="connsiteX6" fmla="*/ 1219200 w 3061855"/>
                <a:gd name="connsiteY6" fmla="*/ 1660215 h 3878627"/>
                <a:gd name="connsiteX7" fmla="*/ 0 w 3061855"/>
                <a:gd name="connsiteY7" fmla="*/ 1074267 h 3878627"/>
                <a:gd name="connsiteX8" fmla="*/ 83127 w 3061855"/>
                <a:gd name="connsiteY8" fmla="*/ 0 h 3878627"/>
                <a:gd name="connsiteX0" fmla="*/ 83127 w 3061855"/>
                <a:gd name="connsiteY0" fmla="*/ 0 h 3878627"/>
                <a:gd name="connsiteX1" fmla="*/ 3061855 w 3061855"/>
                <a:gd name="connsiteY1" fmla="*/ 802918 h 3878627"/>
                <a:gd name="connsiteX2" fmla="*/ 3020291 w 3061855"/>
                <a:gd name="connsiteY2" fmla="*/ 2451609 h 3878627"/>
                <a:gd name="connsiteX3" fmla="*/ 1925781 w 3061855"/>
                <a:gd name="connsiteY3" fmla="*/ 1930876 h 3878627"/>
                <a:gd name="connsiteX4" fmla="*/ 1911927 w 3061855"/>
                <a:gd name="connsiteY4" fmla="*/ 3878627 h 3878627"/>
                <a:gd name="connsiteX5" fmla="*/ 1219200 w 3061855"/>
                <a:gd name="connsiteY5" fmla="*/ 3609649 h 3878627"/>
                <a:gd name="connsiteX6" fmla="*/ 1219200 w 3061855"/>
                <a:gd name="connsiteY6" fmla="*/ 1660215 h 3878627"/>
                <a:gd name="connsiteX7" fmla="*/ 0 w 3061855"/>
                <a:gd name="connsiteY7" fmla="*/ 1074267 h 3878627"/>
                <a:gd name="connsiteX8" fmla="*/ 83127 w 3061855"/>
                <a:gd name="connsiteY8" fmla="*/ 0 h 3878627"/>
                <a:gd name="connsiteX0" fmla="*/ 41564 w 3020292"/>
                <a:gd name="connsiteY0" fmla="*/ 0 h 3878627"/>
                <a:gd name="connsiteX1" fmla="*/ 3020292 w 3020292"/>
                <a:gd name="connsiteY1" fmla="*/ 802918 h 3878627"/>
                <a:gd name="connsiteX2" fmla="*/ 2978728 w 3020292"/>
                <a:gd name="connsiteY2" fmla="*/ 2451609 h 3878627"/>
                <a:gd name="connsiteX3" fmla="*/ 1884218 w 3020292"/>
                <a:gd name="connsiteY3" fmla="*/ 1930876 h 3878627"/>
                <a:gd name="connsiteX4" fmla="*/ 1870364 w 3020292"/>
                <a:gd name="connsiteY4" fmla="*/ 3878627 h 3878627"/>
                <a:gd name="connsiteX5" fmla="*/ 1177637 w 3020292"/>
                <a:gd name="connsiteY5" fmla="*/ 3609649 h 3878627"/>
                <a:gd name="connsiteX6" fmla="*/ 1177637 w 3020292"/>
                <a:gd name="connsiteY6" fmla="*/ 1660215 h 3878627"/>
                <a:gd name="connsiteX7" fmla="*/ 0 w 3020292"/>
                <a:gd name="connsiteY7" fmla="*/ 1121571 h 3878627"/>
                <a:gd name="connsiteX8" fmla="*/ 41564 w 3020292"/>
                <a:gd name="connsiteY8" fmla="*/ 0 h 3878627"/>
                <a:gd name="connsiteX0" fmla="*/ 69273 w 3048001"/>
                <a:gd name="connsiteY0" fmla="*/ 0 h 3878627"/>
                <a:gd name="connsiteX1" fmla="*/ 3048001 w 3048001"/>
                <a:gd name="connsiteY1" fmla="*/ 802918 h 3878627"/>
                <a:gd name="connsiteX2" fmla="*/ 3006437 w 3048001"/>
                <a:gd name="connsiteY2" fmla="*/ 2451609 h 3878627"/>
                <a:gd name="connsiteX3" fmla="*/ 1911927 w 3048001"/>
                <a:gd name="connsiteY3" fmla="*/ 1930876 h 3878627"/>
                <a:gd name="connsiteX4" fmla="*/ 1898073 w 3048001"/>
                <a:gd name="connsiteY4" fmla="*/ 3878627 h 3878627"/>
                <a:gd name="connsiteX5" fmla="*/ 1205346 w 3048001"/>
                <a:gd name="connsiteY5" fmla="*/ 3609649 h 3878627"/>
                <a:gd name="connsiteX6" fmla="*/ 1205346 w 3048001"/>
                <a:gd name="connsiteY6" fmla="*/ 1660215 h 3878627"/>
                <a:gd name="connsiteX7" fmla="*/ 0 w 3048001"/>
                <a:gd name="connsiteY7" fmla="*/ 1204353 h 3878627"/>
                <a:gd name="connsiteX8" fmla="*/ 69273 w 3048001"/>
                <a:gd name="connsiteY8" fmla="*/ 0 h 3878627"/>
                <a:gd name="connsiteX0" fmla="*/ 13855 w 2992583"/>
                <a:gd name="connsiteY0" fmla="*/ 0 h 3878627"/>
                <a:gd name="connsiteX1" fmla="*/ 2992583 w 2992583"/>
                <a:gd name="connsiteY1" fmla="*/ 802918 h 3878627"/>
                <a:gd name="connsiteX2" fmla="*/ 2951019 w 2992583"/>
                <a:gd name="connsiteY2" fmla="*/ 2451609 h 3878627"/>
                <a:gd name="connsiteX3" fmla="*/ 1856509 w 2992583"/>
                <a:gd name="connsiteY3" fmla="*/ 1930876 h 3878627"/>
                <a:gd name="connsiteX4" fmla="*/ 1842655 w 2992583"/>
                <a:gd name="connsiteY4" fmla="*/ 3878627 h 3878627"/>
                <a:gd name="connsiteX5" fmla="*/ 1149928 w 2992583"/>
                <a:gd name="connsiteY5" fmla="*/ 3609649 h 3878627"/>
                <a:gd name="connsiteX6" fmla="*/ 1149928 w 2992583"/>
                <a:gd name="connsiteY6" fmla="*/ 1660215 h 3878627"/>
                <a:gd name="connsiteX7" fmla="*/ 0 w 2992583"/>
                <a:gd name="connsiteY7" fmla="*/ 1228005 h 3878627"/>
                <a:gd name="connsiteX8" fmla="*/ 13855 w 2992583"/>
                <a:gd name="connsiteY8" fmla="*/ 0 h 3878627"/>
                <a:gd name="connsiteX0" fmla="*/ 13855 w 2992583"/>
                <a:gd name="connsiteY0" fmla="*/ 0 h 3878627"/>
                <a:gd name="connsiteX1" fmla="*/ 2992583 w 2992583"/>
                <a:gd name="connsiteY1" fmla="*/ 802918 h 3878627"/>
                <a:gd name="connsiteX2" fmla="*/ 2951019 w 2992583"/>
                <a:gd name="connsiteY2" fmla="*/ 2368827 h 3878627"/>
                <a:gd name="connsiteX3" fmla="*/ 1856509 w 2992583"/>
                <a:gd name="connsiteY3" fmla="*/ 1930876 h 3878627"/>
                <a:gd name="connsiteX4" fmla="*/ 1842655 w 2992583"/>
                <a:gd name="connsiteY4" fmla="*/ 3878627 h 3878627"/>
                <a:gd name="connsiteX5" fmla="*/ 1149928 w 2992583"/>
                <a:gd name="connsiteY5" fmla="*/ 3609649 h 3878627"/>
                <a:gd name="connsiteX6" fmla="*/ 1149928 w 2992583"/>
                <a:gd name="connsiteY6" fmla="*/ 1660215 h 3878627"/>
                <a:gd name="connsiteX7" fmla="*/ 0 w 2992583"/>
                <a:gd name="connsiteY7" fmla="*/ 1228005 h 3878627"/>
                <a:gd name="connsiteX8" fmla="*/ 13855 w 2992583"/>
                <a:gd name="connsiteY8" fmla="*/ 0 h 3878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992583" h="3878627">
                  <a:moveTo>
                    <a:pt x="13855" y="0"/>
                  </a:moveTo>
                  <a:lnTo>
                    <a:pt x="2992583" y="802918"/>
                  </a:lnTo>
                  <a:lnTo>
                    <a:pt x="2951019" y="2368827"/>
                  </a:lnTo>
                  <a:lnTo>
                    <a:pt x="1856509" y="1930876"/>
                  </a:lnTo>
                  <a:lnTo>
                    <a:pt x="1842655" y="3878627"/>
                  </a:lnTo>
                  <a:lnTo>
                    <a:pt x="1149928" y="3609649"/>
                  </a:lnTo>
                  <a:lnTo>
                    <a:pt x="1149928" y="1660215"/>
                  </a:lnTo>
                  <a:lnTo>
                    <a:pt x="0" y="1228005"/>
                  </a:lnTo>
                  <a:lnTo>
                    <a:pt x="13855" y="0"/>
                  </a:lnTo>
                  <a:close/>
                </a:path>
              </a:pathLst>
            </a:custGeom>
            <a:blipFill>
              <a:blip r:embed="rId9"/>
              <a:tile tx="0" ty="0" sx="100000" sy="100000" flip="none" algn="tl"/>
            </a:blip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solidFill>
                  <a:srgbClr val="C0000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 rot="1256099">
              <a:off x="5766220" y="2529137"/>
              <a:ext cx="2757486" cy="1107996"/>
            </a:xfrm>
            <a:prstGeom prst="rect">
              <a:avLst/>
            </a:prstGeom>
            <a:noFill/>
            <a:scene3d>
              <a:camera prst="perspective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>
                  <a:solidFill>
                    <a:srgbClr val="C00000"/>
                  </a:solidFill>
                  <a:latin typeface="Adobe 楷体 Std R" pitchFamily="18" charset="-122"/>
                  <a:ea typeface="Adobe 楷体 Std R" pitchFamily="18" charset="-122"/>
                </a:rPr>
                <a:t>前</a:t>
              </a:r>
              <a:r>
                <a:rPr lang="zh-CN" altLang="en-US" sz="2900" b="1" dirty="0">
                  <a:solidFill>
                    <a:srgbClr val="C00000"/>
                  </a:solidFill>
                  <a:latin typeface="Adobe 楷体 Std R" pitchFamily="18" charset="-122"/>
                  <a:ea typeface="Adobe 楷体 Std R" pitchFamily="18" charset="-122"/>
                </a:rPr>
                <a:t>方</a:t>
              </a:r>
              <a:r>
                <a:rPr lang="zh-CN" altLang="en-US" sz="3000" b="1" dirty="0" smtClean="0">
                  <a:solidFill>
                    <a:srgbClr val="C00000"/>
                  </a:solidFill>
                  <a:latin typeface="Adobe 楷体 Std R" pitchFamily="18" charset="-122"/>
                  <a:ea typeface="Adobe 楷体 Std R" pitchFamily="18" charset="-122"/>
                </a:rPr>
                <a:t>事</a:t>
              </a:r>
              <a:r>
                <a:rPr lang="zh-CN" altLang="en-US" sz="3200" b="1" dirty="0" smtClean="0">
                  <a:solidFill>
                    <a:srgbClr val="C00000"/>
                  </a:solidFill>
                  <a:latin typeface="Adobe 楷体 Std R" pitchFamily="18" charset="-122"/>
                  <a:ea typeface="Adobe 楷体 Std R" pitchFamily="18" charset="-122"/>
                </a:rPr>
                <a:t>故</a:t>
              </a:r>
              <a:r>
                <a:rPr lang="zh-CN" altLang="en-US" sz="3300" b="1" dirty="0" smtClean="0">
                  <a:solidFill>
                    <a:srgbClr val="C00000"/>
                  </a:solidFill>
                  <a:latin typeface="Adobe 楷体 Std R" pitchFamily="18" charset="-122"/>
                  <a:ea typeface="Adobe 楷体 Std R" pitchFamily="18" charset="-122"/>
                </a:rPr>
                <a:t>阻</a:t>
              </a:r>
              <a:r>
                <a:rPr lang="zh-CN" altLang="en-US" sz="3400" b="1" dirty="0" smtClean="0">
                  <a:solidFill>
                    <a:srgbClr val="C00000"/>
                  </a:solidFill>
                  <a:latin typeface="Adobe 楷体 Std R" pitchFamily="18" charset="-122"/>
                  <a:ea typeface="Adobe 楷体 Std R" pitchFamily="18" charset="-122"/>
                </a:rPr>
                <a:t>塞</a:t>
              </a:r>
              <a:r>
                <a:rPr lang="zh-CN" altLang="en-US" sz="3200" b="1" dirty="0" smtClean="0">
                  <a:solidFill>
                    <a:srgbClr val="C00000"/>
                  </a:solidFill>
                  <a:latin typeface="Adobe 楷体 Std R" pitchFamily="18" charset="-122"/>
                  <a:ea typeface="Adobe 楷体 Std R" pitchFamily="18" charset="-122"/>
                </a:rPr>
                <a:t> </a:t>
              </a:r>
              <a:endParaRPr lang="en-US" altLang="zh-CN" sz="3200" b="1" dirty="0">
                <a:solidFill>
                  <a:srgbClr val="C00000"/>
                </a:solidFill>
                <a:latin typeface="Adobe 楷体 Std R" pitchFamily="18" charset="-122"/>
                <a:ea typeface="Adobe 楷体 Std R" pitchFamily="18" charset="-122"/>
              </a:endParaRPr>
            </a:p>
            <a:p>
              <a:r>
                <a:rPr lang="zh-CN" altLang="en-US" sz="2900" b="1" dirty="0" smtClean="0">
                  <a:solidFill>
                    <a:srgbClr val="C00000"/>
                  </a:solidFill>
                  <a:latin typeface="Adobe 楷体 Std R" pitchFamily="18" charset="-122"/>
                  <a:ea typeface="Adobe 楷体 Std R" pitchFamily="18" charset="-122"/>
                </a:rPr>
                <a:t>    暂</a:t>
              </a:r>
              <a:r>
                <a:rPr lang="zh-CN" altLang="en-US" sz="3000" b="1" dirty="0" smtClean="0">
                  <a:solidFill>
                    <a:srgbClr val="C00000"/>
                  </a:solidFill>
                  <a:latin typeface="Adobe 楷体 Std R" pitchFamily="18" charset="-122"/>
                  <a:ea typeface="Adobe 楷体 Std R" pitchFamily="18" charset="-122"/>
                </a:rPr>
                <a:t>不</a:t>
              </a:r>
              <a:r>
                <a:rPr lang="zh-CN" altLang="en-US" sz="3100" b="1" dirty="0" smtClean="0">
                  <a:solidFill>
                    <a:srgbClr val="C00000"/>
                  </a:solidFill>
                  <a:latin typeface="Adobe 楷体 Std R" pitchFamily="18" charset="-122"/>
                  <a:ea typeface="Adobe 楷体 Std R" pitchFamily="18" charset="-122"/>
                </a:rPr>
                <a:t>通</a:t>
              </a:r>
              <a:r>
                <a:rPr lang="zh-CN" altLang="en-US" sz="3200" b="1" dirty="0" smtClean="0">
                  <a:solidFill>
                    <a:srgbClr val="C00000"/>
                  </a:solidFill>
                  <a:latin typeface="Adobe 楷体 Std R" pitchFamily="18" charset="-122"/>
                  <a:ea typeface="Adobe 楷体 Std R" pitchFamily="18" charset="-122"/>
                </a:rPr>
                <a:t>行</a:t>
              </a:r>
              <a:endParaRPr lang="zh-CN" altLang="en-US" sz="3200" b="1" dirty="0">
                <a:solidFill>
                  <a:srgbClr val="C00000"/>
                </a:solidFill>
                <a:latin typeface="Adobe 楷体 Std R" pitchFamily="18" charset="-122"/>
                <a:ea typeface="Adobe 楷体 Std R" pitchFamily="18" charset="-122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187623" y="2067471"/>
            <a:ext cx="424827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200"/>
              </a:lnSpc>
            </a:pPr>
            <a:r>
              <a:rPr lang="zh-CN" altLang="en-US" sz="2000" b="1" spc="100" dirty="0" smtClean="0">
                <a:solidFill>
                  <a:schemeClr val="bg1"/>
                </a:solidFill>
                <a:latin typeface="+mn-ea"/>
              </a:rPr>
              <a:t>生活中难免会发生这样的事情</a:t>
            </a:r>
            <a:endParaRPr lang="en-US" altLang="zh-CN" sz="2000" b="1" spc="100" dirty="0" smtClean="0">
              <a:solidFill>
                <a:schemeClr val="bg1"/>
              </a:solidFill>
              <a:latin typeface="+mn-ea"/>
            </a:endParaRPr>
          </a:p>
          <a:p>
            <a:pPr>
              <a:lnSpc>
                <a:spcPts val="3200"/>
              </a:lnSpc>
            </a:pPr>
            <a:r>
              <a:rPr lang="zh-CN" altLang="en-US" sz="2000" b="1" spc="100" dirty="0" smtClean="0">
                <a:solidFill>
                  <a:schemeClr val="bg1"/>
                </a:solidFill>
                <a:latin typeface="+mn-ea"/>
              </a:rPr>
              <a:t>为了能这块牌子竖立的时间少一点</a:t>
            </a:r>
            <a:endParaRPr lang="en-US" altLang="zh-CN" sz="2000" b="1" spc="100" dirty="0" smtClean="0">
              <a:solidFill>
                <a:schemeClr val="bg1"/>
              </a:solidFill>
              <a:latin typeface="+mn-ea"/>
            </a:endParaRPr>
          </a:p>
          <a:p>
            <a:pPr>
              <a:lnSpc>
                <a:spcPts val="3200"/>
              </a:lnSpc>
            </a:pPr>
            <a:r>
              <a:rPr lang="zh-CN" altLang="en-US" sz="2000" b="1" spc="100" dirty="0" smtClean="0">
                <a:solidFill>
                  <a:schemeClr val="bg1"/>
                </a:solidFill>
                <a:latin typeface="+mn-ea"/>
              </a:rPr>
              <a:t>我们开始了这个项目</a:t>
            </a:r>
            <a:r>
              <a:rPr lang="en-US" altLang="zh-CN" sz="2000" b="1" spc="100" dirty="0" smtClean="0">
                <a:solidFill>
                  <a:schemeClr val="bg1"/>
                </a:solidFill>
                <a:latin typeface="+mn-ea"/>
              </a:rPr>
              <a:t>…</a:t>
            </a:r>
            <a:endParaRPr lang="zh-CN" altLang="en-US" sz="2000" b="1" spc="1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4" name="矩形 13" hidden="1"/>
          <p:cNvSpPr/>
          <p:nvPr/>
        </p:nvSpPr>
        <p:spPr>
          <a:xfrm>
            <a:off x="-108520" y="0"/>
            <a:ext cx="9361040" cy="6858000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65000"/>
                </a:schemeClr>
              </a:gs>
              <a:gs pos="52000">
                <a:schemeClr val="accent1">
                  <a:tint val="44500"/>
                  <a:satMod val="160000"/>
                  <a:alpha val="59000"/>
                </a:schemeClr>
              </a:gs>
              <a:gs pos="0">
                <a:schemeClr val="accent1">
                  <a:tint val="23500"/>
                  <a:satMod val="16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554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494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494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1984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478"/>
                            </p:stCondLst>
                            <p:childTnLst>
                              <p:par>
                                <p:cTn id="11" presetID="2" presetClass="entr" presetSubtype="2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478"/>
                            </p:stCondLst>
                            <p:childTnLst>
                              <p:par>
                                <p:cTn id="16" presetID="6" presetClass="emph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animScale>
                                      <p:cBhvr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 -2.22222E-6 L 0.08889 0.21343 " pathEditMode="relative" rAng="0" ptsTypes="AA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44" y="106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978"/>
                            </p:stCondLst>
                            <p:childTnLst>
                              <p:par>
                                <p:cTn id="21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23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24" dur="227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8" decel="50000" autoRev="1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4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  <p:audio>
              <p:cMediaNode vol="80000">
                <p:cTn id="4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  <p:bldLst>
      <p:bldP spid="12" grpId="0"/>
      <p:bldP spid="12" grpId="1"/>
      <p:bldP spid="1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多边形 11"/>
          <p:cNvSpPr/>
          <p:nvPr/>
        </p:nvSpPr>
        <p:spPr>
          <a:xfrm>
            <a:off x="2051720" y="2043832"/>
            <a:ext cx="6096000" cy="1269999"/>
          </a:xfrm>
          <a:custGeom>
            <a:avLst/>
            <a:gdLst>
              <a:gd name="connsiteX0" fmla="*/ 0 w 6096000"/>
              <a:gd name="connsiteY0" fmla="*/ 127000 h 1269999"/>
              <a:gd name="connsiteX1" fmla="*/ 127000 w 6096000"/>
              <a:gd name="connsiteY1" fmla="*/ 0 h 1269999"/>
              <a:gd name="connsiteX2" fmla="*/ 5969000 w 6096000"/>
              <a:gd name="connsiteY2" fmla="*/ 0 h 1269999"/>
              <a:gd name="connsiteX3" fmla="*/ 6096000 w 6096000"/>
              <a:gd name="connsiteY3" fmla="*/ 127000 h 1269999"/>
              <a:gd name="connsiteX4" fmla="*/ 6096000 w 6096000"/>
              <a:gd name="connsiteY4" fmla="*/ 1142999 h 1269999"/>
              <a:gd name="connsiteX5" fmla="*/ 5969000 w 6096000"/>
              <a:gd name="connsiteY5" fmla="*/ 1269999 h 1269999"/>
              <a:gd name="connsiteX6" fmla="*/ 127000 w 6096000"/>
              <a:gd name="connsiteY6" fmla="*/ 1269999 h 1269999"/>
              <a:gd name="connsiteX7" fmla="*/ 0 w 6096000"/>
              <a:gd name="connsiteY7" fmla="*/ 1142999 h 1269999"/>
              <a:gd name="connsiteX8" fmla="*/ 0 w 6096000"/>
              <a:gd name="connsiteY8" fmla="*/ 127000 h 1269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96000" h="1269999">
                <a:moveTo>
                  <a:pt x="0" y="127000"/>
                </a:moveTo>
                <a:cubicBezTo>
                  <a:pt x="0" y="56860"/>
                  <a:pt x="56860" y="0"/>
                  <a:pt x="127000" y="0"/>
                </a:cubicBezTo>
                <a:lnTo>
                  <a:pt x="5969000" y="0"/>
                </a:lnTo>
                <a:cubicBezTo>
                  <a:pt x="6039140" y="0"/>
                  <a:pt x="6096000" y="56860"/>
                  <a:pt x="6096000" y="127000"/>
                </a:cubicBezTo>
                <a:lnTo>
                  <a:pt x="6096000" y="1142999"/>
                </a:lnTo>
                <a:cubicBezTo>
                  <a:pt x="6096000" y="1213139"/>
                  <a:pt x="6039140" y="1269999"/>
                  <a:pt x="5969000" y="1269999"/>
                </a:cubicBezTo>
                <a:lnTo>
                  <a:pt x="127000" y="1269999"/>
                </a:lnTo>
                <a:cubicBezTo>
                  <a:pt x="56860" y="1269999"/>
                  <a:pt x="0" y="1213139"/>
                  <a:pt x="0" y="1142999"/>
                </a:cubicBezTo>
                <a:lnTo>
                  <a:pt x="0" y="127000"/>
                </a:lnTo>
                <a:close/>
              </a:path>
            </a:pathLst>
          </a:cu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0" vert="horz" wrap="square" lIns="1433830" tIns="87630" rIns="360000" bIns="87630" numCol="1" spcCol="1270" anchor="ctr" anchorCtr="0">
            <a:noAutofit/>
          </a:bodyPr>
          <a:lstStyle/>
          <a:p>
            <a:pPr marL="0" lvl="1" defTabSz="800100">
              <a:lnSpc>
                <a:spcPts val="2700"/>
              </a:lnSpc>
              <a:spcBef>
                <a:spcPct val="0"/>
              </a:spcBef>
              <a:spcAft>
                <a:spcPts val="500"/>
              </a:spcAft>
            </a:pPr>
            <a:r>
              <a:rPr lang="zh-CN" altLang="en-US" spc="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更方便地提取事故现场的数据</a:t>
            </a:r>
            <a:endParaRPr lang="zh-CN" altLang="en-US" kern="1200" spc="200" dirty="0">
              <a:solidFill>
                <a:schemeClr val="bg1"/>
              </a:solidFill>
            </a:endParaRPr>
          </a:p>
        </p:txBody>
      </p:sp>
      <p:sp>
        <p:nvSpPr>
          <p:cNvPr id="14" name="任意多边形 13"/>
          <p:cNvSpPr/>
          <p:nvPr/>
        </p:nvSpPr>
        <p:spPr>
          <a:xfrm>
            <a:off x="2051720" y="3440831"/>
            <a:ext cx="6096000" cy="1269999"/>
          </a:xfrm>
          <a:custGeom>
            <a:avLst/>
            <a:gdLst>
              <a:gd name="connsiteX0" fmla="*/ 0 w 6096000"/>
              <a:gd name="connsiteY0" fmla="*/ 127000 h 1269999"/>
              <a:gd name="connsiteX1" fmla="*/ 127000 w 6096000"/>
              <a:gd name="connsiteY1" fmla="*/ 0 h 1269999"/>
              <a:gd name="connsiteX2" fmla="*/ 5969000 w 6096000"/>
              <a:gd name="connsiteY2" fmla="*/ 0 h 1269999"/>
              <a:gd name="connsiteX3" fmla="*/ 6096000 w 6096000"/>
              <a:gd name="connsiteY3" fmla="*/ 127000 h 1269999"/>
              <a:gd name="connsiteX4" fmla="*/ 6096000 w 6096000"/>
              <a:gd name="connsiteY4" fmla="*/ 1142999 h 1269999"/>
              <a:gd name="connsiteX5" fmla="*/ 5969000 w 6096000"/>
              <a:gd name="connsiteY5" fmla="*/ 1269999 h 1269999"/>
              <a:gd name="connsiteX6" fmla="*/ 127000 w 6096000"/>
              <a:gd name="connsiteY6" fmla="*/ 1269999 h 1269999"/>
              <a:gd name="connsiteX7" fmla="*/ 0 w 6096000"/>
              <a:gd name="connsiteY7" fmla="*/ 1142999 h 1269999"/>
              <a:gd name="connsiteX8" fmla="*/ 0 w 6096000"/>
              <a:gd name="connsiteY8" fmla="*/ 127000 h 1269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96000" h="1269999">
                <a:moveTo>
                  <a:pt x="0" y="127000"/>
                </a:moveTo>
                <a:cubicBezTo>
                  <a:pt x="0" y="56860"/>
                  <a:pt x="56860" y="0"/>
                  <a:pt x="127000" y="0"/>
                </a:cubicBezTo>
                <a:lnTo>
                  <a:pt x="5969000" y="0"/>
                </a:lnTo>
                <a:cubicBezTo>
                  <a:pt x="6039140" y="0"/>
                  <a:pt x="6096000" y="56860"/>
                  <a:pt x="6096000" y="127000"/>
                </a:cubicBezTo>
                <a:lnTo>
                  <a:pt x="6096000" y="1142999"/>
                </a:lnTo>
                <a:cubicBezTo>
                  <a:pt x="6096000" y="1213139"/>
                  <a:pt x="6039140" y="1269999"/>
                  <a:pt x="5969000" y="1269999"/>
                </a:cubicBezTo>
                <a:lnTo>
                  <a:pt x="127000" y="1269999"/>
                </a:lnTo>
                <a:cubicBezTo>
                  <a:pt x="56860" y="1269999"/>
                  <a:pt x="0" y="1213139"/>
                  <a:pt x="0" y="1142999"/>
                </a:cubicBezTo>
                <a:lnTo>
                  <a:pt x="0" y="127000"/>
                </a:lnTo>
                <a:close/>
              </a:path>
            </a:pathLst>
          </a:cu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0" vert="horz" wrap="square" lIns="1433830" tIns="87630" rIns="360000" bIns="87630" numCol="1" spcCol="1270" anchor="ctr" anchorCtr="0">
            <a:noAutofit/>
          </a:bodyPr>
          <a:lstStyle/>
          <a:p>
            <a:pPr marL="0" lvl="1" defTabSz="800100">
              <a:lnSpc>
                <a:spcPts val="2700"/>
              </a:lnSpc>
              <a:spcBef>
                <a:spcPct val="0"/>
              </a:spcBef>
              <a:spcAft>
                <a:spcPts val="500"/>
              </a:spcAft>
            </a:pPr>
            <a:r>
              <a:rPr lang="zh-CN" altLang="en-US" spc="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交通事故现场数据采集，半自动模式识别，数据还原以及整个流程整合需要的</a:t>
            </a:r>
            <a:r>
              <a:rPr lang="zh-CN" altLang="en-US" spc="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程序</a:t>
            </a:r>
            <a:endParaRPr lang="en-US" altLang="zh-CN" spc="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2051720" y="4837831"/>
            <a:ext cx="6096000" cy="1269999"/>
          </a:xfrm>
          <a:custGeom>
            <a:avLst/>
            <a:gdLst>
              <a:gd name="connsiteX0" fmla="*/ 0 w 6096000"/>
              <a:gd name="connsiteY0" fmla="*/ 127000 h 1269999"/>
              <a:gd name="connsiteX1" fmla="*/ 127000 w 6096000"/>
              <a:gd name="connsiteY1" fmla="*/ 0 h 1269999"/>
              <a:gd name="connsiteX2" fmla="*/ 5969000 w 6096000"/>
              <a:gd name="connsiteY2" fmla="*/ 0 h 1269999"/>
              <a:gd name="connsiteX3" fmla="*/ 6096000 w 6096000"/>
              <a:gd name="connsiteY3" fmla="*/ 127000 h 1269999"/>
              <a:gd name="connsiteX4" fmla="*/ 6096000 w 6096000"/>
              <a:gd name="connsiteY4" fmla="*/ 1142999 h 1269999"/>
              <a:gd name="connsiteX5" fmla="*/ 5969000 w 6096000"/>
              <a:gd name="connsiteY5" fmla="*/ 1269999 h 1269999"/>
              <a:gd name="connsiteX6" fmla="*/ 127000 w 6096000"/>
              <a:gd name="connsiteY6" fmla="*/ 1269999 h 1269999"/>
              <a:gd name="connsiteX7" fmla="*/ 0 w 6096000"/>
              <a:gd name="connsiteY7" fmla="*/ 1142999 h 1269999"/>
              <a:gd name="connsiteX8" fmla="*/ 0 w 6096000"/>
              <a:gd name="connsiteY8" fmla="*/ 127000 h 1269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96000" h="1269999">
                <a:moveTo>
                  <a:pt x="0" y="127000"/>
                </a:moveTo>
                <a:cubicBezTo>
                  <a:pt x="0" y="56860"/>
                  <a:pt x="56860" y="0"/>
                  <a:pt x="127000" y="0"/>
                </a:cubicBezTo>
                <a:lnTo>
                  <a:pt x="5969000" y="0"/>
                </a:lnTo>
                <a:cubicBezTo>
                  <a:pt x="6039140" y="0"/>
                  <a:pt x="6096000" y="56860"/>
                  <a:pt x="6096000" y="127000"/>
                </a:cubicBezTo>
                <a:lnTo>
                  <a:pt x="6096000" y="1142999"/>
                </a:lnTo>
                <a:cubicBezTo>
                  <a:pt x="6096000" y="1213139"/>
                  <a:pt x="6039140" y="1269999"/>
                  <a:pt x="5969000" y="1269999"/>
                </a:cubicBezTo>
                <a:lnTo>
                  <a:pt x="127000" y="1269999"/>
                </a:lnTo>
                <a:cubicBezTo>
                  <a:pt x="56860" y="1269999"/>
                  <a:pt x="0" y="1213139"/>
                  <a:pt x="0" y="1142999"/>
                </a:cubicBezTo>
                <a:lnTo>
                  <a:pt x="0" y="127000"/>
                </a:lnTo>
                <a:close/>
              </a:path>
            </a:pathLst>
          </a:cu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0" vert="horz" wrap="square" lIns="1433830" tIns="87630" rIns="360000" bIns="87630" numCol="1" spcCol="1270" anchor="ctr" anchorCtr="0">
            <a:noAutofit/>
          </a:bodyPr>
          <a:lstStyle/>
          <a:p>
            <a:pPr marL="0" lvl="1" defTabSz="800100">
              <a:lnSpc>
                <a:spcPts val="2700"/>
              </a:lnSpc>
              <a:spcBef>
                <a:spcPct val="0"/>
              </a:spcBef>
              <a:spcAft>
                <a:spcPts val="500"/>
              </a:spcAft>
            </a:pPr>
            <a:r>
              <a:rPr lang="zh-CN" altLang="en-US" spc="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数据标识物的选择，半自动模式识别中模型的准确性，数据还原算法，程序</a:t>
            </a:r>
            <a:r>
              <a:rPr lang="zh-CN" altLang="en-US" spc="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整合</a:t>
            </a:r>
            <a:endParaRPr lang="zh-CN" altLang="en-US" spc="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标题"/>
          <p:cNvSpPr txBox="1"/>
          <p:nvPr/>
        </p:nvSpPr>
        <p:spPr>
          <a:xfrm>
            <a:off x="616687" y="525354"/>
            <a:ext cx="6638682" cy="887422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 wrap="square" spcCol="360000" rtlCol="0">
            <a:spAutoFit/>
          </a:bodyPr>
          <a:lstStyle/>
          <a:p>
            <a:pPr>
              <a:lnSpc>
                <a:spcPts val="3100"/>
              </a:lnSpc>
            </a:pPr>
            <a:r>
              <a:rPr lang="zh-CN" altLang="en-US" sz="2600" b="1" kern="1500" spc="900" dirty="0" smtClean="0">
                <a:solidFill>
                  <a:schemeClr val="accent2">
                    <a:lumMod val="75000"/>
                  </a:schemeClr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uFill>
                  <a:solidFill>
                    <a:schemeClr val="bg2"/>
                  </a:solidFill>
                </a:uFill>
                <a:latin typeface="微软雅黑" pitchFamily="34" charset="-122"/>
                <a:ea typeface="微软雅黑" pitchFamily="34" charset="-122"/>
              </a:rPr>
              <a:t>基于计算机视觉的</a:t>
            </a:r>
            <a:endParaRPr lang="en-US" altLang="zh-CN" sz="2600" b="1" kern="1500" spc="900" dirty="0" smtClean="0">
              <a:solidFill>
                <a:schemeClr val="accent2">
                  <a:lumMod val="75000"/>
                </a:schemeClr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  <a:uFill>
                <a:solidFill>
                  <a:schemeClr val="bg2"/>
                </a:solidFill>
              </a:uFill>
              <a:latin typeface="微软雅黑" pitchFamily="34" charset="-122"/>
              <a:ea typeface="微软雅黑" pitchFamily="34" charset="-122"/>
            </a:endParaRPr>
          </a:p>
          <a:p>
            <a:pPr marL="900000">
              <a:lnSpc>
                <a:spcPts val="3100"/>
              </a:lnSpc>
            </a:pPr>
            <a:r>
              <a:rPr lang="zh-CN" altLang="en-US" sz="2600" b="1" kern="1500" spc="900" dirty="0" smtClean="0">
                <a:solidFill>
                  <a:schemeClr val="accent2">
                    <a:lumMod val="75000"/>
                  </a:schemeClr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uFill>
                  <a:solidFill>
                    <a:schemeClr val="bg2"/>
                  </a:solidFill>
                </a:uFill>
                <a:latin typeface="微软雅黑" pitchFamily="34" charset="-122"/>
                <a:ea typeface="微软雅黑" pitchFamily="34" charset="-122"/>
              </a:rPr>
              <a:t>道路交通事故</a:t>
            </a:r>
            <a:r>
              <a:rPr lang="zh-CN" altLang="en-US" sz="2600" b="1" kern="1500" spc="900" dirty="0">
                <a:solidFill>
                  <a:schemeClr val="accent2">
                    <a:lumMod val="75000"/>
                  </a:schemeClr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  <a:uFill>
                  <a:solidFill>
                    <a:schemeClr val="bg2"/>
                  </a:solidFill>
                </a:uFill>
                <a:latin typeface="微软雅黑" pitchFamily="34" charset="-122"/>
                <a:ea typeface="微软雅黑" pitchFamily="34" charset="-122"/>
              </a:rPr>
              <a:t>现场测量</a:t>
            </a:r>
          </a:p>
        </p:txBody>
      </p:sp>
      <p:sp>
        <p:nvSpPr>
          <p:cNvPr id="5" name="金字塔"/>
          <p:cNvSpPr/>
          <p:nvPr/>
        </p:nvSpPr>
        <p:spPr>
          <a:xfrm>
            <a:off x="1763808" y="1844824"/>
            <a:ext cx="4424040" cy="4424040"/>
          </a:xfrm>
          <a:prstGeom prst="triangl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6" name="项目宗旨"/>
          <p:cNvSpPr/>
          <p:nvPr/>
        </p:nvSpPr>
        <p:spPr>
          <a:xfrm>
            <a:off x="3975828" y="2289604"/>
            <a:ext cx="2875626" cy="1047253"/>
          </a:xfrm>
          <a:custGeom>
            <a:avLst/>
            <a:gdLst>
              <a:gd name="connsiteX0" fmla="*/ 0 w 2875626"/>
              <a:gd name="connsiteY0" fmla="*/ 174546 h 1047253"/>
              <a:gd name="connsiteX1" fmla="*/ 174546 w 2875626"/>
              <a:gd name="connsiteY1" fmla="*/ 0 h 1047253"/>
              <a:gd name="connsiteX2" fmla="*/ 2701080 w 2875626"/>
              <a:gd name="connsiteY2" fmla="*/ 0 h 1047253"/>
              <a:gd name="connsiteX3" fmla="*/ 2875626 w 2875626"/>
              <a:gd name="connsiteY3" fmla="*/ 174546 h 1047253"/>
              <a:gd name="connsiteX4" fmla="*/ 2875626 w 2875626"/>
              <a:gd name="connsiteY4" fmla="*/ 872707 h 1047253"/>
              <a:gd name="connsiteX5" fmla="*/ 2701080 w 2875626"/>
              <a:gd name="connsiteY5" fmla="*/ 1047253 h 1047253"/>
              <a:gd name="connsiteX6" fmla="*/ 174546 w 2875626"/>
              <a:gd name="connsiteY6" fmla="*/ 1047253 h 1047253"/>
              <a:gd name="connsiteX7" fmla="*/ 0 w 2875626"/>
              <a:gd name="connsiteY7" fmla="*/ 872707 h 1047253"/>
              <a:gd name="connsiteX8" fmla="*/ 0 w 2875626"/>
              <a:gd name="connsiteY8" fmla="*/ 174546 h 10472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75626" h="1047253">
                <a:moveTo>
                  <a:pt x="0" y="174546"/>
                </a:moveTo>
                <a:cubicBezTo>
                  <a:pt x="0" y="78147"/>
                  <a:pt x="78147" y="0"/>
                  <a:pt x="174546" y="0"/>
                </a:cubicBezTo>
                <a:lnTo>
                  <a:pt x="2701080" y="0"/>
                </a:lnTo>
                <a:cubicBezTo>
                  <a:pt x="2797479" y="0"/>
                  <a:pt x="2875626" y="78147"/>
                  <a:pt x="2875626" y="174546"/>
                </a:cubicBezTo>
                <a:lnTo>
                  <a:pt x="2875626" y="872707"/>
                </a:lnTo>
                <a:cubicBezTo>
                  <a:pt x="2875626" y="969106"/>
                  <a:pt x="2797479" y="1047253"/>
                  <a:pt x="2701080" y="1047253"/>
                </a:cubicBezTo>
                <a:lnTo>
                  <a:pt x="174546" y="1047253"/>
                </a:lnTo>
                <a:cubicBezTo>
                  <a:pt x="78147" y="1047253"/>
                  <a:pt x="0" y="969106"/>
                  <a:pt x="0" y="872707"/>
                </a:cubicBezTo>
                <a:lnTo>
                  <a:pt x="0" y="174546"/>
                </a:lnTo>
                <a:close/>
              </a:path>
            </a:pathLst>
          </a:custGeom>
        </p:spPr>
        <p:style>
          <a:lnRef idx="2">
            <a:schemeClr val="accent6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80663" tIns="180663" rIns="180663" bIns="180663" numCol="1" spcCol="1270" anchor="ctr" anchorCtr="0">
            <a:noAutofit/>
          </a:bodyPr>
          <a:lstStyle/>
          <a:p>
            <a:pPr lvl="0" algn="ctr" defTabSz="1511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3200" b="1" kern="1200" spc="100" dirty="0" smtClean="0">
                <a:solidFill>
                  <a:schemeClr val="accent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项目宗旨</a:t>
            </a:r>
            <a:endParaRPr lang="zh-CN" altLang="en-US" sz="3200" b="1" kern="1200" dirty="0">
              <a:solidFill>
                <a:schemeClr val="accent2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主要流程"/>
          <p:cNvSpPr/>
          <p:nvPr/>
        </p:nvSpPr>
        <p:spPr>
          <a:xfrm>
            <a:off x="3975828" y="3467764"/>
            <a:ext cx="2875626" cy="1047253"/>
          </a:xfrm>
          <a:custGeom>
            <a:avLst/>
            <a:gdLst>
              <a:gd name="connsiteX0" fmla="*/ 0 w 2875626"/>
              <a:gd name="connsiteY0" fmla="*/ 174546 h 1047253"/>
              <a:gd name="connsiteX1" fmla="*/ 174546 w 2875626"/>
              <a:gd name="connsiteY1" fmla="*/ 0 h 1047253"/>
              <a:gd name="connsiteX2" fmla="*/ 2701080 w 2875626"/>
              <a:gd name="connsiteY2" fmla="*/ 0 h 1047253"/>
              <a:gd name="connsiteX3" fmla="*/ 2875626 w 2875626"/>
              <a:gd name="connsiteY3" fmla="*/ 174546 h 1047253"/>
              <a:gd name="connsiteX4" fmla="*/ 2875626 w 2875626"/>
              <a:gd name="connsiteY4" fmla="*/ 872707 h 1047253"/>
              <a:gd name="connsiteX5" fmla="*/ 2701080 w 2875626"/>
              <a:gd name="connsiteY5" fmla="*/ 1047253 h 1047253"/>
              <a:gd name="connsiteX6" fmla="*/ 174546 w 2875626"/>
              <a:gd name="connsiteY6" fmla="*/ 1047253 h 1047253"/>
              <a:gd name="connsiteX7" fmla="*/ 0 w 2875626"/>
              <a:gd name="connsiteY7" fmla="*/ 872707 h 1047253"/>
              <a:gd name="connsiteX8" fmla="*/ 0 w 2875626"/>
              <a:gd name="connsiteY8" fmla="*/ 174546 h 10472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75626" h="1047253">
                <a:moveTo>
                  <a:pt x="0" y="174546"/>
                </a:moveTo>
                <a:cubicBezTo>
                  <a:pt x="0" y="78147"/>
                  <a:pt x="78147" y="0"/>
                  <a:pt x="174546" y="0"/>
                </a:cubicBezTo>
                <a:lnTo>
                  <a:pt x="2701080" y="0"/>
                </a:lnTo>
                <a:cubicBezTo>
                  <a:pt x="2797479" y="0"/>
                  <a:pt x="2875626" y="78147"/>
                  <a:pt x="2875626" y="174546"/>
                </a:cubicBezTo>
                <a:lnTo>
                  <a:pt x="2875626" y="872707"/>
                </a:lnTo>
                <a:cubicBezTo>
                  <a:pt x="2875626" y="969106"/>
                  <a:pt x="2797479" y="1047253"/>
                  <a:pt x="2701080" y="1047253"/>
                </a:cubicBezTo>
                <a:lnTo>
                  <a:pt x="174546" y="1047253"/>
                </a:lnTo>
                <a:cubicBezTo>
                  <a:pt x="78147" y="1047253"/>
                  <a:pt x="0" y="969106"/>
                  <a:pt x="0" y="872707"/>
                </a:cubicBezTo>
                <a:lnTo>
                  <a:pt x="0" y="174546"/>
                </a:lnTo>
                <a:close/>
              </a:path>
            </a:pathLst>
          </a:custGeom>
        </p:spPr>
        <p:style>
          <a:lnRef idx="2">
            <a:schemeClr val="accent6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80663" tIns="180663" rIns="180663" bIns="180663" numCol="1" spcCol="1270" anchor="ctr" anchorCtr="0">
            <a:noAutofit/>
          </a:bodyPr>
          <a:lstStyle/>
          <a:p>
            <a:pPr lvl="0" algn="ctr" defTabSz="1511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3200" b="1" kern="1200" spc="100" dirty="0" smtClean="0">
                <a:solidFill>
                  <a:schemeClr val="accent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主要流程</a:t>
            </a:r>
            <a:endParaRPr lang="zh-CN" altLang="en-US" sz="3200" b="1" kern="1200" dirty="0">
              <a:solidFill>
                <a:schemeClr val="accent2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重点难点"/>
          <p:cNvSpPr/>
          <p:nvPr/>
        </p:nvSpPr>
        <p:spPr>
          <a:xfrm>
            <a:off x="3975828" y="4645923"/>
            <a:ext cx="2875626" cy="1047253"/>
          </a:xfrm>
          <a:custGeom>
            <a:avLst/>
            <a:gdLst>
              <a:gd name="connsiteX0" fmla="*/ 0 w 2875626"/>
              <a:gd name="connsiteY0" fmla="*/ 174546 h 1047253"/>
              <a:gd name="connsiteX1" fmla="*/ 174546 w 2875626"/>
              <a:gd name="connsiteY1" fmla="*/ 0 h 1047253"/>
              <a:gd name="connsiteX2" fmla="*/ 2701080 w 2875626"/>
              <a:gd name="connsiteY2" fmla="*/ 0 h 1047253"/>
              <a:gd name="connsiteX3" fmla="*/ 2875626 w 2875626"/>
              <a:gd name="connsiteY3" fmla="*/ 174546 h 1047253"/>
              <a:gd name="connsiteX4" fmla="*/ 2875626 w 2875626"/>
              <a:gd name="connsiteY4" fmla="*/ 872707 h 1047253"/>
              <a:gd name="connsiteX5" fmla="*/ 2701080 w 2875626"/>
              <a:gd name="connsiteY5" fmla="*/ 1047253 h 1047253"/>
              <a:gd name="connsiteX6" fmla="*/ 174546 w 2875626"/>
              <a:gd name="connsiteY6" fmla="*/ 1047253 h 1047253"/>
              <a:gd name="connsiteX7" fmla="*/ 0 w 2875626"/>
              <a:gd name="connsiteY7" fmla="*/ 872707 h 1047253"/>
              <a:gd name="connsiteX8" fmla="*/ 0 w 2875626"/>
              <a:gd name="connsiteY8" fmla="*/ 174546 h 10472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75626" h="1047253">
                <a:moveTo>
                  <a:pt x="0" y="174546"/>
                </a:moveTo>
                <a:cubicBezTo>
                  <a:pt x="0" y="78147"/>
                  <a:pt x="78147" y="0"/>
                  <a:pt x="174546" y="0"/>
                </a:cubicBezTo>
                <a:lnTo>
                  <a:pt x="2701080" y="0"/>
                </a:lnTo>
                <a:cubicBezTo>
                  <a:pt x="2797479" y="0"/>
                  <a:pt x="2875626" y="78147"/>
                  <a:pt x="2875626" y="174546"/>
                </a:cubicBezTo>
                <a:lnTo>
                  <a:pt x="2875626" y="872707"/>
                </a:lnTo>
                <a:cubicBezTo>
                  <a:pt x="2875626" y="969106"/>
                  <a:pt x="2797479" y="1047253"/>
                  <a:pt x="2701080" y="1047253"/>
                </a:cubicBezTo>
                <a:lnTo>
                  <a:pt x="174546" y="1047253"/>
                </a:lnTo>
                <a:cubicBezTo>
                  <a:pt x="78147" y="1047253"/>
                  <a:pt x="0" y="969106"/>
                  <a:pt x="0" y="872707"/>
                </a:cubicBezTo>
                <a:lnTo>
                  <a:pt x="0" y="174546"/>
                </a:lnTo>
                <a:close/>
              </a:path>
            </a:pathLst>
          </a:custGeom>
        </p:spPr>
        <p:style>
          <a:lnRef idx="2">
            <a:schemeClr val="accent6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80663" tIns="180663" rIns="180663" bIns="180663" numCol="1" spcCol="1270" anchor="ctr" anchorCtr="0">
            <a:noAutofit/>
          </a:bodyPr>
          <a:lstStyle/>
          <a:p>
            <a:pPr lvl="0" algn="ctr" defTabSz="1511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3200" b="1" kern="1200" spc="100" dirty="0" smtClean="0">
                <a:solidFill>
                  <a:schemeClr val="accent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重点难点</a:t>
            </a:r>
            <a:endParaRPr lang="zh-CN" altLang="en-US" sz="3200" b="1" kern="1200" dirty="0">
              <a:solidFill>
                <a:schemeClr val="accent2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71763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43 -0.00463 L -0.41493 -0.03612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68" y="-15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41042 -0.00393 " pathEditMode="relative" ptsTypes="AA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40452 0.02546 " pathEditMode="relative" ptsTypes="AA">
                                      <p:cBhvr>
                                        <p:cTn id="4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42" presetClass="exit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42" presetClass="exit" presetSubtype="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1493 -0.0361 L 0.00191 -0.00417 " pathEditMode="relative" rAng="0" ptsTypes="AA">
                                      <p:cBhvr>
                                        <p:cTn id="7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833" y="1596"/>
                                    </p:animMotion>
                                  </p:childTnLst>
                                </p:cTn>
                              </p:par>
                              <p:par>
                                <p:cTn id="72" presetID="0" presetClass="path" presetSubtype="0" accel="50000" decel="5000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41042 -0.00394 L 0.00087 0.00023 " pathEditMode="relative" rAng="0" ptsTypes="AA">
                                      <p:cBhvr>
                                        <p:cTn id="7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556" y="208"/>
                                    </p:animMotion>
                                  </p:childTnLst>
                                </p:cTn>
                              </p:par>
                              <p:par>
                                <p:cTn id="74" presetID="0" presetClass="path" presetSubtype="0" accel="50000" decel="5000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40452 0.02545 L -0.00052 -0.00023 " pathEditMode="relative" rAng="0" ptsTypes="AA">
                                      <p:cBhvr>
                                        <p:cTn id="7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191" y="-12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4" grpId="0" animBg="1"/>
      <p:bldP spid="14" grpId="1" animBg="1"/>
      <p:bldP spid="16" grpId="0" animBg="1"/>
      <p:bldP spid="16" grpId="1" animBg="1"/>
      <p:bldP spid="6" grpId="0" animBg="1"/>
      <p:bldP spid="6" grpId="1" animBg="1"/>
      <p:bldP spid="6" grpId="2" animBg="1"/>
      <p:bldP spid="7" grpId="0" animBg="1"/>
      <p:bldP spid="7" grpId="1" animBg="1"/>
      <p:bldP spid="7" grpId="2" animBg="1"/>
      <p:bldP spid="8" grpId="0" animBg="1"/>
      <p:bldP spid="8" grpId="1" animBg="1"/>
      <p:bldP spid="8" grpId="2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"/>
          <p:cNvSpPr txBox="1"/>
          <p:nvPr/>
        </p:nvSpPr>
        <p:spPr>
          <a:xfrm>
            <a:off x="467544" y="404664"/>
            <a:ext cx="45704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spc="3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基于计算机视觉的道路交通事故现场测量</a:t>
            </a:r>
          </a:p>
        </p:txBody>
      </p:sp>
      <p:sp>
        <p:nvSpPr>
          <p:cNvPr id="5" name="任意多边形 4"/>
          <p:cNvSpPr/>
          <p:nvPr/>
        </p:nvSpPr>
        <p:spPr>
          <a:xfrm>
            <a:off x="2051720" y="1484784"/>
            <a:ext cx="5000104" cy="4856088"/>
          </a:xfrm>
          <a:custGeom>
            <a:avLst/>
            <a:gdLst>
              <a:gd name="connsiteX0" fmla="*/ 0 w 4568056"/>
              <a:gd name="connsiteY0" fmla="*/ 2284028 h 4568056"/>
              <a:gd name="connsiteX1" fmla="*/ 2284028 w 4568056"/>
              <a:gd name="connsiteY1" fmla="*/ 0 h 4568056"/>
              <a:gd name="connsiteX2" fmla="*/ 4568056 w 4568056"/>
              <a:gd name="connsiteY2" fmla="*/ 2284028 h 4568056"/>
              <a:gd name="connsiteX3" fmla="*/ 2284028 w 4568056"/>
              <a:gd name="connsiteY3" fmla="*/ 4568056 h 4568056"/>
              <a:gd name="connsiteX4" fmla="*/ 0 w 4568056"/>
              <a:gd name="connsiteY4" fmla="*/ 2284028 h 4568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8056" h="4568056">
                <a:moveTo>
                  <a:pt x="0" y="2284028"/>
                </a:moveTo>
                <a:cubicBezTo>
                  <a:pt x="0" y="1022594"/>
                  <a:pt x="1022594" y="0"/>
                  <a:pt x="2284028" y="0"/>
                </a:cubicBezTo>
                <a:cubicBezTo>
                  <a:pt x="3545462" y="0"/>
                  <a:pt x="4568056" y="1022594"/>
                  <a:pt x="4568056" y="2284028"/>
                </a:cubicBezTo>
                <a:cubicBezTo>
                  <a:pt x="4568056" y="3545462"/>
                  <a:pt x="3545462" y="4568056"/>
                  <a:pt x="2284028" y="4568056"/>
                </a:cubicBezTo>
                <a:cubicBezTo>
                  <a:pt x="1022594" y="4568056"/>
                  <a:pt x="0" y="3545462"/>
                  <a:pt x="0" y="2284028"/>
                </a:cubicBezTo>
                <a:close/>
              </a:path>
            </a:pathLst>
          </a:cu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0" vert="horz" wrap="square" lIns="1808989" tIns="36000" rIns="1808991" bIns="3818022" numCol="1" spcCol="1270" anchor="ctr" anchorCtr="0">
            <a:noAutofit/>
          </a:bodyPr>
          <a:lstStyle/>
          <a:p>
            <a:pPr lvl="0"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400" dirty="0" smtClean="0"/>
              <a:t>计算机视觉</a:t>
            </a:r>
            <a:endParaRPr lang="zh-CN" altLang="en-US" sz="2400" kern="1200" dirty="0"/>
          </a:p>
        </p:txBody>
      </p:sp>
      <p:sp>
        <p:nvSpPr>
          <p:cNvPr id="6" name="任意多边形 5"/>
          <p:cNvSpPr/>
          <p:nvPr/>
        </p:nvSpPr>
        <p:spPr>
          <a:xfrm>
            <a:off x="2551730" y="2456001"/>
            <a:ext cx="4000082" cy="3884870"/>
          </a:xfrm>
          <a:custGeom>
            <a:avLst/>
            <a:gdLst>
              <a:gd name="connsiteX0" fmla="*/ 0 w 3654444"/>
              <a:gd name="connsiteY0" fmla="*/ 1827222 h 3654444"/>
              <a:gd name="connsiteX1" fmla="*/ 1827222 w 3654444"/>
              <a:gd name="connsiteY1" fmla="*/ 0 h 3654444"/>
              <a:gd name="connsiteX2" fmla="*/ 3654444 w 3654444"/>
              <a:gd name="connsiteY2" fmla="*/ 1827222 h 3654444"/>
              <a:gd name="connsiteX3" fmla="*/ 1827222 w 3654444"/>
              <a:gd name="connsiteY3" fmla="*/ 3654444 h 3654444"/>
              <a:gd name="connsiteX4" fmla="*/ 0 w 3654444"/>
              <a:gd name="connsiteY4" fmla="*/ 1827222 h 3654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4444" h="3654444">
                <a:moveTo>
                  <a:pt x="0" y="1827222"/>
                </a:moveTo>
                <a:cubicBezTo>
                  <a:pt x="0" y="818075"/>
                  <a:pt x="818075" y="0"/>
                  <a:pt x="1827222" y="0"/>
                </a:cubicBezTo>
                <a:cubicBezTo>
                  <a:pt x="2836369" y="0"/>
                  <a:pt x="3654444" y="818075"/>
                  <a:pt x="3654444" y="1827222"/>
                </a:cubicBezTo>
                <a:cubicBezTo>
                  <a:pt x="3654444" y="2836369"/>
                  <a:pt x="2836369" y="3654444"/>
                  <a:pt x="1827222" y="3654444"/>
                </a:cubicBezTo>
                <a:cubicBezTo>
                  <a:pt x="818075" y="3654444"/>
                  <a:pt x="0" y="2836369"/>
                  <a:pt x="0" y="1827222"/>
                </a:cubicBezTo>
                <a:close/>
              </a:path>
            </a:pathLst>
          </a:cu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0" vert="horz" wrap="square" lIns="1345072" tIns="375730" rIns="1345072" bIns="2933842" numCol="1" spcCol="1270" anchor="ctr" anchorCtr="0">
            <a:noAutofit/>
          </a:bodyPr>
          <a:lstStyle/>
          <a:p>
            <a:pPr lvl="0" algn="ctr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400" dirty="0"/>
              <a:t>图像处理</a:t>
            </a:r>
            <a:endParaRPr lang="zh-CN" altLang="en-US" sz="2400" kern="1200" dirty="0"/>
          </a:p>
        </p:txBody>
      </p:sp>
      <p:sp>
        <p:nvSpPr>
          <p:cNvPr id="7" name="任意多边形 6"/>
          <p:cNvSpPr/>
          <p:nvPr/>
        </p:nvSpPr>
        <p:spPr>
          <a:xfrm>
            <a:off x="3051741" y="3427219"/>
            <a:ext cx="3000062" cy="2913652"/>
          </a:xfrm>
          <a:custGeom>
            <a:avLst/>
            <a:gdLst>
              <a:gd name="connsiteX0" fmla="*/ 0 w 2740833"/>
              <a:gd name="connsiteY0" fmla="*/ 1370417 h 2740833"/>
              <a:gd name="connsiteX1" fmla="*/ 1370417 w 2740833"/>
              <a:gd name="connsiteY1" fmla="*/ 0 h 2740833"/>
              <a:gd name="connsiteX2" fmla="*/ 2740834 w 2740833"/>
              <a:gd name="connsiteY2" fmla="*/ 1370417 h 2740833"/>
              <a:gd name="connsiteX3" fmla="*/ 1370417 w 2740833"/>
              <a:gd name="connsiteY3" fmla="*/ 2740834 h 2740833"/>
              <a:gd name="connsiteX4" fmla="*/ 0 w 2740833"/>
              <a:gd name="connsiteY4" fmla="*/ 1370417 h 2740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40833" h="2740833">
                <a:moveTo>
                  <a:pt x="0" y="1370417"/>
                </a:moveTo>
                <a:cubicBezTo>
                  <a:pt x="0" y="613557"/>
                  <a:pt x="613557" y="0"/>
                  <a:pt x="1370417" y="0"/>
                </a:cubicBezTo>
                <a:cubicBezTo>
                  <a:pt x="2127277" y="0"/>
                  <a:pt x="2740834" y="613557"/>
                  <a:pt x="2740834" y="1370417"/>
                </a:cubicBezTo>
                <a:cubicBezTo>
                  <a:pt x="2740834" y="2127277"/>
                  <a:pt x="2127277" y="2740834"/>
                  <a:pt x="1370417" y="2740834"/>
                </a:cubicBezTo>
                <a:cubicBezTo>
                  <a:pt x="613557" y="2740834"/>
                  <a:pt x="0" y="2127277"/>
                  <a:pt x="0" y="1370417"/>
                </a:cubicBezTo>
                <a:close/>
              </a:path>
            </a:pathLst>
          </a:cu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0" vert="horz" wrap="square" lIns="881154" tIns="354914" rIns="881155" bIns="2067936" numCol="1" spcCol="1270" anchor="ctr" anchorCtr="0">
            <a:noAutofit/>
          </a:bodyPr>
          <a:lstStyle/>
          <a:p>
            <a:pPr lvl="0"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400" kern="1200" dirty="0" smtClean="0"/>
              <a:t>特征提取</a:t>
            </a:r>
            <a:endParaRPr lang="zh-CN" altLang="en-US" sz="2400" kern="1200" dirty="0"/>
          </a:p>
        </p:txBody>
      </p:sp>
      <p:sp>
        <p:nvSpPr>
          <p:cNvPr id="8" name="任意多边形 7"/>
          <p:cNvSpPr/>
          <p:nvPr/>
        </p:nvSpPr>
        <p:spPr>
          <a:xfrm>
            <a:off x="3551750" y="4398436"/>
            <a:ext cx="2000041" cy="1942435"/>
          </a:xfrm>
          <a:custGeom>
            <a:avLst/>
            <a:gdLst>
              <a:gd name="connsiteX0" fmla="*/ 0 w 1827222"/>
              <a:gd name="connsiteY0" fmla="*/ 913611 h 1827222"/>
              <a:gd name="connsiteX1" fmla="*/ 913611 w 1827222"/>
              <a:gd name="connsiteY1" fmla="*/ 0 h 1827222"/>
              <a:gd name="connsiteX2" fmla="*/ 1827222 w 1827222"/>
              <a:gd name="connsiteY2" fmla="*/ 913611 h 1827222"/>
              <a:gd name="connsiteX3" fmla="*/ 913611 w 1827222"/>
              <a:gd name="connsiteY3" fmla="*/ 1827222 h 1827222"/>
              <a:gd name="connsiteX4" fmla="*/ 0 w 1827222"/>
              <a:gd name="connsiteY4" fmla="*/ 913611 h 18272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222" h="1827222">
                <a:moveTo>
                  <a:pt x="0" y="913611"/>
                </a:moveTo>
                <a:cubicBezTo>
                  <a:pt x="0" y="409038"/>
                  <a:pt x="409038" y="0"/>
                  <a:pt x="913611" y="0"/>
                </a:cubicBezTo>
                <a:cubicBezTo>
                  <a:pt x="1418184" y="0"/>
                  <a:pt x="1827222" y="409038"/>
                  <a:pt x="1827222" y="913611"/>
                </a:cubicBezTo>
                <a:cubicBezTo>
                  <a:pt x="1827222" y="1418184"/>
                  <a:pt x="1418184" y="1827222"/>
                  <a:pt x="913611" y="1827222"/>
                </a:cubicBezTo>
                <a:cubicBezTo>
                  <a:pt x="409038" y="1827222"/>
                  <a:pt x="0" y="1418184"/>
                  <a:pt x="0" y="913611"/>
                </a:cubicBezTo>
                <a:close/>
              </a:path>
            </a:pathLst>
          </a:cu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0" vert="horz" wrap="square" lIns="473839" tIns="663054" rIns="473838" bIns="663053" numCol="1" spcCol="1270" anchor="ctr" anchorCtr="0">
            <a:noAutofit/>
          </a:bodyPr>
          <a:lstStyle/>
          <a:p>
            <a:pPr lvl="0" algn="ctr" defTabSz="1289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400" kern="1200" dirty="0" smtClean="0"/>
              <a:t>半自动模式识别</a:t>
            </a:r>
            <a:endParaRPr lang="zh-CN" altLang="en-US" sz="2400" kern="1200" dirty="0"/>
          </a:p>
        </p:txBody>
      </p:sp>
    </p:spTree>
    <p:extLst>
      <p:ext uri="{BB962C8B-B14F-4D97-AF65-F5344CB8AC3E}">
        <p14:creationId xmlns:p14="http://schemas.microsoft.com/office/powerpoint/2010/main" val="362488251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32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6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8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0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" presetID="27" presetClass="emph" presetSubtype="0" fill="remove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3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4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6" grpId="1" animBg="1"/>
      <p:bldP spid="6" grpId="2" animBg="1"/>
      <p:bldP spid="7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"/>
          <p:cNvSpPr txBox="1"/>
          <p:nvPr/>
        </p:nvSpPr>
        <p:spPr>
          <a:xfrm>
            <a:off x="467544" y="404664"/>
            <a:ext cx="45704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spc="3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基于计算机视觉的道路交通事故现场测量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628707" y="862699"/>
            <a:ext cx="6967630" cy="72008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spc="1000" dirty="0" smtClean="0">
                <a:solidFill>
                  <a:schemeClr val="accent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半自动模式识别</a:t>
            </a:r>
            <a:endParaRPr lang="zh-CN" altLang="en-US" sz="3200" b="1" spc="1000" dirty="0">
              <a:solidFill>
                <a:schemeClr val="accent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1187624" y="4005064"/>
            <a:ext cx="1601390" cy="960834"/>
          </a:xfrm>
          <a:custGeom>
            <a:avLst/>
            <a:gdLst>
              <a:gd name="connsiteX0" fmla="*/ 0 w 1601390"/>
              <a:gd name="connsiteY0" fmla="*/ 96083 h 960834"/>
              <a:gd name="connsiteX1" fmla="*/ 96083 w 1601390"/>
              <a:gd name="connsiteY1" fmla="*/ 0 h 960834"/>
              <a:gd name="connsiteX2" fmla="*/ 1505307 w 1601390"/>
              <a:gd name="connsiteY2" fmla="*/ 0 h 960834"/>
              <a:gd name="connsiteX3" fmla="*/ 1601390 w 1601390"/>
              <a:gd name="connsiteY3" fmla="*/ 96083 h 960834"/>
              <a:gd name="connsiteX4" fmla="*/ 1601390 w 1601390"/>
              <a:gd name="connsiteY4" fmla="*/ 864751 h 960834"/>
              <a:gd name="connsiteX5" fmla="*/ 1505307 w 1601390"/>
              <a:gd name="connsiteY5" fmla="*/ 960834 h 960834"/>
              <a:gd name="connsiteX6" fmla="*/ 96083 w 1601390"/>
              <a:gd name="connsiteY6" fmla="*/ 960834 h 960834"/>
              <a:gd name="connsiteX7" fmla="*/ 0 w 1601390"/>
              <a:gd name="connsiteY7" fmla="*/ 864751 h 960834"/>
              <a:gd name="connsiteX8" fmla="*/ 0 w 1601390"/>
              <a:gd name="connsiteY8" fmla="*/ 96083 h 960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01390" h="960834">
                <a:moveTo>
                  <a:pt x="0" y="96083"/>
                </a:moveTo>
                <a:cubicBezTo>
                  <a:pt x="0" y="43018"/>
                  <a:pt x="43018" y="0"/>
                  <a:pt x="96083" y="0"/>
                </a:cubicBezTo>
                <a:lnTo>
                  <a:pt x="1505307" y="0"/>
                </a:lnTo>
                <a:cubicBezTo>
                  <a:pt x="1558372" y="0"/>
                  <a:pt x="1601390" y="43018"/>
                  <a:pt x="1601390" y="96083"/>
                </a:cubicBezTo>
                <a:lnTo>
                  <a:pt x="1601390" y="864751"/>
                </a:lnTo>
                <a:cubicBezTo>
                  <a:pt x="1601390" y="917816"/>
                  <a:pt x="1558372" y="960834"/>
                  <a:pt x="1505307" y="960834"/>
                </a:cubicBezTo>
                <a:lnTo>
                  <a:pt x="96083" y="960834"/>
                </a:lnTo>
                <a:cubicBezTo>
                  <a:pt x="43018" y="960834"/>
                  <a:pt x="0" y="917816"/>
                  <a:pt x="0" y="864751"/>
                </a:cubicBezTo>
                <a:lnTo>
                  <a:pt x="0" y="96083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0542" tIns="180542" rIns="180542" bIns="180542" numCol="1" spcCol="1270" anchor="ctr" anchorCtr="0">
            <a:noAutofit/>
          </a:bodyPr>
          <a:lstStyle/>
          <a:p>
            <a:pPr lvl="0" algn="ctr" defTabSz="1778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模糊识别</a:t>
            </a:r>
            <a:endParaRPr lang="zh-CN" altLang="en-US" sz="2400" kern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任意多边形 16"/>
          <p:cNvSpPr/>
          <p:nvPr/>
        </p:nvSpPr>
        <p:spPr>
          <a:xfrm>
            <a:off x="2952022" y="4286909"/>
            <a:ext cx="837589" cy="397144"/>
          </a:xfrm>
          <a:custGeom>
            <a:avLst/>
            <a:gdLst>
              <a:gd name="connsiteX0" fmla="*/ 0 w 339494"/>
              <a:gd name="connsiteY0" fmla="*/ 79429 h 397144"/>
              <a:gd name="connsiteX1" fmla="*/ 169747 w 339494"/>
              <a:gd name="connsiteY1" fmla="*/ 79429 h 397144"/>
              <a:gd name="connsiteX2" fmla="*/ 169747 w 339494"/>
              <a:gd name="connsiteY2" fmla="*/ 0 h 397144"/>
              <a:gd name="connsiteX3" fmla="*/ 339494 w 339494"/>
              <a:gd name="connsiteY3" fmla="*/ 198572 h 397144"/>
              <a:gd name="connsiteX4" fmla="*/ 169747 w 339494"/>
              <a:gd name="connsiteY4" fmla="*/ 397144 h 397144"/>
              <a:gd name="connsiteX5" fmla="*/ 169747 w 339494"/>
              <a:gd name="connsiteY5" fmla="*/ 317715 h 397144"/>
              <a:gd name="connsiteX6" fmla="*/ 0 w 339494"/>
              <a:gd name="connsiteY6" fmla="*/ 317715 h 397144"/>
              <a:gd name="connsiteX7" fmla="*/ 0 w 339494"/>
              <a:gd name="connsiteY7" fmla="*/ 79429 h 397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9494" h="397144">
                <a:moveTo>
                  <a:pt x="0" y="79429"/>
                </a:moveTo>
                <a:lnTo>
                  <a:pt x="169747" y="79429"/>
                </a:lnTo>
                <a:lnTo>
                  <a:pt x="169747" y="0"/>
                </a:lnTo>
                <a:lnTo>
                  <a:pt x="339494" y="198572"/>
                </a:lnTo>
                <a:lnTo>
                  <a:pt x="169747" y="397144"/>
                </a:lnTo>
                <a:lnTo>
                  <a:pt x="169747" y="317715"/>
                </a:lnTo>
                <a:lnTo>
                  <a:pt x="0" y="317715"/>
                </a:lnTo>
                <a:lnTo>
                  <a:pt x="0" y="79429"/>
                </a:lnTo>
                <a:close/>
              </a:path>
            </a:pathLst>
          </a:custGeom>
        </p:spPr>
        <p:style>
          <a:lnRef idx="0">
            <a:schemeClr val="accent2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2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79429" rIns="101848" bIns="79429" numCol="1" spcCol="1270" anchor="ctr" anchorCtr="0">
            <a:no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2400" kern="12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任意多边形 17"/>
          <p:cNvSpPr/>
          <p:nvPr/>
        </p:nvSpPr>
        <p:spPr>
          <a:xfrm>
            <a:off x="3789611" y="4005064"/>
            <a:ext cx="1601390" cy="960834"/>
          </a:xfrm>
          <a:custGeom>
            <a:avLst/>
            <a:gdLst>
              <a:gd name="connsiteX0" fmla="*/ 0 w 1601390"/>
              <a:gd name="connsiteY0" fmla="*/ 96083 h 960834"/>
              <a:gd name="connsiteX1" fmla="*/ 96083 w 1601390"/>
              <a:gd name="connsiteY1" fmla="*/ 0 h 960834"/>
              <a:gd name="connsiteX2" fmla="*/ 1505307 w 1601390"/>
              <a:gd name="connsiteY2" fmla="*/ 0 h 960834"/>
              <a:gd name="connsiteX3" fmla="*/ 1601390 w 1601390"/>
              <a:gd name="connsiteY3" fmla="*/ 96083 h 960834"/>
              <a:gd name="connsiteX4" fmla="*/ 1601390 w 1601390"/>
              <a:gd name="connsiteY4" fmla="*/ 864751 h 960834"/>
              <a:gd name="connsiteX5" fmla="*/ 1505307 w 1601390"/>
              <a:gd name="connsiteY5" fmla="*/ 960834 h 960834"/>
              <a:gd name="connsiteX6" fmla="*/ 96083 w 1601390"/>
              <a:gd name="connsiteY6" fmla="*/ 960834 h 960834"/>
              <a:gd name="connsiteX7" fmla="*/ 0 w 1601390"/>
              <a:gd name="connsiteY7" fmla="*/ 864751 h 960834"/>
              <a:gd name="connsiteX8" fmla="*/ 0 w 1601390"/>
              <a:gd name="connsiteY8" fmla="*/ 96083 h 960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01390" h="960834">
                <a:moveTo>
                  <a:pt x="0" y="96083"/>
                </a:moveTo>
                <a:cubicBezTo>
                  <a:pt x="0" y="43018"/>
                  <a:pt x="43018" y="0"/>
                  <a:pt x="96083" y="0"/>
                </a:cubicBezTo>
                <a:lnTo>
                  <a:pt x="1505307" y="0"/>
                </a:lnTo>
                <a:cubicBezTo>
                  <a:pt x="1558372" y="0"/>
                  <a:pt x="1601390" y="43018"/>
                  <a:pt x="1601390" y="96083"/>
                </a:cubicBezTo>
                <a:lnTo>
                  <a:pt x="1601390" y="864751"/>
                </a:lnTo>
                <a:cubicBezTo>
                  <a:pt x="1601390" y="917816"/>
                  <a:pt x="1558372" y="960834"/>
                  <a:pt x="1505307" y="960834"/>
                </a:cubicBezTo>
                <a:lnTo>
                  <a:pt x="96083" y="960834"/>
                </a:lnTo>
                <a:cubicBezTo>
                  <a:pt x="43018" y="960834"/>
                  <a:pt x="0" y="917816"/>
                  <a:pt x="0" y="864751"/>
                </a:cubicBezTo>
                <a:lnTo>
                  <a:pt x="0" y="96083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0542" tIns="180542" rIns="180542" bIns="180542" numCol="1" spcCol="1270" anchor="ctr" anchorCtr="0">
            <a:noAutofit/>
          </a:bodyPr>
          <a:lstStyle/>
          <a:p>
            <a:pPr lvl="0" algn="ctr" defTabSz="1778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400" kern="1200" dirty="0" smtClean="0">
                <a:latin typeface="微软雅黑" pitchFamily="34" charset="-122"/>
                <a:ea typeface="微软雅黑" pitchFamily="34" charset="-122"/>
              </a:rPr>
              <a:t>数据模型</a:t>
            </a:r>
            <a:endParaRPr lang="zh-CN" altLang="en-US" sz="2400" kern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任意多边形 18"/>
          <p:cNvSpPr/>
          <p:nvPr/>
        </p:nvSpPr>
        <p:spPr>
          <a:xfrm>
            <a:off x="5508104" y="4286909"/>
            <a:ext cx="837589" cy="397144"/>
          </a:xfrm>
          <a:custGeom>
            <a:avLst/>
            <a:gdLst>
              <a:gd name="connsiteX0" fmla="*/ 0 w 339494"/>
              <a:gd name="connsiteY0" fmla="*/ 79429 h 397144"/>
              <a:gd name="connsiteX1" fmla="*/ 169747 w 339494"/>
              <a:gd name="connsiteY1" fmla="*/ 79429 h 397144"/>
              <a:gd name="connsiteX2" fmla="*/ 169747 w 339494"/>
              <a:gd name="connsiteY2" fmla="*/ 0 h 397144"/>
              <a:gd name="connsiteX3" fmla="*/ 339494 w 339494"/>
              <a:gd name="connsiteY3" fmla="*/ 198572 h 397144"/>
              <a:gd name="connsiteX4" fmla="*/ 169747 w 339494"/>
              <a:gd name="connsiteY4" fmla="*/ 397144 h 397144"/>
              <a:gd name="connsiteX5" fmla="*/ 169747 w 339494"/>
              <a:gd name="connsiteY5" fmla="*/ 317715 h 397144"/>
              <a:gd name="connsiteX6" fmla="*/ 0 w 339494"/>
              <a:gd name="connsiteY6" fmla="*/ 317715 h 397144"/>
              <a:gd name="connsiteX7" fmla="*/ 0 w 339494"/>
              <a:gd name="connsiteY7" fmla="*/ 79429 h 397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9494" h="397144">
                <a:moveTo>
                  <a:pt x="0" y="79429"/>
                </a:moveTo>
                <a:lnTo>
                  <a:pt x="169747" y="79429"/>
                </a:lnTo>
                <a:lnTo>
                  <a:pt x="169747" y="0"/>
                </a:lnTo>
                <a:lnTo>
                  <a:pt x="339494" y="198572"/>
                </a:lnTo>
                <a:lnTo>
                  <a:pt x="169747" y="397144"/>
                </a:lnTo>
                <a:lnTo>
                  <a:pt x="169747" y="317715"/>
                </a:lnTo>
                <a:lnTo>
                  <a:pt x="0" y="317715"/>
                </a:lnTo>
                <a:lnTo>
                  <a:pt x="0" y="79429"/>
                </a:lnTo>
                <a:close/>
              </a:path>
            </a:pathLst>
          </a:custGeom>
        </p:spPr>
        <p:style>
          <a:lnRef idx="0">
            <a:schemeClr val="accent2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2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79429" rIns="101848" bIns="79429" numCol="1" spcCol="1270" anchor="ctr" anchorCtr="0">
            <a:no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2400" kern="12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>
            <a:off x="6337055" y="4005064"/>
            <a:ext cx="1601390" cy="960834"/>
          </a:xfrm>
          <a:custGeom>
            <a:avLst/>
            <a:gdLst>
              <a:gd name="connsiteX0" fmla="*/ 0 w 1601390"/>
              <a:gd name="connsiteY0" fmla="*/ 96083 h 960834"/>
              <a:gd name="connsiteX1" fmla="*/ 96083 w 1601390"/>
              <a:gd name="connsiteY1" fmla="*/ 0 h 960834"/>
              <a:gd name="connsiteX2" fmla="*/ 1505307 w 1601390"/>
              <a:gd name="connsiteY2" fmla="*/ 0 h 960834"/>
              <a:gd name="connsiteX3" fmla="*/ 1601390 w 1601390"/>
              <a:gd name="connsiteY3" fmla="*/ 96083 h 960834"/>
              <a:gd name="connsiteX4" fmla="*/ 1601390 w 1601390"/>
              <a:gd name="connsiteY4" fmla="*/ 864751 h 960834"/>
              <a:gd name="connsiteX5" fmla="*/ 1505307 w 1601390"/>
              <a:gd name="connsiteY5" fmla="*/ 960834 h 960834"/>
              <a:gd name="connsiteX6" fmla="*/ 96083 w 1601390"/>
              <a:gd name="connsiteY6" fmla="*/ 960834 h 960834"/>
              <a:gd name="connsiteX7" fmla="*/ 0 w 1601390"/>
              <a:gd name="connsiteY7" fmla="*/ 864751 h 960834"/>
              <a:gd name="connsiteX8" fmla="*/ 0 w 1601390"/>
              <a:gd name="connsiteY8" fmla="*/ 96083 h 960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01390" h="960834">
                <a:moveTo>
                  <a:pt x="0" y="96083"/>
                </a:moveTo>
                <a:cubicBezTo>
                  <a:pt x="0" y="43018"/>
                  <a:pt x="43018" y="0"/>
                  <a:pt x="96083" y="0"/>
                </a:cubicBezTo>
                <a:lnTo>
                  <a:pt x="1505307" y="0"/>
                </a:lnTo>
                <a:cubicBezTo>
                  <a:pt x="1558372" y="0"/>
                  <a:pt x="1601390" y="43018"/>
                  <a:pt x="1601390" y="96083"/>
                </a:cubicBezTo>
                <a:lnTo>
                  <a:pt x="1601390" y="864751"/>
                </a:lnTo>
                <a:cubicBezTo>
                  <a:pt x="1601390" y="917816"/>
                  <a:pt x="1558372" y="960834"/>
                  <a:pt x="1505307" y="960834"/>
                </a:cubicBezTo>
                <a:lnTo>
                  <a:pt x="96083" y="960834"/>
                </a:lnTo>
                <a:cubicBezTo>
                  <a:pt x="43018" y="960834"/>
                  <a:pt x="0" y="917816"/>
                  <a:pt x="0" y="864751"/>
                </a:cubicBezTo>
                <a:lnTo>
                  <a:pt x="0" y="96083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0542" tIns="180542" rIns="180542" bIns="180542" numCol="1" spcCol="1270" anchor="ctr" anchorCtr="0">
            <a:noAutofit/>
          </a:bodyPr>
          <a:lstStyle/>
          <a:p>
            <a:pPr lvl="0" algn="ctr" defTabSz="1778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特征</a:t>
            </a:r>
            <a:r>
              <a:rPr lang="zh-CN" altLang="en-US" sz="2400" kern="1200" dirty="0" smtClean="0">
                <a:latin typeface="微软雅黑" pitchFamily="34" charset="-122"/>
                <a:ea typeface="微软雅黑" pitchFamily="34" charset="-122"/>
              </a:rPr>
              <a:t>模型</a:t>
            </a:r>
            <a:endParaRPr lang="zh-CN" altLang="en-US" sz="2400" kern="1200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2315224" y="2420886"/>
            <a:ext cx="2111184" cy="1728194"/>
            <a:chOff x="2315224" y="2420886"/>
            <a:chExt cx="2111184" cy="1728194"/>
          </a:xfrm>
        </p:grpSpPr>
        <p:sp>
          <p:nvSpPr>
            <p:cNvPr id="21" name="流程图: 决策 20"/>
            <p:cNvSpPr/>
            <p:nvPr/>
          </p:nvSpPr>
          <p:spPr>
            <a:xfrm>
              <a:off x="2315224" y="2420886"/>
              <a:ext cx="2111184" cy="1344513"/>
            </a:xfrm>
            <a:prstGeom prst="flowChartDecision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 smtClean="0">
                  <a:latin typeface="微软雅黑" pitchFamily="34" charset="-122"/>
                  <a:ea typeface="微软雅黑" pitchFamily="34" charset="-122"/>
                </a:rPr>
                <a:t>人工</a:t>
              </a:r>
              <a:endParaRPr lang="en-US" altLang="zh-CN" sz="2000" dirty="0" smtClean="0"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lang="zh-CN" altLang="en-US" sz="2000" dirty="0" smtClean="0">
                  <a:latin typeface="微软雅黑" pitchFamily="34" charset="-122"/>
                  <a:ea typeface="微软雅黑" pitchFamily="34" charset="-122"/>
                </a:rPr>
                <a:t>选择</a:t>
              </a:r>
              <a:endParaRPr lang="zh-CN" altLang="en-US" sz="2000" dirty="0"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24" name="直接箭头连接符 23"/>
            <p:cNvCxnSpPr>
              <a:stCxn id="21" idx="2"/>
            </p:cNvCxnSpPr>
            <p:nvPr/>
          </p:nvCxnSpPr>
          <p:spPr>
            <a:xfrm>
              <a:off x="3370816" y="3765399"/>
              <a:ext cx="0" cy="38368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组合 30"/>
          <p:cNvGrpSpPr/>
          <p:nvPr/>
        </p:nvGrpSpPr>
        <p:grpSpPr>
          <a:xfrm>
            <a:off x="4871306" y="2420887"/>
            <a:ext cx="2111184" cy="1728193"/>
            <a:chOff x="4871306" y="2420887"/>
            <a:chExt cx="2111184" cy="1728193"/>
          </a:xfrm>
        </p:grpSpPr>
        <p:sp>
          <p:nvSpPr>
            <p:cNvPr id="22" name="流程图: 决策 21"/>
            <p:cNvSpPr/>
            <p:nvPr/>
          </p:nvSpPr>
          <p:spPr>
            <a:xfrm>
              <a:off x="4871306" y="2420887"/>
              <a:ext cx="2111184" cy="1344513"/>
            </a:xfrm>
            <a:prstGeom prst="flowChartDecision">
              <a:avLst/>
            </a:prstGeom>
            <a:ln>
              <a:prstDash val="lgDash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 smtClean="0">
                  <a:latin typeface="微软雅黑" pitchFamily="34" charset="-122"/>
                  <a:ea typeface="微软雅黑" pitchFamily="34" charset="-122"/>
                </a:rPr>
                <a:t>人工</a:t>
              </a:r>
              <a:endParaRPr lang="en-US" altLang="zh-CN" sz="2000" dirty="0" smtClean="0"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lang="zh-CN" altLang="en-US" sz="2000" dirty="0" smtClean="0">
                  <a:latin typeface="微软雅黑" pitchFamily="34" charset="-122"/>
                  <a:ea typeface="微软雅黑" pitchFamily="34" charset="-122"/>
                </a:rPr>
                <a:t>选择</a:t>
              </a:r>
              <a:endParaRPr lang="zh-CN" altLang="en-US" sz="2000" dirty="0"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30" name="直接箭头连接符 29"/>
            <p:cNvCxnSpPr>
              <a:stCxn id="22" idx="2"/>
            </p:cNvCxnSpPr>
            <p:nvPr/>
          </p:nvCxnSpPr>
          <p:spPr>
            <a:xfrm>
              <a:off x="5926898" y="3765400"/>
              <a:ext cx="0" cy="383680"/>
            </a:xfrm>
            <a:prstGeom prst="straightConnector1">
              <a:avLst/>
            </a:prstGeom>
            <a:ln>
              <a:prstDash val="dash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流程图: 数据 2"/>
          <p:cNvSpPr/>
          <p:nvPr/>
        </p:nvSpPr>
        <p:spPr>
          <a:xfrm>
            <a:off x="3335857" y="3861591"/>
            <a:ext cx="1728192" cy="1247777"/>
          </a:xfrm>
          <a:prstGeom prst="flowChartInputOutpu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data</a:t>
            </a:r>
            <a:endParaRPr lang="zh-CN" altLang="en-US" sz="3200" b="1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3" name="任意多边形 22"/>
          <p:cNvSpPr/>
          <p:nvPr/>
        </p:nvSpPr>
        <p:spPr>
          <a:xfrm>
            <a:off x="350035" y="4286909"/>
            <a:ext cx="837589" cy="397144"/>
          </a:xfrm>
          <a:custGeom>
            <a:avLst/>
            <a:gdLst>
              <a:gd name="connsiteX0" fmla="*/ 0 w 339494"/>
              <a:gd name="connsiteY0" fmla="*/ 79429 h 397144"/>
              <a:gd name="connsiteX1" fmla="*/ 169747 w 339494"/>
              <a:gd name="connsiteY1" fmla="*/ 79429 h 397144"/>
              <a:gd name="connsiteX2" fmla="*/ 169747 w 339494"/>
              <a:gd name="connsiteY2" fmla="*/ 0 h 397144"/>
              <a:gd name="connsiteX3" fmla="*/ 339494 w 339494"/>
              <a:gd name="connsiteY3" fmla="*/ 198572 h 397144"/>
              <a:gd name="connsiteX4" fmla="*/ 169747 w 339494"/>
              <a:gd name="connsiteY4" fmla="*/ 397144 h 397144"/>
              <a:gd name="connsiteX5" fmla="*/ 169747 w 339494"/>
              <a:gd name="connsiteY5" fmla="*/ 317715 h 397144"/>
              <a:gd name="connsiteX6" fmla="*/ 0 w 339494"/>
              <a:gd name="connsiteY6" fmla="*/ 317715 h 397144"/>
              <a:gd name="connsiteX7" fmla="*/ 0 w 339494"/>
              <a:gd name="connsiteY7" fmla="*/ 79429 h 397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9494" h="397144">
                <a:moveTo>
                  <a:pt x="0" y="79429"/>
                </a:moveTo>
                <a:lnTo>
                  <a:pt x="169747" y="79429"/>
                </a:lnTo>
                <a:lnTo>
                  <a:pt x="169747" y="0"/>
                </a:lnTo>
                <a:lnTo>
                  <a:pt x="339494" y="198572"/>
                </a:lnTo>
                <a:lnTo>
                  <a:pt x="169747" y="397144"/>
                </a:lnTo>
                <a:lnTo>
                  <a:pt x="169747" y="317715"/>
                </a:lnTo>
                <a:lnTo>
                  <a:pt x="0" y="317715"/>
                </a:lnTo>
                <a:lnTo>
                  <a:pt x="0" y="79429"/>
                </a:lnTo>
                <a:close/>
              </a:path>
            </a:pathLst>
          </a:custGeom>
        </p:spPr>
        <p:style>
          <a:lnRef idx="0">
            <a:schemeClr val="accent2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2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79429" rIns="101848" bIns="79429" numCol="1" spcCol="1270" anchor="ctr" anchorCtr="0">
            <a:no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2400" kern="12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流程图: 预定义过程 4"/>
          <p:cNvSpPr/>
          <p:nvPr/>
        </p:nvSpPr>
        <p:spPr>
          <a:xfrm>
            <a:off x="1187624" y="5661248"/>
            <a:ext cx="1601390" cy="936104"/>
          </a:xfrm>
          <a:prstGeom prst="flowChartPredefined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spcFirstLastPara="0" vert="horz" wrap="square" lIns="180542" tIns="180542" rIns="180542" bIns="180542" numCol="1" spcCol="1270" anchor="ctr" anchorCtr="0">
            <a:noAutofit/>
          </a:bodyPr>
          <a:lstStyle/>
          <a:p>
            <a:pPr algn="ctr" defTabSz="1778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400" dirty="0">
                <a:solidFill>
                  <a:schemeClr val="accent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模糊模型</a:t>
            </a:r>
          </a:p>
        </p:txBody>
      </p:sp>
      <p:sp>
        <p:nvSpPr>
          <p:cNvPr id="6" name="上箭头 5"/>
          <p:cNvSpPr/>
          <p:nvPr/>
        </p:nvSpPr>
        <p:spPr>
          <a:xfrm>
            <a:off x="1803995" y="4975642"/>
            <a:ext cx="368647" cy="55188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025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" presetClass="emp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1000" fill="hold"/>
                                        <p:tgtEl>
                                          <p:spTgt spid="3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mp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2.59259E-6 L -0.5118 0.00347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590" y="162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1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  <p:bldP spid="20" grpId="0" animBg="1"/>
      <p:bldP spid="3" grpId="0" animBg="1"/>
      <p:bldP spid="3" grpId="1" animBg="1"/>
      <p:bldP spid="3" grpId="2" animBg="1"/>
      <p:bldP spid="3" grpId="3" animBg="1"/>
      <p:bldP spid="23" grpId="0" animBg="1"/>
      <p:bldP spid="5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角上箭头 4"/>
          <p:cNvSpPr/>
          <p:nvPr/>
        </p:nvSpPr>
        <p:spPr>
          <a:xfrm rot="5400000">
            <a:off x="1415552" y="3245737"/>
            <a:ext cx="1050131" cy="1195537"/>
          </a:xfrm>
          <a:prstGeom prst="bentUpArrow">
            <a:avLst>
              <a:gd name="adj1" fmla="val 32840"/>
              <a:gd name="adj2" fmla="val 25000"/>
              <a:gd name="adj3" fmla="val 3578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6" name="任意多边形 5"/>
          <p:cNvSpPr/>
          <p:nvPr/>
        </p:nvSpPr>
        <p:spPr>
          <a:xfrm>
            <a:off x="1137331" y="2081645"/>
            <a:ext cx="1767802" cy="1237404"/>
          </a:xfrm>
          <a:custGeom>
            <a:avLst/>
            <a:gdLst>
              <a:gd name="connsiteX0" fmla="*/ 0 w 1767802"/>
              <a:gd name="connsiteY0" fmla="*/ 206275 h 1237404"/>
              <a:gd name="connsiteX1" fmla="*/ 206275 w 1767802"/>
              <a:gd name="connsiteY1" fmla="*/ 0 h 1237404"/>
              <a:gd name="connsiteX2" fmla="*/ 1561527 w 1767802"/>
              <a:gd name="connsiteY2" fmla="*/ 0 h 1237404"/>
              <a:gd name="connsiteX3" fmla="*/ 1767802 w 1767802"/>
              <a:gd name="connsiteY3" fmla="*/ 206275 h 1237404"/>
              <a:gd name="connsiteX4" fmla="*/ 1767802 w 1767802"/>
              <a:gd name="connsiteY4" fmla="*/ 1031129 h 1237404"/>
              <a:gd name="connsiteX5" fmla="*/ 1561527 w 1767802"/>
              <a:gd name="connsiteY5" fmla="*/ 1237404 h 1237404"/>
              <a:gd name="connsiteX6" fmla="*/ 206275 w 1767802"/>
              <a:gd name="connsiteY6" fmla="*/ 1237404 h 1237404"/>
              <a:gd name="connsiteX7" fmla="*/ 0 w 1767802"/>
              <a:gd name="connsiteY7" fmla="*/ 1031129 h 1237404"/>
              <a:gd name="connsiteX8" fmla="*/ 0 w 1767802"/>
              <a:gd name="connsiteY8" fmla="*/ 206275 h 1237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67802" h="1237404">
                <a:moveTo>
                  <a:pt x="0" y="206275"/>
                </a:moveTo>
                <a:cubicBezTo>
                  <a:pt x="0" y="92352"/>
                  <a:pt x="92352" y="0"/>
                  <a:pt x="206275" y="0"/>
                </a:cubicBezTo>
                <a:lnTo>
                  <a:pt x="1561527" y="0"/>
                </a:lnTo>
                <a:cubicBezTo>
                  <a:pt x="1675450" y="0"/>
                  <a:pt x="1767802" y="92352"/>
                  <a:pt x="1767802" y="206275"/>
                </a:cubicBezTo>
                <a:lnTo>
                  <a:pt x="1767802" y="1031129"/>
                </a:lnTo>
                <a:cubicBezTo>
                  <a:pt x="1767802" y="1145052"/>
                  <a:pt x="1675450" y="1237404"/>
                  <a:pt x="1561527" y="1237404"/>
                </a:cubicBezTo>
                <a:lnTo>
                  <a:pt x="206275" y="1237404"/>
                </a:lnTo>
                <a:cubicBezTo>
                  <a:pt x="92352" y="1237404"/>
                  <a:pt x="0" y="1145052"/>
                  <a:pt x="0" y="1031129"/>
                </a:cubicBezTo>
                <a:lnTo>
                  <a:pt x="0" y="206275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4246" tIns="224246" rIns="224246" bIns="224246" numCol="1" spcCol="1270" anchor="ctr" anchorCtr="0">
            <a:noAutofit/>
          </a:bodyPr>
          <a:lstStyle/>
          <a:p>
            <a:pPr lvl="0" algn="ctr" defTabSz="1911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3200" kern="1200" dirty="0" smtClean="0"/>
              <a:t>现场照片采集</a:t>
            </a:r>
            <a:endParaRPr lang="zh-CN" altLang="en-US" sz="3200" kern="1200" dirty="0"/>
          </a:p>
        </p:txBody>
      </p:sp>
      <p:sp>
        <p:nvSpPr>
          <p:cNvPr id="8" name="直角上箭头 7"/>
          <p:cNvSpPr/>
          <p:nvPr/>
        </p:nvSpPr>
        <p:spPr>
          <a:xfrm rot="5400000">
            <a:off x="2881248" y="4635751"/>
            <a:ext cx="1050131" cy="1195537"/>
          </a:xfrm>
          <a:prstGeom prst="bentUpArrow">
            <a:avLst>
              <a:gd name="adj1" fmla="val 32840"/>
              <a:gd name="adj2" fmla="val 25000"/>
              <a:gd name="adj3" fmla="val 3578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" name="任意多边形 8"/>
          <p:cNvSpPr/>
          <p:nvPr/>
        </p:nvSpPr>
        <p:spPr>
          <a:xfrm>
            <a:off x="2603027" y="3471659"/>
            <a:ext cx="1767802" cy="1237404"/>
          </a:xfrm>
          <a:custGeom>
            <a:avLst/>
            <a:gdLst>
              <a:gd name="connsiteX0" fmla="*/ 0 w 1767802"/>
              <a:gd name="connsiteY0" fmla="*/ 206275 h 1237404"/>
              <a:gd name="connsiteX1" fmla="*/ 206275 w 1767802"/>
              <a:gd name="connsiteY1" fmla="*/ 0 h 1237404"/>
              <a:gd name="connsiteX2" fmla="*/ 1561527 w 1767802"/>
              <a:gd name="connsiteY2" fmla="*/ 0 h 1237404"/>
              <a:gd name="connsiteX3" fmla="*/ 1767802 w 1767802"/>
              <a:gd name="connsiteY3" fmla="*/ 206275 h 1237404"/>
              <a:gd name="connsiteX4" fmla="*/ 1767802 w 1767802"/>
              <a:gd name="connsiteY4" fmla="*/ 1031129 h 1237404"/>
              <a:gd name="connsiteX5" fmla="*/ 1561527 w 1767802"/>
              <a:gd name="connsiteY5" fmla="*/ 1237404 h 1237404"/>
              <a:gd name="connsiteX6" fmla="*/ 206275 w 1767802"/>
              <a:gd name="connsiteY6" fmla="*/ 1237404 h 1237404"/>
              <a:gd name="connsiteX7" fmla="*/ 0 w 1767802"/>
              <a:gd name="connsiteY7" fmla="*/ 1031129 h 1237404"/>
              <a:gd name="connsiteX8" fmla="*/ 0 w 1767802"/>
              <a:gd name="connsiteY8" fmla="*/ 206275 h 1237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67802" h="1237404">
                <a:moveTo>
                  <a:pt x="0" y="206275"/>
                </a:moveTo>
                <a:cubicBezTo>
                  <a:pt x="0" y="92352"/>
                  <a:pt x="92352" y="0"/>
                  <a:pt x="206275" y="0"/>
                </a:cubicBezTo>
                <a:lnTo>
                  <a:pt x="1561527" y="0"/>
                </a:lnTo>
                <a:cubicBezTo>
                  <a:pt x="1675450" y="0"/>
                  <a:pt x="1767802" y="92352"/>
                  <a:pt x="1767802" y="206275"/>
                </a:cubicBezTo>
                <a:lnTo>
                  <a:pt x="1767802" y="1031129"/>
                </a:lnTo>
                <a:cubicBezTo>
                  <a:pt x="1767802" y="1145052"/>
                  <a:pt x="1675450" y="1237404"/>
                  <a:pt x="1561527" y="1237404"/>
                </a:cubicBezTo>
                <a:lnTo>
                  <a:pt x="206275" y="1237404"/>
                </a:lnTo>
                <a:cubicBezTo>
                  <a:pt x="92352" y="1237404"/>
                  <a:pt x="0" y="1145052"/>
                  <a:pt x="0" y="1031129"/>
                </a:cubicBezTo>
                <a:lnTo>
                  <a:pt x="0" y="206275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4246" tIns="224246" rIns="224246" bIns="224246" numCol="1" spcCol="1270" anchor="ctr" anchorCtr="0">
            <a:noAutofit/>
          </a:bodyPr>
          <a:lstStyle/>
          <a:p>
            <a:pPr lvl="0" algn="ctr" defTabSz="1911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800" kern="1200" dirty="0" smtClean="0"/>
              <a:t>半自动模式识别</a:t>
            </a:r>
            <a:endParaRPr lang="zh-CN" altLang="en-US" sz="2800" kern="1200" dirty="0"/>
          </a:p>
        </p:txBody>
      </p:sp>
      <p:sp>
        <p:nvSpPr>
          <p:cNvPr id="11" name="任意多边形 10"/>
          <p:cNvSpPr/>
          <p:nvPr/>
        </p:nvSpPr>
        <p:spPr>
          <a:xfrm>
            <a:off x="4068724" y="4861673"/>
            <a:ext cx="1767802" cy="1237404"/>
          </a:xfrm>
          <a:custGeom>
            <a:avLst/>
            <a:gdLst>
              <a:gd name="connsiteX0" fmla="*/ 0 w 1767802"/>
              <a:gd name="connsiteY0" fmla="*/ 206275 h 1237404"/>
              <a:gd name="connsiteX1" fmla="*/ 206275 w 1767802"/>
              <a:gd name="connsiteY1" fmla="*/ 0 h 1237404"/>
              <a:gd name="connsiteX2" fmla="*/ 1561527 w 1767802"/>
              <a:gd name="connsiteY2" fmla="*/ 0 h 1237404"/>
              <a:gd name="connsiteX3" fmla="*/ 1767802 w 1767802"/>
              <a:gd name="connsiteY3" fmla="*/ 206275 h 1237404"/>
              <a:gd name="connsiteX4" fmla="*/ 1767802 w 1767802"/>
              <a:gd name="connsiteY4" fmla="*/ 1031129 h 1237404"/>
              <a:gd name="connsiteX5" fmla="*/ 1561527 w 1767802"/>
              <a:gd name="connsiteY5" fmla="*/ 1237404 h 1237404"/>
              <a:gd name="connsiteX6" fmla="*/ 206275 w 1767802"/>
              <a:gd name="connsiteY6" fmla="*/ 1237404 h 1237404"/>
              <a:gd name="connsiteX7" fmla="*/ 0 w 1767802"/>
              <a:gd name="connsiteY7" fmla="*/ 1031129 h 1237404"/>
              <a:gd name="connsiteX8" fmla="*/ 0 w 1767802"/>
              <a:gd name="connsiteY8" fmla="*/ 206275 h 1237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67802" h="1237404">
                <a:moveTo>
                  <a:pt x="0" y="206275"/>
                </a:moveTo>
                <a:cubicBezTo>
                  <a:pt x="0" y="92352"/>
                  <a:pt x="92352" y="0"/>
                  <a:pt x="206275" y="0"/>
                </a:cubicBezTo>
                <a:lnTo>
                  <a:pt x="1561527" y="0"/>
                </a:lnTo>
                <a:cubicBezTo>
                  <a:pt x="1675450" y="0"/>
                  <a:pt x="1767802" y="92352"/>
                  <a:pt x="1767802" y="206275"/>
                </a:cubicBezTo>
                <a:lnTo>
                  <a:pt x="1767802" y="1031129"/>
                </a:lnTo>
                <a:cubicBezTo>
                  <a:pt x="1767802" y="1145052"/>
                  <a:pt x="1675450" y="1237404"/>
                  <a:pt x="1561527" y="1237404"/>
                </a:cubicBezTo>
                <a:lnTo>
                  <a:pt x="206275" y="1237404"/>
                </a:lnTo>
                <a:cubicBezTo>
                  <a:pt x="92352" y="1237404"/>
                  <a:pt x="0" y="1145052"/>
                  <a:pt x="0" y="1031129"/>
                </a:cubicBezTo>
                <a:lnTo>
                  <a:pt x="0" y="206275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4246" tIns="224246" rIns="224246" bIns="224246" numCol="1" spcCol="1270" anchor="ctr" anchorCtr="0">
            <a:noAutofit/>
          </a:bodyPr>
          <a:lstStyle/>
          <a:p>
            <a:pPr lvl="0" algn="ctr" defTabSz="1911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3600" kern="1200" dirty="0" smtClean="0"/>
              <a:t>特征模型</a:t>
            </a:r>
            <a:endParaRPr lang="zh-CN" altLang="en-US" sz="3600" kern="1200" dirty="0"/>
          </a:p>
        </p:txBody>
      </p:sp>
      <p:sp>
        <p:nvSpPr>
          <p:cNvPr id="2" name="标题"/>
          <p:cNvSpPr txBox="1"/>
          <p:nvPr/>
        </p:nvSpPr>
        <p:spPr>
          <a:xfrm>
            <a:off x="467544" y="404664"/>
            <a:ext cx="45704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spc="3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基于计算机视觉的道路交通事故现场测量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628707" y="862699"/>
            <a:ext cx="6967630" cy="72008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spc="1000" dirty="0" smtClean="0">
                <a:solidFill>
                  <a:schemeClr val="accent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系统预计工作流程</a:t>
            </a:r>
            <a:endParaRPr lang="zh-CN" altLang="en-US" sz="3200" b="1" spc="1000" dirty="0">
              <a:solidFill>
                <a:schemeClr val="accent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2952921" y="2780928"/>
            <a:ext cx="914400" cy="1368152"/>
            <a:chOff x="2987824" y="2852936"/>
            <a:chExt cx="914400" cy="1368152"/>
          </a:xfrm>
        </p:grpSpPr>
        <p:cxnSp>
          <p:nvCxnSpPr>
            <p:cNvPr id="20" name="直接连接符 19"/>
            <p:cNvCxnSpPr/>
            <p:nvPr/>
          </p:nvCxnSpPr>
          <p:spPr>
            <a:xfrm>
              <a:off x="2987824" y="3501008"/>
              <a:ext cx="914400" cy="7200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 flipV="1">
              <a:off x="2987824" y="2852936"/>
              <a:ext cx="914400" cy="6480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流程图: 可选过程 30"/>
          <p:cNvSpPr/>
          <p:nvPr/>
        </p:nvSpPr>
        <p:spPr>
          <a:xfrm>
            <a:off x="4001610" y="2384884"/>
            <a:ext cx="2072831" cy="792088"/>
          </a:xfrm>
          <a:prstGeom prst="flowChartAlternate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直角坐标系变换</a:t>
            </a:r>
            <a:endParaRPr lang="zh-CN" altLang="en-US" dirty="0"/>
          </a:p>
        </p:txBody>
      </p:sp>
      <p:sp>
        <p:nvSpPr>
          <p:cNvPr id="32" name="流程图: 可选过程 31"/>
          <p:cNvSpPr/>
          <p:nvPr/>
        </p:nvSpPr>
        <p:spPr>
          <a:xfrm>
            <a:off x="4001610" y="3753036"/>
            <a:ext cx="2072831" cy="792088"/>
          </a:xfrm>
          <a:prstGeom prst="flowChartAlternate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斜坐标系变换</a:t>
            </a:r>
            <a:endParaRPr lang="zh-CN" altLang="en-US" dirty="0"/>
          </a:p>
        </p:txBody>
      </p:sp>
      <p:grpSp>
        <p:nvGrpSpPr>
          <p:cNvPr id="33" name="组合 32"/>
          <p:cNvGrpSpPr/>
          <p:nvPr/>
        </p:nvGrpSpPr>
        <p:grpSpPr>
          <a:xfrm rot="10800000">
            <a:off x="3544410" y="2780928"/>
            <a:ext cx="914400" cy="1368152"/>
            <a:chOff x="2987824" y="2852936"/>
            <a:chExt cx="914400" cy="1368152"/>
          </a:xfrm>
        </p:grpSpPr>
        <p:cxnSp>
          <p:nvCxnSpPr>
            <p:cNvPr id="34" name="直接连接符 33"/>
            <p:cNvCxnSpPr/>
            <p:nvPr/>
          </p:nvCxnSpPr>
          <p:spPr>
            <a:xfrm>
              <a:off x="2987824" y="3501008"/>
              <a:ext cx="914400" cy="7200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 flipV="1">
              <a:off x="2987824" y="2852936"/>
              <a:ext cx="914400" cy="6480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流程图: 显示 35"/>
          <p:cNvSpPr/>
          <p:nvPr/>
        </p:nvSpPr>
        <p:spPr>
          <a:xfrm>
            <a:off x="4788024" y="2978948"/>
            <a:ext cx="2304256" cy="1044117"/>
          </a:xfrm>
          <a:prstGeom prst="flowChartDisp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实际数据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4546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35 -0.30116 " pathEditMode="relative" ptsTypes="AA">
                                      <p:cBhvr>
                                        <p:cTn id="31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35 -0.30116 " pathEditMode="relative" ptsTypes="AA">
                                      <p:cBhvr>
                                        <p:cTn id="33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4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35 -0.30116 " pathEditMode="relative" ptsTypes="AA">
                                      <p:cBhvr>
                                        <p:cTn id="35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35 -0.30116 " pathEditMode="relative" ptsTypes="AA">
                                      <p:cBhvr>
                                        <p:cTn id="37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8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35 -0.30116 " pathEditMode="relative" ptsTypes="AA">
                                      <p:cBhvr>
                                        <p:cTn id="39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7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47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47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000"/>
                            </p:stCondLst>
                            <p:childTnLst>
                              <p:par>
                                <p:cTn id="8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9826 0.00023 " pathEditMode="relative" ptsTypes="AA">
                                      <p:cBhvr>
                                        <p:cTn id="8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4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9826 0.00023 " pathEditMode="relative" ptsTypes="AA">
                                      <p:cBhvr>
                                        <p:cTn id="8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6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9826 0.00023 " pathEditMode="relative" ptsTypes="AA">
                                      <p:cBhvr>
                                        <p:cTn id="8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6" grpId="2" animBg="1"/>
      <p:bldP spid="9" grpId="0" animBg="1"/>
      <p:bldP spid="9" grpId="1" animBg="1"/>
      <p:bldP spid="9" grpId="2" animBg="1"/>
      <p:bldP spid="11" grpId="0" animBg="1"/>
      <p:bldP spid="11" grpId="1" animBg="1"/>
      <p:bldP spid="11" grpId="2" animBg="1"/>
      <p:bldP spid="31" grpId="0" animBg="1"/>
      <p:bldP spid="31" grpId="1" animBg="1"/>
      <p:bldP spid="32" grpId="0" animBg="1"/>
      <p:bldP spid="32" grpId="1" animBg="1"/>
      <p:bldP spid="3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"/>
          <p:cNvSpPr txBox="1"/>
          <p:nvPr/>
        </p:nvSpPr>
        <p:spPr>
          <a:xfrm>
            <a:off x="467544" y="404664"/>
            <a:ext cx="45704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spc="3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基于计算机视觉的道路交通事故现场测量</a:t>
            </a:r>
          </a:p>
        </p:txBody>
      </p:sp>
      <p:sp>
        <p:nvSpPr>
          <p:cNvPr id="5" name="椭圆 4"/>
          <p:cNvSpPr/>
          <p:nvPr/>
        </p:nvSpPr>
        <p:spPr>
          <a:xfrm>
            <a:off x="2102220" y="2636912"/>
            <a:ext cx="4320480" cy="1058814"/>
          </a:xfrm>
          <a:prstGeom prst="ellipse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alpha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alpha val="4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8" name="任意多边形 7"/>
          <p:cNvSpPr/>
          <p:nvPr/>
        </p:nvSpPr>
        <p:spPr>
          <a:xfrm>
            <a:off x="6407064" y="743218"/>
            <a:ext cx="1143000" cy="1143000"/>
          </a:xfrm>
          <a:custGeom>
            <a:avLst/>
            <a:gdLst>
              <a:gd name="connsiteX0" fmla="*/ 0 w 1143000"/>
              <a:gd name="connsiteY0" fmla="*/ 571500 h 1143000"/>
              <a:gd name="connsiteX1" fmla="*/ 571500 w 1143000"/>
              <a:gd name="connsiteY1" fmla="*/ 0 h 1143000"/>
              <a:gd name="connsiteX2" fmla="*/ 1143000 w 1143000"/>
              <a:gd name="connsiteY2" fmla="*/ 571500 h 1143000"/>
              <a:gd name="connsiteX3" fmla="*/ 571500 w 1143000"/>
              <a:gd name="connsiteY3" fmla="*/ 1143000 h 1143000"/>
              <a:gd name="connsiteX4" fmla="*/ 0 w 1143000"/>
              <a:gd name="connsiteY4" fmla="*/ 571500 h 114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3000" h="1143000">
                <a:moveTo>
                  <a:pt x="0" y="571500"/>
                </a:moveTo>
                <a:cubicBezTo>
                  <a:pt x="0" y="255869"/>
                  <a:pt x="255869" y="0"/>
                  <a:pt x="571500" y="0"/>
                </a:cubicBezTo>
                <a:cubicBezTo>
                  <a:pt x="887131" y="0"/>
                  <a:pt x="1143000" y="255869"/>
                  <a:pt x="1143000" y="571500"/>
                </a:cubicBezTo>
                <a:cubicBezTo>
                  <a:pt x="1143000" y="887131"/>
                  <a:pt x="887131" y="1143000"/>
                  <a:pt x="571500" y="1143000"/>
                </a:cubicBezTo>
                <a:cubicBezTo>
                  <a:pt x="255869" y="1143000"/>
                  <a:pt x="0" y="887131"/>
                  <a:pt x="0" y="571500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97868" tIns="197868" rIns="197868" bIns="197868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400" kern="1200" dirty="0" smtClean="0"/>
              <a:t>Pic </a:t>
            </a:r>
            <a:endParaRPr lang="zh-CN" altLang="en-US" sz="2400" kern="1200" dirty="0"/>
          </a:p>
        </p:txBody>
      </p:sp>
      <p:sp>
        <p:nvSpPr>
          <p:cNvPr id="9" name="任意多边形 8"/>
          <p:cNvSpPr/>
          <p:nvPr/>
        </p:nvSpPr>
        <p:spPr>
          <a:xfrm>
            <a:off x="6012160" y="439779"/>
            <a:ext cx="1143000" cy="1143000"/>
          </a:xfrm>
          <a:custGeom>
            <a:avLst/>
            <a:gdLst>
              <a:gd name="connsiteX0" fmla="*/ 0 w 1143000"/>
              <a:gd name="connsiteY0" fmla="*/ 571500 h 1143000"/>
              <a:gd name="connsiteX1" fmla="*/ 571500 w 1143000"/>
              <a:gd name="connsiteY1" fmla="*/ 0 h 1143000"/>
              <a:gd name="connsiteX2" fmla="*/ 1143000 w 1143000"/>
              <a:gd name="connsiteY2" fmla="*/ 571500 h 1143000"/>
              <a:gd name="connsiteX3" fmla="*/ 571500 w 1143000"/>
              <a:gd name="connsiteY3" fmla="*/ 1143000 h 1143000"/>
              <a:gd name="connsiteX4" fmla="*/ 0 w 1143000"/>
              <a:gd name="connsiteY4" fmla="*/ 571500 h 114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3000" h="1143000">
                <a:moveTo>
                  <a:pt x="0" y="571500"/>
                </a:moveTo>
                <a:cubicBezTo>
                  <a:pt x="0" y="255869"/>
                  <a:pt x="255869" y="0"/>
                  <a:pt x="571500" y="0"/>
                </a:cubicBezTo>
                <a:cubicBezTo>
                  <a:pt x="887131" y="0"/>
                  <a:pt x="1143000" y="255869"/>
                  <a:pt x="1143000" y="571500"/>
                </a:cubicBezTo>
                <a:cubicBezTo>
                  <a:pt x="1143000" y="887131"/>
                  <a:pt x="887131" y="1143000"/>
                  <a:pt x="571500" y="1143000"/>
                </a:cubicBezTo>
                <a:cubicBezTo>
                  <a:pt x="255869" y="1143000"/>
                  <a:pt x="0" y="887131"/>
                  <a:pt x="0" y="571500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97868" tIns="197868" rIns="197868" bIns="197868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400" kern="1200" dirty="0" smtClean="0"/>
              <a:t>Pic </a:t>
            </a:r>
            <a:endParaRPr lang="zh-CN" altLang="en-US" sz="2400" kern="1200" dirty="0"/>
          </a:p>
        </p:txBody>
      </p:sp>
      <p:sp>
        <p:nvSpPr>
          <p:cNvPr id="10" name="任意多边形 9"/>
          <p:cNvSpPr/>
          <p:nvPr/>
        </p:nvSpPr>
        <p:spPr>
          <a:xfrm>
            <a:off x="6784958" y="171718"/>
            <a:ext cx="1143000" cy="1143000"/>
          </a:xfrm>
          <a:custGeom>
            <a:avLst/>
            <a:gdLst>
              <a:gd name="connsiteX0" fmla="*/ 0 w 1143000"/>
              <a:gd name="connsiteY0" fmla="*/ 571500 h 1143000"/>
              <a:gd name="connsiteX1" fmla="*/ 571500 w 1143000"/>
              <a:gd name="connsiteY1" fmla="*/ 0 h 1143000"/>
              <a:gd name="connsiteX2" fmla="*/ 1143000 w 1143000"/>
              <a:gd name="connsiteY2" fmla="*/ 571500 h 1143000"/>
              <a:gd name="connsiteX3" fmla="*/ 571500 w 1143000"/>
              <a:gd name="connsiteY3" fmla="*/ 1143000 h 1143000"/>
              <a:gd name="connsiteX4" fmla="*/ 0 w 1143000"/>
              <a:gd name="connsiteY4" fmla="*/ 571500 h 114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3000" h="1143000">
                <a:moveTo>
                  <a:pt x="0" y="571500"/>
                </a:moveTo>
                <a:cubicBezTo>
                  <a:pt x="0" y="255869"/>
                  <a:pt x="255869" y="0"/>
                  <a:pt x="571500" y="0"/>
                </a:cubicBezTo>
                <a:cubicBezTo>
                  <a:pt x="887131" y="0"/>
                  <a:pt x="1143000" y="255869"/>
                  <a:pt x="1143000" y="571500"/>
                </a:cubicBezTo>
                <a:cubicBezTo>
                  <a:pt x="1143000" y="887131"/>
                  <a:pt x="887131" y="1143000"/>
                  <a:pt x="571500" y="1143000"/>
                </a:cubicBezTo>
                <a:cubicBezTo>
                  <a:pt x="255869" y="1143000"/>
                  <a:pt x="0" y="887131"/>
                  <a:pt x="0" y="571500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97868" tIns="197868" rIns="197868" bIns="197868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400" kern="1200" dirty="0" smtClean="0"/>
              <a:t>Pic </a:t>
            </a:r>
            <a:endParaRPr lang="zh-CN" altLang="en-US" sz="2400" kern="1200" dirty="0"/>
          </a:p>
        </p:txBody>
      </p:sp>
      <p:sp>
        <p:nvSpPr>
          <p:cNvPr id="11" name="形状 10"/>
          <p:cNvSpPr/>
          <p:nvPr/>
        </p:nvSpPr>
        <p:spPr>
          <a:xfrm>
            <a:off x="1751034" y="2456710"/>
            <a:ext cx="5022852" cy="2750958"/>
          </a:xfrm>
          <a:prstGeom prst="funnel">
            <a:avLst/>
          </a:prstGeom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4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3" name="组合 12"/>
          <p:cNvGrpSpPr/>
          <p:nvPr/>
        </p:nvGrpSpPr>
        <p:grpSpPr>
          <a:xfrm>
            <a:off x="2648951" y="5455093"/>
            <a:ext cx="3773750" cy="1263073"/>
            <a:chOff x="2648951" y="5455093"/>
            <a:chExt cx="3773750" cy="1263073"/>
          </a:xfrm>
        </p:grpSpPr>
        <p:sp>
          <p:nvSpPr>
            <p:cNvPr id="6" name="下箭头 5"/>
            <p:cNvSpPr/>
            <p:nvPr/>
          </p:nvSpPr>
          <p:spPr>
            <a:xfrm>
              <a:off x="3944960" y="5455093"/>
              <a:ext cx="635000" cy="1263073"/>
            </a:xfrm>
            <a:prstGeom prst="downArrow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流程"/>
            <p:cNvSpPr txBox="1"/>
            <p:nvPr/>
          </p:nvSpPr>
          <p:spPr>
            <a:xfrm>
              <a:off x="2648951" y="5661284"/>
              <a:ext cx="37737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Feature	extraction </a:t>
              </a:r>
              <a:endParaRPr lang="zh-CN" altLang="en-US" sz="2800" dirty="0">
                <a:latin typeface="微软雅黑" pitchFamily="34" charset="-122"/>
                <a:ea typeface="微软雅黑" pitchFamily="34" charset="-122"/>
                <a:cs typeface="Arial" pitchFamily="34" charset="0"/>
              </a:endParaRPr>
            </a:p>
          </p:txBody>
        </p:sp>
      </p:grpSp>
      <p:sp>
        <p:nvSpPr>
          <p:cNvPr id="3" name="圆角矩形 2"/>
          <p:cNvSpPr/>
          <p:nvPr/>
        </p:nvSpPr>
        <p:spPr>
          <a:xfrm>
            <a:off x="628707" y="862699"/>
            <a:ext cx="6967630" cy="72008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spc="1000" dirty="0" smtClean="0">
                <a:solidFill>
                  <a:schemeClr val="accent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数据支持</a:t>
            </a:r>
            <a:r>
              <a:rPr lang="en-US" altLang="zh-CN" sz="3200" b="1" spc="1000" dirty="0" smtClean="0">
                <a:solidFill>
                  <a:schemeClr val="accent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&amp;UI</a:t>
            </a:r>
            <a:r>
              <a:rPr lang="zh-CN" altLang="en-US" sz="3200" b="1" spc="1000" dirty="0" smtClean="0">
                <a:solidFill>
                  <a:schemeClr val="accent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架构</a:t>
            </a:r>
            <a:endParaRPr lang="zh-CN" altLang="en-US" sz="3200" b="1" spc="1000" dirty="0">
              <a:solidFill>
                <a:schemeClr val="accent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3575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26 0.41342 L -4.44444E-6 3.33333E-6 " pathEditMode="relative" rAng="0" ptsTypes="AA">
                                      <p:cBhvr>
                                        <p:cTn id="20" dur="1000" spd="-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122" y="-20671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0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3026 0.41342 L -4.44444E-6 3.33333E-6 " pathEditMode="relative" rAng="0" ptsTypes="AA">
                                      <p:cBhvr>
                                        <p:cTn id="27" dur="1000" spd="-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122" y="-20671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47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26 0.41342 L -4.44444E-6 3.33333E-6 " pathEditMode="relative" rAng="0" ptsTypes="AA">
                                      <p:cBhvr>
                                        <p:cTn id="35" dur="1000" spd="-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122" y="-206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2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42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42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8" grpId="2" animBg="1"/>
      <p:bldP spid="9" grpId="0" animBg="1"/>
      <p:bldP spid="9" grpId="1" animBg="1"/>
      <p:bldP spid="9" grpId="2" animBg="1"/>
      <p:bldP spid="10" grpId="0" animBg="1"/>
      <p:bldP spid="10" grpId="1" animBg="1"/>
      <p:bldP spid="10" grpId="2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1187624" y="1124744"/>
            <a:ext cx="6408712" cy="4643458"/>
            <a:chOff x="1619672" y="764704"/>
            <a:chExt cx="6096000" cy="3779520"/>
          </a:xfrm>
        </p:grpSpPr>
        <p:sp>
          <p:nvSpPr>
            <p:cNvPr id="4" name="任意多边形 3"/>
            <p:cNvSpPr/>
            <p:nvPr/>
          </p:nvSpPr>
          <p:spPr>
            <a:xfrm>
              <a:off x="1619672" y="764704"/>
              <a:ext cx="6096000" cy="1219200"/>
            </a:xfrm>
            <a:custGeom>
              <a:avLst/>
              <a:gdLst>
                <a:gd name="connsiteX0" fmla="*/ 0 w 6096000"/>
                <a:gd name="connsiteY0" fmla="*/ 0 h 1219200"/>
                <a:gd name="connsiteX1" fmla="*/ 6096000 w 6096000"/>
                <a:gd name="connsiteY1" fmla="*/ 0 h 1219200"/>
                <a:gd name="connsiteX2" fmla="*/ 6096000 w 6096000"/>
                <a:gd name="connsiteY2" fmla="*/ 1219200 h 1219200"/>
                <a:gd name="connsiteX3" fmla="*/ 0 w 6096000"/>
                <a:gd name="connsiteY3" fmla="*/ 1219200 h 1219200"/>
                <a:gd name="connsiteX4" fmla="*/ 0 w 6096000"/>
                <a:gd name="connsiteY4" fmla="*/ 0 h 1219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6000" h="1219200">
                  <a:moveTo>
                    <a:pt x="0" y="0"/>
                  </a:moveTo>
                  <a:lnTo>
                    <a:pt x="6096000" y="0"/>
                  </a:lnTo>
                  <a:lnTo>
                    <a:pt x="6096000" y="1219200"/>
                  </a:lnTo>
                  <a:lnTo>
                    <a:pt x="0" y="12192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8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05740" tIns="205740" rIns="205740" bIns="205740" numCol="1" spcCol="1270" anchor="ctr" anchorCtr="0">
              <a:noAutofit/>
            </a:bodyPr>
            <a:lstStyle/>
            <a:p>
              <a:pPr lvl="0" algn="ctr" defTabSz="2400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4000" dirty="0" smtClean="0"/>
                <a:t>Feature model</a:t>
              </a:r>
              <a:endParaRPr lang="zh-CN" altLang="en-US" sz="4000" kern="1200" dirty="0"/>
            </a:p>
          </p:txBody>
        </p:sp>
        <p:sp>
          <p:nvSpPr>
            <p:cNvPr id="5" name="任意多边形 4"/>
            <p:cNvSpPr/>
            <p:nvPr/>
          </p:nvSpPr>
          <p:spPr>
            <a:xfrm>
              <a:off x="1622648" y="1983904"/>
              <a:ext cx="2030015" cy="2560320"/>
            </a:xfrm>
            <a:custGeom>
              <a:avLst/>
              <a:gdLst>
                <a:gd name="connsiteX0" fmla="*/ 0 w 2030015"/>
                <a:gd name="connsiteY0" fmla="*/ 0 h 2560320"/>
                <a:gd name="connsiteX1" fmla="*/ 2030015 w 2030015"/>
                <a:gd name="connsiteY1" fmla="*/ 0 h 2560320"/>
                <a:gd name="connsiteX2" fmla="*/ 2030015 w 2030015"/>
                <a:gd name="connsiteY2" fmla="*/ 2560320 h 2560320"/>
                <a:gd name="connsiteX3" fmla="*/ 0 w 2030015"/>
                <a:gd name="connsiteY3" fmla="*/ 2560320 h 2560320"/>
                <a:gd name="connsiteX4" fmla="*/ 0 w 2030015"/>
                <a:gd name="connsiteY4" fmla="*/ 0 h 2560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30015" h="2560320">
                  <a:moveTo>
                    <a:pt x="0" y="0"/>
                  </a:moveTo>
                  <a:lnTo>
                    <a:pt x="2030015" y="0"/>
                  </a:lnTo>
                  <a:lnTo>
                    <a:pt x="2030015" y="2560320"/>
                  </a:lnTo>
                  <a:lnTo>
                    <a:pt x="0" y="256032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05740" tIns="205740" rIns="205740" bIns="205740" numCol="1" spcCol="1270" anchor="ctr" anchorCtr="0">
              <a:noAutofit/>
            </a:bodyPr>
            <a:lstStyle/>
            <a:p>
              <a:pPr lvl="0" algn="ctr" defTabSz="2400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3200" dirty="0" smtClean="0"/>
                <a:t>Vehicle </a:t>
              </a:r>
              <a:endParaRPr lang="zh-CN" altLang="en-US" sz="3200" kern="1200" dirty="0"/>
            </a:p>
          </p:txBody>
        </p:sp>
        <p:sp>
          <p:nvSpPr>
            <p:cNvPr id="6" name="任意多边形 5"/>
            <p:cNvSpPr/>
            <p:nvPr/>
          </p:nvSpPr>
          <p:spPr>
            <a:xfrm>
              <a:off x="3652664" y="1983904"/>
              <a:ext cx="2030015" cy="2560320"/>
            </a:xfrm>
            <a:custGeom>
              <a:avLst/>
              <a:gdLst>
                <a:gd name="connsiteX0" fmla="*/ 0 w 2030015"/>
                <a:gd name="connsiteY0" fmla="*/ 0 h 2560320"/>
                <a:gd name="connsiteX1" fmla="*/ 2030015 w 2030015"/>
                <a:gd name="connsiteY1" fmla="*/ 0 h 2560320"/>
                <a:gd name="connsiteX2" fmla="*/ 2030015 w 2030015"/>
                <a:gd name="connsiteY2" fmla="*/ 2560320 h 2560320"/>
                <a:gd name="connsiteX3" fmla="*/ 0 w 2030015"/>
                <a:gd name="connsiteY3" fmla="*/ 2560320 h 2560320"/>
                <a:gd name="connsiteX4" fmla="*/ 0 w 2030015"/>
                <a:gd name="connsiteY4" fmla="*/ 0 h 2560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30015" h="2560320">
                  <a:moveTo>
                    <a:pt x="0" y="0"/>
                  </a:moveTo>
                  <a:lnTo>
                    <a:pt x="2030015" y="0"/>
                  </a:lnTo>
                  <a:lnTo>
                    <a:pt x="2030015" y="2560320"/>
                  </a:lnTo>
                  <a:lnTo>
                    <a:pt x="0" y="256032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05740" tIns="205740" rIns="205740" bIns="205740" numCol="1" spcCol="1270" anchor="ctr" anchorCtr="0">
              <a:noAutofit/>
            </a:bodyPr>
            <a:lstStyle/>
            <a:p>
              <a:pPr lvl="0" algn="ctr" defTabSz="2400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3200" kern="1200" dirty="0" smtClean="0"/>
                <a:t>Braking mark </a:t>
              </a:r>
              <a:endParaRPr lang="zh-CN" altLang="en-US" sz="3200" kern="1200" dirty="0"/>
            </a:p>
          </p:txBody>
        </p:sp>
        <p:sp>
          <p:nvSpPr>
            <p:cNvPr id="7" name="任意多边形 6"/>
            <p:cNvSpPr/>
            <p:nvPr/>
          </p:nvSpPr>
          <p:spPr>
            <a:xfrm>
              <a:off x="5682679" y="1983904"/>
              <a:ext cx="2030015" cy="2560320"/>
            </a:xfrm>
            <a:custGeom>
              <a:avLst/>
              <a:gdLst>
                <a:gd name="connsiteX0" fmla="*/ 0 w 2030015"/>
                <a:gd name="connsiteY0" fmla="*/ 0 h 2560320"/>
                <a:gd name="connsiteX1" fmla="*/ 2030015 w 2030015"/>
                <a:gd name="connsiteY1" fmla="*/ 0 h 2560320"/>
                <a:gd name="connsiteX2" fmla="*/ 2030015 w 2030015"/>
                <a:gd name="connsiteY2" fmla="*/ 2560320 h 2560320"/>
                <a:gd name="connsiteX3" fmla="*/ 0 w 2030015"/>
                <a:gd name="connsiteY3" fmla="*/ 2560320 h 2560320"/>
                <a:gd name="connsiteX4" fmla="*/ 0 w 2030015"/>
                <a:gd name="connsiteY4" fmla="*/ 0 h 2560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30015" h="2560320">
                  <a:moveTo>
                    <a:pt x="0" y="0"/>
                  </a:moveTo>
                  <a:lnTo>
                    <a:pt x="2030015" y="0"/>
                  </a:lnTo>
                  <a:lnTo>
                    <a:pt x="2030015" y="2560320"/>
                  </a:lnTo>
                  <a:lnTo>
                    <a:pt x="0" y="256032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05740" tIns="205740" rIns="205740" bIns="205740" numCol="1" spcCol="1270" anchor="ctr" anchorCtr="0">
              <a:noAutofit/>
            </a:bodyPr>
            <a:lstStyle/>
            <a:p>
              <a:pPr lvl="0" algn="ctr" defTabSz="2400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3200" kern="1200" dirty="0" smtClean="0"/>
                <a:t>Etc. …</a:t>
              </a:r>
              <a:endParaRPr lang="zh-CN" altLang="en-US" sz="32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1280395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 4"/>
          <p:cNvSpPr/>
          <p:nvPr/>
        </p:nvSpPr>
        <p:spPr>
          <a:xfrm>
            <a:off x="1403648" y="833382"/>
            <a:ext cx="1620687" cy="1786393"/>
          </a:xfrm>
          <a:custGeom>
            <a:avLst/>
            <a:gdLst>
              <a:gd name="connsiteX0" fmla="*/ 0 w 1484312"/>
              <a:gd name="connsiteY0" fmla="*/ 0 h 1039018"/>
              <a:gd name="connsiteX1" fmla="*/ 964803 w 1484312"/>
              <a:gd name="connsiteY1" fmla="*/ 0 h 1039018"/>
              <a:gd name="connsiteX2" fmla="*/ 1484312 w 1484312"/>
              <a:gd name="connsiteY2" fmla="*/ 519509 h 1039018"/>
              <a:gd name="connsiteX3" fmla="*/ 964803 w 1484312"/>
              <a:gd name="connsiteY3" fmla="*/ 1039018 h 1039018"/>
              <a:gd name="connsiteX4" fmla="*/ 0 w 1484312"/>
              <a:gd name="connsiteY4" fmla="*/ 1039018 h 1039018"/>
              <a:gd name="connsiteX5" fmla="*/ 519509 w 1484312"/>
              <a:gd name="connsiteY5" fmla="*/ 519509 h 1039018"/>
              <a:gd name="connsiteX6" fmla="*/ 0 w 1484312"/>
              <a:gd name="connsiteY6" fmla="*/ 0 h 10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84312" h="1039018">
                <a:moveTo>
                  <a:pt x="1484312" y="0"/>
                </a:moveTo>
                <a:lnTo>
                  <a:pt x="1484312" y="675362"/>
                </a:lnTo>
                <a:lnTo>
                  <a:pt x="742156" y="1039018"/>
                </a:lnTo>
                <a:lnTo>
                  <a:pt x="0" y="675362"/>
                </a:lnTo>
                <a:lnTo>
                  <a:pt x="0" y="0"/>
                </a:lnTo>
                <a:lnTo>
                  <a:pt x="742156" y="363656"/>
                </a:lnTo>
                <a:lnTo>
                  <a:pt x="1484312" y="0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7145" tIns="536655" rIns="17146" bIns="536654" numCol="1" spcCol="1270" anchor="ctr" anchorCtr="0">
            <a:noAutofit/>
          </a:bodyPr>
          <a:lstStyle/>
          <a:p>
            <a:pPr lvl="0" algn="ctr"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700" kern="1200" dirty="0" smtClean="0">
                <a:latin typeface="Arial Black" pitchFamily="34" charset="0"/>
              </a:rPr>
              <a:t>read</a:t>
            </a:r>
            <a:endParaRPr lang="zh-CN" altLang="en-US" sz="2700" kern="1200" dirty="0">
              <a:latin typeface="Arial Black" pitchFamily="34" charset="0"/>
            </a:endParaRPr>
          </a:p>
        </p:txBody>
      </p:sp>
      <p:sp>
        <p:nvSpPr>
          <p:cNvPr id="7" name="任意多边形 6"/>
          <p:cNvSpPr/>
          <p:nvPr/>
        </p:nvSpPr>
        <p:spPr>
          <a:xfrm>
            <a:off x="1403648" y="2384309"/>
            <a:ext cx="1620685" cy="1786391"/>
          </a:xfrm>
          <a:custGeom>
            <a:avLst/>
            <a:gdLst>
              <a:gd name="connsiteX0" fmla="*/ 0 w 1484312"/>
              <a:gd name="connsiteY0" fmla="*/ 0 h 1039018"/>
              <a:gd name="connsiteX1" fmla="*/ 964803 w 1484312"/>
              <a:gd name="connsiteY1" fmla="*/ 0 h 1039018"/>
              <a:gd name="connsiteX2" fmla="*/ 1484312 w 1484312"/>
              <a:gd name="connsiteY2" fmla="*/ 519509 h 1039018"/>
              <a:gd name="connsiteX3" fmla="*/ 964803 w 1484312"/>
              <a:gd name="connsiteY3" fmla="*/ 1039018 h 1039018"/>
              <a:gd name="connsiteX4" fmla="*/ 0 w 1484312"/>
              <a:gd name="connsiteY4" fmla="*/ 1039018 h 1039018"/>
              <a:gd name="connsiteX5" fmla="*/ 519509 w 1484312"/>
              <a:gd name="connsiteY5" fmla="*/ 519509 h 1039018"/>
              <a:gd name="connsiteX6" fmla="*/ 0 w 1484312"/>
              <a:gd name="connsiteY6" fmla="*/ 0 h 10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84312" h="1039018">
                <a:moveTo>
                  <a:pt x="1484312" y="0"/>
                </a:moveTo>
                <a:lnTo>
                  <a:pt x="1484312" y="675362"/>
                </a:lnTo>
                <a:lnTo>
                  <a:pt x="742156" y="1039018"/>
                </a:lnTo>
                <a:lnTo>
                  <a:pt x="0" y="675362"/>
                </a:lnTo>
                <a:lnTo>
                  <a:pt x="0" y="0"/>
                </a:lnTo>
                <a:lnTo>
                  <a:pt x="742156" y="363656"/>
                </a:lnTo>
                <a:lnTo>
                  <a:pt x="1484312" y="0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7145" tIns="536654" rIns="17145" bIns="360000" numCol="1" spcCol="1270" anchor="ctr" anchorCtr="0">
            <a:noAutofit/>
          </a:bodyPr>
          <a:lstStyle/>
          <a:p>
            <a:pPr lvl="0" algn="ctr"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700" dirty="0" smtClean="0">
                <a:latin typeface="Arial Black" pitchFamily="34" charset="0"/>
              </a:rPr>
              <a:t>recognition</a:t>
            </a:r>
            <a:endParaRPr lang="en-US" altLang="zh-CN" sz="2700" dirty="0">
              <a:latin typeface="Arial Black" pitchFamily="34" charset="0"/>
            </a:endParaRPr>
          </a:p>
        </p:txBody>
      </p:sp>
      <p:sp>
        <p:nvSpPr>
          <p:cNvPr id="9" name="任意多边形 8"/>
          <p:cNvSpPr/>
          <p:nvPr/>
        </p:nvSpPr>
        <p:spPr>
          <a:xfrm>
            <a:off x="1403648" y="3935236"/>
            <a:ext cx="1620685" cy="1786391"/>
          </a:xfrm>
          <a:custGeom>
            <a:avLst/>
            <a:gdLst>
              <a:gd name="connsiteX0" fmla="*/ 0 w 1484312"/>
              <a:gd name="connsiteY0" fmla="*/ 0 h 1039018"/>
              <a:gd name="connsiteX1" fmla="*/ 964803 w 1484312"/>
              <a:gd name="connsiteY1" fmla="*/ 0 h 1039018"/>
              <a:gd name="connsiteX2" fmla="*/ 1484312 w 1484312"/>
              <a:gd name="connsiteY2" fmla="*/ 519509 h 1039018"/>
              <a:gd name="connsiteX3" fmla="*/ 964803 w 1484312"/>
              <a:gd name="connsiteY3" fmla="*/ 1039018 h 1039018"/>
              <a:gd name="connsiteX4" fmla="*/ 0 w 1484312"/>
              <a:gd name="connsiteY4" fmla="*/ 1039018 h 1039018"/>
              <a:gd name="connsiteX5" fmla="*/ 519509 w 1484312"/>
              <a:gd name="connsiteY5" fmla="*/ 519509 h 1039018"/>
              <a:gd name="connsiteX6" fmla="*/ 0 w 1484312"/>
              <a:gd name="connsiteY6" fmla="*/ 0 h 10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84312" h="1039018">
                <a:moveTo>
                  <a:pt x="1484312" y="0"/>
                </a:moveTo>
                <a:lnTo>
                  <a:pt x="1484312" y="675362"/>
                </a:lnTo>
                <a:lnTo>
                  <a:pt x="742156" y="1039018"/>
                </a:lnTo>
                <a:lnTo>
                  <a:pt x="0" y="675362"/>
                </a:lnTo>
                <a:lnTo>
                  <a:pt x="0" y="0"/>
                </a:lnTo>
                <a:lnTo>
                  <a:pt x="742156" y="363656"/>
                </a:lnTo>
                <a:lnTo>
                  <a:pt x="1484312" y="0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7145" tIns="536654" rIns="17145" bIns="360000" numCol="1" spcCol="1270" anchor="ctr" anchorCtr="0">
            <a:noAutofit/>
          </a:bodyPr>
          <a:lstStyle/>
          <a:p>
            <a:pPr lvl="0" algn="ctr"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700" kern="1200" dirty="0" smtClean="0">
                <a:latin typeface="Arial Black" pitchFamily="34" charset="0"/>
              </a:rPr>
              <a:t>Compute </a:t>
            </a:r>
            <a:endParaRPr lang="zh-CN" altLang="en-US" sz="2700" kern="1200" dirty="0">
              <a:latin typeface="Arial Black" pitchFamily="34" charset="0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4788024" y="833382"/>
            <a:ext cx="4032448" cy="4750889"/>
            <a:chOff x="4190310" y="1451593"/>
            <a:chExt cx="3498972" cy="4064000"/>
          </a:xfrm>
        </p:grpSpPr>
        <p:sp>
          <p:nvSpPr>
            <p:cNvPr id="13" name="任意多边形 12"/>
            <p:cNvSpPr/>
            <p:nvPr/>
          </p:nvSpPr>
          <p:spPr>
            <a:xfrm>
              <a:off x="4962469" y="3483593"/>
              <a:ext cx="506536" cy="965199"/>
            </a:xfrm>
            <a:custGeom>
              <a:avLst/>
              <a:gdLst>
                <a:gd name="connsiteX0" fmla="*/ 0 w 506536"/>
                <a:gd name="connsiteY0" fmla="*/ 0 h 965199"/>
                <a:gd name="connsiteX1" fmla="*/ 253268 w 506536"/>
                <a:gd name="connsiteY1" fmla="*/ 0 h 965199"/>
                <a:gd name="connsiteX2" fmla="*/ 253268 w 506536"/>
                <a:gd name="connsiteY2" fmla="*/ 965199 h 965199"/>
                <a:gd name="connsiteX3" fmla="*/ 506536 w 506536"/>
                <a:gd name="connsiteY3" fmla="*/ 965199 h 965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6536" h="965199">
                  <a:moveTo>
                    <a:pt x="0" y="0"/>
                  </a:moveTo>
                  <a:lnTo>
                    <a:pt x="253268" y="0"/>
                  </a:lnTo>
                  <a:lnTo>
                    <a:pt x="253268" y="965199"/>
                  </a:lnTo>
                  <a:lnTo>
                    <a:pt x="506536" y="965199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38717" tIns="455348" rIns="238717" bIns="455349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500" kern="1200"/>
            </a:p>
          </p:txBody>
        </p:sp>
        <p:sp>
          <p:nvSpPr>
            <p:cNvPr id="14" name="任意多边形 13"/>
            <p:cNvSpPr/>
            <p:nvPr/>
          </p:nvSpPr>
          <p:spPr>
            <a:xfrm>
              <a:off x="4962469" y="3437873"/>
              <a:ext cx="506536" cy="91440"/>
            </a:xfrm>
            <a:custGeom>
              <a:avLst/>
              <a:gdLst>
                <a:gd name="connsiteX0" fmla="*/ 0 w 506536"/>
                <a:gd name="connsiteY0" fmla="*/ 45720 h 91440"/>
                <a:gd name="connsiteX1" fmla="*/ 506536 w 506536"/>
                <a:gd name="connsiteY1" fmla="*/ 45720 h 9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6536" h="91440">
                  <a:moveTo>
                    <a:pt x="0" y="45720"/>
                  </a:moveTo>
                  <a:lnTo>
                    <a:pt x="506536" y="45720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53305" tIns="33056" rIns="253305" bIns="33058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500" kern="1200"/>
            </a:p>
          </p:txBody>
        </p:sp>
        <p:sp>
          <p:nvSpPr>
            <p:cNvPr id="15" name="任意多边形 14"/>
            <p:cNvSpPr/>
            <p:nvPr/>
          </p:nvSpPr>
          <p:spPr>
            <a:xfrm>
              <a:off x="4962469" y="2518392"/>
              <a:ext cx="506536" cy="965200"/>
            </a:xfrm>
            <a:custGeom>
              <a:avLst/>
              <a:gdLst>
                <a:gd name="connsiteX0" fmla="*/ 0 w 506536"/>
                <a:gd name="connsiteY0" fmla="*/ 965200 h 965200"/>
                <a:gd name="connsiteX1" fmla="*/ 253268 w 506536"/>
                <a:gd name="connsiteY1" fmla="*/ 965200 h 965200"/>
                <a:gd name="connsiteX2" fmla="*/ 253268 w 506536"/>
                <a:gd name="connsiteY2" fmla="*/ 0 h 965200"/>
                <a:gd name="connsiteX3" fmla="*/ 506536 w 506536"/>
                <a:gd name="connsiteY3" fmla="*/ 0 h 965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6536" h="965200">
                  <a:moveTo>
                    <a:pt x="0" y="965200"/>
                  </a:moveTo>
                  <a:lnTo>
                    <a:pt x="253268" y="965200"/>
                  </a:lnTo>
                  <a:lnTo>
                    <a:pt x="253268" y="0"/>
                  </a:lnTo>
                  <a:lnTo>
                    <a:pt x="506536" y="0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38717" tIns="455349" rIns="238717" bIns="455349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500" kern="1200"/>
            </a:p>
          </p:txBody>
        </p:sp>
        <p:sp>
          <p:nvSpPr>
            <p:cNvPr id="16" name="任意多边形 15"/>
            <p:cNvSpPr/>
            <p:nvPr/>
          </p:nvSpPr>
          <p:spPr>
            <a:xfrm rot="16200000">
              <a:off x="2544390" y="3097513"/>
              <a:ext cx="4064000" cy="772160"/>
            </a:xfrm>
            <a:custGeom>
              <a:avLst/>
              <a:gdLst>
                <a:gd name="connsiteX0" fmla="*/ 0 w 4064000"/>
                <a:gd name="connsiteY0" fmla="*/ 0 h 772160"/>
                <a:gd name="connsiteX1" fmla="*/ 4064000 w 4064000"/>
                <a:gd name="connsiteY1" fmla="*/ 0 h 772160"/>
                <a:gd name="connsiteX2" fmla="*/ 4064000 w 4064000"/>
                <a:gd name="connsiteY2" fmla="*/ 772160 h 772160"/>
                <a:gd name="connsiteX3" fmla="*/ 0 w 4064000"/>
                <a:gd name="connsiteY3" fmla="*/ 772160 h 772160"/>
                <a:gd name="connsiteX4" fmla="*/ 0 w 4064000"/>
                <a:gd name="connsiteY4" fmla="*/ 0 h 772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64000" h="772160">
                  <a:moveTo>
                    <a:pt x="0" y="0"/>
                  </a:moveTo>
                  <a:lnTo>
                    <a:pt x="4064000" y="0"/>
                  </a:lnTo>
                  <a:lnTo>
                    <a:pt x="4064000" y="772160"/>
                  </a:lnTo>
                  <a:lnTo>
                    <a:pt x="0" y="77216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eaVert" wrap="square" lIns="29844" tIns="29845" rIns="29845" bIns="29845" numCol="1" spcCol="1270" anchor="ctr" anchorCtr="0">
              <a:noAutofit/>
            </a:bodyPr>
            <a:lstStyle/>
            <a:p>
              <a:pPr lvl="0" algn="ctr" defTabSz="2089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4700" kern="1200" dirty="0" smtClean="0">
                  <a:latin typeface="Arial Black" pitchFamily="34" charset="0"/>
                </a:rPr>
                <a:t>G</a:t>
              </a:r>
            </a:p>
            <a:p>
              <a:pPr lvl="0" algn="ctr" defTabSz="2089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4700" kern="1200" dirty="0" smtClean="0">
                  <a:latin typeface="Arial Black" pitchFamily="34" charset="0"/>
                </a:rPr>
                <a:t>U</a:t>
              </a:r>
            </a:p>
            <a:p>
              <a:pPr lvl="0" algn="ctr" defTabSz="2089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4700" kern="1200" dirty="0" smtClean="0">
                  <a:latin typeface="Arial Black" pitchFamily="34" charset="0"/>
                </a:rPr>
                <a:t>I</a:t>
              </a:r>
              <a:endParaRPr lang="zh-CN" altLang="en-US" sz="4700" kern="1200" dirty="0">
                <a:latin typeface="Arial Black" pitchFamily="34" charset="0"/>
              </a:endParaRPr>
            </a:p>
          </p:txBody>
        </p:sp>
        <p:sp>
          <p:nvSpPr>
            <p:cNvPr id="17" name="任意多边形 16"/>
            <p:cNvSpPr/>
            <p:nvPr/>
          </p:nvSpPr>
          <p:spPr>
            <a:xfrm>
              <a:off x="5469006" y="2132312"/>
              <a:ext cx="2220276" cy="772160"/>
            </a:xfrm>
            <a:custGeom>
              <a:avLst/>
              <a:gdLst>
                <a:gd name="connsiteX0" fmla="*/ 0 w 2532684"/>
                <a:gd name="connsiteY0" fmla="*/ 0 h 772160"/>
                <a:gd name="connsiteX1" fmla="*/ 2532684 w 2532684"/>
                <a:gd name="connsiteY1" fmla="*/ 0 h 772160"/>
                <a:gd name="connsiteX2" fmla="*/ 2532684 w 2532684"/>
                <a:gd name="connsiteY2" fmla="*/ 772160 h 772160"/>
                <a:gd name="connsiteX3" fmla="*/ 0 w 2532684"/>
                <a:gd name="connsiteY3" fmla="*/ 772160 h 772160"/>
                <a:gd name="connsiteX4" fmla="*/ 0 w 2532684"/>
                <a:gd name="connsiteY4" fmla="*/ 0 h 772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32684" h="772160">
                  <a:moveTo>
                    <a:pt x="0" y="0"/>
                  </a:moveTo>
                  <a:lnTo>
                    <a:pt x="2532684" y="0"/>
                  </a:lnTo>
                  <a:lnTo>
                    <a:pt x="2532684" y="772160"/>
                  </a:lnTo>
                  <a:lnTo>
                    <a:pt x="0" y="77216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9845" tIns="29845" rIns="29845" bIns="29845" numCol="1" spcCol="1270" anchor="ctr" anchorCtr="0">
              <a:noAutofit/>
            </a:bodyPr>
            <a:lstStyle/>
            <a:p>
              <a:pPr lvl="0" algn="ctr" defTabSz="2089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4000" kern="1200" dirty="0" smtClean="0">
                  <a:latin typeface="Arial" pitchFamily="34" charset="0"/>
                  <a:cs typeface="Arial" pitchFamily="34" charset="0"/>
                </a:rPr>
                <a:t>Sub UI</a:t>
              </a:r>
              <a:endParaRPr lang="zh-CN" altLang="en-US" sz="4000" kern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" name="任意多边形 17"/>
            <p:cNvSpPr/>
            <p:nvPr/>
          </p:nvSpPr>
          <p:spPr>
            <a:xfrm>
              <a:off x="5469006" y="3097513"/>
              <a:ext cx="2220276" cy="772160"/>
            </a:xfrm>
            <a:custGeom>
              <a:avLst/>
              <a:gdLst>
                <a:gd name="connsiteX0" fmla="*/ 0 w 2532684"/>
                <a:gd name="connsiteY0" fmla="*/ 0 h 772160"/>
                <a:gd name="connsiteX1" fmla="*/ 2532684 w 2532684"/>
                <a:gd name="connsiteY1" fmla="*/ 0 h 772160"/>
                <a:gd name="connsiteX2" fmla="*/ 2532684 w 2532684"/>
                <a:gd name="connsiteY2" fmla="*/ 772160 h 772160"/>
                <a:gd name="connsiteX3" fmla="*/ 0 w 2532684"/>
                <a:gd name="connsiteY3" fmla="*/ 772160 h 772160"/>
                <a:gd name="connsiteX4" fmla="*/ 0 w 2532684"/>
                <a:gd name="connsiteY4" fmla="*/ 0 h 772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32684" h="772160">
                  <a:moveTo>
                    <a:pt x="0" y="0"/>
                  </a:moveTo>
                  <a:lnTo>
                    <a:pt x="2532684" y="0"/>
                  </a:lnTo>
                  <a:lnTo>
                    <a:pt x="2532684" y="772160"/>
                  </a:lnTo>
                  <a:lnTo>
                    <a:pt x="0" y="77216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9845" tIns="29845" rIns="29845" bIns="29845" numCol="1" spcCol="1270" anchor="ctr" anchorCtr="0">
              <a:noAutofit/>
            </a:bodyPr>
            <a:lstStyle/>
            <a:p>
              <a:pPr lvl="0" algn="ctr" defTabSz="2089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4000" kern="1200" dirty="0" smtClean="0">
                  <a:latin typeface="Arial" pitchFamily="34" charset="0"/>
                  <a:cs typeface="Arial" pitchFamily="34" charset="0"/>
                </a:rPr>
                <a:t>Sub UI</a:t>
              </a:r>
              <a:endParaRPr lang="zh-CN" altLang="en-US" sz="4000" kern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" name="任意多边形 18"/>
            <p:cNvSpPr/>
            <p:nvPr/>
          </p:nvSpPr>
          <p:spPr>
            <a:xfrm>
              <a:off x="5469006" y="4062712"/>
              <a:ext cx="2220276" cy="772160"/>
            </a:xfrm>
            <a:custGeom>
              <a:avLst/>
              <a:gdLst>
                <a:gd name="connsiteX0" fmla="*/ 0 w 2532684"/>
                <a:gd name="connsiteY0" fmla="*/ 0 h 772160"/>
                <a:gd name="connsiteX1" fmla="*/ 2532684 w 2532684"/>
                <a:gd name="connsiteY1" fmla="*/ 0 h 772160"/>
                <a:gd name="connsiteX2" fmla="*/ 2532684 w 2532684"/>
                <a:gd name="connsiteY2" fmla="*/ 772160 h 772160"/>
                <a:gd name="connsiteX3" fmla="*/ 0 w 2532684"/>
                <a:gd name="connsiteY3" fmla="*/ 772160 h 772160"/>
                <a:gd name="connsiteX4" fmla="*/ 0 w 2532684"/>
                <a:gd name="connsiteY4" fmla="*/ 0 h 772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32684" h="772160">
                  <a:moveTo>
                    <a:pt x="0" y="0"/>
                  </a:moveTo>
                  <a:lnTo>
                    <a:pt x="2532684" y="0"/>
                  </a:lnTo>
                  <a:lnTo>
                    <a:pt x="2532684" y="772160"/>
                  </a:lnTo>
                  <a:lnTo>
                    <a:pt x="0" y="77216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9845" tIns="29845" rIns="29845" bIns="29845" numCol="1" spcCol="1270" anchor="ctr" anchorCtr="0">
              <a:noAutofit/>
            </a:bodyPr>
            <a:lstStyle/>
            <a:p>
              <a:pPr lvl="0" algn="ctr" defTabSz="2089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4000" kern="1200" dirty="0" smtClean="0">
                  <a:latin typeface="Arial" pitchFamily="34" charset="0"/>
                  <a:cs typeface="Arial" pitchFamily="34" charset="0"/>
                </a:rPr>
                <a:t>Sub UI</a:t>
              </a:r>
              <a:endParaRPr lang="zh-CN" altLang="en-US" sz="4000" kern="1200" dirty="0">
                <a:latin typeface="Arial" pitchFamily="34" charset="0"/>
                <a:cs typeface="Arial" pitchFamily="34" charset="0"/>
              </a:endParaRPr>
            </a:p>
          </p:txBody>
        </p:sp>
      </p:grpSp>
      <p:cxnSp>
        <p:nvCxnSpPr>
          <p:cNvPr id="8" name="直接箭头连接符 7"/>
          <p:cNvCxnSpPr/>
          <p:nvPr/>
        </p:nvCxnSpPr>
        <p:spPr>
          <a:xfrm flipH="1">
            <a:off x="3419872" y="1487609"/>
            <a:ext cx="10801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左箭头 2"/>
          <p:cNvSpPr/>
          <p:nvPr/>
        </p:nvSpPr>
        <p:spPr>
          <a:xfrm>
            <a:off x="-828600" y="2784800"/>
            <a:ext cx="1944216" cy="84805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043108" y="731448"/>
            <a:ext cx="18614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/>
              <a:t>Select File</a:t>
            </a:r>
            <a:endParaRPr lang="zh-CN" altLang="en-US" sz="3200" dirty="0"/>
          </a:p>
        </p:txBody>
      </p:sp>
      <p:sp>
        <p:nvSpPr>
          <p:cNvPr id="11" name="流程图: 库存数据 10"/>
          <p:cNvSpPr/>
          <p:nvPr/>
        </p:nvSpPr>
        <p:spPr>
          <a:xfrm>
            <a:off x="-6013176" y="1903535"/>
            <a:ext cx="4320480" cy="2610584"/>
          </a:xfrm>
          <a:prstGeom prst="flowChartOnlineStora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 smtClean="0"/>
              <a:t>Feature model</a:t>
            </a:r>
            <a:endParaRPr lang="zh-CN" altLang="en-US" sz="4400" dirty="0"/>
          </a:p>
        </p:txBody>
      </p:sp>
      <p:cxnSp>
        <p:nvCxnSpPr>
          <p:cNvPr id="22" name="直接箭头连接符 21"/>
          <p:cNvCxnSpPr/>
          <p:nvPr/>
        </p:nvCxnSpPr>
        <p:spPr>
          <a:xfrm flipH="1">
            <a:off x="3419872" y="3155379"/>
            <a:ext cx="12325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288367" y="2352269"/>
            <a:ext cx="13708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/>
              <a:t>choose</a:t>
            </a:r>
            <a:endParaRPr lang="zh-CN" altLang="en-US" sz="3200" dirty="0"/>
          </a:p>
        </p:txBody>
      </p:sp>
      <p:cxnSp>
        <p:nvCxnSpPr>
          <p:cNvPr id="26" name="直接箭头连接符 25"/>
          <p:cNvCxnSpPr/>
          <p:nvPr/>
        </p:nvCxnSpPr>
        <p:spPr>
          <a:xfrm>
            <a:off x="3288367" y="4828431"/>
            <a:ext cx="13708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274488" y="4170700"/>
            <a:ext cx="13424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/>
              <a:t>display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1795151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mp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7" dur="1000" fill="hold"/>
                                        <p:tgtEl>
                                          <p:spTgt spid="10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6" presetClass="emph" presetSubtype="0" accel="25000" decel="25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85781 0.00023 " pathEditMode="relative" ptsTypes="AA">
                                      <p:cBhvr>
                                        <p:cTn id="43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85781 0.00023 " pathEditMode="relative" ptsTypes="AA">
                                      <p:cBhvr>
                                        <p:cTn id="4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6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85781 0.00023 " pathEditMode="relative" ptsTypes="AA">
                                      <p:cBhvr>
                                        <p:cTn id="47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8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85781 0.00023 " pathEditMode="relative" ptsTypes="AA">
                                      <p:cBhvr>
                                        <p:cTn id="4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0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85781 0.00023 " pathEditMode="relative" ptsTypes="AA">
                                      <p:cBhvr>
                                        <p:cTn id="5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2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85781 0.00023 " pathEditMode="relative" ptsTypes="AA">
                                      <p:cBhvr>
                                        <p:cTn id="53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85781 0.00023 " pathEditMode="relative" ptsTypes="AA">
                                      <p:cBhvr>
                                        <p:cTn id="55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8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5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85782 0.00023 L 0.00521 0.00046 " pathEditMode="relative" rAng="0" ptsTypes="AA">
                                      <p:cBhvr>
                                        <p:cTn id="61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639" y="0"/>
                                    </p:animMotion>
                                  </p:childTnLst>
                                </p:cTn>
                              </p:par>
                              <p:par>
                                <p:cTn id="6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85782 0.00023 L 0.00521 0.00046 " pathEditMode="relative" rAng="0" ptsTypes="AA">
                                      <p:cBhvr>
                                        <p:cTn id="6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639" y="0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85625 0.06782 L 0.00364 0.06805 " pathEditMode="relative" rAng="0" ptsTypes="AA">
                                      <p:cBhvr>
                                        <p:cTn id="65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639" y="0"/>
                                    </p:animMotion>
                                  </p:childTnLst>
                                </p:cTn>
                              </p:par>
                              <p:par>
                                <p:cTn id="66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85781 0.00023 L 0.00521 0.00047 " pathEditMode="relative" rAng="0" ptsTypes="AA">
                                      <p:cBhvr>
                                        <p:cTn id="6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639" y="0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85781 0.00023 L 0.00521 0.00046 " pathEditMode="relative" rAng="0" ptsTypes="AA">
                                      <p:cBhvr>
                                        <p:cTn id="6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639" y="0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85781 0.00023 L 0.00521 0.00046 " pathEditMode="relative" rAng="0" ptsTypes="AA">
                                      <p:cBhvr>
                                        <p:cTn id="71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639" y="0"/>
                                    </p:animMotion>
                                  </p:childTnLst>
                                </p:cTn>
                              </p:par>
                              <p:par>
                                <p:cTn id="72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85782 0.00023 L 0.00521 0.00046 " pathEditMode="relative" rAng="0" ptsTypes="AA">
                                      <p:cBhvr>
                                        <p:cTn id="73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62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6" presetClass="emp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3" dur="1000" fill="hold"/>
                                        <p:tgtEl>
                                          <p:spTgt spid="24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"/>
                            </p:stCondLst>
                            <p:childTnLst>
                              <p:par>
                                <p:cTn id="85" presetID="6" presetClass="emph" presetSubtype="0" accel="25000" decel="25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6" dur="1000" fill="hold"/>
                                        <p:tgtEl>
                                          <p:spTgt spid="24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6" presetClass="emp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6" dur="1000" fill="hold"/>
                                        <p:tgtEl>
                                          <p:spTgt spid="27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000"/>
                            </p:stCondLst>
                            <p:childTnLst>
                              <p:par>
                                <p:cTn id="108" presetID="6" presetClass="emph" presetSubtype="0" accel="25000" decel="25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9" dur="1000" fill="hold"/>
                                        <p:tgtEl>
                                          <p:spTgt spid="27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110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5" grpId="2" animBg="1"/>
      <p:bldP spid="7" grpId="0" animBg="1"/>
      <p:bldP spid="7" grpId="1" animBg="1"/>
      <p:bldP spid="7" grpId="2" animBg="1"/>
      <p:bldP spid="9" grpId="0" animBg="1"/>
      <p:bldP spid="3" grpId="0" animBg="1"/>
      <p:bldP spid="3" grpId="1" animBg="1"/>
      <p:bldP spid="3" grpId="2" animBg="1"/>
      <p:bldP spid="3" grpId="3" animBg="1"/>
      <p:bldP spid="10" grpId="0"/>
      <p:bldP spid="10" grpId="1"/>
      <p:bldP spid="10" grpId="2"/>
      <p:bldP spid="10" grpId="3"/>
      <p:bldP spid="10" grpId="4"/>
      <p:bldP spid="10" grpId="5"/>
      <p:bldP spid="11" grpId="0" animBg="1"/>
      <p:bldP spid="11" grpId="1" animBg="1"/>
      <p:bldP spid="24" grpId="0"/>
      <p:bldP spid="24" grpId="1"/>
      <p:bldP spid="24" grpId="2"/>
      <p:bldP spid="24" grpId="3"/>
      <p:bldP spid="27" grpId="0"/>
      <p:bldP spid="27" grpId="1"/>
      <p:bldP spid="27" grpId="2"/>
      <p:bldP spid="27" grpId="3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404664"/>
            <a:ext cx="45704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spc="3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基于计算机视觉的道路交通事故现场测量</a:t>
            </a:r>
          </a:p>
        </p:txBody>
      </p:sp>
    </p:spTree>
    <p:extLst>
      <p:ext uri="{BB962C8B-B14F-4D97-AF65-F5344CB8AC3E}">
        <p14:creationId xmlns:p14="http://schemas.microsoft.com/office/powerpoint/2010/main" val="35287873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项目架构">
  <a:themeElements>
    <a:clrScheme name="都市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都市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都市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项目架构</Template>
  <TotalTime>493</TotalTime>
  <Words>194</Words>
  <Application>Microsoft Office PowerPoint</Application>
  <PresentationFormat>全屏显示(4:3)</PresentationFormat>
  <Paragraphs>62</Paragraphs>
  <Slides>9</Slides>
  <Notes>0</Notes>
  <HiddenSlides>0</HiddenSlides>
  <MMClips>2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11" baseType="lpstr">
      <vt:lpstr>项目架构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TJU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Zephor Wu</dc:creator>
  <cp:lastModifiedBy>Zephor Wu</cp:lastModifiedBy>
  <cp:revision>44</cp:revision>
  <dcterms:created xsi:type="dcterms:W3CDTF">2012-12-02T16:29:20Z</dcterms:created>
  <dcterms:modified xsi:type="dcterms:W3CDTF">2012-12-03T13:26:48Z</dcterms:modified>
</cp:coreProperties>
</file>