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 id="2147483663" r:id="rId5"/>
    <p:sldMasterId id="2147483664" r:id="rId6"/>
    <p:sldMasterId id="214748366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11" Type="http://schemas.openxmlformats.org/officeDocument/2006/relationships/slide" Target="slides/slide3.xml"/><Relationship Id="rId10" Type="http://schemas.openxmlformats.org/officeDocument/2006/relationships/slide" Target="slides/slide2.xml"/><Relationship Id="rId21" Type="http://schemas.openxmlformats.org/officeDocument/2006/relationships/slide" Target="slides/slide13.xml"/><Relationship Id="rId13" Type="http://schemas.openxmlformats.org/officeDocument/2006/relationships/slide" Target="slides/slide5.xml"/><Relationship Id="rId12" Type="http://schemas.openxmlformats.org/officeDocument/2006/relationships/slide" Target="slides/slide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slideMaster" Target="slideMasters/slideMaster2.xml"/><Relationship Id="rId19" Type="http://schemas.openxmlformats.org/officeDocument/2006/relationships/slide" Target="slides/slide11.xml"/><Relationship Id="rId6" Type="http://schemas.openxmlformats.org/officeDocument/2006/relationships/slideMaster" Target="slideMasters/slideMaster3.xml"/><Relationship Id="rId18" Type="http://schemas.openxmlformats.org/officeDocument/2006/relationships/slide" Target="slides/slide10.xml"/><Relationship Id="rId7" Type="http://schemas.openxmlformats.org/officeDocument/2006/relationships/slideMaster" Target="slideMasters/slideMaster4.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096380457_18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9" name="Google Shape;69;gd096380457_18_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gd096380457_18_3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zh-CN" sz="2400" u="none">
                <a:solidFill>
                  <a:srgbClr val="000000"/>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09638045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09638045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09996c5be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09996c5be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096380457_18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d096380457_18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09996c5be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d09996c5be_1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096380457_18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d096380457_18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09996c5b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09996c5b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Stray dogs have many negative impacts on city environment and human health. Stray dogs cause noise pollution, feces garbage and traffic accidents. Among Detroit’s many problems, this one tugs at the heart strings: thousands of stray dogs roaming the streets at night. And Michigan is ranked 23rd in the states caught in fighting dogs [4]. Stray dogs can cause a collision when dogs run into the road, which might even result in injury to other people and also to itself [5]. Moreover, stray dogs have become a bigger threat to human health and lives. Stray dogs can transfer and spread Rabies a deadly disease [7]. </a:t>
            </a:r>
            <a:r>
              <a:rPr lang="zh-CN"/>
              <a:t>The World Health Organization (WHO) estimates that there are more than 200 million stray dogs worldwide and that every year, 55,000 people die from rabies. Detroit ranked sixth last year for dog attacks in the U.S [8]. In Los Angeles County and City alone, about 200,000 residents were bitten by abandoned dogs in one year [4,5]. </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With the problem of stray dogs appearing, there are many spontaneous organizations and programs to rescue them, for example, the Detroit Dog Rescue (DDR), and the CNR (collect-neuterreturn) program of stray dogs. However, according to the current situation, these options can’t effectively solve stray dog problem in our cities. So, these options are not better solutions.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09996c5be_7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09996c5be_7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30000"/>
              </a:lnSpc>
              <a:spcBef>
                <a:spcPts val="0"/>
              </a:spcBef>
              <a:spcAft>
                <a:spcPts val="0"/>
              </a:spcAft>
              <a:buClr>
                <a:srgbClr val="002040"/>
              </a:buClr>
              <a:buSzPts val="1500"/>
              <a:buChar char="●"/>
            </a:pPr>
            <a:r>
              <a:t/>
            </a:r>
            <a:endParaRPr sz="1500">
              <a:solidFill>
                <a:srgbClr val="00204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09996c5be_7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09996c5be_7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500">
                <a:solidFill>
                  <a:srgbClr val="3D3D4E"/>
                </a:solidFill>
                <a:highlight>
                  <a:srgbClr val="FFFFFF"/>
                </a:highlight>
              </a:rPr>
              <a:t>Many works have been conducted to </a:t>
            </a:r>
            <a:r>
              <a:rPr lang="zh-CN" sz="1500">
                <a:solidFill>
                  <a:srgbClr val="3D3D4E"/>
                </a:solidFill>
                <a:highlight>
                  <a:srgbClr val="FFFFFF"/>
                </a:highlight>
              </a:rPr>
              <a:t>assist</a:t>
            </a:r>
            <a:r>
              <a:rPr lang="zh-CN" sz="1500">
                <a:solidFill>
                  <a:srgbClr val="3D3D4E"/>
                </a:solidFill>
                <a:highlight>
                  <a:srgbClr val="FFFFFF"/>
                </a:highlight>
              </a:rPr>
              <a:t> animal adoption, </a:t>
            </a:r>
            <a:r>
              <a:rPr lang="zh-CN" sz="1500">
                <a:solidFill>
                  <a:srgbClr val="3D3D4E"/>
                </a:solidFill>
                <a:highlight>
                  <a:srgbClr val="FFFFFF"/>
                </a:highlight>
              </a:rPr>
              <a:t>especially</a:t>
            </a:r>
            <a:r>
              <a:rPr lang="zh-CN" sz="1500">
                <a:solidFill>
                  <a:srgbClr val="3D3D4E"/>
                </a:solidFill>
                <a:highlight>
                  <a:srgbClr val="FFFFFF"/>
                </a:highlight>
              </a:rPr>
              <a:t> the traditional mobile app. As you can see in the figure, the app, Edoption, is one of those current animal adoption application. It allows users to browse through </a:t>
            </a:r>
            <a:r>
              <a:rPr lang="zh-CN" sz="1500">
                <a:solidFill>
                  <a:srgbClr val="3D3D4E"/>
                </a:solidFill>
                <a:highlight>
                  <a:srgbClr val="FFFFFF"/>
                </a:highlight>
              </a:rPr>
              <a:t>available stray animals nearby. User can swipe right to like a pet or adopt it. Just like Tinder.</a:t>
            </a:r>
            <a:endParaRPr sz="1500">
              <a:solidFill>
                <a:srgbClr val="3D3D4E"/>
              </a:solidFill>
              <a:highlight>
                <a:srgbClr val="FFFFFF"/>
              </a:highlight>
            </a:endParaRPr>
          </a:p>
          <a:p>
            <a:pPr indent="0" lvl="0" marL="0" rtl="0" algn="l">
              <a:spcBef>
                <a:spcPts val="0"/>
              </a:spcBef>
              <a:spcAft>
                <a:spcPts val="0"/>
              </a:spcAft>
              <a:buNone/>
            </a:pPr>
            <a:r>
              <a:t/>
            </a:r>
            <a:endParaRPr sz="1500">
              <a:solidFill>
                <a:srgbClr val="3D3D4E"/>
              </a:solidFill>
              <a:highlight>
                <a:srgbClr val="FFFFFF"/>
              </a:highlight>
            </a:endParaRPr>
          </a:p>
          <a:p>
            <a:pPr indent="0" lvl="0" marL="0" rtl="0" algn="l">
              <a:spcBef>
                <a:spcPts val="0"/>
              </a:spcBef>
              <a:spcAft>
                <a:spcPts val="0"/>
              </a:spcAft>
              <a:buNone/>
            </a:pPr>
            <a:r>
              <a:rPr lang="zh-CN" sz="1500">
                <a:solidFill>
                  <a:srgbClr val="3D3D4E"/>
                </a:solidFill>
                <a:highlight>
                  <a:srgbClr val="FFFFFF"/>
                </a:highlight>
              </a:rPr>
              <a:t>However, there are still some limitations in these type of traditional database animal adoption application. [Next Slides]</a:t>
            </a:r>
            <a:endParaRPr sz="1500">
              <a:solidFill>
                <a:srgbClr val="3D3D4E"/>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09638045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09638045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096380457_2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096380457_2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rgbClr val="002040"/>
                </a:solidFill>
              </a:rPr>
              <a:t>I’d like to talk about </a:t>
            </a:r>
            <a:r>
              <a:rPr lang="zh-CN" sz="1200">
                <a:solidFill>
                  <a:srgbClr val="002040"/>
                </a:solidFill>
              </a:rPr>
              <a:t>We proposed a stray animal adoption Dapp based on blockchain. This cute cat sitting in the box supported by a hand is our app logo</a:t>
            </a:r>
            <a:endParaRPr sz="1200">
              <a:solidFill>
                <a:srgbClr val="002040"/>
              </a:solidFill>
            </a:endParaRPr>
          </a:p>
          <a:p>
            <a:pPr indent="0" lvl="0" marL="0" rtl="0" algn="l">
              <a:spcBef>
                <a:spcPts val="0"/>
              </a:spcBef>
              <a:spcAft>
                <a:spcPts val="0"/>
              </a:spcAft>
              <a:buNone/>
            </a:pPr>
            <a:r>
              <a:rPr lang="zh-CN" sz="1200">
                <a:solidFill>
                  <a:srgbClr val="002040"/>
                </a:solidFill>
              </a:rPr>
              <a:t> </a:t>
            </a:r>
            <a:r>
              <a:rPr lang="zh-CN">
                <a:solidFill>
                  <a:schemeClr val="dk1"/>
                </a:solidFill>
              </a:rPr>
              <a:t>I’ll introduce you to our Dapp from two perspectives.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CN">
                <a:solidFill>
                  <a:schemeClr val="dk1"/>
                </a:solidFill>
              </a:rPr>
              <a:t>First one I’d like to talk about our Target users. We </a:t>
            </a:r>
            <a:r>
              <a:rPr lang="zh-CN" sz="1200">
                <a:solidFill>
                  <a:srgbClr val="002040"/>
                </a:solidFill>
              </a:rPr>
              <a:t>aim to build a platform for warm-hearted pet-lovers to take action in helping stray animals find their new home in a more convenient and safer way. </a:t>
            </a:r>
            <a:endParaRPr sz="1200">
              <a:solidFill>
                <a:srgbClr val="002040"/>
              </a:solidFill>
            </a:endParaRPr>
          </a:p>
          <a:p>
            <a:pPr indent="0" lvl="0" marL="0" rtl="0" algn="l">
              <a:spcBef>
                <a:spcPts val="0"/>
              </a:spcBef>
              <a:spcAft>
                <a:spcPts val="0"/>
              </a:spcAft>
              <a:buNone/>
            </a:pPr>
            <a:r>
              <a:t/>
            </a:r>
            <a:endParaRPr sz="1200">
              <a:solidFill>
                <a:srgbClr val="002040"/>
              </a:solidFill>
            </a:endParaRPr>
          </a:p>
          <a:p>
            <a:pPr indent="0" lvl="0" marL="0" rtl="0" algn="l">
              <a:spcBef>
                <a:spcPts val="0"/>
              </a:spcBef>
              <a:spcAft>
                <a:spcPts val="0"/>
              </a:spcAft>
              <a:buNone/>
            </a:pPr>
            <a:r>
              <a:rPr lang="zh-CN" sz="1200">
                <a:solidFill>
                  <a:srgbClr val="002040"/>
                </a:solidFill>
              </a:rPr>
              <a:t>So in this project, Animals-lovers can play the role of stray animal reporters, animal adopters to join our animal adoption community. </a:t>
            </a:r>
            <a:endParaRPr sz="1200">
              <a:solidFill>
                <a:srgbClr val="002040"/>
              </a:solidFill>
            </a:endParaRPr>
          </a:p>
          <a:p>
            <a:pPr indent="0" lvl="0" marL="0" rtl="0" algn="l">
              <a:spcBef>
                <a:spcPts val="0"/>
              </a:spcBef>
              <a:spcAft>
                <a:spcPts val="0"/>
              </a:spcAft>
              <a:buNone/>
            </a:pPr>
            <a:r>
              <a:t/>
            </a:r>
            <a:endParaRPr sz="1200">
              <a:solidFill>
                <a:srgbClr val="002040"/>
              </a:solidFill>
            </a:endParaRPr>
          </a:p>
          <a:p>
            <a:pPr indent="0" lvl="0" marL="0" rtl="0" algn="l">
              <a:spcBef>
                <a:spcPts val="0"/>
              </a:spcBef>
              <a:spcAft>
                <a:spcPts val="0"/>
              </a:spcAft>
              <a:buNone/>
            </a:pPr>
            <a:r>
              <a:rPr lang="zh-CN" sz="1200">
                <a:solidFill>
                  <a:srgbClr val="002040"/>
                </a:solidFill>
              </a:rPr>
              <a:t>In the future, we anticipate to allow animal adoption organizations to our community, they can contribute to our community by providing professional help to any issues, and we will also benefit them since, for example, they can raising funds from animals lovers on this platform more efficiently.</a:t>
            </a:r>
            <a:endParaRPr sz="1200">
              <a:solidFill>
                <a:srgbClr val="00204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096380457_2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096380457_2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We define three typical user cases for our dapp.</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First one is user registration and login.</a:t>
            </a:r>
            <a:endParaRPr/>
          </a:p>
          <a:p>
            <a:pPr indent="0" lvl="0" marL="0" rtl="0" algn="l">
              <a:lnSpc>
                <a:spcPct val="115000"/>
              </a:lnSpc>
              <a:spcBef>
                <a:spcPts val="0"/>
              </a:spcBef>
              <a:spcAft>
                <a:spcPts val="0"/>
              </a:spcAft>
              <a:buNone/>
            </a:pPr>
            <a:r>
              <a:rPr lang="zh-CN" sz="1200">
                <a:solidFill>
                  <a:schemeClr val="dk1"/>
                </a:solidFill>
              </a:rPr>
              <a:t>Use case 1: Create an account named Account1-&gt; Sign In that account -&gt; In our user Profile Page, we can change Username and Change Password -&gt; After that we Sign out and then Sign in with New Password and New Username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zh-CN" sz="1200">
                <a:solidFill>
                  <a:schemeClr val="dk1"/>
                </a:solidFill>
              </a:rPr>
              <a:t>The second one is about posting stray animal information</a:t>
            </a:r>
            <a:endParaRPr sz="1200">
              <a:solidFill>
                <a:schemeClr val="dk1"/>
              </a:solidFill>
            </a:endParaRPr>
          </a:p>
          <a:p>
            <a:pPr indent="0" lvl="0" marL="0" rtl="0" algn="l">
              <a:lnSpc>
                <a:spcPct val="115000"/>
              </a:lnSpc>
              <a:spcBef>
                <a:spcPts val="0"/>
              </a:spcBef>
              <a:spcAft>
                <a:spcPts val="0"/>
              </a:spcAft>
              <a:buNone/>
            </a:pPr>
            <a:r>
              <a:rPr lang="zh-CN" sz="1200">
                <a:solidFill>
                  <a:schemeClr val="dk1"/>
                </a:solidFill>
              </a:rPr>
              <a:t>User case 2: Sign in with Account1 we created in the previous case -&gt; Post An Animal Info -&gt;</a:t>
            </a:r>
            <a:r>
              <a:rPr b="1" lang="zh-CN" sz="1200">
                <a:solidFill>
                  <a:schemeClr val="dk1"/>
                </a:solidFill>
              </a:rPr>
              <a:t> After that, we go </a:t>
            </a:r>
            <a:r>
              <a:rPr b="1" lang="zh-CN" sz="1200">
                <a:solidFill>
                  <a:schemeClr val="dk1"/>
                </a:solidFill>
              </a:rPr>
              <a:t>back</a:t>
            </a:r>
            <a:r>
              <a:rPr b="1" lang="zh-CN" sz="1200">
                <a:solidFill>
                  <a:schemeClr val="dk1"/>
                </a:solidFill>
              </a:rPr>
              <a:t> to the main page, which is a map, we should see if there’s a new marker indicating the animal we just posted</a:t>
            </a:r>
            <a:r>
              <a:rPr lang="zh-CN" sz="1200">
                <a:solidFill>
                  <a:schemeClr val="dk1"/>
                </a:solidFill>
              </a:rPr>
              <a:t>-&gt; Log out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zh-CN" sz="1200">
                <a:solidFill>
                  <a:schemeClr val="dk1"/>
                </a:solidFill>
              </a:rPr>
              <a:t>This third one is about placing order to adopt specific stray animal</a:t>
            </a:r>
            <a:endParaRPr sz="1200">
              <a:solidFill>
                <a:schemeClr val="dk1"/>
              </a:solidFill>
            </a:endParaRPr>
          </a:p>
          <a:p>
            <a:pPr indent="0" lvl="0" marL="0" rtl="0" algn="l">
              <a:lnSpc>
                <a:spcPct val="115000"/>
              </a:lnSpc>
              <a:spcBef>
                <a:spcPts val="0"/>
              </a:spcBef>
              <a:spcAft>
                <a:spcPts val="0"/>
              </a:spcAft>
              <a:buNone/>
            </a:pPr>
            <a:r>
              <a:rPr lang="zh-CN" sz="1200">
                <a:solidFill>
                  <a:schemeClr val="dk1"/>
                </a:solidFill>
              </a:rPr>
              <a:t>Use case 3: Create a new account called Account2 -&gt; Sign in with Account2 -&gt; Check Animal Info Marker on the Map, we should see a marker which we posted with account 1-&gt; Click Adopt Button and Confirm Order -&gt; we go </a:t>
            </a:r>
            <a:r>
              <a:rPr lang="zh-CN" sz="1200">
                <a:solidFill>
                  <a:schemeClr val="dk1"/>
                </a:solidFill>
              </a:rPr>
              <a:t>back</a:t>
            </a:r>
            <a:r>
              <a:rPr lang="zh-CN" sz="1200">
                <a:solidFill>
                  <a:schemeClr val="dk1"/>
                </a:solidFill>
              </a:rPr>
              <a:t> to the user profile page, </a:t>
            </a:r>
            <a:r>
              <a:rPr b="1" lang="zh-CN" sz="1200">
                <a:solidFill>
                  <a:schemeClr val="dk1"/>
                </a:solidFill>
              </a:rPr>
              <a:t>in My Transaction History, there should be a new transaction </a:t>
            </a:r>
            <a:r>
              <a:rPr b="1" lang="zh-CN" sz="1200">
                <a:solidFill>
                  <a:schemeClr val="dk1"/>
                </a:solidFill>
              </a:rPr>
              <a:t>which</a:t>
            </a:r>
            <a:r>
              <a:rPr b="1" lang="zh-CN" sz="1200">
                <a:solidFill>
                  <a:schemeClr val="dk1"/>
                </a:solidFill>
              </a:rPr>
              <a:t> is exactly the transaction we just made</a:t>
            </a:r>
            <a:r>
              <a:rPr lang="zh-CN" sz="1200">
                <a:solidFill>
                  <a:schemeClr val="dk1"/>
                </a:solidFill>
              </a:rPr>
              <a:t>-&gt;Log out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zh-CN" sz="1200">
                <a:solidFill>
                  <a:schemeClr val="dk1"/>
                </a:solidFill>
              </a:rPr>
              <a:t>Use case 4: Sign in with Account1 -&gt; Check My Transaction History ( we can see there is an transaction which should be account2 adopting the animal account 1 posted)-&gt; Log out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09638045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09638045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Now I’ll let my teammate, shijun show you a live demo about our dapp to help you better understand this process.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zh-CN"/>
              <a:t>Password must be confirmed</a:t>
            </a:r>
            <a:endParaRPr/>
          </a:p>
          <a:p>
            <a:pPr indent="-298450" lvl="0" marL="457200" rtl="0" algn="l">
              <a:spcBef>
                <a:spcPts val="0"/>
              </a:spcBef>
              <a:spcAft>
                <a:spcPts val="0"/>
              </a:spcAft>
              <a:buSzPts val="1100"/>
              <a:buAutoNum type="arabicPeriod"/>
            </a:pPr>
            <a:r>
              <a:rPr lang="zh-CN"/>
              <a:t>Password format</a:t>
            </a:r>
            <a:endParaRPr/>
          </a:p>
          <a:p>
            <a:pPr indent="-298450" lvl="0" marL="457200" rtl="0" algn="l">
              <a:spcBef>
                <a:spcPts val="0"/>
              </a:spcBef>
              <a:spcAft>
                <a:spcPts val="0"/>
              </a:spcAft>
              <a:buSzPts val="1100"/>
              <a:buAutoNum type="arabicPeriod"/>
            </a:pPr>
            <a:r>
              <a:rPr lang="zh-CN"/>
              <a:t>reveal password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py Slide - 1">
  <p:cSld name="Copy Slide - 1">
    <p:spTree>
      <p:nvGrpSpPr>
        <p:cNvPr id="53" name="Shape 53"/>
        <p:cNvGrpSpPr/>
        <p:nvPr/>
      </p:nvGrpSpPr>
      <p:grpSpPr>
        <a:xfrm>
          <a:off x="0" y="0"/>
          <a:ext cx="0" cy="0"/>
          <a:chOff x="0" y="0"/>
          <a:chExt cx="0" cy="0"/>
        </a:xfrm>
      </p:grpSpPr>
      <p:sp>
        <p:nvSpPr>
          <p:cNvPr id="54" name="Google Shape;54;p14"/>
          <p:cNvSpPr txBox="1"/>
          <p:nvPr>
            <p:ph idx="1" type="body"/>
          </p:nvPr>
        </p:nvSpPr>
        <p:spPr>
          <a:xfrm>
            <a:off x="438954" y="411511"/>
            <a:ext cx="7661438" cy="623331"/>
          </a:xfrm>
          <a:prstGeom prst="rect">
            <a:avLst/>
          </a:prstGeom>
          <a:noFill/>
          <a:ln>
            <a:noFill/>
          </a:ln>
        </p:spPr>
        <p:txBody>
          <a:bodyPr anchorCtr="0" anchor="ctr" bIns="0" lIns="0" spcFirstLastPara="1" rIns="0" wrap="square" tIns="0">
            <a:noAutofit/>
          </a:bodyPr>
          <a:lstStyle>
            <a:lvl1pPr indent="-228600" lvl="0" marL="457200" marR="0" rtl="0" algn="l">
              <a:lnSpc>
                <a:spcPct val="116666"/>
              </a:lnSpc>
              <a:spcBef>
                <a:spcPts val="0"/>
              </a:spcBef>
              <a:spcAft>
                <a:spcPts val="0"/>
              </a:spcAft>
              <a:buClr>
                <a:srgbClr val="0C2344"/>
              </a:buClr>
              <a:buSzPts val="1800"/>
              <a:buFont typeface="Arial"/>
              <a:buNone/>
              <a:defRPr b="1" i="0" sz="1800" u="none" cap="none" strike="noStrike">
                <a:solidFill>
                  <a:srgbClr val="0C2344"/>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5" name="Google Shape;55;p14"/>
          <p:cNvSpPr txBox="1"/>
          <p:nvPr>
            <p:ph idx="2" type="body"/>
          </p:nvPr>
        </p:nvSpPr>
        <p:spPr>
          <a:xfrm>
            <a:off x="438954" y="1131888"/>
            <a:ext cx="7661438" cy="3697288"/>
          </a:xfrm>
          <a:prstGeom prst="rect">
            <a:avLst/>
          </a:prstGeom>
          <a:noFill/>
          <a:ln>
            <a:noFill/>
          </a:ln>
        </p:spPr>
        <p:txBody>
          <a:bodyPr anchorCtr="0" anchor="t" bIns="0" lIns="0" spcFirstLastPara="1" rIns="0" wrap="square" tIns="0">
            <a:noAutofit/>
          </a:bodyPr>
          <a:lstStyle>
            <a:lvl1pPr indent="-228600" lvl="0" marL="457200" marR="0" rtl="0" algn="l">
              <a:lnSpc>
                <a:spcPct val="130000"/>
              </a:lnSpc>
              <a:spcBef>
                <a:spcPts val="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1pPr>
            <a:lvl2pPr indent="-323850" lvl="1" marL="914400" marR="0" rtl="0" algn="l">
              <a:lnSpc>
                <a:spcPct val="130000"/>
              </a:lnSpc>
              <a:spcBef>
                <a:spcPts val="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2pPr>
            <a:lvl3pPr indent="-323850" lvl="2" marL="1371600" marR="0" rtl="0" algn="l">
              <a:lnSpc>
                <a:spcPct val="130000"/>
              </a:lnSpc>
              <a:spcBef>
                <a:spcPts val="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23850" lvl="3" marL="1828800" marR="0" rtl="0" algn="l">
              <a:lnSpc>
                <a:spcPct val="130000"/>
              </a:lnSpc>
              <a:spcBef>
                <a:spcPts val="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4pPr>
            <a:lvl5pPr indent="-323850" lvl="4" marL="2286000" marR="0" rtl="0" algn="l">
              <a:lnSpc>
                <a:spcPct val="130000"/>
              </a:lnSpc>
              <a:spcBef>
                <a:spcPts val="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id="56" name="Google Shape;56;p14"/>
          <p:cNvPicPr preferRelativeResize="0"/>
          <p:nvPr/>
        </p:nvPicPr>
        <p:blipFill>
          <a:blip r:embed="rId2">
            <a:alphaModFix/>
          </a:blip>
          <a:stretch>
            <a:fillRect/>
          </a:stretch>
        </p:blipFill>
        <p:spPr>
          <a:xfrm>
            <a:off x="8376225" y="673388"/>
            <a:ext cx="661425" cy="6614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2">
  <p:cSld name="Title Slide - 2">
    <p:spTree>
      <p:nvGrpSpPr>
        <p:cNvPr id="60" name="Shape 60"/>
        <p:cNvGrpSpPr/>
        <p:nvPr/>
      </p:nvGrpSpPr>
      <p:grpSpPr>
        <a:xfrm>
          <a:off x="0" y="0"/>
          <a:ext cx="0" cy="0"/>
          <a:chOff x="0" y="0"/>
          <a:chExt cx="0" cy="0"/>
        </a:xfrm>
      </p:grpSpPr>
      <p:sp>
        <p:nvSpPr>
          <p:cNvPr id="61" name="Google Shape;61;p16"/>
          <p:cNvSpPr txBox="1"/>
          <p:nvPr>
            <p:ph idx="1" type="body"/>
          </p:nvPr>
        </p:nvSpPr>
        <p:spPr>
          <a:xfrm>
            <a:off x="365587" y="1131888"/>
            <a:ext cx="5430376" cy="1823086"/>
          </a:xfrm>
          <a:prstGeom prst="rect">
            <a:avLst/>
          </a:prstGeom>
          <a:noFill/>
          <a:ln>
            <a:noFill/>
          </a:ln>
        </p:spPr>
        <p:txBody>
          <a:bodyPr anchorCtr="0" anchor="t" bIns="0" lIns="0" spcFirstLastPara="1" rIns="0" wrap="square" tIns="0">
            <a:noAutofit/>
          </a:bodyPr>
          <a:lstStyle>
            <a:lvl1pPr indent="-228600" lvl="0" marL="457200" marR="0" rtl="0" algn="l">
              <a:lnSpc>
                <a:spcPct val="111764"/>
              </a:lnSpc>
              <a:spcBef>
                <a:spcPts val="0"/>
              </a:spcBef>
              <a:spcAft>
                <a:spcPts val="0"/>
              </a:spcAft>
              <a:buClr>
                <a:srgbClr val="FFFFFF"/>
              </a:buClr>
              <a:buSzPts val="3400"/>
              <a:buFont typeface="Arial"/>
              <a:buNone/>
              <a:defRPr b="1" i="0" sz="3400" u="none" cap="none" strike="noStrike">
                <a:solidFill>
                  <a:srgbClr val="FFFFF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2" name="Google Shape;62;p16"/>
          <p:cNvSpPr txBox="1"/>
          <p:nvPr>
            <p:ph idx="2" type="body"/>
          </p:nvPr>
        </p:nvSpPr>
        <p:spPr>
          <a:xfrm>
            <a:off x="365762" y="3003798"/>
            <a:ext cx="5430203" cy="321394"/>
          </a:xfrm>
          <a:prstGeom prst="rect">
            <a:avLst/>
          </a:prstGeom>
          <a:noFill/>
          <a:ln>
            <a:noFill/>
          </a:ln>
        </p:spPr>
        <p:txBody>
          <a:bodyPr anchorCtr="0" anchor="t" bIns="0" lIns="0" spcFirstLastPara="1" rIns="0" wrap="square" tIns="0">
            <a:noAutofit/>
          </a:bodyPr>
          <a:lstStyle>
            <a:lvl1pPr indent="-228600" lvl="0" marL="457200" marR="0" rtl="0" algn="l">
              <a:spcBef>
                <a:spcPts val="36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1pPr>
            <a:lvl2pPr indent="-285750" lvl="1" marL="914400" marR="0" rtl="0" algn="l">
              <a:spcBef>
                <a:spcPts val="18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2pPr>
            <a:lvl3pPr indent="-285750" lvl="2" marL="1371600" marR="0" rtl="0" algn="l">
              <a:spcBef>
                <a:spcPts val="18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3pPr>
            <a:lvl4pPr indent="-285750" lvl="3" marL="1828800" marR="0" rtl="0" algn="l">
              <a:spcBef>
                <a:spcPts val="18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rtl="0" algn="l">
              <a:spcBef>
                <a:spcPts val="18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3" name="Google Shape;63;p16"/>
          <p:cNvSpPr txBox="1"/>
          <p:nvPr>
            <p:ph idx="3" type="body"/>
          </p:nvPr>
        </p:nvSpPr>
        <p:spPr>
          <a:xfrm>
            <a:off x="365762" y="3507855"/>
            <a:ext cx="5430203" cy="321394"/>
          </a:xfrm>
          <a:prstGeom prst="rect">
            <a:avLst/>
          </a:prstGeom>
          <a:noFill/>
          <a:ln>
            <a:noFill/>
          </a:ln>
        </p:spPr>
        <p:txBody>
          <a:bodyPr anchorCtr="0" anchor="t" bIns="0" lIns="0" spcFirstLastPara="1" rIns="0" wrap="square" tIns="0">
            <a:noAutofit/>
          </a:bodyPr>
          <a:lstStyle>
            <a:lvl1pPr indent="-228600" lvl="0" marL="457200" marR="0" rtl="0" algn="l">
              <a:spcBef>
                <a:spcPts val="200"/>
              </a:spcBef>
              <a:spcAft>
                <a:spcPts val="0"/>
              </a:spcAft>
              <a:buClr>
                <a:srgbClr val="FFFFFF"/>
              </a:buClr>
              <a:buSzPts val="1000"/>
              <a:buFont typeface="Arial"/>
              <a:buNone/>
              <a:defRPr b="1" i="0" sz="1000" u="none" cap="none" strike="noStrike">
                <a:solidFill>
                  <a:srgbClr val="FFFFFF"/>
                </a:solidFill>
                <a:latin typeface="Arial"/>
                <a:ea typeface="Arial"/>
                <a:cs typeface="Arial"/>
                <a:sym typeface="Arial"/>
              </a:defRPr>
            </a:lvl1pPr>
            <a:lvl2pPr indent="-285750" lvl="1" marL="914400" marR="0" rtl="0" algn="l">
              <a:spcBef>
                <a:spcPts val="18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2pPr>
            <a:lvl3pPr indent="-285750" lvl="2" marL="1371600" marR="0" rtl="0" algn="l">
              <a:spcBef>
                <a:spcPts val="18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3pPr>
            <a:lvl4pPr indent="-285750" lvl="3" marL="1828800" marR="0" rtl="0" algn="l">
              <a:spcBef>
                <a:spcPts val="18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rtl="0" algn="l">
              <a:spcBef>
                <a:spcPts val="18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 2">
  <p:cSld name="End Slide - 2">
    <p:spTree>
      <p:nvGrpSpPr>
        <p:cNvPr id="66" name="Shape 6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theme" Target="../theme/theme5.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4.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pic>
        <p:nvPicPr>
          <p:cNvPr descr="s4b282c2015.png" id="51" name="Google Shape;51;p13"/>
          <p:cNvPicPr preferRelativeResize="0"/>
          <p:nvPr/>
        </p:nvPicPr>
        <p:blipFill rotWithShape="1">
          <a:blip r:embed="rId1">
            <a:alphaModFix/>
          </a:blip>
          <a:srcRect b="0" l="0" r="0" t="0"/>
          <a:stretch/>
        </p:blipFill>
        <p:spPr>
          <a:xfrm>
            <a:off x="8513762" y="1439862"/>
            <a:ext cx="363537" cy="493712"/>
          </a:xfrm>
          <a:prstGeom prst="rect">
            <a:avLst/>
          </a:prstGeom>
          <a:noFill/>
          <a:ln>
            <a:noFill/>
          </a:ln>
        </p:spPr>
      </p:pic>
      <p:sp>
        <p:nvSpPr>
          <p:cNvPr id="52" name="Google Shape;52;p13"/>
          <p:cNvSpPr txBox="1"/>
          <p:nvPr/>
        </p:nvSpPr>
        <p:spPr>
          <a:xfrm flipH="1">
            <a:off x="8588375" y="4732337"/>
            <a:ext cx="304800" cy="19208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dk1"/>
              </a:buClr>
              <a:buSzPts val="900"/>
              <a:buFont typeface="Arial"/>
              <a:buNone/>
            </a:pPr>
            <a:fld id="{00000000-1234-1234-1234-123412341234}" type="slidenum">
              <a:rPr b="0" i="0" lang="zh-CN" sz="900" u="none" cap="none" strike="noStrike">
                <a:solidFill>
                  <a:schemeClr val="dk1"/>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sldLayoutIdLst>
    <p:sldLayoutId id="214748365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7" name="Shape 57"/>
        <p:cNvGrpSpPr/>
        <p:nvPr/>
      </p:nvGrpSpPr>
      <p:grpSpPr>
        <a:xfrm>
          <a:off x="0" y="0"/>
          <a:ext cx="0" cy="0"/>
          <a:chOff x="0" y="0"/>
          <a:chExt cx="0" cy="0"/>
        </a:xfrm>
      </p:grpSpPr>
      <p:sp>
        <p:nvSpPr>
          <p:cNvPr id="58" name="Google Shape;58;p15"/>
          <p:cNvSpPr txBox="1"/>
          <p:nvPr/>
        </p:nvSpPr>
        <p:spPr>
          <a:xfrm>
            <a:off x="8243887" y="1131887"/>
            <a:ext cx="900112" cy="113188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descr="s4b282c2015.png" id="59" name="Google Shape;59;p15"/>
          <p:cNvPicPr preferRelativeResize="0"/>
          <p:nvPr/>
        </p:nvPicPr>
        <p:blipFill rotWithShape="1">
          <a:blip r:embed="rId1">
            <a:alphaModFix/>
          </a:blip>
          <a:srcRect b="0" l="0" r="0" t="0"/>
          <a:stretch/>
        </p:blipFill>
        <p:spPr>
          <a:xfrm>
            <a:off x="8513762" y="1439862"/>
            <a:ext cx="363537" cy="49371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4" name="Shape 64"/>
        <p:cNvGrpSpPr/>
        <p:nvPr/>
      </p:nvGrpSpPr>
      <p:grpSpPr>
        <a:xfrm>
          <a:off x="0" y="0"/>
          <a:ext cx="0" cy="0"/>
          <a:chOff x="0" y="0"/>
          <a:chExt cx="0" cy="0"/>
        </a:xfrm>
      </p:grpSpPr>
      <p:pic>
        <p:nvPicPr>
          <p:cNvPr descr="1_2016_UBCStandard_Signature_ReverseRGB72.png" id="65" name="Google Shape;65;p17"/>
          <p:cNvPicPr preferRelativeResize="0"/>
          <p:nvPr/>
        </p:nvPicPr>
        <p:blipFill rotWithShape="1">
          <a:blip r:embed="rId1">
            <a:alphaModFix/>
          </a:blip>
          <a:srcRect b="0" l="0" r="0" t="0"/>
          <a:stretch/>
        </p:blipFill>
        <p:spPr>
          <a:xfrm>
            <a:off x="439737" y="1443037"/>
            <a:ext cx="4770437" cy="6238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9"/>
          <p:cNvSpPr txBox="1"/>
          <p:nvPr>
            <p:ph idx="1" type="body"/>
          </p:nvPr>
        </p:nvSpPr>
        <p:spPr>
          <a:xfrm>
            <a:off x="365125" y="1331900"/>
            <a:ext cx="7712100" cy="1824000"/>
          </a:xfrm>
          <a:prstGeom prst="rect">
            <a:avLst/>
          </a:prstGeom>
          <a:noFill/>
          <a:ln>
            <a:noFill/>
          </a:ln>
        </p:spPr>
        <p:txBody>
          <a:bodyPr anchorCtr="0" anchor="t" bIns="0" lIns="0" spcFirstLastPara="1" rIns="0" wrap="square" tIns="0">
            <a:noAutofit/>
          </a:bodyPr>
          <a:lstStyle/>
          <a:p>
            <a:pPr indent="0" lvl="0" marL="0" rtl="0" algn="l">
              <a:lnSpc>
                <a:spcPct val="121428"/>
              </a:lnSpc>
              <a:spcBef>
                <a:spcPts val="0"/>
              </a:spcBef>
              <a:spcAft>
                <a:spcPts val="0"/>
              </a:spcAft>
              <a:buClr>
                <a:schemeClr val="dk1"/>
              </a:buClr>
              <a:buSzPts val="2800"/>
              <a:buFont typeface="Arial"/>
              <a:buNone/>
            </a:pPr>
            <a:r>
              <a:rPr lang="zh-CN" sz="2800"/>
              <a:t>Animadopt:</a:t>
            </a:r>
            <a:endParaRPr sz="2800"/>
          </a:p>
          <a:p>
            <a:pPr indent="0" lvl="0" marL="457200" rtl="0" algn="l">
              <a:lnSpc>
                <a:spcPct val="121428"/>
              </a:lnSpc>
              <a:spcBef>
                <a:spcPts val="0"/>
              </a:spcBef>
              <a:spcAft>
                <a:spcPts val="0"/>
              </a:spcAft>
              <a:buClr>
                <a:schemeClr val="dk1"/>
              </a:buClr>
              <a:buSzPts val="2800"/>
              <a:buFont typeface="Arial"/>
              <a:buNone/>
            </a:pPr>
            <a:r>
              <a:rPr lang="zh-CN" sz="2800"/>
              <a:t>A Short-distance </a:t>
            </a:r>
            <a:r>
              <a:rPr lang="zh-CN" sz="2800">
                <a:solidFill>
                  <a:srgbClr val="FFFFFF"/>
                </a:solidFill>
              </a:rPr>
              <a:t>Animal Adoption Dapp</a:t>
            </a:r>
            <a:endParaRPr>
              <a:solidFill>
                <a:srgbClr val="FFFFFF"/>
              </a:solidFill>
            </a:endParaRPr>
          </a:p>
        </p:txBody>
      </p:sp>
      <p:sp>
        <p:nvSpPr>
          <p:cNvPr id="73" name="Google Shape;73;p19"/>
          <p:cNvSpPr txBox="1"/>
          <p:nvPr>
            <p:ph idx="1" type="body"/>
          </p:nvPr>
        </p:nvSpPr>
        <p:spPr>
          <a:xfrm>
            <a:off x="365125" y="3003550"/>
            <a:ext cx="5430837" cy="3222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FFFFFF"/>
              </a:buClr>
              <a:buSzPts val="1800"/>
              <a:buNone/>
            </a:pPr>
            <a:r>
              <a:rPr b="0" lang="zh-CN" sz="1800"/>
              <a:t>EECE571G  Group 8</a:t>
            </a:r>
            <a:endParaRPr/>
          </a:p>
        </p:txBody>
      </p:sp>
      <p:sp>
        <p:nvSpPr>
          <p:cNvPr id="74" name="Google Shape;74;p19"/>
          <p:cNvSpPr txBox="1"/>
          <p:nvPr>
            <p:ph idx="1" type="body"/>
          </p:nvPr>
        </p:nvSpPr>
        <p:spPr>
          <a:xfrm>
            <a:off x="365125" y="3508375"/>
            <a:ext cx="5430837" cy="320675"/>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b="0" lang="zh-CN" sz="1200">
                <a:solidFill>
                  <a:srgbClr val="FFFFFF"/>
                </a:solidFill>
              </a:rPr>
              <a:t>Li Ju, Runze Wang, Shanny Lu, Shijun Shen</a:t>
            </a:r>
            <a:endParaRPr sz="3500">
              <a:solidFill>
                <a:srgbClr val="FFFFFF"/>
              </a:solidFill>
            </a:endParaRPr>
          </a:p>
        </p:txBody>
      </p:sp>
      <p:pic>
        <p:nvPicPr>
          <p:cNvPr id="75" name="Google Shape;75;p19"/>
          <p:cNvPicPr preferRelativeResize="0"/>
          <p:nvPr/>
        </p:nvPicPr>
        <p:blipFill>
          <a:blip r:embed="rId3">
            <a:alphaModFix/>
          </a:blip>
          <a:stretch>
            <a:fillRect/>
          </a:stretch>
        </p:blipFill>
        <p:spPr>
          <a:xfrm>
            <a:off x="2562700" y="1194125"/>
            <a:ext cx="661425" cy="661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8"/>
          <p:cNvSpPr txBox="1"/>
          <p:nvPr>
            <p:ph idx="1" type="body"/>
          </p:nvPr>
        </p:nvSpPr>
        <p:spPr>
          <a:xfrm>
            <a:off x="438954" y="807186"/>
            <a:ext cx="7661400" cy="623400"/>
          </a:xfrm>
          <a:prstGeom prst="rect">
            <a:avLst/>
          </a:prstGeom>
        </p:spPr>
        <p:txBody>
          <a:bodyPr anchorCtr="0" anchor="ctr" bIns="0" lIns="0" spcFirstLastPara="1" rIns="0" wrap="square" tIns="0">
            <a:noAutofit/>
          </a:bodyPr>
          <a:lstStyle/>
          <a:p>
            <a:pPr indent="0" lvl="0" marL="0" rtl="0" algn="l">
              <a:lnSpc>
                <a:spcPct val="150000"/>
              </a:lnSpc>
              <a:spcBef>
                <a:spcPts val="0"/>
              </a:spcBef>
              <a:spcAft>
                <a:spcPts val="0"/>
              </a:spcAft>
              <a:buNone/>
            </a:pPr>
            <a:r>
              <a:rPr lang="zh-CN" sz="1900">
                <a:solidFill>
                  <a:schemeClr val="dk1"/>
                </a:solidFill>
              </a:rPr>
              <a:t>Future Improvement</a:t>
            </a:r>
            <a:endParaRPr/>
          </a:p>
        </p:txBody>
      </p:sp>
      <p:sp>
        <p:nvSpPr>
          <p:cNvPr id="135" name="Google Shape;135;p28"/>
          <p:cNvSpPr txBox="1"/>
          <p:nvPr>
            <p:ph idx="2" type="body"/>
          </p:nvPr>
        </p:nvSpPr>
        <p:spPr>
          <a:xfrm>
            <a:off x="438950" y="1748300"/>
            <a:ext cx="7661400" cy="2805000"/>
          </a:xfrm>
          <a:prstGeom prst="rect">
            <a:avLst/>
          </a:prstGeom>
        </p:spPr>
        <p:txBody>
          <a:bodyPr anchorCtr="0" anchor="t" bIns="0" lIns="0" spcFirstLastPara="1" rIns="0" wrap="square" tIns="0">
            <a:noAutofit/>
          </a:bodyPr>
          <a:lstStyle/>
          <a:p>
            <a:pPr indent="-323850" lvl="0" marL="457200" rtl="0" algn="l">
              <a:lnSpc>
                <a:spcPct val="150000"/>
              </a:lnSpc>
              <a:spcBef>
                <a:spcPts val="0"/>
              </a:spcBef>
              <a:spcAft>
                <a:spcPts val="0"/>
              </a:spcAft>
              <a:buSzPts val="1500"/>
              <a:buChar char="●"/>
            </a:pPr>
            <a:r>
              <a:rPr lang="zh-CN"/>
              <a:t>Add CSS prroperties</a:t>
            </a:r>
            <a:endParaRPr/>
          </a:p>
          <a:p>
            <a:pPr indent="-323850" lvl="0" marL="457200" rtl="0" algn="l">
              <a:lnSpc>
                <a:spcPct val="150000"/>
              </a:lnSpc>
              <a:spcBef>
                <a:spcPts val="0"/>
              </a:spcBef>
              <a:spcAft>
                <a:spcPts val="0"/>
              </a:spcAft>
              <a:buSzPts val="1500"/>
              <a:buChar char="●"/>
            </a:pPr>
            <a:r>
              <a:rPr lang="zh-CN"/>
              <a:t>Improve image size which could be processed</a:t>
            </a:r>
            <a:endParaRPr/>
          </a:p>
          <a:p>
            <a:pPr indent="-323850" lvl="0" marL="457200" rtl="0" algn="l">
              <a:lnSpc>
                <a:spcPct val="150000"/>
              </a:lnSpc>
              <a:spcBef>
                <a:spcPts val="0"/>
              </a:spcBef>
              <a:spcAft>
                <a:spcPts val="0"/>
              </a:spcAft>
              <a:buSzPts val="1500"/>
              <a:buChar char="●"/>
            </a:pPr>
            <a:r>
              <a:rPr lang="zh-CN"/>
              <a:t>Add Location search bar on the map layout</a:t>
            </a:r>
            <a:endParaRPr/>
          </a:p>
          <a:p>
            <a:pPr indent="-323850" lvl="0" marL="457200" rtl="0" algn="l">
              <a:lnSpc>
                <a:spcPct val="150000"/>
              </a:lnSpc>
              <a:spcBef>
                <a:spcPts val="0"/>
              </a:spcBef>
              <a:spcAft>
                <a:spcPts val="0"/>
              </a:spcAft>
              <a:buSzPts val="1500"/>
              <a:buChar char="●"/>
            </a:pPr>
            <a:r>
              <a:rPr lang="zh-CN"/>
              <a:t>Automatically log out when user is inactive, refresh page</a:t>
            </a:r>
            <a:endParaRPr/>
          </a:p>
          <a:p>
            <a:pPr indent="-323850" lvl="0" marL="457200" rtl="0" algn="l">
              <a:lnSpc>
                <a:spcPct val="150000"/>
              </a:lnSpc>
              <a:spcBef>
                <a:spcPts val="0"/>
              </a:spcBef>
              <a:spcAft>
                <a:spcPts val="0"/>
              </a:spcAft>
              <a:buSzPts val="1500"/>
              <a:buChar char="●"/>
            </a:pPr>
            <a:r>
              <a:rPr lang="zh-CN"/>
              <a:t>Enable users chatting tools</a:t>
            </a:r>
            <a:endParaRPr/>
          </a:p>
          <a:p>
            <a:pPr indent="-323850" lvl="0" marL="457200" rtl="0" algn="l">
              <a:lnSpc>
                <a:spcPct val="150000"/>
              </a:lnSpc>
              <a:spcBef>
                <a:spcPts val="0"/>
              </a:spcBef>
              <a:spcAft>
                <a:spcPts val="0"/>
              </a:spcAft>
              <a:buSzPts val="1500"/>
              <a:buChar char="●"/>
            </a:pPr>
            <a:r>
              <a:rPr lang="zh-CN"/>
              <a:t>Enlarge target user group, such as non-profits organization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9"/>
          <p:cNvSpPr txBox="1"/>
          <p:nvPr>
            <p:ph idx="1" type="body"/>
          </p:nvPr>
        </p:nvSpPr>
        <p:spPr>
          <a:xfrm>
            <a:off x="438954" y="411511"/>
            <a:ext cx="7661400" cy="623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zh-CN"/>
              <a:t>Reference</a:t>
            </a:r>
            <a:endParaRPr/>
          </a:p>
        </p:txBody>
      </p:sp>
      <p:sp>
        <p:nvSpPr>
          <p:cNvPr id="141" name="Google Shape;141;p29"/>
          <p:cNvSpPr txBox="1"/>
          <p:nvPr>
            <p:ph idx="2" type="body"/>
          </p:nvPr>
        </p:nvSpPr>
        <p:spPr>
          <a:xfrm>
            <a:off x="438954" y="1131888"/>
            <a:ext cx="7661400" cy="369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zh-CN"/>
              <a:t>[1] </a:t>
            </a:r>
            <a:r>
              <a:rPr lang="zh-CN"/>
              <a:t>Canada Animal Shelter Statistics Report https://humanecanada.ca/wp-content/uploads/2020/11/Humane_Canada_Animal_shelter_statistics_2019.pdf</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[2] L.Conway. “Blockchain Explained” Investopidia. https://www.investopedia.com/terms/b/blockchain.asp (accessed April. 12, 2021)</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[3] Zheng, Zibin, et al. "Blockchain challenges and opportunities: A survey." International Journal of Web and Grid Services 14.4 (2018): 352-375.</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0"/>
          <p:cNvSpPr txBox="1"/>
          <p:nvPr/>
        </p:nvSpPr>
        <p:spPr>
          <a:xfrm>
            <a:off x="1954200" y="2202300"/>
            <a:ext cx="5235600" cy="129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sz="3600">
                <a:solidFill>
                  <a:schemeClr val="lt1"/>
                </a:solidFill>
              </a:rPr>
              <a:t>Thanks for you listeni</a:t>
            </a:r>
            <a:r>
              <a:rPr lang="zh-CN" sz="3600">
                <a:solidFill>
                  <a:schemeClr val="lt1"/>
                </a:solidFill>
              </a:rPr>
              <a:t>ng!</a:t>
            </a:r>
            <a:endParaRPr sz="3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1"/>
          <p:cNvSpPr txBox="1"/>
          <p:nvPr/>
        </p:nvSpPr>
        <p:spPr>
          <a:xfrm>
            <a:off x="1954200" y="2202300"/>
            <a:ext cx="5235600" cy="129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3600">
                <a:solidFill>
                  <a:schemeClr val="lt1"/>
                </a:solidFill>
              </a:rPr>
              <a:t>Questions?</a:t>
            </a:r>
            <a:endParaRPr sz="3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20"/>
          <p:cNvSpPr txBox="1"/>
          <p:nvPr>
            <p:ph idx="1" type="body"/>
          </p:nvPr>
        </p:nvSpPr>
        <p:spPr>
          <a:xfrm>
            <a:off x="439662" y="431087"/>
            <a:ext cx="7661400" cy="624000"/>
          </a:xfrm>
          <a:prstGeom prst="rect">
            <a:avLst/>
          </a:prstGeom>
          <a:noFill/>
          <a:ln>
            <a:noFill/>
          </a:ln>
        </p:spPr>
        <p:txBody>
          <a:bodyPr anchorCtr="0" anchor="ctr" bIns="0" lIns="0" spcFirstLastPara="1" rIns="0" wrap="square" tIns="0">
            <a:noAutofit/>
          </a:bodyPr>
          <a:lstStyle/>
          <a:p>
            <a:pPr indent="0" lvl="0" marL="0" rtl="0" algn="l">
              <a:lnSpc>
                <a:spcPct val="110526"/>
              </a:lnSpc>
              <a:spcBef>
                <a:spcPts val="0"/>
              </a:spcBef>
              <a:spcAft>
                <a:spcPts val="0"/>
              </a:spcAft>
              <a:buNone/>
            </a:pPr>
            <a:r>
              <a:rPr lang="zh-CN" sz="1900"/>
              <a:t>OUTLINE</a:t>
            </a:r>
            <a:endParaRPr/>
          </a:p>
        </p:txBody>
      </p:sp>
      <p:sp>
        <p:nvSpPr>
          <p:cNvPr id="81" name="Google Shape;81;p20"/>
          <p:cNvSpPr txBox="1"/>
          <p:nvPr>
            <p:ph idx="1" type="body"/>
          </p:nvPr>
        </p:nvSpPr>
        <p:spPr>
          <a:xfrm>
            <a:off x="439650" y="1137650"/>
            <a:ext cx="7661400" cy="3774000"/>
          </a:xfrm>
          <a:prstGeom prst="rect">
            <a:avLst/>
          </a:prstGeom>
          <a:noFill/>
          <a:ln>
            <a:noFill/>
          </a:ln>
        </p:spPr>
        <p:txBody>
          <a:bodyPr anchorCtr="0" anchor="ctr" bIns="0" lIns="0" spcFirstLastPara="1" rIns="0" wrap="square" tIns="0">
            <a:noAutofit/>
          </a:bodyPr>
          <a:lstStyle/>
          <a:p>
            <a:pPr indent="-323850" lvl="0" marL="457200" rtl="0" algn="l">
              <a:lnSpc>
                <a:spcPct val="150000"/>
              </a:lnSpc>
              <a:spcBef>
                <a:spcPts val="0"/>
              </a:spcBef>
              <a:spcAft>
                <a:spcPts val="0"/>
              </a:spcAft>
              <a:buClr>
                <a:schemeClr val="dk1"/>
              </a:buClr>
              <a:buSzPts val="1500"/>
              <a:buChar char="●"/>
            </a:pPr>
            <a:r>
              <a:rPr b="0" lang="zh-CN" sz="1500">
                <a:solidFill>
                  <a:schemeClr val="dk1"/>
                </a:solidFill>
              </a:rPr>
              <a:t>Introduction &amp; </a:t>
            </a:r>
            <a:r>
              <a:rPr b="0" lang="zh-CN" sz="1500">
                <a:solidFill>
                  <a:schemeClr val="dk1"/>
                </a:solidFill>
              </a:rPr>
              <a:t>Motivation</a:t>
            </a:r>
            <a:endParaRPr b="0" sz="1500">
              <a:solidFill>
                <a:schemeClr val="dk1"/>
              </a:solidFill>
            </a:endParaRPr>
          </a:p>
          <a:p>
            <a:pPr indent="-323850" lvl="0" marL="457200" rtl="0" algn="l">
              <a:lnSpc>
                <a:spcPct val="150000"/>
              </a:lnSpc>
              <a:spcBef>
                <a:spcPts val="0"/>
              </a:spcBef>
              <a:spcAft>
                <a:spcPts val="0"/>
              </a:spcAft>
              <a:buClr>
                <a:schemeClr val="dk1"/>
              </a:buClr>
              <a:buSzPts val="1500"/>
              <a:buChar char="●"/>
            </a:pPr>
            <a:r>
              <a:rPr b="0" lang="zh-CN" sz="1500">
                <a:solidFill>
                  <a:schemeClr val="dk1"/>
                </a:solidFill>
              </a:rPr>
              <a:t>Objective</a:t>
            </a:r>
            <a:endParaRPr b="0" sz="1500">
              <a:solidFill>
                <a:schemeClr val="dk1"/>
              </a:solidFill>
            </a:endParaRPr>
          </a:p>
          <a:p>
            <a:pPr indent="-323850" lvl="0" marL="457200" rtl="0" algn="l">
              <a:lnSpc>
                <a:spcPct val="150000"/>
              </a:lnSpc>
              <a:spcBef>
                <a:spcPts val="0"/>
              </a:spcBef>
              <a:spcAft>
                <a:spcPts val="0"/>
              </a:spcAft>
              <a:buClr>
                <a:schemeClr val="dk1"/>
              </a:buClr>
              <a:buSzPts val="1500"/>
              <a:buChar char="●"/>
            </a:pPr>
            <a:r>
              <a:rPr b="0" lang="zh-CN" sz="1500">
                <a:solidFill>
                  <a:schemeClr val="dk1"/>
                </a:solidFill>
              </a:rPr>
              <a:t>Background</a:t>
            </a:r>
            <a:endParaRPr b="0" sz="1500">
              <a:solidFill>
                <a:schemeClr val="dk1"/>
              </a:solidFill>
            </a:endParaRPr>
          </a:p>
          <a:p>
            <a:pPr indent="-323850" lvl="1" marL="914400" rtl="0" algn="l">
              <a:lnSpc>
                <a:spcPct val="150000"/>
              </a:lnSpc>
              <a:spcBef>
                <a:spcPts val="0"/>
              </a:spcBef>
              <a:spcAft>
                <a:spcPts val="0"/>
              </a:spcAft>
              <a:buClr>
                <a:schemeClr val="dk1"/>
              </a:buClr>
              <a:buSzPts val="1500"/>
              <a:buChar char="○"/>
            </a:pPr>
            <a:r>
              <a:rPr lang="zh-CN" sz="1200"/>
              <a:t>Related work</a:t>
            </a:r>
            <a:endParaRPr sz="1200"/>
          </a:p>
          <a:p>
            <a:pPr indent="-323850" lvl="1" marL="914400" rtl="0" algn="l">
              <a:lnSpc>
                <a:spcPct val="150000"/>
              </a:lnSpc>
              <a:spcBef>
                <a:spcPts val="0"/>
              </a:spcBef>
              <a:spcAft>
                <a:spcPts val="0"/>
              </a:spcAft>
              <a:buClr>
                <a:schemeClr val="dk1"/>
              </a:buClr>
              <a:buSzPts val="1500"/>
              <a:buChar char="○"/>
            </a:pPr>
            <a:r>
              <a:rPr lang="zh-CN" sz="1200"/>
              <a:t>Comparsion</a:t>
            </a:r>
            <a:endParaRPr b="0" sz="1500">
              <a:solidFill>
                <a:schemeClr val="dk1"/>
              </a:solidFill>
            </a:endParaRPr>
          </a:p>
          <a:p>
            <a:pPr indent="-323850" lvl="0" marL="457200" rtl="0" algn="l">
              <a:lnSpc>
                <a:spcPct val="150000"/>
              </a:lnSpc>
              <a:spcBef>
                <a:spcPts val="0"/>
              </a:spcBef>
              <a:spcAft>
                <a:spcPts val="0"/>
              </a:spcAft>
              <a:buClr>
                <a:schemeClr val="dk1"/>
              </a:buClr>
              <a:buSzPts val="1500"/>
              <a:buChar char="●"/>
            </a:pPr>
            <a:r>
              <a:rPr b="0" lang="zh-CN" sz="1500">
                <a:solidFill>
                  <a:schemeClr val="dk1"/>
                </a:solidFill>
              </a:rPr>
              <a:t>Project Design</a:t>
            </a:r>
            <a:endParaRPr b="0" sz="1500">
              <a:solidFill>
                <a:schemeClr val="dk1"/>
              </a:solidFill>
            </a:endParaRPr>
          </a:p>
          <a:p>
            <a:pPr indent="-304800" lvl="1" marL="914400" rtl="0" algn="l">
              <a:lnSpc>
                <a:spcPct val="150000"/>
              </a:lnSpc>
              <a:spcBef>
                <a:spcPts val="0"/>
              </a:spcBef>
              <a:spcAft>
                <a:spcPts val="0"/>
              </a:spcAft>
              <a:buSzPts val="1200"/>
              <a:buChar char="○"/>
            </a:pPr>
            <a:r>
              <a:rPr lang="zh-CN" sz="1200"/>
              <a:t>Target Users</a:t>
            </a:r>
            <a:endParaRPr sz="1200"/>
          </a:p>
          <a:p>
            <a:pPr indent="-304800" lvl="1" marL="914400" rtl="0" algn="l">
              <a:lnSpc>
                <a:spcPct val="150000"/>
              </a:lnSpc>
              <a:spcBef>
                <a:spcPts val="0"/>
              </a:spcBef>
              <a:spcAft>
                <a:spcPts val="0"/>
              </a:spcAft>
              <a:buClr>
                <a:schemeClr val="dk1"/>
              </a:buClr>
              <a:buSzPts val="1200"/>
              <a:buChar char="○"/>
            </a:pPr>
            <a:r>
              <a:rPr b="0" lang="zh-CN" sz="1200">
                <a:solidFill>
                  <a:schemeClr val="dk1"/>
                </a:solidFill>
              </a:rPr>
              <a:t>Use Case Task Design</a:t>
            </a:r>
            <a:endParaRPr b="0" sz="1200">
              <a:solidFill>
                <a:schemeClr val="dk1"/>
              </a:solidFill>
            </a:endParaRPr>
          </a:p>
          <a:p>
            <a:pPr indent="-323850" lvl="0" marL="457200" rtl="0" algn="l">
              <a:lnSpc>
                <a:spcPct val="150000"/>
              </a:lnSpc>
              <a:spcBef>
                <a:spcPts val="0"/>
              </a:spcBef>
              <a:spcAft>
                <a:spcPts val="0"/>
              </a:spcAft>
              <a:buClr>
                <a:schemeClr val="dk1"/>
              </a:buClr>
              <a:buSzPts val="1500"/>
              <a:buChar char="●"/>
            </a:pPr>
            <a:r>
              <a:rPr b="0" lang="zh-CN" sz="1500">
                <a:solidFill>
                  <a:schemeClr val="dk1"/>
                </a:solidFill>
              </a:rPr>
              <a:t>Demo</a:t>
            </a:r>
            <a:endParaRPr b="0" sz="1500">
              <a:solidFill>
                <a:schemeClr val="dk1"/>
              </a:solidFill>
            </a:endParaRPr>
          </a:p>
          <a:p>
            <a:pPr indent="-323850" lvl="0" marL="457200" rtl="0" algn="l">
              <a:lnSpc>
                <a:spcPct val="150000"/>
              </a:lnSpc>
              <a:spcBef>
                <a:spcPts val="0"/>
              </a:spcBef>
              <a:spcAft>
                <a:spcPts val="0"/>
              </a:spcAft>
              <a:buClr>
                <a:schemeClr val="dk1"/>
              </a:buClr>
              <a:buSzPts val="1500"/>
              <a:buChar char="●"/>
            </a:pPr>
            <a:r>
              <a:rPr b="0" lang="zh-CN" sz="1500">
                <a:solidFill>
                  <a:schemeClr val="dk1"/>
                </a:solidFill>
              </a:rPr>
              <a:t>Future Improvement</a:t>
            </a:r>
            <a:endParaRPr sz="1500">
              <a:solidFill>
                <a:schemeClr val="dk1"/>
              </a:solidFill>
            </a:endParaRPr>
          </a:p>
          <a:p>
            <a:pPr indent="0" lvl="0" marL="0" marR="0" rtl="0" algn="l">
              <a:lnSpc>
                <a:spcPct val="140000"/>
              </a:lnSpc>
              <a:spcBef>
                <a:spcPts val="0"/>
              </a:spcBef>
              <a:spcAft>
                <a:spcPts val="0"/>
              </a:spcAft>
              <a:buClr>
                <a:srgbClr val="0C2344"/>
              </a:buClr>
              <a:buSzPts val="1500"/>
              <a:buFont typeface="Arial"/>
              <a:buNone/>
            </a:pPr>
            <a:r>
              <a:t/>
            </a:r>
            <a:endParaRPr b="0" i="0" sz="1500" u="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1"/>
          <p:cNvSpPr txBox="1"/>
          <p:nvPr>
            <p:ph idx="1" type="body"/>
          </p:nvPr>
        </p:nvSpPr>
        <p:spPr>
          <a:xfrm>
            <a:off x="438954" y="411511"/>
            <a:ext cx="7661400" cy="623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zh-CN"/>
              <a:t>Introduction &amp; Motivation</a:t>
            </a:r>
            <a:endParaRPr/>
          </a:p>
        </p:txBody>
      </p:sp>
      <p:sp>
        <p:nvSpPr>
          <p:cNvPr id="87" name="Google Shape;87;p21"/>
          <p:cNvSpPr txBox="1"/>
          <p:nvPr>
            <p:ph idx="2" type="body"/>
          </p:nvPr>
        </p:nvSpPr>
        <p:spPr>
          <a:xfrm>
            <a:off x="438954" y="1131888"/>
            <a:ext cx="7661400" cy="369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zh-CN"/>
              <a:t>Stray </a:t>
            </a:r>
            <a:r>
              <a:rPr lang="zh-CN"/>
              <a:t>animal</a:t>
            </a:r>
            <a:r>
              <a:rPr lang="zh-CN"/>
              <a:t> issues’ negative Impacts:</a:t>
            </a:r>
            <a:endParaRPr/>
          </a:p>
          <a:p>
            <a:pPr indent="-311150" lvl="0" marL="457200" rtl="0" algn="l">
              <a:spcBef>
                <a:spcPts val="0"/>
              </a:spcBef>
              <a:spcAft>
                <a:spcPts val="0"/>
              </a:spcAft>
              <a:buSzPts val="1300"/>
              <a:buChar char="●"/>
            </a:pPr>
            <a:r>
              <a:rPr lang="zh-CN" sz="1300"/>
              <a:t>N</a:t>
            </a:r>
            <a:r>
              <a:rPr lang="zh-CN" sz="1300"/>
              <a:t>oise pollution, feces garbage and traffic accidents；</a:t>
            </a:r>
            <a:endParaRPr sz="1300"/>
          </a:p>
          <a:p>
            <a:pPr indent="-311150" lvl="0" marL="457200" rtl="0" algn="l">
              <a:spcBef>
                <a:spcPts val="0"/>
              </a:spcBef>
              <a:spcAft>
                <a:spcPts val="0"/>
              </a:spcAft>
              <a:buSzPts val="1300"/>
              <a:buChar char="●"/>
            </a:pPr>
            <a:r>
              <a:rPr lang="zh-CN" sz="1300"/>
              <a:t>T</a:t>
            </a:r>
            <a:r>
              <a:rPr lang="zh-CN" sz="1300"/>
              <a:t>hreaten h</a:t>
            </a:r>
            <a:r>
              <a:rPr lang="zh-CN" sz="1300"/>
              <a:t>uman health and lives, r</a:t>
            </a:r>
            <a:r>
              <a:rPr lang="zh-CN" sz="1300"/>
              <a:t>abies.</a:t>
            </a:r>
            <a:endParaRPr sz="1300"/>
          </a:p>
          <a:p>
            <a:pPr indent="0" lvl="0" marL="457200" rtl="0" algn="l">
              <a:spcBef>
                <a:spcPts val="0"/>
              </a:spcBef>
              <a:spcAft>
                <a:spcPts val="0"/>
              </a:spcAft>
              <a:buNone/>
            </a:pPr>
            <a:r>
              <a:t/>
            </a:r>
            <a:endParaRPr/>
          </a:p>
          <a:p>
            <a:pPr indent="0" lvl="0" marL="0" rtl="0" algn="l">
              <a:spcBef>
                <a:spcPts val="0"/>
              </a:spcBef>
              <a:spcAft>
                <a:spcPts val="0"/>
              </a:spcAft>
              <a:buNone/>
            </a:pPr>
            <a:r>
              <a:rPr lang="zh-CN"/>
              <a:t>The World Health Organization estimates:</a:t>
            </a:r>
            <a:endParaRPr/>
          </a:p>
          <a:p>
            <a:pPr indent="-311150" lvl="0" marL="457200" rtl="0" algn="l">
              <a:spcBef>
                <a:spcPts val="0"/>
              </a:spcBef>
              <a:spcAft>
                <a:spcPts val="0"/>
              </a:spcAft>
              <a:buSzPts val="1300"/>
              <a:buChar char="●"/>
            </a:pPr>
            <a:r>
              <a:rPr lang="zh-CN" sz="1300"/>
              <a:t>200 million+ stray animals worldwide;</a:t>
            </a:r>
            <a:endParaRPr sz="1300"/>
          </a:p>
          <a:p>
            <a:pPr indent="-311150" lvl="0" marL="457200" rtl="0" algn="l">
              <a:spcBef>
                <a:spcPts val="0"/>
              </a:spcBef>
              <a:spcAft>
                <a:spcPts val="0"/>
              </a:spcAft>
              <a:buSzPts val="1300"/>
              <a:buChar char="●"/>
            </a:pPr>
            <a:r>
              <a:rPr lang="zh-CN" sz="1300"/>
              <a:t>55,000 people die from rabies every year;</a:t>
            </a:r>
            <a:endParaRPr sz="1300"/>
          </a:p>
          <a:p>
            <a:pPr indent="0" lvl="0" marL="457200" rtl="0" algn="l">
              <a:spcBef>
                <a:spcPts val="0"/>
              </a:spcBef>
              <a:spcAft>
                <a:spcPts val="0"/>
              </a:spcAft>
              <a:buNone/>
            </a:pPr>
            <a:r>
              <a:t/>
            </a:r>
            <a:endParaRPr/>
          </a:p>
          <a:p>
            <a:pPr indent="0" lvl="0" marL="0" rtl="0" algn="l">
              <a:spcBef>
                <a:spcPts val="0"/>
              </a:spcBef>
              <a:spcAft>
                <a:spcPts val="0"/>
              </a:spcAft>
              <a:buNone/>
            </a:pPr>
            <a:r>
              <a:rPr lang="zh-CN"/>
              <a:t>Available solution:</a:t>
            </a:r>
            <a:endParaRPr/>
          </a:p>
          <a:p>
            <a:pPr indent="-311150" lvl="0" marL="457200" rtl="0" algn="l">
              <a:spcBef>
                <a:spcPts val="0"/>
              </a:spcBef>
              <a:spcAft>
                <a:spcPts val="0"/>
              </a:spcAft>
              <a:buSzPts val="1300"/>
              <a:buChar char="●"/>
            </a:pPr>
            <a:r>
              <a:rPr b="1" lang="zh-CN" sz="1300"/>
              <a:t>Sheltering</a:t>
            </a:r>
            <a:r>
              <a:rPr lang="zh-CN" sz="1300"/>
              <a:t>, killing, vaccinating and neutering,</a:t>
            </a:r>
            <a:r>
              <a:rPr b="1" lang="zh-CN" sz="1300"/>
              <a:t> non-governmental rescue actions and programs</a:t>
            </a:r>
            <a:r>
              <a:rPr lang="zh-CN" sz="1300"/>
              <a:t>.</a:t>
            </a:r>
            <a:endParaRPr sz="1300"/>
          </a:p>
          <a:p>
            <a:pPr indent="0" lvl="0" marL="457200" rtl="0" algn="l">
              <a:spcBef>
                <a:spcPts val="0"/>
              </a:spcBef>
              <a:spcAft>
                <a:spcPts val="0"/>
              </a:spcAft>
              <a:buNone/>
            </a:pPr>
            <a:r>
              <a:t/>
            </a:r>
            <a:endParaRPr/>
          </a:p>
        </p:txBody>
      </p:sp>
      <p:pic>
        <p:nvPicPr>
          <p:cNvPr id="88" name="Google Shape;88;p21"/>
          <p:cNvPicPr preferRelativeResize="0"/>
          <p:nvPr/>
        </p:nvPicPr>
        <p:blipFill>
          <a:blip r:embed="rId3">
            <a:alphaModFix/>
          </a:blip>
          <a:stretch>
            <a:fillRect/>
          </a:stretch>
        </p:blipFill>
        <p:spPr>
          <a:xfrm>
            <a:off x="5803924" y="1131900"/>
            <a:ext cx="2296425" cy="1711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2"/>
          <p:cNvSpPr txBox="1"/>
          <p:nvPr>
            <p:ph idx="1" type="body"/>
          </p:nvPr>
        </p:nvSpPr>
        <p:spPr>
          <a:xfrm>
            <a:off x="438954" y="411511"/>
            <a:ext cx="7661400" cy="623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zh-CN"/>
              <a:t>Objectives </a:t>
            </a:r>
            <a:endParaRPr/>
          </a:p>
        </p:txBody>
      </p:sp>
      <p:sp>
        <p:nvSpPr>
          <p:cNvPr id="94" name="Google Shape;94;p22"/>
          <p:cNvSpPr txBox="1"/>
          <p:nvPr>
            <p:ph idx="2" type="body"/>
          </p:nvPr>
        </p:nvSpPr>
        <p:spPr>
          <a:xfrm>
            <a:off x="438950" y="1131900"/>
            <a:ext cx="8550900" cy="3697200"/>
          </a:xfrm>
          <a:prstGeom prst="rect">
            <a:avLst/>
          </a:prstGeom>
        </p:spPr>
        <p:txBody>
          <a:bodyPr anchorCtr="0" anchor="t" bIns="0" lIns="0" spcFirstLastPara="1" rIns="0" wrap="square" tIns="0">
            <a:noAutofit/>
          </a:bodyPr>
          <a:lstStyle/>
          <a:p>
            <a:pPr indent="0" lvl="0" marL="0" rtl="0" algn="l">
              <a:lnSpc>
                <a:spcPct val="116666"/>
              </a:lnSpc>
              <a:spcBef>
                <a:spcPts val="0"/>
              </a:spcBef>
              <a:spcAft>
                <a:spcPts val="0"/>
              </a:spcAft>
              <a:buNone/>
            </a:pPr>
            <a:r>
              <a:t/>
            </a:r>
            <a:endParaRPr b="1" sz="1800">
              <a:solidFill>
                <a:srgbClr val="0C2344"/>
              </a:solidFill>
            </a:endParaRPr>
          </a:p>
          <a:p>
            <a:pPr indent="0" lvl="0" marL="0" rtl="0" algn="l">
              <a:spcBef>
                <a:spcPts val="0"/>
              </a:spcBef>
              <a:spcAft>
                <a:spcPts val="0"/>
              </a:spcAft>
              <a:buNone/>
            </a:pPr>
            <a:r>
              <a:t/>
            </a:r>
            <a:endParaRPr/>
          </a:p>
          <a:p>
            <a:pPr indent="-323850" lvl="0" marL="457200" rtl="0" algn="l">
              <a:spcBef>
                <a:spcPts val="0"/>
              </a:spcBef>
              <a:spcAft>
                <a:spcPts val="0"/>
              </a:spcAft>
              <a:buSzPts val="1500"/>
              <a:buChar char="●"/>
            </a:pPr>
            <a:r>
              <a:rPr lang="zh-CN"/>
              <a:t>To  reduce  the  amount  of  stray animals  by helping  them to  find  their  rightful owner;</a:t>
            </a:r>
            <a:endParaRPr/>
          </a:p>
          <a:p>
            <a:pPr indent="0" lvl="0" marL="457200" rtl="0" algn="l">
              <a:spcBef>
                <a:spcPts val="0"/>
              </a:spcBef>
              <a:spcAft>
                <a:spcPts val="0"/>
              </a:spcAft>
              <a:buNone/>
            </a:pPr>
            <a:r>
              <a:t/>
            </a:r>
            <a:endParaRPr/>
          </a:p>
          <a:p>
            <a:pPr indent="-323850" lvl="0" marL="457200" rtl="0" algn="l">
              <a:spcBef>
                <a:spcPts val="0"/>
              </a:spcBef>
              <a:spcAft>
                <a:spcPts val="0"/>
              </a:spcAft>
              <a:buSzPts val="1500"/>
              <a:buChar char="●"/>
            </a:pPr>
            <a:r>
              <a:rPr lang="zh-CN"/>
              <a:t>To encourage pet-lovers volunteers to participate in charity activities to help the stray animals;</a:t>
            </a:r>
            <a:endParaRPr/>
          </a:p>
          <a:p>
            <a:pPr indent="0" lvl="0" marL="457200" rtl="0" algn="l">
              <a:spcBef>
                <a:spcPts val="0"/>
              </a:spcBef>
              <a:spcAft>
                <a:spcPts val="0"/>
              </a:spcAft>
              <a:buNone/>
            </a:pPr>
            <a:r>
              <a:t/>
            </a:r>
            <a:endParaRPr/>
          </a:p>
          <a:p>
            <a:pPr indent="-323850" lvl="0" marL="457200" rtl="0" algn="l">
              <a:spcBef>
                <a:spcPts val="0"/>
              </a:spcBef>
              <a:spcAft>
                <a:spcPts val="0"/>
              </a:spcAft>
              <a:buSzPts val="1500"/>
              <a:buChar char="●"/>
            </a:pPr>
            <a:r>
              <a:rPr lang="zh-CN"/>
              <a:t>To help pet owners find their lost pets by allowing owners to share the pictures of their lost animals.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3"/>
          <p:cNvSpPr txBox="1"/>
          <p:nvPr>
            <p:ph idx="1" type="body"/>
          </p:nvPr>
        </p:nvSpPr>
        <p:spPr>
          <a:xfrm>
            <a:off x="438954" y="411511"/>
            <a:ext cx="7661400" cy="623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zh-CN"/>
              <a:t>Background - Related work</a:t>
            </a:r>
            <a:endParaRPr/>
          </a:p>
        </p:txBody>
      </p:sp>
      <p:pic>
        <p:nvPicPr>
          <p:cNvPr id="100" name="Google Shape;100;p23"/>
          <p:cNvPicPr preferRelativeResize="0"/>
          <p:nvPr/>
        </p:nvPicPr>
        <p:blipFill>
          <a:blip r:embed="rId3">
            <a:alphaModFix/>
          </a:blip>
          <a:stretch>
            <a:fillRect/>
          </a:stretch>
        </p:blipFill>
        <p:spPr>
          <a:xfrm>
            <a:off x="2596688" y="1189275"/>
            <a:ext cx="3487966" cy="2615962"/>
          </a:xfrm>
          <a:prstGeom prst="rect">
            <a:avLst/>
          </a:prstGeom>
          <a:noFill/>
          <a:ln>
            <a:noFill/>
          </a:ln>
        </p:spPr>
      </p:pic>
      <p:sp>
        <p:nvSpPr>
          <p:cNvPr id="101" name="Google Shape;101;p23"/>
          <p:cNvSpPr txBox="1"/>
          <p:nvPr/>
        </p:nvSpPr>
        <p:spPr>
          <a:xfrm>
            <a:off x="2306213" y="3959625"/>
            <a:ext cx="40689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CN" sz="1500"/>
              <a:t>Edoption</a:t>
            </a:r>
            <a:endParaRPr sz="1500"/>
          </a:p>
          <a:p>
            <a:pPr indent="0" lvl="0" marL="0" rtl="0" algn="ctr">
              <a:spcBef>
                <a:spcPts val="0"/>
              </a:spcBef>
              <a:spcAft>
                <a:spcPts val="0"/>
              </a:spcAft>
              <a:buNone/>
            </a:pPr>
            <a:r>
              <a:rPr lang="zh-CN" sz="1500"/>
              <a:t>Traditional Animal Adoption Mobile App</a:t>
            </a:r>
            <a:endParaRPr sz="1500"/>
          </a:p>
          <a:p>
            <a:pPr indent="0" lvl="0" marL="0" rtl="0" algn="l">
              <a:spcBef>
                <a:spcPts val="0"/>
              </a:spcBef>
              <a:spcAft>
                <a:spcPts val="0"/>
              </a:spcAft>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4"/>
          <p:cNvSpPr txBox="1"/>
          <p:nvPr>
            <p:ph idx="2" type="body"/>
          </p:nvPr>
        </p:nvSpPr>
        <p:spPr>
          <a:xfrm>
            <a:off x="438950" y="1333050"/>
            <a:ext cx="3497100" cy="3283800"/>
          </a:xfrm>
          <a:prstGeom prst="rect">
            <a:avLst/>
          </a:prstGeom>
        </p:spPr>
        <p:txBody>
          <a:bodyPr anchorCtr="0" anchor="ctr" bIns="0" lIns="0" spcFirstLastPara="1" rIns="0" wrap="square" tIns="0">
            <a:noAutofit/>
          </a:bodyPr>
          <a:lstStyle/>
          <a:p>
            <a:pPr indent="0" lvl="0" marL="0" rtl="0" algn="l">
              <a:lnSpc>
                <a:spcPct val="116666"/>
              </a:lnSpc>
              <a:spcBef>
                <a:spcPts val="0"/>
              </a:spcBef>
              <a:spcAft>
                <a:spcPts val="0"/>
              </a:spcAft>
              <a:buNone/>
            </a:pPr>
            <a:r>
              <a:rPr b="1" lang="zh-CN" sz="1600">
                <a:solidFill>
                  <a:srgbClr val="0C2344"/>
                </a:solidFill>
              </a:rPr>
              <a:t>Traditional Database App Cons:</a:t>
            </a:r>
            <a:endParaRPr b="1" sz="1600">
              <a:solidFill>
                <a:srgbClr val="0C2344"/>
              </a:solidFill>
            </a:endParaRPr>
          </a:p>
          <a:p>
            <a:pPr indent="0" lvl="0" marL="0" rtl="0" algn="l">
              <a:lnSpc>
                <a:spcPct val="116666"/>
              </a:lnSpc>
              <a:spcBef>
                <a:spcPts val="0"/>
              </a:spcBef>
              <a:spcAft>
                <a:spcPts val="0"/>
              </a:spcAft>
              <a:buNone/>
            </a:pPr>
            <a:r>
              <a:t/>
            </a:r>
            <a:endParaRPr b="1" sz="1600">
              <a:solidFill>
                <a:srgbClr val="0C2344"/>
              </a:solidFill>
            </a:endParaRPr>
          </a:p>
          <a:p>
            <a:pPr indent="-323850" lvl="0" marL="457200" rtl="0" algn="l">
              <a:lnSpc>
                <a:spcPct val="150000"/>
              </a:lnSpc>
              <a:spcBef>
                <a:spcPts val="0"/>
              </a:spcBef>
              <a:spcAft>
                <a:spcPts val="0"/>
              </a:spcAft>
              <a:buSzPts val="1500"/>
              <a:buChar char="●"/>
            </a:pPr>
            <a:r>
              <a:rPr lang="zh-CN"/>
              <a:t>Mutability</a:t>
            </a:r>
            <a:endParaRPr/>
          </a:p>
          <a:p>
            <a:pPr indent="-323850" lvl="1" marL="914400" rtl="0" algn="l">
              <a:lnSpc>
                <a:spcPct val="150000"/>
              </a:lnSpc>
              <a:spcBef>
                <a:spcPts val="0"/>
              </a:spcBef>
              <a:spcAft>
                <a:spcPts val="0"/>
              </a:spcAft>
              <a:buSzPts val="1500"/>
              <a:buChar char="○"/>
            </a:pPr>
            <a:r>
              <a:rPr lang="zh-CN" sz="1400"/>
              <a:t>Data Tampering</a:t>
            </a:r>
            <a:endParaRPr/>
          </a:p>
          <a:p>
            <a:pPr indent="-323850" lvl="0" marL="457200" rtl="0" algn="l">
              <a:lnSpc>
                <a:spcPct val="150000"/>
              </a:lnSpc>
              <a:spcBef>
                <a:spcPts val="0"/>
              </a:spcBef>
              <a:spcAft>
                <a:spcPts val="0"/>
              </a:spcAft>
              <a:buSzPts val="1500"/>
              <a:buChar char="●"/>
            </a:pPr>
            <a:r>
              <a:rPr lang="zh-CN"/>
              <a:t>Opaqueness</a:t>
            </a:r>
            <a:endParaRPr/>
          </a:p>
          <a:p>
            <a:pPr indent="-323850" lvl="1" marL="914400" rtl="0" algn="l">
              <a:lnSpc>
                <a:spcPct val="150000"/>
              </a:lnSpc>
              <a:spcBef>
                <a:spcPts val="0"/>
              </a:spcBef>
              <a:spcAft>
                <a:spcPts val="0"/>
              </a:spcAft>
              <a:buSzPts val="1500"/>
              <a:buChar char="○"/>
            </a:pPr>
            <a:r>
              <a:rPr lang="zh-CN" sz="1400"/>
              <a:t>Reliability</a:t>
            </a:r>
            <a:endParaRPr sz="1400"/>
          </a:p>
          <a:p>
            <a:pPr indent="-323850" lvl="1" marL="914400" rtl="0" algn="l">
              <a:lnSpc>
                <a:spcPct val="150000"/>
              </a:lnSpc>
              <a:spcBef>
                <a:spcPts val="0"/>
              </a:spcBef>
              <a:spcAft>
                <a:spcPts val="0"/>
              </a:spcAft>
              <a:buSzPts val="1500"/>
              <a:buChar char="○"/>
            </a:pPr>
            <a:r>
              <a:rPr lang="zh-CN" sz="1400"/>
              <a:t>Money Tracking</a:t>
            </a:r>
            <a:endParaRPr sz="1400"/>
          </a:p>
          <a:p>
            <a:pPr indent="0" lvl="0" marL="0" rtl="0" algn="l">
              <a:spcBef>
                <a:spcPts val="0"/>
              </a:spcBef>
              <a:spcAft>
                <a:spcPts val="0"/>
              </a:spcAft>
              <a:buNone/>
            </a:pPr>
            <a:r>
              <a:t/>
            </a:r>
            <a:endParaRPr/>
          </a:p>
        </p:txBody>
      </p:sp>
      <p:sp>
        <p:nvSpPr>
          <p:cNvPr id="107" name="Google Shape;107;p24"/>
          <p:cNvSpPr txBox="1"/>
          <p:nvPr>
            <p:ph idx="1" type="body"/>
          </p:nvPr>
        </p:nvSpPr>
        <p:spPr>
          <a:xfrm>
            <a:off x="438954" y="411511"/>
            <a:ext cx="7661400" cy="623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zh-CN"/>
              <a:t>Background </a:t>
            </a:r>
            <a:endParaRPr/>
          </a:p>
          <a:p>
            <a:pPr indent="0" lvl="0" marL="0" rtl="0" algn="ctr">
              <a:spcBef>
                <a:spcPts val="0"/>
              </a:spcBef>
              <a:spcAft>
                <a:spcPts val="0"/>
              </a:spcAft>
              <a:buNone/>
            </a:pPr>
            <a:r>
              <a:rPr lang="zh-CN"/>
              <a:t>-</a:t>
            </a:r>
            <a:r>
              <a:rPr lang="zh-CN" sz="1500"/>
              <a:t> </a:t>
            </a:r>
            <a:r>
              <a:rPr lang="zh-CN" sz="1500"/>
              <a:t>Comparison between traditional database app and Dapp</a:t>
            </a:r>
            <a:endParaRPr sz="1500"/>
          </a:p>
        </p:txBody>
      </p:sp>
      <p:sp>
        <p:nvSpPr>
          <p:cNvPr id="108" name="Google Shape;108;p24"/>
          <p:cNvSpPr txBox="1"/>
          <p:nvPr>
            <p:ph idx="2" type="body"/>
          </p:nvPr>
        </p:nvSpPr>
        <p:spPr>
          <a:xfrm>
            <a:off x="4572000" y="1333050"/>
            <a:ext cx="3497100" cy="3283800"/>
          </a:xfrm>
          <a:prstGeom prst="rect">
            <a:avLst/>
          </a:prstGeom>
        </p:spPr>
        <p:txBody>
          <a:bodyPr anchorCtr="0" anchor="ctr" bIns="0" lIns="0" spcFirstLastPara="1" rIns="0" wrap="square" tIns="0">
            <a:noAutofit/>
          </a:bodyPr>
          <a:lstStyle/>
          <a:p>
            <a:pPr indent="0" lvl="0" marL="0" rtl="0" algn="l">
              <a:lnSpc>
                <a:spcPct val="116666"/>
              </a:lnSpc>
              <a:spcBef>
                <a:spcPts val="0"/>
              </a:spcBef>
              <a:spcAft>
                <a:spcPts val="0"/>
              </a:spcAft>
              <a:buNone/>
            </a:pPr>
            <a:r>
              <a:rPr b="1" lang="zh-CN" sz="1600">
                <a:solidFill>
                  <a:srgbClr val="0C2344"/>
                </a:solidFill>
              </a:rPr>
              <a:t>Dapp Pros:</a:t>
            </a:r>
            <a:endParaRPr b="1" sz="1600">
              <a:solidFill>
                <a:srgbClr val="0C2344"/>
              </a:solidFill>
            </a:endParaRPr>
          </a:p>
          <a:p>
            <a:pPr indent="0" lvl="0" marL="0" rtl="0" algn="l">
              <a:lnSpc>
                <a:spcPct val="116666"/>
              </a:lnSpc>
              <a:spcBef>
                <a:spcPts val="0"/>
              </a:spcBef>
              <a:spcAft>
                <a:spcPts val="0"/>
              </a:spcAft>
              <a:buNone/>
            </a:pPr>
            <a:r>
              <a:t/>
            </a:r>
            <a:endParaRPr b="1" sz="1600">
              <a:solidFill>
                <a:srgbClr val="0C2344"/>
              </a:solidFill>
            </a:endParaRPr>
          </a:p>
          <a:p>
            <a:pPr indent="0" lvl="0" marL="0" rtl="0" algn="l">
              <a:lnSpc>
                <a:spcPct val="116666"/>
              </a:lnSpc>
              <a:spcBef>
                <a:spcPts val="0"/>
              </a:spcBef>
              <a:spcAft>
                <a:spcPts val="0"/>
              </a:spcAft>
              <a:buNone/>
            </a:pPr>
            <a:r>
              <a:t/>
            </a:r>
            <a:endParaRPr b="1" sz="1600">
              <a:solidFill>
                <a:srgbClr val="0C2344"/>
              </a:solidFill>
            </a:endParaRPr>
          </a:p>
          <a:p>
            <a:pPr indent="-323850" lvl="0" marL="457200" rtl="0" algn="l">
              <a:lnSpc>
                <a:spcPct val="150000"/>
              </a:lnSpc>
              <a:spcBef>
                <a:spcPts val="0"/>
              </a:spcBef>
              <a:spcAft>
                <a:spcPts val="0"/>
              </a:spcAft>
              <a:buSzPts val="1500"/>
              <a:buChar char="●"/>
            </a:pPr>
            <a:r>
              <a:rPr lang="zh-CN"/>
              <a:t>Security/Immutability</a:t>
            </a:r>
            <a:endParaRPr/>
          </a:p>
          <a:p>
            <a:pPr indent="-323850" lvl="0" marL="457200" rtl="0" algn="l">
              <a:lnSpc>
                <a:spcPct val="150000"/>
              </a:lnSpc>
              <a:spcBef>
                <a:spcPts val="0"/>
              </a:spcBef>
              <a:spcAft>
                <a:spcPts val="0"/>
              </a:spcAft>
              <a:buSzPts val="1500"/>
              <a:buChar char="●"/>
            </a:pPr>
            <a:r>
              <a:rPr lang="zh-CN"/>
              <a:t>Transparency to Users</a:t>
            </a:r>
            <a:endParaRPr/>
          </a:p>
          <a:p>
            <a:pPr indent="-323850" lvl="0" marL="457200" rtl="0" algn="l">
              <a:lnSpc>
                <a:spcPct val="150000"/>
              </a:lnSpc>
              <a:spcBef>
                <a:spcPts val="0"/>
              </a:spcBef>
              <a:spcAft>
                <a:spcPts val="0"/>
              </a:spcAft>
              <a:buSzPts val="1500"/>
              <a:buChar char="●"/>
            </a:pPr>
            <a:r>
              <a:rPr lang="zh-CN"/>
              <a:t>Cost Reduction</a:t>
            </a:r>
            <a:endParaRPr/>
          </a:p>
          <a:p>
            <a:pPr indent="-323850" lvl="0" marL="457200" rtl="0" algn="l">
              <a:lnSpc>
                <a:spcPct val="150000"/>
              </a:lnSpc>
              <a:spcBef>
                <a:spcPts val="0"/>
              </a:spcBef>
              <a:spcAft>
                <a:spcPts val="0"/>
              </a:spcAft>
              <a:buSzPts val="1500"/>
              <a:buChar char="●"/>
            </a:pPr>
            <a:r>
              <a:rPr lang="zh-CN"/>
              <a:t>Open Source</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5"/>
          <p:cNvSpPr txBox="1"/>
          <p:nvPr>
            <p:ph idx="1" type="body"/>
          </p:nvPr>
        </p:nvSpPr>
        <p:spPr>
          <a:xfrm>
            <a:off x="438954" y="411511"/>
            <a:ext cx="7661400" cy="623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zh-CN"/>
              <a:t>Project Design</a:t>
            </a:r>
            <a:endParaRPr/>
          </a:p>
        </p:txBody>
      </p:sp>
      <p:sp>
        <p:nvSpPr>
          <p:cNvPr id="114" name="Google Shape;114;p25"/>
          <p:cNvSpPr txBox="1"/>
          <p:nvPr>
            <p:ph idx="2" type="body"/>
          </p:nvPr>
        </p:nvSpPr>
        <p:spPr>
          <a:xfrm>
            <a:off x="190800" y="1380825"/>
            <a:ext cx="4514700" cy="3200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5" name="Google Shape;115;p25"/>
          <p:cNvSpPr txBox="1"/>
          <p:nvPr>
            <p:ph idx="2" type="body"/>
          </p:nvPr>
        </p:nvSpPr>
        <p:spPr>
          <a:xfrm>
            <a:off x="4705500" y="1254925"/>
            <a:ext cx="4367700" cy="3200100"/>
          </a:xfrm>
          <a:prstGeom prst="rect">
            <a:avLst/>
          </a:prstGeom>
        </p:spPr>
        <p:txBody>
          <a:bodyPr anchorCtr="0" anchor="ctr" bIns="0" lIns="0" spcFirstLastPara="1" rIns="0" wrap="square" tIns="0">
            <a:noAutofit/>
          </a:bodyPr>
          <a:lstStyle/>
          <a:p>
            <a:pPr indent="0" lvl="0" marL="0" rtl="0" algn="l">
              <a:lnSpc>
                <a:spcPct val="116666"/>
              </a:lnSpc>
              <a:spcBef>
                <a:spcPts val="0"/>
              </a:spcBef>
              <a:spcAft>
                <a:spcPts val="0"/>
              </a:spcAft>
              <a:buNone/>
            </a:pPr>
            <a:r>
              <a:t/>
            </a:r>
            <a:endParaRPr b="1" sz="1800">
              <a:solidFill>
                <a:srgbClr val="0C2344"/>
              </a:solidFill>
            </a:endParaRPr>
          </a:p>
          <a:p>
            <a:pPr indent="0" lvl="0" marL="0" rtl="0" algn="l">
              <a:lnSpc>
                <a:spcPct val="116666"/>
              </a:lnSpc>
              <a:spcBef>
                <a:spcPts val="0"/>
              </a:spcBef>
              <a:spcAft>
                <a:spcPts val="0"/>
              </a:spcAft>
              <a:buNone/>
            </a:pPr>
            <a:r>
              <a:rPr b="1" lang="zh-CN" sz="1600">
                <a:solidFill>
                  <a:srgbClr val="0C2344"/>
                </a:solidFill>
              </a:rPr>
              <a:t>Target Users</a:t>
            </a:r>
            <a:endParaRPr b="1" sz="1600">
              <a:solidFill>
                <a:srgbClr val="0C2344"/>
              </a:solidFill>
            </a:endParaRPr>
          </a:p>
          <a:p>
            <a:pPr indent="0" lvl="0" marL="0" rtl="0" algn="l">
              <a:lnSpc>
                <a:spcPct val="116666"/>
              </a:lnSpc>
              <a:spcBef>
                <a:spcPts val="0"/>
              </a:spcBef>
              <a:spcAft>
                <a:spcPts val="0"/>
              </a:spcAft>
              <a:buNone/>
            </a:pPr>
            <a:r>
              <a:t/>
            </a:r>
            <a:endParaRPr b="1" sz="1800">
              <a:solidFill>
                <a:srgbClr val="0C2344"/>
              </a:solidFill>
            </a:endParaRPr>
          </a:p>
          <a:p>
            <a:pPr indent="-323850" lvl="0" marL="457200" rtl="0" algn="l">
              <a:spcBef>
                <a:spcPts val="0"/>
              </a:spcBef>
              <a:spcAft>
                <a:spcPts val="0"/>
              </a:spcAft>
              <a:buSzPts val="1500"/>
              <a:buChar char="●"/>
            </a:pPr>
            <a:r>
              <a:rPr lang="zh-CN"/>
              <a:t>Stray animal reporters;</a:t>
            </a:r>
            <a:endParaRPr/>
          </a:p>
          <a:p>
            <a:pPr indent="-323850" lvl="0" marL="457200" rtl="0" algn="l">
              <a:spcBef>
                <a:spcPts val="0"/>
              </a:spcBef>
              <a:spcAft>
                <a:spcPts val="0"/>
              </a:spcAft>
              <a:buSzPts val="1500"/>
              <a:buChar char="●"/>
            </a:pPr>
            <a:r>
              <a:rPr lang="zh-CN"/>
              <a:t>Animal adopters; </a:t>
            </a:r>
            <a:endParaRPr/>
          </a:p>
          <a:p>
            <a:pPr indent="-323850" lvl="0" marL="457200" rtl="0" algn="l">
              <a:spcBef>
                <a:spcPts val="0"/>
              </a:spcBef>
              <a:spcAft>
                <a:spcPts val="0"/>
              </a:spcAft>
              <a:buSzPts val="1500"/>
              <a:buChar char="●"/>
            </a:pPr>
            <a:r>
              <a:rPr lang="zh-CN"/>
              <a:t>(Future work) Animal adoption organizations.</a:t>
            </a:r>
            <a:endParaRPr/>
          </a:p>
          <a:p>
            <a:pPr indent="0" lvl="0" marL="0" rtl="0" algn="l">
              <a:spcBef>
                <a:spcPts val="0"/>
              </a:spcBef>
              <a:spcAft>
                <a:spcPts val="0"/>
              </a:spcAft>
              <a:buNone/>
            </a:pPr>
            <a:r>
              <a:t/>
            </a:r>
            <a:endParaRPr/>
          </a:p>
        </p:txBody>
      </p:sp>
      <p:pic>
        <p:nvPicPr>
          <p:cNvPr id="116" name="Google Shape;116;p25"/>
          <p:cNvPicPr preferRelativeResize="0"/>
          <p:nvPr/>
        </p:nvPicPr>
        <p:blipFill>
          <a:blip r:embed="rId3">
            <a:alphaModFix/>
          </a:blip>
          <a:stretch>
            <a:fillRect/>
          </a:stretch>
        </p:blipFill>
        <p:spPr>
          <a:xfrm>
            <a:off x="1481475" y="1682325"/>
            <a:ext cx="1933350" cy="1933350"/>
          </a:xfrm>
          <a:prstGeom prst="rect">
            <a:avLst/>
          </a:prstGeom>
          <a:noFill/>
          <a:ln>
            <a:noFill/>
          </a:ln>
        </p:spPr>
      </p:pic>
      <p:sp>
        <p:nvSpPr>
          <p:cNvPr id="117" name="Google Shape;117;p25"/>
          <p:cNvSpPr txBox="1"/>
          <p:nvPr/>
        </p:nvSpPr>
        <p:spPr>
          <a:xfrm>
            <a:off x="460950" y="3830650"/>
            <a:ext cx="4367700" cy="651600"/>
          </a:xfrm>
          <a:prstGeom prst="rect">
            <a:avLst/>
          </a:prstGeom>
          <a:noFill/>
          <a:ln>
            <a:noFill/>
          </a:ln>
        </p:spPr>
        <p:txBody>
          <a:bodyPr anchorCtr="0" anchor="ctr" bIns="91425" lIns="91425" spcFirstLastPara="1" rIns="91425" wrap="square" tIns="91425">
            <a:noAutofit/>
          </a:bodyPr>
          <a:lstStyle/>
          <a:p>
            <a:pPr indent="0" lvl="0" marL="0" rtl="0" algn="l">
              <a:lnSpc>
                <a:spcPct val="116666"/>
              </a:lnSpc>
              <a:spcBef>
                <a:spcPts val="0"/>
              </a:spcBef>
              <a:spcAft>
                <a:spcPts val="0"/>
              </a:spcAft>
              <a:buNone/>
            </a:pPr>
            <a:r>
              <a:rPr b="1" lang="zh-CN">
                <a:solidFill>
                  <a:srgbClr val="0C2344"/>
                </a:solidFill>
              </a:rPr>
              <a:t>Animadopt:</a:t>
            </a:r>
            <a:endParaRPr b="1">
              <a:solidFill>
                <a:srgbClr val="0C2344"/>
              </a:solidFill>
            </a:endParaRPr>
          </a:p>
          <a:p>
            <a:pPr indent="0" lvl="0" marL="0" rtl="0" algn="l">
              <a:lnSpc>
                <a:spcPct val="116666"/>
              </a:lnSpc>
              <a:spcBef>
                <a:spcPts val="0"/>
              </a:spcBef>
              <a:spcAft>
                <a:spcPts val="0"/>
              </a:spcAft>
              <a:buNone/>
            </a:pPr>
            <a:r>
              <a:rPr b="1" lang="zh-CN">
                <a:solidFill>
                  <a:srgbClr val="0C2344"/>
                </a:solidFill>
              </a:rPr>
              <a:t> A Short-Distance Animal Adoption Dapp</a:t>
            </a:r>
            <a:endParaRPr b="1">
              <a:solidFill>
                <a:srgbClr val="0C234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6"/>
          <p:cNvSpPr txBox="1"/>
          <p:nvPr>
            <p:ph idx="2" type="body"/>
          </p:nvPr>
        </p:nvSpPr>
        <p:spPr>
          <a:xfrm>
            <a:off x="438950" y="1372900"/>
            <a:ext cx="7661400" cy="2942100"/>
          </a:xfrm>
          <a:prstGeom prst="rect">
            <a:avLst/>
          </a:prstGeom>
        </p:spPr>
        <p:txBody>
          <a:bodyPr anchorCtr="0" anchor="ctr" bIns="0" lIns="0" spcFirstLastPara="1" rIns="0" wrap="square" tIns="0">
            <a:noAutofit/>
          </a:bodyPr>
          <a:lstStyle/>
          <a:p>
            <a:pPr indent="-323850" lvl="0" marL="457200" rtl="0" algn="l">
              <a:spcBef>
                <a:spcPts val="0"/>
              </a:spcBef>
              <a:spcAft>
                <a:spcPts val="0"/>
              </a:spcAft>
              <a:buSzPts val="1500"/>
              <a:buChar char="●"/>
            </a:pPr>
            <a:r>
              <a:rPr lang="zh-CN"/>
              <a:t>User registration and login;</a:t>
            </a:r>
            <a:endParaRPr/>
          </a:p>
          <a:p>
            <a:pPr indent="-323850" lvl="1" marL="914400" rtl="0" algn="l">
              <a:lnSpc>
                <a:spcPct val="115000"/>
              </a:lnSpc>
              <a:spcBef>
                <a:spcPts val="0"/>
              </a:spcBef>
              <a:spcAft>
                <a:spcPts val="0"/>
              </a:spcAft>
              <a:buSzPts val="1500"/>
              <a:buChar char="○"/>
            </a:pPr>
            <a:r>
              <a:rPr lang="zh-CN" sz="1200"/>
              <a:t>Create an account called Account1-&gt; Sign in that account -&gt; Check User Profile Page -&gt; Change Username -&gt; Change Password -&gt; Sign out -&gt; Sign in with New Password and New Username</a:t>
            </a:r>
            <a:endParaRPr sz="1200"/>
          </a:p>
          <a:p>
            <a:pPr indent="0" lvl="0" marL="0" rtl="0" algn="l">
              <a:lnSpc>
                <a:spcPct val="115000"/>
              </a:lnSpc>
              <a:spcBef>
                <a:spcPts val="0"/>
              </a:spcBef>
              <a:spcAft>
                <a:spcPts val="0"/>
              </a:spcAft>
              <a:buNone/>
            </a:pPr>
            <a:r>
              <a:t/>
            </a:r>
            <a:endParaRPr sz="1200"/>
          </a:p>
          <a:p>
            <a:pPr indent="-323850" lvl="0" marL="457200" rtl="0" algn="l">
              <a:spcBef>
                <a:spcPts val="0"/>
              </a:spcBef>
              <a:spcAft>
                <a:spcPts val="0"/>
              </a:spcAft>
              <a:buSzPts val="1500"/>
              <a:buChar char="●"/>
            </a:pPr>
            <a:r>
              <a:rPr lang="zh-CN"/>
              <a:t>Post stray </a:t>
            </a:r>
            <a:r>
              <a:rPr lang="zh-CN"/>
              <a:t>animal</a:t>
            </a:r>
            <a:r>
              <a:rPr lang="zh-CN"/>
              <a:t> information;</a:t>
            </a:r>
            <a:endParaRPr/>
          </a:p>
          <a:p>
            <a:pPr indent="-323850" lvl="1" marL="914400" rtl="0" algn="l">
              <a:lnSpc>
                <a:spcPct val="115000"/>
              </a:lnSpc>
              <a:spcBef>
                <a:spcPts val="0"/>
              </a:spcBef>
              <a:spcAft>
                <a:spcPts val="0"/>
              </a:spcAft>
              <a:buSzPts val="1500"/>
              <a:buChar char="○"/>
            </a:pPr>
            <a:r>
              <a:rPr lang="zh-CN" sz="1200"/>
              <a:t> Sign in with Account1 -&gt; Post An Animal Info -&gt; Check the New Animal Info Marker -&gt; Log out</a:t>
            </a:r>
            <a:endParaRPr sz="1200"/>
          </a:p>
          <a:p>
            <a:pPr indent="0" lvl="0" marL="914400" rtl="0" algn="l">
              <a:lnSpc>
                <a:spcPct val="115000"/>
              </a:lnSpc>
              <a:spcBef>
                <a:spcPts val="0"/>
              </a:spcBef>
              <a:spcAft>
                <a:spcPts val="0"/>
              </a:spcAft>
              <a:buNone/>
            </a:pPr>
            <a:r>
              <a:t/>
            </a:r>
            <a:endParaRPr sz="1200"/>
          </a:p>
          <a:p>
            <a:pPr indent="-323850" lvl="0" marL="457200" rtl="0" algn="l">
              <a:spcBef>
                <a:spcPts val="0"/>
              </a:spcBef>
              <a:spcAft>
                <a:spcPts val="0"/>
              </a:spcAft>
              <a:buSzPts val="1500"/>
              <a:buChar char="●"/>
            </a:pPr>
            <a:r>
              <a:rPr lang="zh-CN"/>
              <a:t>Place order on a specific stray animal.</a:t>
            </a:r>
            <a:endParaRPr/>
          </a:p>
          <a:p>
            <a:pPr indent="-323850" lvl="1" marL="914400" rtl="0" algn="l">
              <a:lnSpc>
                <a:spcPct val="115000"/>
              </a:lnSpc>
              <a:spcBef>
                <a:spcPts val="0"/>
              </a:spcBef>
              <a:spcAft>
                <a:spcPts val="0"/>
              </a:spcAft>
              <a:buSzPts val="1500"/>
              <a:buChar char="○"/>
            </a:pPr>
            <a:r>
              <a:rPr lang="zh-CN" sz="1200"/>
              <a:t>Create an account called Account2 -&gt; Sign in with Account2 -&gt; Check Animal Info Marker on the Map -&gt; Click Adopt Button -&gt; Confirm Order -&gt; Check My Transaction History -&gt;Log out</a:t>
            </a:r>
            <a:endParaRPr sz="1200"/>
          </a:p>
          <a:p>
            <a:pPr indent="-323850" lvl="1" marL="914400" rtl="0" algn="l">
              <a:lnSpc>
                <a:spcPct val="115000"/>
              </a:lnSpc>
              <a:spcBef>
                <a:spcPts val="0"/>
              </a:spcBef>
              <a:spcAft>
                <a:spcPts val="0"/>
              </a:spcAft>
              <a:buSzPts val="1500"/>
              <a:buChar char="○"/>
            </a:pPr>
            <a:r>
              <a:rPr lang="zh-CN" sz="1200"/>
              <a:t>Sign in with Account1 -&gt; Check My Transaction History -&gt; Log out</a:t>
            </a:r>
            <a:endParaRPr/>
          </a:p>
          <a:p>
            <a:pPr indent="0" lvl="0" marL="0" rtl="0" algn="l">
              <a:spcBef>
                <a:spcPts val="0"/>
              </a:spcBef>
              <a:spcAft>
                <a:spcPts val="0"/>
              </a:spcAft>
              <a:buNone/>
            </a:pPr>
            <a:r>
              <a:t/>
            </a:r>
            <a:endParaRPr/>
          </a:p>
        </p:txBody>
      </p:sp>
      <p:sp>
        <p:nvSpPr>
          <p:cNvPr id="123" name="Google Shape;123;p26"/>
          <p:cNvSpPr txBox="1"/>
          <p:nvPr>
            <p:ph idx="1" type="body"/>
          </p:nvPr>
        </p:nvSpPr>
        <p:spPr>
          <a:xfrm>
            <a:off x="438954" y="411511"/>
            <a:ext cx="7661400" cy="623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zh-CN"/>
              <a:t>Project Design - </a:t>
            </a:r>
            <a:r>
              <a:rPr lang="zh-CN"/>
              <a:t>Use Case Task Design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7"/>
          <p:cNvSpPr txBox="1"/>
          <p:nvPr>
            <p:ph idx="1" type="body"/>
          </p:nvPr>
        </p:nvSpPr>
        <p:spPr>
          <a:xfrm>
            <a:off x="438954" y="807186"/>
            <a:ext cx="7661400" cy="623400"/>
          </a:xfrm>
          <a:prstGeom prst="rect">
            <a:avLst/>
          </a:prstGeom>
        </p:spPr>
        <p:txBody>
          <a:bodyPr anchorCtr="0" anchor="ctr" bIns="0" lIns="0" spcFirstLastPara="1" rIns="0" wrap="square" tIns="0">
            <a:noAutofit/>
          </a:bodyPr>
          <a:lstStyle/>
          <a:p>
            <a:pPr indent="0" lvl="0" marL="0" rtl="0" algn="l">
              <a:lnSpc>
                <a:spcPct val="110526"/>
              </a:lnSpc>
              <a:spcBef>
                <a:spcPts val="0"/>
              </a:spcBef>
              <a:spcAft>
                <a:spcPts val="0"/>
              </a:spcAft>
              <a:buNone/>
            </a:pPr>
            <a:r>
              <a:rPr lang="zh-CN" sz="1900"/>
              <a:t>Demo</a:t>
            </a:r>
            <a:endParaRPr/>
          </a:p>
        </p:txBody>
      </p:sp>
      <p:sp>
        <p:nvSpPr>
          <p:cNvPr id="129" name="Google Shape;129;p27"/>
          <p:cNvSpPr txBox="1"/>
          <p:nvPr>
            <p:ph idx="2" type="body"/>
          </p:nvPr>
        </p:nvSpPr>
        <p:spPr>
          <a:xfrm>
            <a:off x="438950" y="1473050"/>
            <a:ext cx="7661400" cy="3356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zh-CN"/>
              <a:t>&lt;A demo about how the Animal Adoption Dapp: Animadopt works&gt;</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0_Office Theme">
  <a:themeElements>
    <a:clrScheme name="UBC Brand 1">
      <a:dk1>
        <a:srgbClr val="002040"/>
      </a:dk1>
      <a:lt1>
        <a:srgbClr val="FFFFFF"/>
      </a:lt1>
      <a:dk2>
        <a:srgbClr val="486B7F"/>
      </a:dk2>
      <a:lt2>
        <a:srgbClr val="EEECE1"/>
      </a:lt2>
      <a:accent1>
        <a:srgbClr val="002040"/>
      </a:accent1>
      <a:accent2>
        <a:srgbClr val="2E526B"/>
      </a:accent2>
      <a:accent3>
        <a:srgbClr val="6A8999"/>
      </a:accent3>
      <a:accent4>
        <a:srgbClr val="A7B9C1"/>
      </a:accent4>
      <a:accent5>
        <a:srgbClr val="BECBD0"/>
      </a:accent5>
      <a:accent6>
        <a:srgbClr val="D0DCD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Office Theme">
  <a:themeElements>
    <a:clrScheme name="UBC Brand 1">
      <a:dk1>
        <a:srgbClr val="002040"/>
      </a:dk1>
      <a:lt1>
        <a:srgbClr val="FFFFFF"/>
      </a:lt1>
      <a:dk2>
        <a:srgbClr val="486B7F"/>
      </a:dk2>
      <a:lt2>
        <a:srgbClr val="EEECE1"/>
      </a:lt2>
      <a:accent1>
        <a:srgbClr val="002040"/>
      </a:accent1>
      <a:accent2>
        <a:srgbClr val="2E526B"/>
      </a:accent2>
      <a:accent3>
        <a:srgbClr val="6A8999"/>
      </a:accent3>
      <a:accent4>
        <a:srgbClr val="A7B9C1"/>
      </a:accent4>
      <a:accent5>
        <a:srgbClr val="BECBD0"/>
      </a:accent5>
      <a:accent6>
        <a:srgbClr val="D0DCD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5_Office Theme">
  <a:themeElements>
    <a:clrScheme name="UBC Brand 1">
      <a:dk1>
        <a:srgbClr val="002040"/>
      </a:dk1>
      <a:lt1>
        <a:srgbClr val="FFFFFF"/>
      </a:lt1>
      <a:dk2>
        <a:srgbClr val="486B7F"/>
      </a:dk2>
      <a:lt2>
        <a:srgbClr val="EEECE1"/>
      </a:lt2>
      <a:accent1>
        <a:srgbClr val="002040"/>
      </a:accent1>
      <a:accent2>
        <a:srgbClr val="2E526B"/>
      </a:accent2>
      <a:accent3>
        <a:srgbClr val="6A8999"/>
      </a:accent3>
      <a:accent4>
        <a:srgbClr val="A7B9C1"/>
      </a:accent4>
      <a:accent5>
        <a:srgbClr val="BECBD0"/>
      </a:accent5>
      <a:accent6>
        <a:srgbClr val="D0DCD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