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3" r:id="rId2"/>
  </p:sldMasterIdLst>
  <p:notesMasterIdLst>
    <p:notesMasterId r:id="rId42"/>
  </p:notesMasterIdLst>
  <p:handoutMasterIdLst>
    <p:handoutMasterId r:id="rId43"/>
  </p:handoutMasterIdLst>
  <p:sldIdLst>
    <p:sldId id="935" r:id="rId3"/>
    <p:sldId id="571" r:id="rId4"/>
    <p:sldId id="876" r:id="rId5"/>
    <p:sldId id="880" r:id="rId6"/>
    <p:sldId id="877" r:id="rId7"/>
    <p:sldId id="921" r:id="rId8"/>
    <p:sldId id="920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4" r:id="rId18"/>
    <p:sldId id="930" r:id="rId19"/>
    <p:sldId id="922" r:id="rId20"/>
    <p:sldId id="925" r:id="rId21"/>
    <p:sldId id="899" r:id="rId22"/>
    <p:sldId id="926" r:id="rId23"/>
    <p:sldId id="927" r:id="rId24"/>
    <p:sldId id="929" r:id="rId25"/>
    <p:sldId id="916" r:id="rId26"/>
    <p:sldId id="917" r:id="rId27"/>
    <p:sldId id="918" r:id="rId28"/>
    <p:sldId id="919" r:id="rId29"/>
    <p:sldId id="911" r:id="rId30"/>
    <p:sldId id="912" r:id="rId31"/>
    <p:sldId id="891" r:id="rId32"/>
    <p:sldId id="914" r:id="rId33"/>
    <p:sldId id="915" r:id="rId34"/>
    <p:sldId id="892" r:id="rId35"/>
    <p:sldId id="931" r:id="rId36"/>
    <p:sldId id="901" r:id="rId37"/>
    <p:sldId id="879" r:id="rId38"/>
    <p:sldId id="878" r:id="rId39"/>
    <p:sldId id="386" r:id="rId40"/>
    <p:sldId id="934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9CA"/>
    <a:srgbClr val="CAF297"/>
    <a:srgbClr val="639629"/>
    <a:srgbClr val="00B0F0"/>
    <a:srgbClr val="0D8021"/>
    <a:srgbClr val="72AF2F"/>
    <a:srgbClr val="E989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6" autoAdjust="0"/>
    <p:restoredTop sz="86433" autoAdjust="0"/>
  </p:normalViewPr>
  <p:slideViewPr>
    <p:cSldViewPr>
      <p:cViewPr varScale="1">
        <p:scale>
          <a:sx n="58" d="100"/>
          <a:sy n="58" d="100"/>
        </p:scale>
        <p:origin x="-14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F29019E-2722-4592-A4C9-CA3F9C9784EA}" type="datetime6">
              <a:rPr lang="zh-CN" altLang="en-US"/>
              <a:pPr>
                <a:defRPr/>
              </a:pPr>
              <a:t>2016年8月</a:t>
            </a:fld>
            <a:endParaRPr lang="en-US" altLang="zh-CN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6C079680-B439-463C-8EC4-7DB726382B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57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D64640-CC7C-4E35-9A8C-E707A3750968}" type="datetime6">
              <a:rPr lang="zh-CN" altLang="en-US"/>
              <a:pPr>
                <a:defRPr/>
              </a:pPr>
              <a:t>2016年8月</a:t>
            </a:fld>
            <a:endParaRPr lang="en-US" altLang="zh-CN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EEF42BD0-0F35-4F53-99B6-145D1D36F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651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A2D9470-EEBC-48D8-9650-07F99538BEB1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F42BD0-0F35-4F53-99B6-145D1D36FE0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75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FA5217F-58E1-4500-8918-5B4EB77B3E3E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53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0E3AE-12FA-4321-A65C-0D66128E831B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26BF8-73E7-4289-A53B-0B7BC6D6F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3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8BFC1-E04D-4FD7-A361-224B818482C9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CA6BA-C1A0-41C1-A870-9F2D8E70D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5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4400-1C9C-4627-8D43-7ED9B56A7D5B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9A0F-B660-4791-930F-081CCEB5F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5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CE17-7139-452F-B05A-52BC1C74D274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6603E-E1BF-4CFF-ABDB-4FBFDCDC3C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45F9F-4AD5-42E7-8C17-D86B5CF995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33B28-D510-4B1F-825D-399A7B1E2818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4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C089-F526-4D84-9CDB-16979E66D7F7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80DE7-28C7-4B7E-A0F8-B1CED86F79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60D05-2B9A-4D31-A8FD-896D3716D355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89EAA7E3-5A17-4777-A96D-1FB4DAF92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F959-EC4E-409A-A6D9-5DDA1E9C331B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E4CE7-3EE6-48BD-A205-8A69C1965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F0C1B-063F-4F94-A1D9-8B4D04118C5A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7DAF-4B76-4D83-9843-4139458B6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9273B-87E8-41A8-8DD6-560F4423C99E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F6A1E-C3E0-410C-B9E0-9A4D98234D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7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8F57-EEB1-4657-979F-3A74076424A6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B0870-CEAC-41BB-A6BF-CB15806F3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D972-BA30-4B4E-9239-55B94E1D79A1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80B1C-B15B-434E-8D52-DA22657FE0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fld id="{5B974217-7027-4379-BB53-58349406B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6350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2743200" y="6553200"/>
            <a:ext cx="3900488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1400" dirty="0" smtClean="0">
                <a:latin typeface="Franklin Gothic Medium" pitchFamily="34" charset="0"/>
              </a:rPr>
              <a:t>Tuniu Corporation©All Rights Reserved.</a:t>
            </a:r>
            <a:endParaRPr kumimoji="1" lang="en-US" altLang="zh-CN" sz="1400" dirty="0">
              <a:latin typeface="Franklin Gothic Medium" pitchFamily="34" charset="0"/>
            </a:endParaRPr>
          </a:p>
        </p:txBody>
      </p:sp>
      <p:pic>
        <p:nvPicPr>
          <p:cNvPr id="1032" name="Picture 15" descr="master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E8C6EA-E1AF-4A86-9C2F-7D18D9B2C4BB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8" r:id="rId1"/>
    <p:sldLayoutId id="214748523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15B3B8-4A5F-4EC5-B22D-BCF03BBB0458}" type="datetime1">
              <a:rPr lang="zh-CN" altLang="en-US"/>
              <a:pPr>
                <a:defRPr/>
              </a:pPr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6C6B9FF-FDE9-4A62-B6C1-A0C20D2AB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8" r:id="rId1"/>
    <p:sldLayoutId id="2147485249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mp.tuniu.org/autotest_tcExecute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uniu.org/download/attachments/8847419/%E8%87%AA%E5%8A%A8%E5%8C%96%E6%B5%8B%E8%AF%95%E6%A1%88%E4%BE%8B%E5%BC%80%E5%8F%91%E8%A7%84%E8%8C%83.pdf?version=2&amp;modificationDate=1410753899000&amp;api=v2" TargetMode="External"/><Relationship Id="rId2" Type="http://schemas.openxmlformats.org/officeDocument/2006/relationships/hyperlink" Target="http://boy.tuniu.com/svn/TNSQA/TAP/TAP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b.nb.tuniu.org:8384/dialey/frontend/diy/scenic/update-sceni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AA7E3-5A17-4777-A96D-1FB4DAF921B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314575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7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报文加密、解密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接口接收的报文都需要使用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处理，因此这里需要使用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公共关键字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其它通用操作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》base64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 这边把报文作为参数给这个关键字，返回的变量：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v_json_b64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就是加密后的报文，解密也是一样的道理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56292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9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11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7054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54959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返回结果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v_http_code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v_header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Date: Thu, 20 Nov 2014 06:50:54 GMT\r\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nTransfer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-Encoding: chunked\r\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nAccess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-Control-Allow-Origin: *\r\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nAccess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-Control-Allow-Methods: *\r\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nContent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-Type: application/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json;charset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=UTF-8\r\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nServer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Apache-Coyote/1.1\r\n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v_response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{"success":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":"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用户尚未登录或者分销账号存在问题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","errorCode":230205,"data":{}}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12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7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13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48" y="1760647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Cookie:</a:t>
            </a:r>
            <a:r>
              <a:rPr lang="en-US" altLang="zh-CN" sz="1100" dirty="0" err="1">
                <a:solidFill>
                  <a:srgbClr val="FF0000"/>
                </a:solidFill>
              </a:rPr>
              <a:t>JSESSIONIDNB</a:t>
            </a:r>
            <a:r>
              <a:rPr lang="en-US" altLang="zh-CN" sz="1100" dirty="0"/>
              <a:t>=526B7FF472F93B3F6F5783D03E7EF5C48a8a9eca497eb0cc0149caf162db01d2</a:t>
            </a:r>
            <a:r>
              <a:rPr lang="en-US" altLang="zh-CN" sz="1100" dirty="0" smtClean="0"/>
              <a:t>;</a:t>
            </a:r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JSESSIONIDNB</a:t>
            </a:r>
            <a:r>
              <a:rPr lang="en-US" altLang="zh-CN" sz="1100" dirty="0" smtClean="0"/>
              <a:t>=526B7FF472F93B3F6F5783D03E7EF5C48a8a9eca497eb0cc0149caf162db01d2</a:t>
            </a:r>
            <a:endParaRPr lang="zh-CN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052736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涉及到用户登陆验证时，就要通过伪造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，让服务器认为本次请求是合法的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5715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再跑一次返回结果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v_http_code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v_header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Date: Thu, 20 Nov 2014 07:01:52 GMT\r\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nTransfer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-Encoding: chunked\r\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nAccess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-Control-Allow-Origin: *\r\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nAccess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-Control-Allow-Methods: *\r\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nContent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-Type: application/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json;charset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=UTF-8\r\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nServer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Apache-Coyote/1.1\r\n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v_response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{"success":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":"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操作成功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","errorCode":1130000,"data":{"scenicId":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172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}}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14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93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5" y="1002978"/>
            <a:ext cx="8893175" cy="452596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最后加个关键字简单判断下报文是否正确即可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15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460" y="3121943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或者获取下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的某个字段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652" y="5118433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打印变量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AB22_scenicId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172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5629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52850"/>
            <a:ext cx="5667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3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16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-JSONPATH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67544" y="9714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下面是一段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数据，我们可以根据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jsonpath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获取不同的数据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3608" y="1287015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"data": 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SystemsLists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[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"15",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f_system_code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"ATN",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f_modular_code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"ATN",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"Athena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运营平台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},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"17",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f_system_code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"TDA",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f_modular_code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"TDA",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笛风分销系统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},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"18",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f_system_code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"DTC",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f_modular_code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"DTC",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f_name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火车票数据中心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],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SystemsListsCount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": "336"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3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17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356992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       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-JSONPATH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04175" y="1094834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/store/book/price</a:t>
            </a:r>
          </a:p>
          <a:p>
            <a:r>
              <a:rPr lang="en-US" altLang="zh-CN" dirty="0"/>
              <a:t>	/store/book/price</a:t>
            </a:r>
            <a:r>
              <a:rPr lang="zh-CN" altLang="en-US" dirty="0"/>
              <a:t>路径下的所有</a:t>
            </a:r>
            <a:r>
              <a:rPr lang="en-US" altLang="zh-CN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/store//price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同上，</a:t>
            </a:r>
            <a:r>
              <a:rPr lang="en-US" altLang="zh-CN" dirty="0"/>
              <a:t>//</a:t>
            </a:r>
            <a:r>
              <a:rPr lang="zh-CN" altLang="en-US" dirty="0"/>
              <a:t>省略</a:t>
            </a:r>
            <a:r>
              <a:rPr lang="en-US" altLang="zh-CN" dirty="0"/>
              <a:t>book</a:t>
            </a:r>
            <a:r>
              <a:rPr lang="zh-CN" altLang="en-US" dirty="0"/>
              <a:t>这个路径，相对路径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//price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同上，</a:t>
            </a:r>
            <a:r>
              <a:rPr lang="en-US" altLang="zh-CN" dirty="0"/>
              <a:t>//</a:t>
            </a:r>
            <a:r>
              <a:rPr lang="zh-CN" altLang="en-US" dirty="0"/>
              <a:t>省略</a:t>
            </a:r>
            <a:r>
              <a:rPr lang="en-US" altLang="zh-CN" dirty="0"/>
              <a:t>/store/book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//price[3]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//price[-1:]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最后一个</a:t>
            </a:r>
            <a:r>
              <a:rPr lang="en-US" altLang="zh-CN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//price[:3]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//book[?(@</a:t>
            </a:r>
            <a:r>
              <a:rPr lang="en-US" altLang="zh-CN" dirty="0" err="1"/>
              <a:t>isbn</a:t>
            </a:r>
            <a:r>
              <a:rPr lang="en-US" altLang="zh-CN" dirty="0"/>
              <a:t>)]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宋体"/>
              </a:rPr>
              <a:t>	</a:t>
            </a:r>
            <a:r>
              <a:rPr lang="zh-CN" altLang="en-US" dirty="0"/>
              <a:t>有</a:t>
            </a:r>
            <a:r>
              <a:rPr lang="en-US" altLang="zh-CN" dirty="0" err="1"/>
              <a:t>isbn</a:t>
            </a:r>
            <a:r>
              <a:rPr lang="zh-CN" altLang="en-US" dirty="0"/>
              <a:t>的</a:t>
            </a:r>
            <a:r>
              <a:rPr lang="en-US" altLang="zh-CN" dirty="0"/>
              <a:t>book</a:t>
            </a:r>
            <a:endParaRPr lang="en-US" altLang="zh-CN" dirty="0">
              <a:solidFill>
                <a:srgbClr val="000000"/>
              </a:solidFill>
              <a:latin typeface="宋体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//book[?(@price&lt;10)]</a:t>
            </a:r>
          </a:p>
          <a:p>
            <a:r>
              <a:rPr lang="en-US" altLang="zh-CN" dirty="0">
                <a:solidFill>
                  <a:srgbClr val="000000"/>
                </a:solidFill>
                <a:latin typeface="宋体"/>
              </a:rPr>
              <a:t>	</a:t>
            </a:r>
            <a:r>
              <a:rPr lang="en-US" altLang="zh-CN" dirty="0"/>
              <a:t>price大于10的book</a:t>
            </a:r>
            <a:endParaRPr lang="en-US" altLang="zh-CN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921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18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356992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       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-JSONPATH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4" y="1623472"/>
            <a:ext cx="60388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9714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对应到工具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里的关键字如下：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8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19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356992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       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578" y="1124744"/>
            <a:ext cx="828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、获取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：（默认获取第一个返回数据）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（以前面的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json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数据为例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08" y="2072084"/>
            <a:ext cx="5553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执行后的结果如下：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54197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495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08" y="3052192"/>
            <a:ext cx="3609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00308" y="4581128"/>
            <a:ext cx="189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Athena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运营平台</a:t>
            </a:r>
          </a:p>
        </p:txBody>
      </p:sp>
    </p:spTree>
    <p:extLst>
      <p:ext uri="{BB962C8B-B14F-4D97-AF65-F5344CB8AC3E}">
        <p14:creationId xmlns:p14="http://schemas.microsoft.com/office/powerpoint/2010/main" val="1577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929313"/>
            <a:ext cx="2339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187624" y="1071546"/>
            <a:ext cx="6417931" cy="8715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自动化和测试桩</a:t>
            </a:r>
            <a:endParaRPr kumimoji="1" lang="zh-CN" altLang="en-US" sz="2000" b="1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251644" y="2571744"/>
            <a:ext cx="418576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研发中心质量部自动化测试组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820738" y="2214563"/>
            <a:ext cx="7512050" cy="0"/>
          </a:xfrm>
          <a:prstGeom prst="line">
            <a:avLst/>
          </a:prstGeom>
          <a:noFill/>
          <a:ln w="69850" cmpd="thinThick">
            <a:solidFill>
              <a:schemeClr val="accent5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20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356992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       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578" y="1124744"/>
            <a:ext cx="828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08" y="2072084"/>
            <a:ext cx="5553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执行后的结果如下：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495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00308" y="4581128"/>
            <a:ext cx="530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[Athena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运营平台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火车票数据中心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笛风分销系统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5372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08" y="3061747"/>
            <a:ext cx="32385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5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21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356992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       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578" y="1124744"/>
            <a:ext cx="828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数据校验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执行后的结果如下：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900308" y="458112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49053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0" y="1916832"/>
            <a:ext cx="33528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7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22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356992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       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578" y="1124744"/>
            <a:ext cx="828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获取数组长度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2919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执行后的结果如下：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1037124" y="566124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7434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78" y="1838350"/>
            <a:ext cx="55816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4495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64036"/>
            <a:ext cx="3543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5172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12" y="4293096"/>
            <a:ext cx="3190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23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3356992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       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578" y="1124744"/>
            <a:ext cx="828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5811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执行后的结果如下：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75" y="3224305"/>
            <a:ext cx="40290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0" y="1628800"/>
            <a:ext cx="4143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4" y="1916832"/>
            <a:ext cx="35147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0" y="2924944"/>
            <a:ext cx="46767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17075" y="4950460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65776" y="603656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24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24744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、接口与接口返回结果互相验证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16002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77033"/>
            <a:ext cx="27527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3" y="1838920"/>
            <a:ext cx="46085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简介：验证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门票产品详情信息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、根据产品线路编号，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产品详情接口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product/detail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获取产品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详情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信息；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、获取价格中心中线路的价格信息，与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中获取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的产品详情中价格信息比对，验证产品价格信息是否正确；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、查询产品和产品模板基本信息，与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中获取的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产品详情比对，验证产品基本信息、景点等信息是否正确；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、查询线路行程信息，与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中获取的产品详情比对，验证产品行程信息是否正确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4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25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7797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、接口返回与页面内容互相验证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站用例场景简述：通过接口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获取本周最热产品数据，与页面本周最热产品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做比对，验证页面展示的产品信息是否正确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45110"/>
            <a:ext cx="32766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8" y="2585070"/>
            <a:ext cx="3314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4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35496" y="98072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26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756272" y="1223516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、接口返回与数据库查询结果互相验证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6" y="1650951"/>
            <a:ext cx="41910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6" y="2015604"/>
            <a:ext cx="40195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72" y="3959820"/>
            <a:ext cx="42100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761" y="2231628"/>
            <a:ext cx="37799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价格中心用例场景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简介：新增产品线路（其中酒店必选，酒店可入住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人，酒店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有采购规则有报价），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、通过数据库校验产品线路在指定团期内可售卖；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满足后，校验价格日历表中某一团期价格符合预期；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、通过接口校验线路包含的资源售卖价符合预期；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、考虑价格中心价格信息是异步处理的，最后一步通过循环校验数据库结果验证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product_calendar_promotion_X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异步数据是否生成，供后续业务取数据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60" y="4994808"/>
            <a:ext cx="29146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7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27</a:t>
            </a:fld>
            <a:endParaRPr lang="zh-CN" altLang="en-US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获取</a:t>
            </a:r>
            <a:r>
              <a:rPr lang="en-US" altLang="zh-CN" dirty="0"/>
              <a:t>JSON</a:t>
            </a:r>
            <a:r>
              <a:rPr lang="zh-CN" altLang="en-US" dirty="0"/>
              <a:t>数据的关键字使用举例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接口与第三方接口（例如携程）数据进行验证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891571"/>
            <a:ext cx="5724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同接口与接口验证，为大家编写用例拓展思路，这里不做举例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7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自动化远程执行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远程执行地址：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tmp.tuniu.org/autotest_tcExecute.html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机情况：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台远程客户端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小时提供服务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2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远程监控和报告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3789363"/>
            <a:ext cx="8743950" cy="15716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H="1">
            <a:off x="5651500" y="4797425"/>
            <a:ext cx="1081088" cy="93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289425" y="5724525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实时展示远程机执行情况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7275"/>
            <a:ext cx="87439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2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接口自动化测试概述</a:t>
            </a:r>
            <a:endParaRPr lang="en-US" altLang="zh-CN" sz="2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接口自动化测试用例设计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自动化与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桩的应用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自动化测试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问题汇总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3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自动化接口测试概述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自动化接口测试用例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自动化接口与桩的应用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自动化接口测试问题汇总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8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测试桩的由来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313" y="1241425"/>
            <a:ext cx="83962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注册中心的由来：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、平台对接需求成为主流趋势，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、互联网产品系统架构决定，跨系统的联调和测试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测试桩技术架构：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sevice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层采用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，根据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动态生成桩服务，实现参数解析和传递，并根据测试环境映射形成各个测试环境对应的桩服务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、注册中心层实现桩服务的统一注册，管理和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响应消息的分发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测试桩注册和工作流程图：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5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测试桩流程图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46126"/>
              </p:ext>
            </p:extLst>
          </p:nvPr>
        </p:nvGraphicFramePr>
        <p:xfrm>
          <a:off x="611187" y="908720"/>
          <a:ext cx="6841715" cy="273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Visio" r:id="rId3" imgW="7505103" imgH="3006990" progId="Visio.Drawing.11">
                  <p:embed/>
                </p:oleObj>
              </mc:Choice>
              <mc:Fallback>
                <p:oleObj name="Visio" r:id="rId3" imgW="7505103" imgH="300699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" y="908720"/>
                        <a:ext cx="6841715" cy="2739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25671"/>
              </p:ext>
            </p:extLst>
          </p:nvPr>
        </p:nvGraphicFramePr>
        <p:xfrm>
          <a:off x="573088" y="3558047"/>
          <a:ext cx="6087144" cy="2538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Visio" r:id="rId5" imgW="6875153" imgH="2867940" progId="Visio.Drawing.11">
                  <p:embed/>
                </p:oleObj>
              </mc:Choice>
              <mc:Fallback>
                <p:oleObj name="Visio" r:id="rId5" imgW="6875153" imgH="286794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3558047"/>
                        <a:ext cx="6087144" cy="2538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3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测试桩的配置和应用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3"/>
            <a:ext cx="8301608" cy="4320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测试桩的配置地址：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tmp.tuniu.org/mock_manage.html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测试桩访问地址：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http://10.10.35.198:8280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73" y="1977930"/>
            <a:ext cx="638747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6153609" cy="281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5940152" y="3068960"/>
            <a:ext cx="2736304" cy="792088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测试桩的配置和应用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3"/>
            <a:ext cx="8301608" cy="4320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目前测试桩调用主要有两种方式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方式调用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TSP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方式调用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自动化测试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TSP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tspmock.dev.tuniu.org/PLA/TSG/index.html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2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测试桩对接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TSP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3"/>
            <a:ext cx="8301608" cy="4320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测试桩对接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TSP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1"/>
            <a:ext cx="6955648" cy="403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4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工具及规范地址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工具下载路径：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2"/>
              </a:rPr>
              <a:t>http://boy.tuniu.com/svn/TNSQA/TAP/TAP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自动化案例存放路径：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http://boy.tuniu.com/svn/TNSQA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自动化案例开发规范：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3"/>
              </a:rPr>
              <a:t>http://wiki.tuniu.org/download/attachments/8847419/%E8%87%AA%E5%8A%A8%E5%8C%96%E6%B5%8B%E8%AF%95%E6%A1%88%E4%BE%8B%E5%BC%80%E5%8F%91%E8%A7%84%E8%8C%83.pdf?version=2&amp;modificationDate=1410753899000&amp;api=v2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5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自动化接口测试概述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自动化接口测试用例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自动化接口与桩的应用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自动化接口测试问题汇总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3" descr="封底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AA7E3-5A17-4777-A96D-1FB4DAF921B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314575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接口自动化测试概述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、接口自动化到底关注哪些点？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关注函数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、类（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方法）所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接口的可靠性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关注接口之间衔接的可靠性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关注接口参数的校验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latinLnBrk="1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、接口有哪几种类型？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协议中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:GET/POST/PUT/DELETE/INPUT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目前自动化工具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两种方法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用接口实现自动化有什么优势？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验证数据和基本功能的正确性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比页面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自动化维护代价低的多（特别是迭代项目）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接口开发代价远低于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，能够更快的跟近系统更新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什么项目适合做自动化测试？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项目主流程变动不频繁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自动化测试脚本可重复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2" indent="-457200" latinLnBrk="1">
              <a:buFont typeface="+mj-lt"/>
              <a:buAutoNum type="alphaLcPeriod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 latinLnBrk="1"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64" y="1196752"/>
            <a:ext cx="21621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10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自动化测试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自动化测试用例设计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自动化与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桩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的应用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自动化测试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问题汇总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3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</a:t>
            </a:r>
            <a:r>
              <a:rPr lang="zh-CN" altLang="en-US" dirty="0" smtClean="0"/>
              <a:t>设计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700808"/>
            <a:ext cx="65614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、单一接口测试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准备接口清单包括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、入参、预期出参、测试环境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、流程性接口测试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准备业务流程图或者流程用例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准备接口文档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、通过页面抓取接口做自动化测试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打开浏览器，按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，在控制台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网络面板查看实时接口数据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05273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准备工作及必备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技能：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接口自动化常用的控件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中常用的为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7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13151"/>
            <a:ext cx="31051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13151"/>
            <a:ext cx="22288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4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例子：以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为例，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类似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hlinkClick r:id="rId2"/>
              </a:rPr>
              <a:t> http://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nb.nb.tuniu.org:8384/dialey/frontend/diy/scenic/update-scenic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请求方式：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POST 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请求报文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"id": "",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scenicName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": "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测试景区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A",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scenicRank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": "1",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scenicAddress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": "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泰山路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",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scenicOpenTime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": "06:00:00",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scenicCloseTime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": "18:00:00",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scenicDescription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": "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景区介绍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8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2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5"/>
          <p:cNvSpPr>
            <a:spLocks noGrp="1"/>
          </p:cNvSpPr>
          <p:nvPr>
            <p:ph idx="1"/>
          </p:nvPr>
        </p:nvSpPr>
        <p:spPr>
          <a:xfrm>
            <a:off x="250824" y="1169988"/>
            <a:ext cx="8893175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499F54-1AFB-46E8-BCBA-EAB147A23BEC}" type="slidenum"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zh-CN" altLang="en-US" sz="140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3340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7626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318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8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  <a:ea typeface="宋体" charset="-122"/>
              </a:defRPr>
            </a:lvl2pPr>
            <a:lvl3pPr algn="ctr">
              <a:defRPr sz="4400">
                <a:latin typeface="Calibri" pitchFamily="34" charset="0"/>
                <a:ea typeface="宋体" charset="-122"/>
              </a:defRPr>
            </a:lvl3pPr>
            <a:lvl4pPr algn="ctr">
              <a:defRPr sz="4400">
                <a:latin typeface="Calibri" pitchFamily="34" charset="0"/>
                <a:ea typeface="宋体" charset="-122"/>
              </a:defRPr>
            </a:lvl4pPr>
            <a:lvl5pPr algn="ctr">
              <a:defRPr sz="4400">
                <a:latin typeface="Calibri" pitchFamily="34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接口自动化测试用例设计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70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70489</TotalTime>
  <Words>1529</Words>
  <Application>Microsoft Office PowerPoint</Application>
  <PresentationFormat>全屏显示(4:3)</PresentationFormat>
  <Paragraphs>283</Paragraphs>
  <Slides>39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默认设计模板</vt:lpstr>
      <vt:lpstr>Office 主题</vt:lpstr>
      <vt:lpstr>Visio</vt:lpstr>
      <vt:lpstr>PowerPoint 演示文稿</vt:lpstr>
      <vt:lpstr>PowerPoint 演示文稿</vt:lpstr>
      <vt:lpstr>目录</vt:lpstr>
      <vt:lpstr>接口自动化测试概述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自动化远程执行</vt:lpstr>
      <vt:lpstr>远程监控和报告</vt:lpstr>
      <vt:lpstr>目录</vt:lpstr>
      <vt:lpstr>测试桩的由来</vt:lpstr>
      <vt:lpstr>测试桩流程图</vt:lpstr>
      <vt:lpstr>测试桩的配置和应用</vt:lpstr>
      <vt:lpstr>测试桩的配置和应用</vt:lpstr>
      <vt:lpstr>测试桩对接TSP</vt:lpstr>
      <vt:lpstr>工具及规范地址</vt:lpstr>
      <vt:lpstr>目录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chenaiping@tuniu.com</dc:creator>
  <cp:lastModifiedBy>刘思阔 liusikuo (99999)</cp:lastModifiedBy>
  <cp:revision>4379</cp:revision>
  <cp:lastPrinted>1601-01-01T00:00:00Z</cp:lastPrinted>
  <dcterms:created xsi:type="dcterms:W3CDTF">1601-01-01T00:00:00Z</dcterms:created>
  <dcterms:modified xsi:type="dcterms:W3CDTF">2016-08-04T10:22:54Z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