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8"/>
  </p:notesMasterIdLst>
  <p:sldIdLst>
    <p:sldId id="343" r:id="rId2"/>
    <p:sldId id="256" r:id="rId3"/>
    <p:sldId id="291" r:id="rId4"/>
    <p:sldId id="317" r:id="rId5"/>
    <p:sldId id="321" r:id="rId6"/>
    <p:sldId id="322" r:id="rId7"/>
    <p:sldId id="323" r:id="rId8"/>
    <p:sldId id="325" r:id="rId9"/>
    <p:sldId id="342" r:id="rId10"/>
    <p:sldId id="318" r:id="rId11"/>
    <p:sldId id="319" r:id="rId12"/>
    <p:sldId id="285" r:id="rId13"/>
    <p:sldId id="308" r:id="rId14"/>
    <p:sldId id="284" r:id="rId15"/>
    <p:sldId id="292" r:id="rId16"/>
    <p:sldId id="305" r:id="rId17"/>
    <p:sldId id="257" r:id="rId18"/>
    <p:sldId id="260" r:id="rId19"/>
    <p:sldId id="307" r:id="rId20"/>
    <p:sldId id="314" r:id="rId21"/>
    <p:sldId id="309" r:id="rId22"/>
    <p:sldId id="297" r:id="rId23"/>
    <p:sldId id="259" r:id="rId24"/>
    <p:sldId id="298" r:id="rId25"/>
    <p:sldId id="316" r:id="rId26"/>
    <p:sldId id="315" r:id="rId27"/>
    <p:sldId id="310" r:id="rId28"/>
    <p:sldId id="299" r:id="rId29"/>
    <p:sldId id="290" r:id="rId30"/>
    <p:sldId id="300" r:id="rId31"/>
    <p:sldId id="301" r:id="rId32"/>
    <p:sldId id="302" r:id="rId33"/>
    <p:sldId id="306" r:id="rId34"/>
    <p:sldId id="303" r:id="rId35"/>
    <p:sldId id="304" r:id="rId36"/>
    <p:sldId id="326" r:id="rId37"/>
    <p:sldId id="311" r:id="rId38"/>
    <p:sldId id="312" r:id="rId39"/>
    <p:sldId id="313" r:id="rId40"/>
    <p:sldId id="327" r:id="rId41"/>
    <p:sldId id="339" r:id="rId42"/>
    <p:sldId id="324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40" r:id="rId55"/>
    <p:sldId id="341" r:id="rId56"/>
    <p:sldId id="344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AF1AA-009B-4CB5-B1D9-B50B5F8E3FDE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CC9C1-6973-4A63-8DE4-FA926A028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7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进阶</a:t>
            </a:r>
            <a:r>
              <a:rPr lang="en-US" altLang="zh-CN" smtClean="0"/>
              <a:t>—</a:t>
            </a:r>
            <a:r>
              <a:rPr lang="zh-CN" altLang="en-US" smtClean="0"/>
              <a:t>主要讲</a:t>
            </a:r>
            <a:r>
              <a:rPr lang="en-US" altLang="zh-CN" smtClean="0"/>
              <a:t>Xpath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C9C1-6973-4A63-8DE4-FA926A0284E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uniu.org/pages/viewpage.action?pageId=8847419" TargetMode="External"/><Relationship Id="rId2" Type="http://schemas.openxmlformats.org/officeDocument/2006/relationships/hyperlink" Target="http://wiki.tuniu.org/download/attachments/8847419/%E8%87%AA%E5%8A%A8%E5%8C%96%E6%B5%8B%E8%AF%95%E6%A1%88%E4%BE%8B%E5%BC%80%E5%8F%91%E8%A7%84%E8%8C%83.pdf?version=2&amp;modificationDate=1410753899000&amp;api=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boy.tuniu.com/svn/TNSQA/TAP/TA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1457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自动化测试平台技术架构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96752"/>
            <a:ext cx="7408333" cy="374441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语言开发，采用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Eclipse RCP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平台，有很好的扩展性。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实现灵活及稳定的页面控件定位方法。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Selenium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HttpClient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等开源的测试框架，支持主流的浏览器和移动终端操作系统。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支持对多种数据库，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等中间件的访问及对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等协议的操作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远程批量执行自动化用例、定时任务、邮件通知等功能。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9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自动化测试平台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分析页面元素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通过基本属性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4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成功的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图形用户界面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起决于从被测试的应用程序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中识别和定位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GUI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执行操作和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验证这些元素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测试流程。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Selenium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WebDriver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个先进的技术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来定位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页面元素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Selenium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丰富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提供了多个定位策略如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选择器、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也可以执行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自定义的定位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策略来定位元素。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2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自动化测试平台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分析页面元素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通过基本属性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4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分析页面元素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68291"/>
            <a:ext cx="71287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在浏览器的工具和插件来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分析元素和页面结构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结构，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,CSS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样式属性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Firefox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Firebug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Firefox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View Path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Chrome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检查页面中的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Internet Explorer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检查页面中的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基础概念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Firefox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Firebug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查找页面元素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7"/>
            <a:ext cx="3600400" cy="272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584310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9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Firefox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View Path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安装附加组件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查看页面符合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路径的元素个数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若显示只找到一个，意味着成功！唯一性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82" y="1268760"/>
            <a:ext cx="4124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416215"/>
            <a:ext cx="7075897" cy="28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8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pPr marL="342900" indent="-342900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Chrome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7408333" cy="3450696"/>
          </a:xfrm>
        </p:spPr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firebug</a:t>
            </a:r>
            <a:r>
              <a:rPr lang="zh-CN" altLang="en-US" smtClean="0"/>
              <a:t>类似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9625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6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96752"/>
            <a:ext cx="7408333" cy="3744416"/>
          </a:xfrm>
        </p:spPr>
        <p:txBody>
          <a:bodyPr>
            <a:normAutofit/>
          </a:bodyPr>
          <a:lstStyle/>
          <a:p>
            <a:r>
              <a:rPr lang="zh-CN" altLang="en-US"/>
              <a:t>按 </a:t>
            </a:r>
            <a:r>
              <a:rPr lang="en-US" altLang="zh-CN"/>
              <a:t>F12 </a:t>
            </a:r>
            <a:r>
              <a:rPr lang="zh-CN" altLang="en-US"/>
              <a:t>键</a:t>
            </a:r>
            <a:r>
              <a:rPr lang="zh-CN" altLang="en-US" smtClean="0"/>
              <a:t>打开开发人员</a:t>
            </a:r>
            <a:r>
              <a:rPr lang="zh-CN" altLang="en-US"/>
              <a:t>工具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7"/>
            <a:ext cx="7259743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0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基础概念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基础概念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属性总是以名称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值对的形式出现，比如：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name="value"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 href="http://www.tuniu.com" value="tuniu"&gt;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途牛旅游网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9592" y="234148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22856" y="2629517"/>
            <a:ext cx="220753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656" y="3733605"/>
            <a:ext cx="492443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8024" y="2349869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07822" y="2658063"/>
            <a:ext cx="220754" cy="835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5297" y="3553585"/>
            <a:ext cx="492443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属性名称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79712" y="2174395"/>
            <a:ext cx="26642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771800" y="2764978"/>
            <a:ext cx="220754" cy="829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1872" y="3633093"/>
            <a:ext cx="492443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属性值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660232" y="2138391"/>
            <a:ext cx="136815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072469" y="2810463"/>
            <a:ext cx="220754" cy="683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0780" y="3633093"/>
            <a:ext cx="492443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7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0" y="4941888"/>
            <a:ext cx="9144000" cy="1916112"/>
          </a:xfrm>
          <a:prstGeom prst="rect">
            <a:avLst/>
          </a:prstGeom>
          <a:gradFill rotWithShape="1">
            <a:gsLst>
              <a:gs pos="0">
                <a:srgbClr val="007600"/>
              </a:gs>
              <a:gs pos="100000">
                <a:srgbClr val="00FF00">
                  <a:alpha val="2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62400" y="5738813"/>
            <a:ext cx="4495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300">
                <a:latin typeface="隶书" pitchFamily="49" charset="-122"/>
                <a:ea typeface="隶书" pitchFamily="49" charset="-122"/>
              </a:rPr>
              <a:t>本报告仅供客户内部使用。未经途牛旅游网的书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300">
                <a:latin typeface="隶书" pitchFamily="49" charset="-122"/>
                <a:ea typeface="隶书" pitchFamily="49" charset="-122"/>
              </a:rPr>
              <a:t>面许可，其他任何机构不得擅自传阅、引用或复制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343400" y="5029200"/>
            <a:ext cx="3886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00"/>
                </a:solidFill>
              </a:rPr>
              <a:t>版权所有</a:t>
            </a:r>
            <a:r>
              <a:rPr lang="en-US" altLang="zh-CN" sz="1400" b="1" dirty="0">
                <a:solidFill>
                  <a:srgbClr val="FFFF00"/>
                </a:solidFill>
              </a:rPr>
              <a:t>©</a:t>
            </a:r>
            <a:r>
              <a:rPr lang="zh-CN" altLang="en-US" sz="1400" b="1" dirty="0">
                <a:solidFill>
                  <a:srgbClr val="FFFF00"/>
                </a:solidFill>
              </a:rPr>
              <a:t>途牛科技有限公司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FF00"/>
                </a:solidFill>
              </a:rPr>
              <a:t>Tuniu Corporation, All Rights Reserved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1752600"/>
            <a:ext cx="5105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4000" b="1">
              <a:solidFill>
                <a:srgbClr val="FF99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30200" y="2743200"/>
            <a:ext cx="7512050" cy="0"/>
          </a:xfrm>
          <a:prstGeom prst="line">
            <a:avLst/>
          </a:prstGeom>
          <a:noFill/>
          <a:ln w="698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blackWhite">
          <a:xfrm>
            <a:off x="0" y="4941888"/>
            <a:ext cx="9144000" cy="1916112"/>
          </a:xfrm>
          <a:prstGeom prst="rect">
            <a:avLst/>
          </a:prstGeom>
          <a:gradFill rotWithShape="1">
            <a:gsLst>
              <a:gs pos="0">
                <a:srgbClr val="007600"/>
              </a:gs>
              <a:gs pos="100000">
                <a:srgbClr val="00FF00">
                  <a:alpha val="2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zh-CN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962400" y="5738813"/>
            <a:ext cx="4495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300">
                <a:latin typeface="隶书" pitchFamily="49" charset="-122"/>
                <a:ea typeface="隶书" pitchFamily="49" charset="-122"/>
              </a:rPr>
              <a:t>本报告仅供客户内部使用。未经途牛旅游网的书 </a:t>
            </a:r>
            <a:endParaRPr lang="zh-CN" altLang="en-US" sz="800"/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300">
                <a:latin typeface="隶书" pitchFamily="49" charset="-122"/>
                <a:ea typeface="隶书" pitchFamily="49" charset="-122"/>
              </a:rPr>
              <a:t>面许可，其他任何机构不得擅自传阅、引用或复制</a:t>
            </a:r>
            <a:endParaRPr lang="zh-CN" alt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4343400" y="5029200"/>
            <a:ext cx="3886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00"/>
                </a:solidFill>
              </a:rPr>
              <a:t>版权所有</a:t>
            </a:r>
            <a:r>
              <a:rPr lang="en-US" altLang="zh-CN" sz="1400" b="1" dirty="0">
                <a:solidFill>
                  <a:srgbClr val="FFFF00"/>
                </a:solidFill>
                <a:ea typeface="ˎ̥"/>
                <a:cs typeface="ˎ̥"/>
              </a:rPr>
              <a:t>©</a:t>
            </a:r>
            <a:r>
              <a:rPr lang="zh-CN" altLang="en-US" sz="1400" b="1" dirty="0">
                <a:solidFill>
                  <a:srgbClr val="FFFF00"/>
                </a:solidFill>
              </a:rPr>
              <a:t>途牛科技有限公司 </a:t>
            </a:r>
            <a:endParaRPr lang="zh-CN" altLang="en-US" sz="800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FF00"/>
                </a:solidFill>
                <a:ea typeface="ˎ̥"/>
                <a:cs typeface="ˎ̥"/>
              </a:rPr>
              <a:t>Tuniu Corporation, All Rights Reserved</a:t>
            </a:r>
            <a:endParaRPr lang="en-US" altLang="zh-CN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30200" y="2743200"/>
            <a:ext cx="7512050" cy="0"/>
          </a:xfrm>
          <a:prstGeom prst="line">
            <a:avLst/>
          </a:prstGeom>
          <a:noFill/>
          <a:ln w="698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187624" y="2204864"/>
            <a:ext cx="6408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TAP——</a:t>
            </a:r>
            <a:r>
              <a:rPr lang="zh-CN" altLang="zh-CN" sz="2400" b="1" dirty="0"/>
              <a:t>页面自动化测试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462463" y="3297039"/>
            <a:ext cx="349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研发中心质量部自动化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测试组</a:t>
            </a:r>
          </a:p>
        </p:txBody>
      </p:sp>
    </p:spTree>
    <p:extLst>
      <p:ext uri="{BB962C8B-B14F-4D97-AF65-F5344CB8AC3E}">
        <p14:creationId xmlns:p14="http://schemas.microsoft.com/office/powerpoint/2010/main" val="40018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自动化测试平台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分析页面元素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通过基本属性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5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通过基本属性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68291"/>
            <a:ext cx="7128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通过基本的属性来定位控件，是最基本的定位方式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CLASS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7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是最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首选的方法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来定位页面元素。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W3C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的标准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推荐开发人员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为每一个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元素都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提供一个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独一无二的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。拥有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属性，就可以提供一个明确可靠的方法来定位页面上的元素。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smtClean="0"/>
              <a:t>&lt;</a:t>
            </a:r>
            <a:r>
              <a:rPr lang="en-US" altLang="zh-CN" sz="2000"/>
              <a:t>p class="tn_s_input"&gt;</a:t>
            </a:r>
          </a:p>
          <a:p>
            <a:pPr marL="0" indent="0">
              <a:buNone/>
            </a:pPr>
            <a:r>
              <a:rPr lang="en-US" altLang="zh-CN" sz="2000" smtClean="0"/>
              <a:t>	&lt;</a:t>
            </a:r>
            <a:r>
              <a:rPr lang="en-US" altLang="zh-CN" sz="2000"/>
              <a:t>input</a:t>
            </a:r>
            <a:r>
              <a:rPr lang="en-US" altLang="zh-CN" sz="2000" b="1"/>
              <a:t> id="keyword-input"</a:t>
            </a:r>
            <a:r>
              <a:rPr lang="en-US" altLang="zh-CN" sz="2000"/>
              <a:t> type="text" style="color: rgb(153, 153, </a:t>
            </a:r>
            <a:r>
              <a:rPr lang="en-US" altLang="zh-CN" sz="2000" smtClean="0"/>
              <a:t>  	153</a:t>
            </a:r>
            <a:r>
              <a:rPr lang="en-US" altLang="zh-CN" sz="2000"/>
              <a:t>);" autocomplete="off" data="" value="</a:t>
            </a:r>
            <a:r>
              <a:rPr lang="zh-CN" altLang="en-US" sz="2000"/>
              <a:t>途牛</a:t>
            </a:r>
            <a:r>
              <a:rPr lang="en-US" altLang="zh-CN" sz="2000"/>
              <a:t>8</a:t>
            </a:r>
            <a:r>
              <a:rPr lang="zh-CN" altLang="en-US" sz="2000" smtClean="0"/>
              <a:t>周年</a:t>
            </a:r>
            <a:r>
              <a:rPr lang="en-US" altLang="zh-CN" sz="2000" smtClean="0"/>
              <a:t>"&gt;</a:t>
            </a:r>
          </a:p>
          <a:p>
            <a:pPr marL="0" indent="0">
              <a:buNone/>
            </a:pPr>
            <a:r>
              <a:rPr lang="en-US" altLang="zh-CN" sz="2000" smtClean="0"/>
              <a:t>&lt;/p&gt;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WebElement input=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driver.findElement(By.id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600"/>
              <a:t> </a:t>
            </a:r>
            <a:r>
              <a:rPr lang="en-US" altLang="zh-CN" sz="1600" smtClean="0"/>
              <a:t>keyword-input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"));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62960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5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元素的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属性来定位是最为推荐的方法，但是你也可能会因为下列原因不能使用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不是所有癿页面上元素都会指定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属性的值是动态生成的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2000">
                <a:cs typeface="+mn-cs"/>
              </a:rPr>
              <a:t>&lt;form name="loginForm"&gt;</a:t>
            </a:r>
          </a:p>
          <a:p>
            <a:pPr marL="0" lvl="1" indent="0">
              <a:buNone/>
            </a:pPr>
            <a:r>
              <a:rPr lang="en-US" altLang="zh-CN" sz="2000">
                <a:cs typeface="+mn-cs"/>
              </a:rPr>
              <a:t>	&lt;input type="text" </a:t>
            </a:r>
            <a:r>
              <a:rPr lang="en-US" altLang="zh-CN" sz="2000" b="1">
                <a:cs typeface="+mn-cs"/>
              </a:rPr>
              <a:t>name="username"  </a:t>
            </a:r>
            <a:r>
              <a:rPr lang="en-US" altLang="zh-CN" sz="2000">
                <a:cs typeface="+mn-cs"/>
              </a:rPr>
              <a:t>/&gt;</a:t>
            </a:r>
          </a:p>
          <a:p>
            <a:pPr marL="0" lvl="1" indent="0">
              <a:buNone/>
            </a:pPr>
            <a:r>
              <a:rPr lang="en-US" altLang="zh-CN" sz="2000" smtClean="0">
                <a:cs typeface="+mn-cs"/>
              </a:rPr>
              <a:t>&lt;/</a:t>
            </a:r>
            <a:r>
              <a:rPr lang="en-US" altLang="zh-CN" sz="2000">
                <a:cs typeface="+mn-cs"/>
              </a:rPr>
              <a:t>form</a:t>
            </a:r>
            <a:r>
              <a:rPr lang="en-US" altLang="zh-CN" sz="2000" smtClean="0">
                <a:cs typeface="+mn-cs"/>
              </a:rPr>
              <a:t>&gt;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WebElement input= driver.findElement(By.name("</a:t>
            </a:r>
            <a:r>
              <a:rPr lang="en-US" altLang="zh-CN" sz="1600" smtClean="0"/>
              <a:t> username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"));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61817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除了使用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属性来定位元素。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属性是用来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元素所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&lt;form name="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loginForm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 type="text"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="username"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/&gt;&lt;/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当开始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寻找符合指定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条件的元素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时，它将会查询整个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然后返回第一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找到的匹配的元素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31" y="4365104"/>
            <a:ext cx="61817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分析页面元素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通过基本属性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3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-MAP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工具使用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经常使用的元素定位，可放入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控件修改，不需要修改用例，只要修改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注：控件定位规范见：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400" b="1" dirty="0">
                <a:hlinkClick r:id="rId2"/>
              </a:rPr>
              <a:t>1</a:t>
            </a:r>
            <a:r>
              <a:rPr lang="zh-CN" altLang="en-US" sz="1400" b="1" dirty="0">
                <a:hlinkClick r:id="rId2"/>
              </a:rPr>
              <a:t>、自动化测试案例开发规范</a:t>
            </a:r>
            <a:r>
              <a:rPr lang="en-US" altLang="zh-CN" sz="1400" b="1" dirty="0">
                <a:hlinkClick r:id="rId2"/>
              </a:rPr>
              <a:t>.</a:t>
            </a:r>
            <a:r>
              <a:rPr lang="en-US" altLang="zh-CN" sz="1400" b="1" dirty="0" err="1" smtClean="0">
                <a:hlinkClick r:id="rId2"/>
              </a:rPr>
              <a:t>pdf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中的第四章</a:t>
            </a:r>
            <a:r>
              <a:rPr lang="en-US" altLang="zh-CN" sz="1400" dirty="0" smtClean="0"/>
              <a:t>4</a:t>
            </a:r>
            <a:r>
              <a:rPr lang="en-US" altLang="zh-CN" sz="1400" dirty="0"/>
              <a:t>. </a:t>
            </a:r>
            <a:r>
              <a:rPr lang="zh-CN" altLang="en-US" sz="1400" dirty="0"/>
              <a:t>控件命名规范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wiki.tuniu.org/pages/viewpage.action?pageId=8847419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26823"/>
            <a:ext cx="6754291" cy="30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4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绝对路径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相对路径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属性名称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定位进阶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路径语言，用来查询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文档里中的节点。主流的浏觅器都支持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页面在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中表示为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XHTML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的优缺点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语言是基于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文档的树结构，并提供了浏览树的能力，通过多样的标准来选择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节点。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来定位元素非常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方便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便捷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的定位策略牺牲了系统的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区别，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可以向前和向后查询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结构的元素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只能向前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查询。这意味着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可以通过子元来定位父元素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工具不支持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951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绝对路径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绝对路径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适用于调试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Firebug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的大多情况下就是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绝对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策略有局限性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，他需要参考整个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页面的文档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结构。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基本上页面少有变动，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元素的定位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会失败，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健壮性差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，另外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可读性也很差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：控件定位符为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pt-BR" altLang="zh-CN" sz="1600" dirty="0" smtClean="0">
                <a:latin typeface="微软雅黑" pitchFamily="34" charset="-122"/>
                <a:ea typeface="微软雅黑" pitchFamily="34" charset="-122"/>
              </a:rPr>
              <a:t>html/body/div/div/form/input</a:t>
            </a: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0" y="3789040"/>
            <a:ext cx="6191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4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自动化测试平台简介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9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相对路径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相对路径，以及模糊路径层次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我们需要找到</a:t>
            </a:r>
            <a:r>
              <a:rPr lang="zh-CN" altLang="en-US" sz="1600" u="sng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出发</a:t>
            </a:r>
            <a:r>
              <a:rPr lang="zh-CN" altLang="en-US" sz="1600" u="sng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，但是日期上没有良好的属性用以定位，而上级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begin_date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的元素不止一个（还有个返回日期）</a:t>
            </a:r>
            <a:endParaRPr lang="pt-BR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pt-BR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一直向上追朔，直到出现某父元素定位方便为止，利用相对路径来定位元素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div class</a:t>
            </a:r>
            <a:r>
              <a:rPr lang="en-US" altLang="zh-CN" sz="1600" dirty="0" smtClean="0"/>
              <a:t>="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travel_go</a:t>
            </a:r>
            <a:r>
              <a:rPr lang="en-US" altLang="zh-CN" sz="1600" dirty="0" smtClean="0"/>
              <a:t>"&gt;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/>
              <a:t>dl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r>
              <a:rPr lang="en-US" altLang="zh-CN" sz="1600" dirty="0" smtClean="0"/>
              <a:t>	…</a:t>
            </a:r>
            <a:r>
              <a:rPr lang="zh-CN" altLang="en-US" sz="1600" dirty="0" smtClean="0"/>
              <a:t>这里省略若干行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&lt;</a:t>
            </a:r>
            <a:r>
              <a:rPr lang="en-US" altLang="zh-CN" sz="1600" dirty="0"/>
              <a:t>div&gt;</a:t>
            </a:r>
          </a:p>
          <a:p>
            <a:pPr marL="0" indent="0">
              <a:buNone/>
            </a:pPr>
            <a:r>
              <a:rPr lang="en-US" altLang="zh-CN" sz="1600" dirty="0" smtClean="0"/>
              <a:t>	         &lt;</a:t>
            </a:r>
            <a:r>
              <a:rPr lang="en-US" altLang="zh-CN" sz="1600" dirty="0"/>
              <a:t>input id</a:t>
            </a:r>
            <a:r>
              <a:rPr lang="en-US" altLang="zh-CN" sz="1600" dirty="0" smtClean="0"/>
              <a:t>="</a:t>
            </a:r>
            <a:r>
              <a:rPr lang="en-US" altLang="zh-CN" sz="1600" dirty="0" smtClean="0">
                <a:solidFill>
                  <a:srgbClr val="7030A0"/>
                </a:solidFill>
              </a:rPr>
              <a:t>date</a:t>
            </a:r>
            <a:r>
              <a:rPr lang="en-US" altLang="zh-CN" sz="1600" dirty="0"/>
              <a:t>" type="text" value="" 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&lt;p class="XXX"&gt;</a:t>
            </a:r>
            <a:r>
              <a:rPr lang="en-US" altLang="zh-CN" sz="1600" u="sng" dirty="0" smtClean="0">
                <a:solidFill>
                  <a:srgbClr val="00B0F0"/>
                </a:solidFill>
              </a:rPr>
              <a:t>2012-01-15</a:t>
            </a:r>
            <a:r>
              <a:rPr lang="en-US" altLang="zh-CN" sz="1600" dirty="0" smtClean="0"/>
              <a:t>&lt;/p&gt;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/>
              <a:t>&lt;div class="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travel_back</a:t>
            </a:r>
            <a:r>
              <a:rPr lang="en-US" altLang="zh-CN" sz="1600" dirty="0" smtClean="0"/>
              <a:t>"&gt;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…</a:t>
            </a:r>
            <a:r>
              <a:rPr lang="zh-CN" altLang="en-US" sz="1600" dirty="0" smtClean="0"/>
              <a:t>同上面</a:t>
            </a:r>
            <a:endParaRPr lang="en-US" altLang="zh-CN" sz="1600" dirty="0" smtClean="0"/>
          </a:p>
          <a:p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:://div[@class=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‘</a:t>
            </a:r>
            <a:r>
              <a:rPr lang="en-US" altLang="zh-CN" sz="1600" dirty="0" err="1">
                <a:solidFill>
                  <a:srgbClr val="FF0000"/>
                </a:solidFill>
              </a:rPr>
              <a:t>travel_go</a:t>
            </a:r>
            <a:r>
              <a:rPr lang="en-US" altLang="zh-CN" sz="1600" b="1" dirty="0" smtClean="0"/>
              <a:t>’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]//div[@id=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‘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date</a:t>
            </a:r>
            <a:r>
              <a:rPr lang="en-US" altLang="zh-CN" sz="1600" b="1" dirty="0" smtClean="0"/>
              <a:t>’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]/</a:t>
            </a:r>
            <a:r>
              <a:rPr lang="en-US" altLang="zh-CN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en-US" altLang="zh-CN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等腰三角形 3"/>
          <p:cNvSpPr/>
          <p:nvPr/>
        </p:nvSpPr>
        <p:spPr bwMode="auto">
          <a:xfrm>
            <a:off x="1835696" y="5733256"/>
            <a:ext cx="144016" cy="216024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accent5">
                <a:lumMod val="50000"/>
              </a:schemeClr>
            </a:solidFill>
            <a:prstDash val="lgDash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4211960" y="5672199"/>
            <a:ext cx="144016" cy="216024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accent5">
                <a:lumMod val="50000"/>
              </a:schemeClr>
            </a:solidFill>
            <a:prstDash val="lgDash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 bwMode="auto">
          <a:xfrm>
            <a:off x="5940152" y="5711216"/>
            <a:ext cx="144016" cy="216024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accent5">
                <a:lumMod val="50000"/>
              </a:schemeClr>
            </a:solidFill>
            <a:prstDash val="lgDash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0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属性值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这些明显的属性，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还可以使用其它属性值来定位元素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属性：</a:t>
            </a:r>
            <a:r>
              <a:rPr lang="pt-BR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input[@id='username']</a:t>
            </a:r>
            <a:endParaRPr lang="pt-BR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pt-BR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[@alt='Previous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lvl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你可以会遇到一个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属性不足以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来定位到一个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元素的情况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，你需要联合使用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其他的属性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达到精确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匹配</a:t>
            </a: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//input[@type='submit'][@value='Login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pt-BR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pt-BR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//input[@type=</a:t>
            </a:r>
            <a:r>
              <a:rPr lang="pt-BR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'submit’ </a:t>
            </a:r>
            <a:r>
              <a:rPr lang="pt-BR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pt-BR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pt-BR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@value='Login</a:t>
            </a:r>
            <a:r>
              <a:rPr lang="pt-BR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操作符：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//input[@type=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submit’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@value='Login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marL="457200" lvl="1" indent="0"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使用值来匹配任意属性及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input[@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'username']</a:t>
            </a:r>
          </a:p>
          <a:p>
            <a:pPr lvl="1"/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将会检查所有元素中是否有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属性等于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，幵将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其返回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9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名称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和之前的有些不同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我们只通过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指定元素中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属性的名称而不是属性的值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来定位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pt-BR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pt-BR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[@alt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模糊匹配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96004"/>
              </p:ext>
            </p:extLst>
          </p:nvPr>
        </p:nvGraphicFramePr>
        <p:xfrm>
          <a:off x="1043608" y="2636912"/>
          <a:ext cx="712879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17"/>
                <a:gridCol w="2932411"/>
                <a:gridCol w="2376264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例子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82049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starts-with()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input[starts-with(@id,'</a:t>
                      </a:r>
                      <a:r>
                        <a:rPr lang="en-US" altLang="zh-CN" sz="1600" dirty="0" err="1" smtClean="0"/>
                        <a:t>ct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rl</a:t>
                      </a:r>
                      <a:r>
                        <a:rPr lang="en-US" altLang="zh-CN" sz="1600" dirty="0" smtClean="0"/>
                        <a:t>')]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如果元素的 </a:t>
                      </a:r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ctrl_12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，将会匹配以 </a:t>
                      </a:r>
                      <a:r>
                        <a:rPr lang="en-US" altLang="zh-CN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开始的属性值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36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" pitchFamily="34" charset="-122"/>
                          <a:ea typeface="微软雅黑" pitchFamily="34" charset="-122"/>
                        </a:rPr>
                        <a:t>ends-with()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input[ends-with(@id,'_use</a:t>
                      </a:r>
                    </a:p>
                    <a:p>
                      <a:r>
                        <a:rPr lang="en-US" altLang="zh-CN" sz="1600" smtClean="0"/>
                        <a:t>rName')]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如果元素的 </a:t>
                      </a:r>
                      <a:r>
                        <a:rPr lang="en-US" altLang="zh-CN" sz="1600" smtClean="0"/>
                        <a:t>ID </a:t>
                      </a:r>
                      <a:r>
                        <a:rPr lang="zh-CN" altLang="en-US" sz="1600" smtClean="0"/>
                        <a:t>为</a:t>
                      </a:r>
                      <a:r>
                        <a:rPr lang="en-US" altLang="zh-CN" sz="1600" smtClean="0"/>
                        <a:t>a_1_userName</a:t>
                      </a:r>
                      <a:r>
                        <a:rPr lang="zh-CN" altLang="en-US" sz="1600" smtClean="0"/>
                        <a:t>，将会匹配以</a:t>
                      </a:r>
                      <a:r>
                        <a:rPr lang="en-US" altLang="zh-CN" sz="1600" smtClean="0"/>
                        <a:t>userName </a:t>
                      </a:r>
                      <a:r>
                        <a:rPr lang="zh-CN" altLang="en-US" sz="1600" smtClean="0"/>
                        <a:t>结尾的属性值。</a:t>
                      </a:r>
                      <a:endParaRPr lang="zh-CN" altLang="en-US" sz="1600"/>
                    </a:p>
                  </a:txBody>
                  <a:tcPr/>
                </a:tc>
              </a:tr>
              <a:tr h="106360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contains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input[contains(@id,'userN</a:t>
                      </a:r>
                    </a:p>
                    <a:p>
                      <a:r>
                        <a:rPr lang="en-US" altLang="zh-CN" sz="1600" smtClean="0"/>
                        <a:t>ame')]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如果元素的 </a:t>
                      </a:r>
                      <a:r>
                        <a:rPr lang="en-US" altLang="zh-CN" sz="1600" dirty="0" smtClean="0"/>
                        <a:t>ID </a:t>
                      </a:r>
                      <a:r>
                        <a:rPr lang="zh-CN" altLang="en-US" sz="1600" dirty="0" smtClean="0"/>
                        <a:t>为</a:t>
                      </a:r>
                    </a:p>
                    <a:p>
                      <a:r>
                        <a:rPr lang="en-US" altLang="zh-CN" sz="1600" dirty="0" err="1" smtClean="0"/>
                        <a:t>panel_login_userName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_</a:t>
                      </a:r>
                      <a:r>
                        <a:rPr lang="en-US" altLang="zh-CN" sz="1600" dirty="0" err="1" smtClean="0"/>
                        <a:t>textfield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将会匹配含</a:t>
                      </a:r>
                    </a:p>
                    <a:p>
                      <a:r>
                        <a:rPr lang="zh-CN" altLang="en-US" sz="1600" dirty="0" smtClean="0"/>
                        <a:t>有 </a:t>
                      </a:r>
                      <a:r>
                        <a:rPr lang="en-US" altLang="zh-CN" sz="1600" dirty="0" err="1" smtClean="0"/>
                        <a:t>userName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属性值。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文本元素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分配任何属性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给元素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，这时候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会变得很困难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，我们可以使用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他的文本内容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来定位元素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例子，途牛网站的左侧分类页导航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主题游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&lt;</a:t>
            </a:r>
            <a:r>
              <a:rPr lang="en-US" altLang="zh-CN" sz="1600" dirty="0"/>
              <a:t>a </a:t>
            </a:r>
            <a:r>
              <a:rPr lang="en-US" altLang="zh-CN" sz="1600" dirty="0" err="1"/>
              <a:t>onclick</a:t>
            </a:r>
            <a:r>
              <a:rPr lang="en-US" altLang="zh-CN" sz="1600" dirty="0" smtClean="0"/>
              <a:t>=“_</a:t>
            </a:r>
            <a:r>
              <a:rPr lang="en-US" altLang="zh-CN" sz="1600" dirty="0" err="1" smtClean="0"/>
              <a:t>gaq.push</a:t>
            </a:r>
            <a:r>
              <a:rPr lang="en-US" altLang="zh-CN" sz="1600" dirty="0" smtClean="0"/>
              <a:t>”…</a:t>
            </a:r>
            <a:r>
              <a:rPr lang="zh-CN" altLang="en-US" sz="1600" dirty="0" smtClean="0"/>
              <a:t>这里省略若干</a:t>
            </a:r>
            <a:r>
              <a:rPr lang="en-US" altLang="zh-CN" sz="1600" dirty="0" smtClean="0"/>
              <a:t>…/"&gt;</a:t>
            </a:r>
            <a:r>
              <a:rPr lang="zh-CN" altLang="en-US" sz="1600" b="1" dirty="0"/>
              <a:t>主题游</a:t>
            </a:r>
            <a:r>
              <a:rPr lang="en-US" altLang="zh-CN" sz="1600" dirty="0"/>
              <a:t>&lt;/a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text()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//a [contains(text(),‘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主题游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--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模糊匹配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//a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[text()=‘</a:t>
            </a:r>
            <a:r>
              <a:rPr lang="zh-CN" altLang="en-US" sz="1600" b="1" dirty="0"/>
              <a:t>主题游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’)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精确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匹配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56793"/>
            <a:ext cx="143610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7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轴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XPath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轴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是借助于文档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元素与元素之间的关系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来定位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8923"/>
            <a:ext cx="4824536" cy="444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轴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XPath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轴方法：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74876"/>
              </p:ext>
            </p:extLst>
          </p:nvPr>
        </p:nvGraphicFramePr>
        <p:xfrm>
          <a:off x="755576" y="1628800"/>
          <a:ext cx="7128792" cy="399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24236"/>
                <a:gridCol w="1782198"/>
                <a:gridCol w="1782198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例子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结果</a:t>
                      </a:r>
                      <a:endParaRPr lang="zh-CN" altLang="en-US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ancestor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选择当前节点所有</a:t>
                      </a:r>
                    </a:p>
                    <a:p>
                      <a:r>
                        <a:rPr lang="zh-CN" altLang="en-US" sz="1400" smtClean="0"/>
                        <a:t>的父类元素，包括祖先元素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//td[text()='Product1']/ancestor::table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得到 </a:t>
                      </a:r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</a:p>
                    <a:p>
                      <a:pPr marL="0" lvl="1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素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689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选择当前节点所有子</a:t>
                      </a:r>
                    </a:p>
                    <a:p>
                      <a:r>
                        <a:rPr lang="zh-CN" altLang="en-US" sz="1400" smtClean="0"/>
                        <a:t>元素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//table/descendant::td/input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得到第三列第</a:t>
                      </a:r>
                    </a:p>
                    <a:p>
                      <a:r>
                        <a:rPr lang="zh-CN" altLang="en-US" sz="1400" smtClean="0"/>
                        <a:t>二行的 </a:t>
                      </a:r>
                      <a:r>
                        <a:rPr lang="en-US" altLang="zh-CN" sz="1400" smtClean="0"/>
                        <a:t>input</a:t>
                      </a:r>
                      <a:r>
                        <a:rPr lang="zh-CN" altLang="en-US" sz="1400" smtClean="0"/>
                        <a:t>元素</a:t>
                      </a:r>
                      <a:endParaRPr lang="zh-CN" altLang="en-US" sz="1400"/>
                    </a:p>
                  </a:txBody>
                  <a:tcPr/>
                </a:tc>
              </a:tr>
              <a:tr h="472792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following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选择当前元素结束标</a:t>
                      </a:r>
                    </a:p>
                    <a:p>
                      <a:r>
                        <a:rPr lang="zh-CN" altLang="en-US" sz="1400" smtClean="0"/>
                        <a:t>签后的所有元素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//td[text()='Product 1']/following::tr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smtClean="0"/>
                        <a:t>得到 第到第二</a:t>
                      </a:r>
                    </a:p>
                    <a:p>
                      <a:r>
                        <a:rPr lang="zh-TW" altLang="en-US" sz="1400" smtClean="0"/>
                        <a:t>行</a:t>
                      </a:r>
                      <a:r>
                        <a:rPr lang="zh-CN" altLang="en-US" sz="1400" smtClean="0"/>
                        <a:t>的</a:t>
                      </a:r>
                      <a:r>
                        <a:rPr lang="zh-TW" altLang="en-US" sz="1400" smtClean="0"/>
                        <a:t> </a:t>
                      </a:r>
                      <a:r>
                        <a:rPr lang="en-US" altLang="zh-TW" sz="1400" smtClean="0"/>
                        <a:t>tr </a:t>
                      </a:r>
                      <a:r>
                        <a:rPr lang="zh-TW" altLang="en-US" sz="1400" smtClean="0"/>
                        <a:t>元素</a:t>
                      </a:r>
                      <a:endParaRPr lang="zh-CN" altLang="en-US" sz="1400"/>
                    </a:p>
                  </a:txBody>
                  <a:tcPr/>
                </a:tc>
              </a:tr>
              <a:tr h="530696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followingsibling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选择当前元素后的兄</a:t>
                      </a:r>
                    </a:p>
                    <a:p>
                      <a:r>
                        <a:rPr lang="zh-CN" altLang="en-US" sz="1400" smtClean="0"/>
                        <a:t>弟元素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//td[text()='Product1']/followingsibling::td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smtClean="0"/>
                        <a:t>得到第二行第</a:t>
                      </a:r>
                    </a:p>
                    <a:p>
                      <a:r>
                        <a:rPr lang="zh-TW" altLang="en-US" sz="1400" smtClean="0"/>
                        <a:t>二列</a:t>
                      </a:r>
                      <a:r>
                        <a:rPr lang="zh-CN" altLang="en-US" sz="1400" smtClean="0"/>
                        <a:t>的</a:t>
                      </a:r>
                      <a:r>
                        <a:rPr lang="zh-TW" altLang="en-US" sz="1400" smtClean="0"/>
                        <a:t> </a:t>
                      </a:r>
                      <a:r>
                        <a:rPr lang="en-US" altLang="zh-TW" sz="1400" smtClean="0"/>
                        <a:t>td </a:t>
                      </a:r>
                      <a:r>
                        <a:rPr lang="zh-TW" altLang="en-US" sz="1400" smtClean="0"/>
                        <a:t>元素</a:t>
                      </a:r>
                      <a:endParaRPr lang="zh-CN" altLang="en-US" sz="1400"/>
                    </a:p>
                  </a:txBody>
                  <a:tcPr/>
                </a:tc>
              </a:tr>
              <a:tr h="750952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preceding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选择文档中当前节点</a:t>
                      </a:r>
                    </a:p>
                    <a:p>
                      <a:r>
                        <a:rPr lang="zh-CN" altLang="en-US" sz="1400" smtClean="0"/>
                        <a:t>的开始标签之前的所</a:t>
                      </a:r>
                    </a:p>
                    <a:p>
                      <a:r>
                        <a:rPr lang="zh-CN" altLang="en-US" sz="1400" smtClean="0"/>
                        <a:t>有节点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//td[text()='$150']/</a:t>
                      </a:r>
                    </a:p>
                    <a:p>
                      <a:r>
                        <a:rPr lang="en-US" altLang="zh-CN" sz="1400" smtClean="0"/>
                        <a:t>preceding::tr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得到第一行 </a:t>
                      </a:r>
                      <a:r>
                        <a:rPr lang="en-US" altLang="zh-CN" sz="1400" smtClean="0"/>
                        <a:t>tr</a:t>
                      </a:r>
                      <a:endParaRPr lang="zh-CN" altLang="en-US" sz="140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precedingsibling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选择当前节点之前的</a:t>
                      </a:r>
                    </a:p>
                    <a:p>
                      <a:r>
                        <a:rPr lang="zh-CN" altLang="en-US" sz="1400" smtClean="0"/>
                        <a:t>所有同级节点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//td[text()='$150']/</a:t>
                      </a:r>
                    </a:p>
                    <a:p>
                      <a:r>
                        <a:rPr lang="en-US" altLang="zh-CN" sz="1400" smtClean="0"/>
                        <a:t>precedingsibling::td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smtClean="0"/>
                        <a:t>得到第三行第</a:t>
                      </a:r>
                    </a:p>
                    <a:p>
                      <a:r>
                        <a:rPr lang="zh-TW" altLang="en-US" sz="1400" smtClean="0"/>
                        <a:t>一列</a:t>
                      </a:r>
                      <a:r>
                        <a:rPr lang="zh-CN" altLang="en-US" sz="1400" smtClean="0"/>
                        <a:t>的</a:t>
                      </a:r>
                      <a:r>
                        <a:rPr lang="zh-TW" altLang="en-US" sz="1400" smtClean="0"/>
                        <a:t> </a:t>
                      </a:r>
                      <a:r>
                        <a:rPr lang="en-US" altLang="zh-TW" sz="1400" smtClean="0"/>
                        <a:t>td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59" y="874104"/>
            <a:ext cx="2973883" cy="105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控件定位进阶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轴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要获取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 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的价格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、首先找到名字是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Product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的产品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sz="1600" kern="1200" dirty="0" smtClean="0">
                <a:solidFill>
                  <a:schemeClr val="dk1"/>
                </a:solidFill>
              </a:rPr>
              <a:t>	//</a:t>
            </a:r>
            <a:r>
              <a:rPr lang="en-US" altLang="zh-CN" sz="1600" kern="1200" dirty="0">
                <a:solidFill>
                  <a:schemeClr val="dk1"/>
                </a:solidFill>
              </a:rPr>
              <a:t>td[text()='Product1</a:t>
            </a:r>
            <a:r>
              <a:rPr lang="en-US" altLang="zh-CN" sz="1600" kern="1200" dirty="0" smtClean="0">
                <a:solidFill>
                  <a:schemeClr val="dk1"/>
                </a:solidFill>
              </a:rPr>
              <a:t>']</a:t>
            </a:r>
          </a:p>
          <a:p>
            <a:pPr marL="457200" lvl="1" indent="0">
              <a:buNone/>
            </a:pPr>
            <a:r>
              <a:rPr lang="en-US" altLang="zh-CN" sz="1600" kern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kern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、追朔父级表格行</a:t>
            </a:r>
            <a:r>
              <a:rPr lang="en-US" altLang="zh-CN" sz="1600" kern="1200" dirty="0" err="1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1600" kern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600" kern="12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kern="1200" dirty="0">
                <a:solidFill>
                  <a:schemeClr val="dk1"/>
                </a:solidFill>
              </a:rPr>
              <a:t>//td[text()='Product1</a:t>
            </a:r>
            <a:r>
              <a:rPr lang="en-US" altLang="zh-CN" sz="1600" kern="1200" dirty="0" smtClean="0">
                <a:solidFill>
                  <a:schemeClr val="dk1"/>
                </a:solidFill>
              </a:rPr>
              <a:t>']</a:t>
            </a:r>
            <a:r>
              <a:rPr lang="en-US" altLang="zh-CN" sz="1600" kern="12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kern="1200" dirty="0">
                <a:solidFill>
                  <a:srgbClr val="FF0000"/>
                </a:solidFill>
              </a:rPr>
              <a:t>ancestor::</a:t>
            </a:r>
            <a:r>
              <a:rPr lang="en-US" altLang="zh-CN" sz="1600" kern="1200" dirty="0" err="1" smtClean="0">
                <a:solidFill>
                  <a:srgbClr val="FF0000"/>
                </a:solidFill>
              </a:rPr>
              <a:t>tr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、然后在同一行中找到价格列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第二列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kern="1200" dirty="0" smtClean="0">
                <a:solidFill>
                  <a:schemeClr val="dk1"/>
                </a:solidFill>
              </a:rPr>
              <a:t>//</a:t>
            </a:r>
            <a:r>
              <a:rPr lang="en-US" altLang="zh-CN" sz="1600" kern="1200" dirty="0">
                <a:solidFill>
                  <a:schemeClr val="dk1"/>
                </a:solidFill>
              </a:rPr>
              <a:t>td[text</a:t>
            </a:r>
            <a:r>
              <a:rPr lang="en-US" altLang="zh-CN" sz="1600" kern="1200" dirty="0" smtClean="0">
                <a:solidFill>
                  <a:schemeClr val="dk1"/>
                </a:solidFill>
              </a:rPr>
              <a:t>()=‘Product1’]</a:t>
            </a:r>
            <a:r>
              <a:rPr lang="en-US" altLang="zh-CN" sz="1600" kern="12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kern="1200" dirty="0">
                <a:solidFill>
                  <a:srgbClr val="FF0000"/>
                </a:solidFill>
              </a:rPr>
              <a:t>ancestor::</a:t>
            </a:r>
            <a:r>
              <a:rPr lang="en-US" altLang="zh-CN" sz="1600" kern="1200" dirty="0" err="1" smtClean="0">
                <a:solidFill>
                  <a:srgbClr val="FF0000"/>
                </a:solidFill>
              </a:rPr>
              <a:t>tr</a:t>
            </a:r>
            <a:r>
              <a:rPr lang="en-US" altLang="zh-CN" sz="1600" kern="1200" dirty="0">
                <a:solidFill>
                  <a:schemeClr val="dk1"/>
                </a:solidFill>
              </a:rPr>
              <a:t>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td[2]</a:t>
            </a:r>
          </a:p>
          <a:p>
            <a:pPr marL="457200" lvl="1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06" y="1484784"/>
            <a:ext cx="2973883" cy="105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4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定位实例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判断元素是否存在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使用关键字判断控件定位是否成功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marL="0" indent="0"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xpath:://a[text()=‘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主题游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’]                    </a:t>
            </a:r>
          </a:p>
          <a:p>
            <a:pPr marL="0" indent="0">
              <a:buNone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返回结果：获取控件列表个数为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0" indent="0">
              <a:buNone/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:://div[@class='left_title']//a[text()='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主题游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marL="0" indent="0">
              <a:buNone/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返回结果：获取控件列表个数为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4"/>
            <a:ext cx="25812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定位实例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Selenium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WebDriver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API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提供了执行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代码的能力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进行交互的时候，这将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非常的有用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NGBOSS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门票接口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页面的出游时间控件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源码：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&lt;input id="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tourTime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 type="text" 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0" indent="0"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 smtClean="0"/>
              <a:t>正常选择日期后源码变成这样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源码变为：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&lt;input id="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tourTime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type="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value="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2014-12-15</a:t>
            </a:r>
            <a:r>
              <a:rPr lang="en-US" altLang="zh-CN" sz="1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正常操作选择日期特别麻烦，就可以采用邪道的方法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思路是去掉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控件就变成普通文本框了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83" y="1916832"/>
            <a:ext cx="3528392" cy="10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5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测试平台简介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7408333" cy="3450696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途牛自动化测试平台（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Tuniu Automation Platform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），简称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是自动化测试组自主开发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协议、手机终端应用、数据库操作、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操作等方面的自动化测试工具；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2936"/>
            <a:ext cx="3888432" cy="261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0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定位实例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三种方法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一、移除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（参数值设为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empty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后面就可以使用文本框输入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的常规方法输入日期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二、执行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tourTime</a:t>
            </a:r>
            <a:r>
              <a:rPr lang="en-US" altLang="zh-CN" sz="2000" dirty="0"/>
              <a:t>').</a:t>
            </a:r>
            <a:r>
              <a:rPr lang="en-US" altLang="zh-CN" sz="2000" dirty="0" err="1"/>
              <a:t>removeAttribute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');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4762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62865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9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定位实例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三、直接设置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0673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562074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控件定位基础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468052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登陆页的用户名的例子做个小结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autocomplete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 size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     value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="" </a:t>
            </a:r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accesskey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tabindex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class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required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6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定位方式：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id=username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name=username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=//*[@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id="username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"]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input[@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accesskey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='n']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16" y="1628800"/>
            <a:ext cx="3302124" cy="159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067944" y="3573016"/>
            <a:ext cx="4824536" cy="207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=//input[@id='username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']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=//input[@name="username"]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=//input[@autocomplete='false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=//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input[contains(@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id,'username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')]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=//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input[contains(@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name,'username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')]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1259468"/>
            <a:ext cx="31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https://sso.tuniu.org/cas/login?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67544" y="3398266"/>
            <a:ext cx="8352928" cy="307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20072" y="1628800"/>
            <a:ext cx="0" cy="1769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自动化疑难杂症实例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6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方法一，设置较长的等待时间，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手工完成验证码的输入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方法二，让开发把验证码验证去掉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方法三，图片识别关键字（开发中）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方法四，了解登陆验证机制，伪造现场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52"/>
            <a:ext cx="3152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1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伪造现场的例子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以供应链系统为例，该系统验证用户是否登陆的方法是获取用户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JSESSIONIDNB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的值，用浏览器（快捷键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）的开发者管理用具查看任意接口就能看到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供应链系统把用户登陆后的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JSESSIONIDNB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有效值存放在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admit.user_login_info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表中，根据供应商编号过滤下能用的数据即可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7725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伪造现场的例子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步骤：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、连接数据库，获取一个有效的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、打开登陆网址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、清除所有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，增加有效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、直接跳转到某个登陆后才能访问的地址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105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6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伪造思路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网页和接口自动化这块是共通的：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、正常进入系统，观察任意一个提交数据的接口（提交数据的接口基本都会做登陆校验）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、伪造全部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，使用独立的接口工具调试该接口，如果依然不成功继续下一步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、伪造全部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 Headers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，继续调用接口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一般根据正常登陆时信息进行伪造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能够直接成功，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如果成功不了无非就是服务器验证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时还获取了其它信息，而这个其他信息绝大多数都来自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85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上传文件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文件上传一般有三种方法解决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一、直接调用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接口，这个观察后台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接口即可实现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二、使用修改属性的方法，把文件路径直接写进上传文件控件的属性中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三、使用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AutoIt3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上传文件，如下图这种上传文件框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715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上传文件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上传文件这种本身也是最常见的上传方式，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AutoIt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工具可以识别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的控件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700808"/>
            <a:ext cx="97631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7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自动化思路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2880320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自动化基本思路是什么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模拟一个场景，指挥一班学生打扫教室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擦窗户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扫地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抹桌子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拖地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检查打扫状况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2000" y="2780928"/>
            <a:ext cx="3309864" cy="720080"/>
            <a:chOff x="1619672" y="4581128"/>
            <a:chExt cx="3309864" cy="720080"/>
          </a:xfrm>
        </p:grpSpPr>
        <p:sp>
          <p:nvSpPr>
            <p:cNvPr id="4" name="椭圆 3"/>
            <p:cNvSpPr/>
            <p:nvPr/>
          </p:nvSpPr>
          <p:spPr bwMode="auto">
            <a:xfrm>
              <a:off x="1619672" y="4581128"/>
              <a:ext cx="1296144" cy="72008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微软雅黑" pitchFamily="34" charset="-122"/>
                </a:rPr>
                <a:t>对象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849416" y="4653136"/>
              <a:ext cx="1080120" cy="5760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微软雅黑" pitchFamily="34" charset="-122"/>
                </a:rPr>
                <a:t>动作</a:t>
              </a: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2987824" y="4869160"/>
              <a:ext cx="792088" cy="216024"/>
            </a:xfrm>
            <a:prstGeom prst="rightArrow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5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上传文件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看下工具中关键字的用法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其它参数看说明就明白了，主要是“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文件名框定位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打开按钮定位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”，需要靠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AutoIt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工具识别后把内容填过来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3150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3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/>
              <a:t>iframe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 smtClean="0"/>
              <a:t>Iframe</a:t>
            </a:r>
            <a:r>
              <a:rPr lang="zh-CN" altLang="en-US" sz="1600" dirty="0" smtClean="0"/>
              <a:t>其实是个非常恶心的东西，虽然现在已经很少有人使用这个，但是不排除碰到的可能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err="1" smtClean="0"/>
              <a:t>iframe</a:t>
            </a:r>
            <a:r>
              <a:rPr lang="zh-CN" altLang="en-US" sz="1600" dirty="0" smtClean="0"/>
              <a:t>的页面，页面中基本任何控件都无法直接定位，不知道的新手往往被坑的吐血，就算知道这个的人，千辛万苦调通脚本，也往往下意识的离它远点，并不明白其原理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/>
              <a:t>iframe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仍然以学生为例，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类似于班级、教室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A—B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C—D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E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15616" y="2852936"/>
            <a:ext cx="6336704" cy="2808312"/>
            <a:chOff x="1115616" y="2852936"/>
            <a:chExt cx="6336704" cy="2808312"/>
          </a:xfrm>
        </p:grpSpPr>
        <p:sp>
          <p:nvSpPr>
            <p:cNvPr id="4" name="矩形 3"/>
            <p:cNvSpPr/>
            <p:nvPr/>
          </p:nvSpPr>
          <p:spPr bwMode="auto">
            <a:xfrm>
              <a:off x="1115616" y="2852936"/>
              <a:ext cx="6336704" cy="2808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403648" y="3068960"/>
              <a:ext cx="1152128" cy="2448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843808" y="3068960"/>
              <a:ext cx="3528392" cy="2448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131840" y="3573016"/>
              <a:ext cx="1368152" cy="16561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prstDash val="lgDash"/>
            </a:ln>
            <a:effectLst/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2538" y="314096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9672" y="329336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0781" y="383275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761" y="31616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4788024" y="3547911"/>
            <a:ext cx="1296144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lgDash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3887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21" name="肘形连接符 20"/>
          <p:cNvCxnSpPr/>
          <p:nvPr/>
        </p:nvCxnSpPr>
        <p:spPr>
          <a:xfrm>
            <a:off x="683568" y="1772816"/>
            <a:ext cx="288032" cy="216024"/>
          </a:xfrm>
          <a:prstGeom prst="bentConnector3">
            <a:avLst>
              <a:gd name="adj1" fmla="val -1893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1043608" y="2060848"/>
            <a:ext cx="288032" cy="216024"/>
          </a:xfrm>
          <a:prstGeom prst="bentConnector3">
            <a:avLst>
              <a:gd name="adj1" fmla="val -1893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0739" y="1516142"/>
            <a:ext cx="687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、（默认在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）需要定位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中的控件，要先切换到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，然后切换到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1923628"/>
            <a:ext cx="687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、需要定位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中的控件，要先切换到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，然后切换到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61293" y="2329228"/>
            <a:ext cx="687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、需要定位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中的控件，要先切换到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，然后切换到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，最后切到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/>
              <a:t>iframe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原则：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en-US" altLang="zh-CN" sz="1600" dirty="0" err="1"/>
              <a:t>iframe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框架时只能一层层切换，无论是切内层去还是回外层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没有切到对应框架前，控件无法被定位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33525"/>
            <a:ext cx="26479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伪装控件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页面空间元素并非如人眼所见，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以为它是下拉框、其实不是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以为是单选框，其实不是，辨别真假的方法是查看元素代码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订饭页为例（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Ngboss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系统中存在很多这种控件）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表面上是个单选框，实际上标签确是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，甚至连个</a:t>
            </a:r>
            <a:r>
              <a:rPr lang="en-US" altLang="zh-CN" sz="1400" dirty="0"/>
              <a:t>type</a:t>
            </a:r>
            <a:r>
              <a:rPr lang="en-US" altLang="zh-CN" sz="1400" dirty="0" smtClean="0"/>
              <a:t>=“checkbox”</a:t>
            </a:r>
            <a:r>
              <a:rPr lang="zh-CN" altLang="en-US" sz="1400" dirty="0" smtClean="0"/>
              <a:t>这样的属性都没有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这种场合下就乖乖用控件点击的关键字算了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02" y="3284984"/>
            <a:ext cx="67532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工具目录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9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工具是绿色版的，就在</a:t>
            </a:r>
            <a:r>
              <a:rPr lang="en-US" altLang="zh-CN" sz="1600" dirty="0"/>
              <a:t>SVN</a:t>
            </a:r>
            <a:r>
              <a:rPr lang="zh-CN" altLang="en-US" sz="1600" dirty="0"/>
              <a:t>上：</a:t>
            </a: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boy.tuniu.com/svn/TNSQA/TAP/TAP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把</a:t>
            </a:r>
            <a:r>
              <a:rPr lang="zh-CN" altLang="en-US" sz="1600" dirty="0"/>
              <a:t>整个文件夹下载到本地即可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教程、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后面还有操作手册上传）也在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http://boy.tuniu.com/svn/TNSQA/TAP/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自动化测试文档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培训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14575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自动化思路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2880320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工具封装动作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打开、关闭、前进、后退、最大化、激活、刷新。。。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点击、存在性判断、可见性判断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文本框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输入、读取文本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单选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框、复选框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选中、不选中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移动、拖拽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。。。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4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自动化思路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752528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定位对象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B~F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分别是谁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如果不能明确的识别他们，那这个自动化就有可能失败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失败的场景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、黑发的学生（对象不唯一）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、让狗打水、让瞎子扫地、矮个子擦窗（对象不支持该方法）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成功的场景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、让小明扫地（没有重名的学生存在）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、让学号是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9527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的学生拖地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让班长检查打扫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状况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遇到极端状况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：不知道名字、学号，如何定位一个学生？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复合特征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：中分发型、戴眼镜、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、蓝色上衣、黑色裤子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绝对路径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：第二排第三列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相对路径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：光头前面那位，班长旁边那位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34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自动化思路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2880320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指挥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学生打扫教室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指挥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三班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学生打扫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教室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。。。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自动化测试平台简介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控件定位概述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控件定位进阶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控件定位实例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2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20000"/>
            <a:lumOff val="80000"/>
          </a:schemeClr>
        </a:solidFill>
        <a:ln w="12700">
          <a:solidFill>
            <a:schemeClr val="accent5">
              <a:lumMod val="50000"/>
            </a:schemeClr>
          </a:solidFill>
          <a:prstDash val="lgDash"/>
        </a:ln>
        <a:effectLst/>
        <a:extLst/>
      </a:spPr>
      <a:bodyPr anchor="ctr"/>
      <a:lstStyle>
        <a:defPPr algn="ctr">
          <a:defRPr sz="1200" b="1" dirty="0" smtClean="0">
            <a:solidFill>
              <a:schemeClr val="tx1">
                <a:lumMod val="75000"/>
                <a:lumOff val="25000"/>
              </a:schemeClr>
            </a:solidFill>
            <a:latin typeface="+mn-lt"/>
            <a:ea typeface="微软雅黑" pitchFamily="34" charset="-122"/>
          </a:defRPr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途牛架构V1.0</Template>
  <TotalTime>4007</TotalTime>
  <Words>3165</Words>
  <Application>Microsoft Office PowerPoint</Application>
  <PresentationFormat>全屏显示(4:3)</PresentationFormat>
  <Paragraphs>539</Paragraphs>
  <Slides>56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PowerPoint 演示文稿</vt:lpstr>
      <vt:lpstr>PowerPoint 演示文稿</vt:lpstr>
      <vt:lpstr>目录</vt:lpstr>
      <vt:lpstr>自动化测试平台简介</vt:lpstr>
      <vt:lpstr>自动化思路</vt:lpstr>
      <vt:lpstr>自动化思路</vt:lpstr>
      <vt:lpstr>自动化思路</vt:lpstr>
      <vt:lpstr>自动化思路</vt:lpstr>
      <vt:lpstr>目录</vt:lpstr>
      <vt:lpstr>自动化测试平台技术架构</vt:lpstr>
      <vt:lpstr>目录</vt:lpstr>
      <vt:lpstr>控件定位概述</vt:lpstr>
      <vt:lpstr>目录</vt:lpstr>
      <vt:lpstr>控件定位基础-分析页面元素</vt:lpstr>
      <vt:lpstr>Firefox 的 Firebug 插件</vt:lpstr>
      <vt:lpstr>Firefox 的 View Path 插件</vt:lpstr>
      <vt:lpstr>Chrome 工具</vt:lpstr>
      <vt:lpstr>IE工具</vt:lpstr>
      <vt:lpstr>HTML基础概念</vt:lpstr>
      <vt:lpstr>目录</vt:lpstr>
      <vt:lpstr>控件定位基础-通过基本属性</vt:lpstr>
      <vt:lpstr>控件定位基础-通过 ID 属性</vt:lpstr>
      <vt:lpstr>控件定位基础-通过NAME属性</vt:lpstr>
      <vt:lpstr>控件定位基础-通过 CLASS 属性</vt:lpstr>
      <vt:lpstr>目录</vt:lpstr>
      <vt:lpstr>控件定位基础-MAP工具使用</vt:lpstr>
      <vt:lpstr>目录</vt:lpstr>
      <vt:lpstr>控件定位进阶- XPATH 概述</vt:lpstr>
      <vt:lpstr>控件定位进阶- Xpath绝对路径</vt:lpstr>
      <vt:lpstr>控件定位进阶- Xpath相对路径</vt:lpstr>
      <vt:lpstr>控件定位进阶- Xpath属性值</vt:lpstr>
      <vt:lpstr>控件定位进阶- Xpath属性名称</vt:lpstr>
      <vt:lpstr>控件定位进阶- Xpath文本元素</vt:lpstr>
      <vt:lpstr>控件定位进阶- Xpath轴01</vt:lpstr>
      <vt:lpstr>控件定位进阶- Xpath轴02</vt:lpstr>
      <vt:lpstr>控件定位进阶- Xpath轴</vt:lpstr>
      <vt:lpstr>目录</vt:lpstr>
      <vt:lpstr>定位实例-判断元素是否存在</vt:lpstr>
      <vt:lpstr>定位实例-执行javascript</vt:lpstr>
      <vt:lpstr>定位实例-执行javascript</vt:lpstr>
      <vt:lpstr>定位实例-执行javascript</vt:lpstr>
      <vt:lpstr>控件定位基础-小结</vt:lpstr>
      <vt:lpstr>目录</vt:lpstr>
      <vt:lpstr>登陆</vt:lpstr>
      <vt:lpstr>登陆</vt:lpstr>
      <vt:lpstr>登陆</vt:lpstr>
      <vt:lpstr>登陆</vt:lpstr>
      <vt:lpstr>上传文件</vt:lpstr>
      <vt:lpstr>上传文件</vt:lpstr>
      <vt:lpstr>上传文件</vt:lpstr>
      <vt:lpstr>iframe</vt:lpstr>
      <vt:lpstr>iframe</vt:lpstr>
      <vt:lpstr>iframe</vt:lpstr>
      <vt:lpstr>伪装控件</vt:lpstr>
      <vt:lpstr>工具目录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TAP工具的使用</dc:title>
  <dc:creator>孙锦亮 sunjinliang (99999)</dc:creator>
  <cp:lastModifiedBy>刘思阔 liusikuo (99999)</cp:lastModifiedBy>
  <cp:revision>482</cp:revision>
  <dcterms:created xsi:type="dcterms:W3CDTF">2014-11-17T05:08:19Z</dcterms:created>
  <dcterms:modified xsi:type="dcterms:W3CDTF">2016-08-11T09:39:54Z</dcterms:modified>
</cp:coreProperties>
</file>