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4" r:id="rId6"/>
    <p:sldId id="258" r:id="rId7"/>
    <p:sldId id="259" r:id="rId8"/>
    <p:sldId id="270" r:id="rId9"/>
    <p:sldId id="271" r:id="rId10"/>
    <p:sldId id="272" r:id="rId11"/>
    <p:sldId id="273" r:id="rId12"/>
    <p:sldId id="276" r:id="rId13"/>
    <p:sldId id="275" r:id="rId14"/>
    <p:sldId id="261" r:id="rId15"/>
    <p:sldId id="262" r:id="rId16"/>
    <p:sldId id="263" r:id="rId17"/>
    <p:sldId id="268" r:id="rId18"/>
    <p:sldId id="269" r:id="rId19"/>
    <p:sldId id="260" r:id="rId20"/>
  </p:sldIdLst>
  <p:sldSz cx="9144000" cy="5143500" type="screen16x9"/>
  <p:notesSz cx="6858000" cy="99472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5" userDrawn="1">
          <p15:clr>
            <a:srgbClr val="A4A3A4"/>
          </p15:clr>
        </p15:guide>
        <p15:guide id="2" pos="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3B9"/>
    <a:srgbClr val="3E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2"/>
    <p:restoredTop sz="94694" autoAdjust="0"/>
  </p:normalViewPr>
  <p:slideViewPr>
    <p:cSldViewPr snapToGrid="0" showGuides="1">
      <p:cViewPr varScale="1">
        <p:scale>
          <a:sx n="154" d="100"/>
          <a:sy n="154" d="100"/>
        </p:scale>
        <p:origin x="752" y="312"/>
      </p:cViewPr>
      <p:guideLst>
        <p:guide orient="horz" pos="3195"/>
        <p:guide pos="5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41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Microsoft YaHei" panose="020B0503020204020204" charset="-122"/>
              </a:defRPr>
            </a:pPr>
            <a:r>
              <a:rPr lang="en-US" altLang="zh-CN" sz="1200"/>
              <a:t>Proportion of Positive, Neutral, and Negative News</a:t>
            </a:r>
            <a:endParaRPr lang="en-US" altLang="zh-CN" sz="12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120694457339151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08579210167953"/>
                      <c:h val="0.17849710982659"/>
                    </c:manualLayout>
                  </c15:layout>
                </c:ext>
              </c:extLst>
            </c:dLbl>
            <c:dLbl>
              <c:idx val="1"/>
              <c:layout/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9700408533818"/>
                      <c:h val="0.185433526011561"/>
                    </c:manualLayout>
                  </c15:layout>
                </c:ext>
              </c:extLst>
            </c:dLbl>
            <c:dLbl>
              <c:idx val="2"/>
              <c:layout/>
              <c:tx>
                <c:rich>
                  <a:bodyPr rot="0" spcFirstLastPara="0" vertOverflow="ellipsis" vert="horz" wrap="square" lIns="38100" tIns="19050" rIns="38100" bIns="19050" anchor="ctr" anchorCtr="1" forceAA="0"/>
                  <a:lstStyle/>
                  <a:p>
                    <a:pPr defTabSz="914400">
                      <a:defRPr lang="zh-CN"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panose="020B0503020204020204" charset="-122"/>
                        <a:ea typeface="Microsoft YaHei" panose="020B0503020204020204" charset="-122"/>
                        <a:cs typeface="Microsoft YaHei" panose="020B0503020204020204" charset="-122"/>
                        <a:sym typeface="Microsoft YaHei" panose="020B0503020204020204" charset="-122"/>
                      </a:defRPr>
                    </a:pPr>
                    <a:r>
                      <a:rPr lang="en-US" altLang="zh-CN"/>
                      <a:t>Negative</a:t>
                    </a:r>
                    <a:endParaRPr lang="en-US" altLang="zh-CN"/>
                  </a:p>
                  <a:p>
                    <a:pPr defTabSz="914400">
                      <a:defRPr lang="zh-CN" sz="1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" panose="020B0503020204020204" charset="-122"/>
                        <a:ea typeface="Microsoft YaHei" panose="020B0503020204020204" charset="-122"/>
                        <a:cs typeface="Microsoft YaHei" panose="020B0503020204020204" charset="-122"/>
                        <a:sym typeface="Microsoft YaHei" panose="020B0503020204020204" charset="-122"/>
                      </a:defRPr>
                    </a:pPr>
                    <a:r>
                      <a:rPr lang="en-US" altLang="zh-CN"/>
                      <a:t>95</a:t>
                    </a:r>
                    <a:endParaRPr lang="en-US" altLang="zh-CN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53064003631412"/>
                      <c:h val="0.127398843930636"/>
                    </c:manualLayout>
                  </c15:layout>
                </c:ext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icrosoft YaHei" panose="020B0503020204020204" charset="-122"/>
                    <a:ea typeface="Microsoft YaHei" panose="020B0503020204020204" charset="-122"/>
                    <a:cs typeface="Microsoft YaHei" panose="020B0503020204020204" charset="-122"/>
                    <a:sym typeface="Microsoft YaHei" panose="020B0503020204020204" charset="-122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214</c:v>
                </c:pt>
                <c:pt idx="1">
                  <c:v>291</c:v>
                </c:pt>
                <c:pt idx="2">
                  <c:v>95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c70b4c8-4749-446b-9101-ada39aba907d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latin typeface="Microsoft YaHei" panose="020B0503020204020204" charset="-122"/>
          <a:ea typeface="Microsoft YaHei" panose="020B0503020204020204" charset="-122"/>
          <a:cs typeface="Microsoft YaHei" panose="020B0503020204020204" charset="-122"/>
          <a:sym typeface="Microsoft YaHei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it suggests a data driven method that helps address the limitations of traditional financial models in processing unstructured textual data, improving the accuracy of market predictions. </a:t>
            </a:r>
            <a:r>
              <a:rPr lang="en-GB" dirty="0">
                <a:sym typeface="+mn-ea"/>
              </a:rPr>
              <a:t>Importance of addressing these challenges for advancing AI technology.</a:t>
            </a:r>
            <a:r>
              <a:rPr lang="en-US" altLang="en-GB" dirty="0">
                <a:sym typeface="+mn-ea"/>
              </a:rPr>
              <a:t> </a:t>
            </a:r>
            <a:r>
              <a:rPr lang="en-US" altLang="zh-CN" dirty="0"/>
              <a:t>integrates advanced machine learning theory with real-world business data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128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217050"/>
            <a:ext cx="7500938" cy="2713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88" y="4111318"/>
            <a:ext cx="4679325" cy="734531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5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pic>
        <p:nvPicPr>
          <p:cNvPr id="10" name="Picture 9" descr="TCD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1"/>
            <a:ext cx="7500938" cy="3030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302192"/>
            <a:ext cx="7500938" cy="28919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 descr="TCD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410807"/>
            <a:ext cx="3933824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680">
              <a:buFont typeface="Arial" panose="020B0604020202020204" pitchFamily="34" charset="0"/>
              <a:buChar char="•"/>
              <a:defRPr sz="1600"/>
            </a:lvl2pPr>
            <a:lvl3pPr marL="913130" indent="-222250">
              <a:defRPr sz="1600"/>
            </a:lvl3pPr>
            <a:lvl4pPr marL="1129030" indent="-190500">
              <a:defRPr sz="1600"/>
            </a:lvl4pPr>
            <a:lvl5pPr marL="1440180" indent="-186055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410807"/>
            <a:ext cx="3934800" cy="2372524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600" b="0"/>
            </a:lvl1pPr>
            <a:lvl2pPr marL="625475" indent="-233680">
              <a:buFont typeface="Arial" panose="020B0604020202020204" pitchFamily="34" charset="0"/>
              <a:buChar char="•"/>
              <a:defRPr sz="1600"/>
            </a:lvl2pPr>
            <a:lvl3pPr marL="913130" indent="-222250">
              <a:defRPr sz="1600"/>
            </a:lvl3pPr>
            <a:lvl4pPr marL="1129030" indent="-190500">
              <a:defRPr sz="1600"/>
            </a:lvl4pPr>
            <a:lvl5pPr marL="1440180" indent="-186055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4545078"/>
            <a:ext cx="9144000" cy="597231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9" name="Picture 8" descr="TCD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8" y="4642666"/>
            <a:ext cx="1585894" cy="427482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078712"/>
            <a:ext cx="42048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83" y="1428750"/>
            <a:ext cx="3819525" cy="2990766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600" b="0"/>
            </a:lvl1pPr>
            <a:lvl2pPr marL="503555" indent="-208280">
              <a:spcBef>
                <a:spcPts val="0"/>
              </a:spcBef>
              <a:spcAft>
                <a:spcPts val="565"/>
              </a:spcAft>
              <a:defRPr sz="16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  <a:endParaRPr lang="en-GB" sz="1000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078712"/>
            <a:ext cx="9144000" cy="3807619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685806"/>
            <a:ext cx="7500938" cy="207169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  <a:endParaRPr lang="en-GB" sz="100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_backgrou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711" cy="51471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786400"/>
            <a:ext cx="7500939" cy="416138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Picture 4" descr="TCD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77" y="381655"/>
            <a:ext cx="3039743" cy="819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500939" cy="421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303403"/>
            <a:ext cx="7500938" cy="3072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4873500"/>
            <a:ext cx="9144000" cy="27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 dirty="0"/>
              <a:t>Trinity College Dublin, </a:t>
            </a:r>
            <a:r>
              <a:rPr lang="en-GB" sz="1000" dirty="0"/>
              <a:t>The University of Dublin</a:t>
            </a:r>
            <a:endParaRPr lang="en-GB" sz="1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78706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DDBE135E-2566-4748-853C-8A3B78F0FB00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415"/>
        </a:spcBef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indent="-317500" algn="l" defTabSz="914400" rtl="0" eaLnBrk="1" latinLnBrk="0" hangingPunct="1">
        <a:spcBef>
          <a:spcPts val="1135"/>
        </a:spcBef>
        <a:buClr>
          <a:schemeClr val="tx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2250" algn="l" defTabSz="914400" rtl="0" eaLnBrk="1" latinLnBrk="0" hangingPunct="1">
        <a:spcBef>
          <a:spcPts val="1135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84225" indent="-201930" algn="l" defTabSz="914400" rtl="0" eaLnBrk="1" latinLnBrk="0" hangingPunct="1">
        <a:spcBef>
          <a:spcPts val="1135"/>
        </a:spcBef>
        <a:buClr>
          <a:schemeClr val="tx2"/>
        </a:buClr>
        <a:buFont typeface="Minion Pro" pitchFamily="18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0125" indent="-186055" algn="l" defTabSz="914400" rtl="0" eaLnBrk="1" latinLnBrk="0" hangingPunct="1">
        <a:spcBef>
          <a:spcPts val="1135"/>
        </a:spcBef>
        <a:buClr>
          <a:schemeClr val="tx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4.xml"/><Relationship Id="rId3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86" y="2571770"/>
            <a:ext cx="7500939" cy="416138"/>
          </a:xfrm>
        </p:spPr>
        <p:txBody>
          <a:bodyPr/>
          <a:lstStyle/>
          <a:p>
            <a:r>
              <a:rPr lang="en-US" altLang="zh-CN" dirty="0"/>
              <a:t>Sentiment analysis with Large Language Models </a:t>
            </a:r>
            <a:br>
              <a:rPr lang="en-US" altLang="zh-CN" dirty="0"/>
            </a:br>
            <a:r>
              <a:rPr lang="en-US" altLang="zh-CN" dirty="0"/>
              <a:t>for predicting trends in Bitcoin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3706635"/>
            <a:ext cx="7500938" cy="271350"/>
          </a:xfrm>
        </p:spPr>
        <p:txBody>
          <a:bodyPr/>
          <a:lstStyle/>
          <a:p>
            <a:pPr marL="0" lvl="1" algn="l"/>
            <a:r>
              <a:rPr lang="en-US" altLang="en-GB" sz="1600" dirty="0">
                <a:solidFill>
                  <a:schemeClr val="bg2"/>
                </a:solidFill>
                <a:sym typeface="+mn-ea"/>
              </a:rPr>
              <a:t>Ziang Liu 24333476</a:t>
            </a:r>
            <a:endParaRPr lang="en-US" altLang="en-GB" sz="1600">
              <a:solidFill>
                <a:schemeClr val="bg2"/>
              </a:solidFill>
            </a:endParaRPr>
          </a:p>
          <a:p>
            <a:endParaRPr lang="en-US" altLang="zh-CN" sz="16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8688" y="3594563"/>
            <a:ext cx="4679325" cy="836909"/>
          </a:xfrm>
        </p:spPr>
        <p:txBody>
          <a:bodyPr anchor="b"/>
          <a:lstStyle/>
          <a:p>
            <a:pPr lvl="1"/>
            <a:r>
              <a:rPr lang="en-US" altLang="en-GB" sz="1600">
                <a:sym typeface="+mn-ea"/>
              </a:rPr>
              <a:t>Supervisor: Prof. </a:t>
            </a:r>
            <a:r>
              <a:rPr lang="en-US" altLang="zh-CN" sz="1600">
                <a:sym typeface="+mn-ea"/>
              </a:rPr>
              <a:t>Anil Kokaram, Dr. Claire Gallagher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en-GB" sz="1600" dirty="0"/>
              <a:t>May.21 2025</a:t>
            </a:r>
            <a:endParaRPr lang="en-US" altLang="en-GB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Sentiment Analysis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11" name="文本框 10"/>
          <p:cNvSpPr txBox="1"/>
          <p:nvPr/>
        </p:nvSpPr>
        <p:spPr>
          <a:xfrm>
            <a:off x="5767705" y="2647315"/>
            <a:ext cx="1679575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Return signal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162050" y="2646680"/>
            <a:ext cx="2354580" cy="361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Daily Sentiment signal</a:t>
            </a:r>
            <a:endParaRPr lang="en-US" altLang="zh-CN" b="1"/>
          </a:p>
        </p:txBody>
      </p:sp>
      <p:sp>
        <p:nvSpPr>
          <p:cNvPr id="7" name="左右箭头 6"/>
          <p:cNvSpPr/>
          <p:nvPr/>
        </p:nvSpPr>
        <p:spPr>
          <a:xfrm>
            <a:off x="3419475" y="2773680"/>
            <a:ext cx="2247900" cy="114935"/>
          </a:xfrm>
          <a:prstGeom prst="left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67705" y="3841115"/>
            <a:ext cx="1679575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Bitcoin price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1284605" y="3889375"/>
            <a:ext cx="1772285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Sentiment score of each news</a:t>
            </a:r>
            <a:endParaRPr lang="en-US" altLang="zh-CN" b="1"/>
          </a:p>
        </p:txBody>
      </p:sp>
      <p:sp>
        <p:nvSpPr>
          <p:cNvPr id="15" name="下箭头 14"/>
          <p:cNvSpPr/>
          <p:nvPr/>
        </p:nvSpPr>
        <p:spPr>
          <a:xfrm flipV="1">
            <a:off x="6436360" y="3009265"/>
            <a:ext cx="107315" cy="831215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 flipV="1">
            <a:off x="1945640" y="3057525"/>
            <a:ext cx="106680" cy="882015"/>
          </a:xfrm>
          <a:prstGeom prst="down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20770" y="2482850"/>
            <a:ext cx="2146935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dirty="0">
                <a:sym typeface="+mn-ea"/>
              </a:rPr>
              <a:t>Pearson </a:t>
            </a:r>
            <a:r>
              <a:rPr lang="en-US" altLang="en-IE" dirty="0">
                <a:sym typeface="+mn-ea"/>
              </a:rPr>
              <a:t>Correlation</a:t>
            </a:r>
            <a:endParaRPr lang="en-US" altLang="en-IE" dirty="0">
              <a:sym typeface="+mn-ea"/>
            </a:endParaRPr>
          </a:p>
          <a:p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2129790" y="3293110"/>
            <a:ext cx="486410" cy="361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6637020" y="3243580"/>
            <a:ext cx="738505" cy="361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544195" y="1179195"/>
            <a:ext cx="7312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To build the trading signal, we need to understand the relationship between the </a:t>
            </a:r>
            <a:r>
              <a:rPr lang="en-US" altLang="zh-CN" b="1"/>
              <a:t>Sentiment signal</a:t>
            </a:r>
            <a:r>
              <a:rPr lang="en-US" altLang="zh-CN"/>
              <a:t> and the </a:t>
            </a:r>
            <a:r>
              <a:rPr lang="en-US" altLang="zh-CN" b="1"/>
              <a:t>Return signal</a:t>
            </a:r>
            <a:endParaRPr lang="en-US" altLang="zh-CN" b="1"/>
          </a:p>
        </p:txBody>
      </p:sp>
      <p:sp>
        <p:nvSpPr>
          <p:cNvPr id="26" name="文本框 25"/>
          <p:cNvSpPr txBox="1"/>
          <p:nvPr/>
        </p:nvSpPr>
        <p:spPr>
          <a:xfrm>
            <a:off x="558800" y="1926590"/>
            <a:ext cx="843788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b="1"/>
              <a:t>Pearson correlation</a:t>
            </a:r>
            <a:r>
              <a:rPr lang="en-US" altLang="zh-CN"/>
              <a:t> can represent the strength and direction of the signals linear relationship.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445" y="2950845"/>
            <a:ext cx="2360930" cy="654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Sentiment Analysis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7" name="文本框 6"/>
          <p:cNvSpPr txBox="1"/>
          <p:nvPr/>
        </p:nvSpPr>
        <p:spPr>
          <a:xfrm>
            <a:off x="344170" y="1352550"/>
            <a:ext cx="1887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pos</a:t>
            </a:r>
            <a:r>
              <a:rPr lang="en-US" altLang="zh-CN"/>
              <a:t> = 0.98</a:t>
            </a:r>
            <a:endParaRPr lang="en-US" altLang="zh-CN"/>
          </a:p>
          <a:p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neu</a:t>
            </a:r>
            <a:r>
              <a:rPr lang="en-US" altLang="zh-CN"/>
              <a:t> = 0.01</a:t>
            </a:r>
            <a:endParaRPr lang="en-US" altLang="zh-CN"/>
          </a:p>
          <a:p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neg</a:t>
            </a:r>
            <a:r>
              <a:rPr lang="en-US" altLang="zh-CN"/>
              <a:t> = 0.01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320155" y="1382395"/>
            <a:ext cx="3553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discrete score = 1 </a:t>
            </a:r>
            <a:endParaRPr lang="en-US" altLang="zh-CN"/>
          </a:p>
          <a:p>
            <a:r>
              <a:rPr lang="en-US" altLang="zh-CN"/>
              <a:t>continuous score =  0.97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557655" y="1875155"/>
            <a:ext cx="4753610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8260" y="3129915"/>
            <a:ext cx="1816100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105910" y="2655570"/>
                <a:ext cx="2616200" cy="6102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sz="14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4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 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10" y="2655570"/>
                <a:ext cx="2616200" cy="6102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645535" y="3167380"/>
                <a:ext cx="3537585" cy="6102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𝑠𝑖𝑔𝑛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4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&gt;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35" y="3167380"/>
                <a:ext cx="3537585" cy="610235"/>
              </a:xfrm>
              <a:prstGeom prst="rect">
                <a:avLst/>
              </a:prstGeom>
              <a:blipFill rotWithShape="1">
                <a:blip r:embed="rId2"/>
                <a:stretch>
                  <a:fillRect b="-24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78105" y="2808605"/>
            <a:ext cx="1877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compute daily sentiment score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819910" y="2578735"/>
            <a:ext cx="3553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discrete_sum = -8 </a:t>
            </a:r>
            <a:endParaRPr lang="en-US" altLang="zh-CN"/>
          </a:p>
          <a:p>
            <a:r>
              <a:rPr lang="en-US" altLang="zh-CN"/>
              <a:t>discrete_mean = -0.44 </a:t>
            </a:r>
            <a:endParaRPr lang="en-US" altLang="zh-CN"/>
          </a:p>
          <a:p>
            <a:r>
              <a:rPr lang="en-US" altLang="zh-CN"/>
              <a:t>continuous_sum =  -7.6</a:t>
            </a:r>
            <a:endParaRPr lang="en-US" altLang="zh-CN"/>
          </a:p>
          <a:p>
            <a:r>
              <a:rPr lang="en-US" altLang="zh-CN"/>
              <a:t>continuous_mean = -0.43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361180" y="3167380"/>
            <a:ext cx="2203450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564630" y="2869565"/>
            <a:ext cx="3553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discrete_sum_sign = -1</a:t>
            </a:r>
            <a:endParaRPr lang="en-US" altLang="zh-CN"/>
          </a:p>
          <a:p>
            <a:r>
              <a:rPr lang="en-US" altLang="zh-CN"/>
              <a:t>continuous_sum_sigmoid</a:t>
            </a:r>
            <a:endParaRPr lang="en-US" altLang="zh-CN"/>
          </a:p>
          <a:p>
            <a:pPr marL="914400" lvl="2" indent="457200"/>
            <a:r>
              <a:rPr lang="en-US" altLang="zh-CN"/>
              <a:t>= 0.0005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1695450" y="1114425"/>
                <a:ext cx="4401185" cy="9728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𝑑𝑖𝑠𝑐𝑟𝑒𝑡𝑒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𝑠𝑐𝑜𝑟𝑒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𝑝𝑜𝑠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𝑛𝑒𝑢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𝑛𝑒𝑔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 =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𝑝𝑜𝑠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𝑝𝑜𝑠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𝑛𝑒𝑢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𝑛𝑒𝑔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 =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𝑛𝑒𝑢</m:t>
                              </m:r>
                            </m:e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𝑚𝑎𝑥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𝑝𝑜𝑠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𝑛𝑒𝑢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𝑛𝑒𝑔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 = 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4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𝑛𝑒𝑔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1114425"/>
                <a:ext cx="4401185" cy="9728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695450" y="1905000"/>
                <a:ext cx="4401185" cy="9728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𝑐𝑜𝑛𝑡𝑖𝑛𝑢𝑜𝑢𝑠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𝑠𝑐𝑜𝑟𝑒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4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𝑛𝑒𝑔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4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𝑛𝑒𝑢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4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𝑝𝑜𝑠</m:t>
                      </m:r>
                    </m:oMath>
                  </m:oMathPara>
                </a14:m>
                <a:endParaRPr lang="en-US" altLang="zh-CN" sz="1400" i="1" baseline="-25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50" y="1905000"/>
                <a:ext cx="4401185" cy="9728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979545" y="4184650"/>
            <a:ext cx="355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Daily sentiment signal</a:t>
            </a:r>
            <a:endParaRPr lang="en-US" altLang="zh-CN" b="1"/>
          </a:p>
        </p:txBody>
      </p:sp>
      <p:cxnSp>
        <p:nvCxnSpPr>
          <p:cNvPr id="4" name="直接箭头连接符 3"/>
          <p:cNvCxnSpPr>
            <a:endCxn id="3" idx="1"/>
          </p:cNvCxnSpPr>
          <p:nvPr/>
        </p:nvCxnSpPr>
        <p:spPr>
          <a:xfrm>
            <a:off x="3224530" y="3777615"/>
            <a:ext cx="755015" cy="591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6264275" y="3761105"/>
            <a:ext cx="746760" cy="60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73295" y="344805"/>
            <a:ext cx="4064635" cy="5988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600"/>
              <a:t>To compute daily sentiment, we aggregate individual news sentiment scores by day</a:t>
            </a:r>
            <a:endParaRPr lang="en-US" altLang="zh-CN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Pearson Correlation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754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 rot="16200000">
            <a:off x="-340360" y="3243580"/>
            <a:ext cx="218503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600" b="1" dirty="0">
                <a:sym typeface="+mn-ea"/>
              </a:rPr>
              <a:t>Daily sentiment signal</a:t>
            </a:r>
            <a:endParaRPr lang="en-US" altLang="en-GB" sz="1600" b="1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2571750"/>
            <a:ext cx="7262495" cy="19329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58235" y="230822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1600" b="1" dirty="0">
                <a:sym typeface="+mn-ea"/>
              </a:rPr>
              <a:t>Return signal</a:t>
            </a:r>
            <a:endParaRPr lang="en-US" altLang="en-GB" sz="1600" b="1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50770" y="1177925"/>
            <a:ext cx="1628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day return</a:t>
            </a:r>
            <a:endParaRPr lang="en-US" altLang="zh-CN"/>
          </a:p>
          <a:p>
            <a:r>
              <a:rPr lang="en-US" altLang="zh-CN"/>
              <a:t>1 week return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639820" y="1096010"/>
                <a:ext cx="2616200" cy="6102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sz="12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2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)= </m:t>
                      </m:r>
                      <m:f>
                        <m:f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2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1200" i="1" baseline="-25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1096010"/>
                <a:ext cx="2616200" cy="610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179445" y="1492885"/>
                <a:ext cx="3394710" cy="6127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𝑠𝑖𝑔𝑛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200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2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&gt;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  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2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𝑖𝑓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𝑟</m:t>
                              </m:r>
                              <m:r>
                                <a:rPr lang="en-US" altLang="zh-CN" sz="1200" i="1" baseline="-250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&lt;</m:t>
                              </m:r>
                              <m:r>
                                <a:rPr lang="en-US" altLang="zh-CN" sz="12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5" y="1492885"/>
                <a:ext cx="3394710" cy="612775"/>
              </a:xfrm>
              <a:prstGeom prst="rect">
                <a:avLst/>
              </a:prstGeom>
              <a:blipFill rotWithShape="1">
                <a:blip r:embed="rId3"/>
                <a:stretch>
                  <a:fillRect b="-7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3895090" y="1517650"/>
            <a:ext cx="2203450" cy="11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41085" y="1096010"/>
            <a:ext cx="16287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1_sigmoid</a:t>
            </a:r>
            <a:endParaRPr lang="en-US" altLang="zh-CN" sz="1600"/>
          </a:p>
          <a:p>
            <a:r>
              <a:rPr lang="en-US" altLang="zh-CN" sz="1600"/>
              <a:t>1_sign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7_sigmoid</a:t>
            </a:r>
            <a:endParaRPr lang="en-US" altLang="zh-CN" sz="1600"/>
          </a:p>
          <a:p>
            <a:r>
              <a:rPr lang="en-US" altLang="zh-CN" sz="1600"/>
              <a:t>7_sign</a:t>
            </a:r>
            <a:endParaRPr lang="en-US" altLang="zh-CN" sz="160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536950" y="797560"/>
            <a:ext cx="4133215" cy="380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703185" y="691515"/>
            <a:ext cx="355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Return signal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421640" y="130492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Bitcoin Price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765300" y="1513840"/>
            <a:ext cx="591185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174865" y="1048385"/>
            <a:ext cx="1204595" cy="643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of trading algorithm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5" name="文本框 4"/>
          <p:cNvSpPr txBox="1"/>
          <p:nvPr/>
        </p:nvSpPr>
        <p:spPr>
          <a:xfrm>
            <a:off x="115570" y="1488440"/>
            <a:ext cx="2369820" cy="24282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l">
              <a:lnSpc>
                <a:spcPct val="100000"/>
              </a:lnSpc>
              <a:spcBef>
                <a:spcPts val="1415"/>
              </a:spcBef>
              <a:buClr>
                <a:srgbClr val="0E73B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Buy-and-hold Strategy</a:t>
            </a:r>
            <a:r>
              <a:rPr lang="en-US" altLang="zh-CN" sz="1600" dirty="0">
                <a:sym typeface="+mn-ea"/>
              </a:rPr>
              <a:t> </a:t>
            </a:r>
            <a:endParaRPr lang="en-US" altLang="zh-CN" sz="1600" dirty="0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804160" y="1483995"/>
            <a:ext cx="22726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00000"/>
              </a:lnSpc>
              <a:spcBef>
                <a:spcPts val="1415"/>
              </a:spcBef>
              <a:buClr>
                <a:srgbClr val="0E73B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Sentiment Strategy 1</a:t>
            </a:r>
            <a:endParaRPr lang="en-US" altLang="zh-CN" sz="1600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201410" y="1488440"/>
            <a:ext cx="22726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100000"/>
              </a:lnSpc>
              <a:spcBef>
                <a:spcPts val="1415"/>
              </a:spcBef>
              <a:buClr>
                <a:srgbClr val="0E73B9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1600" b="1" dirty="0">
                <a:sym typeface="+mn-ea"/>
              </a:rPr>
              <a:t>Sentiment Strategy 2</a:t>
            </a:r>
            <a:endParaRPr lang="en-US" altLang="zh-CN" sz="1600" dirty="0">
              <a:sym typeface="+mn-ea"/>
            </a:endParaRPr>
          </a:p>
        </p:txBody>
      </p:sp>
      <p:pic>
        <p:nvPicPr>
          <p:cNvPr id="14" name="图片 13" descr="Prepare Data (7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" y="1849755"/>
            <a:ext cx="1278255" cy="313563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361950" y="1003935"/>
            <a:ext cx="83115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00000"/>
              </a:lnSpc>
              <a:spcBef>
                <a:spcPts val="1415"/>
              </a:spcBef>
              <a:buClr>
                <a:srgbClr val="0E73B9"/>
              </a:buClr>
              <a:buSzTx/>
              <a:buFont typeface="Arial" panose="020B0604020202020204" pitchFamily="34" charset="0"/>
              <a:buNone/>
            </a:pPr>
            <a:r>
              <a:rPr lang="en-US" altLang="zh-CN" sz="2400" i="1">
                <a:sym typeface="+mn-ea"/>
              </a:rPr>
              <a:t>continuous_mean</a:t>
            </a:r>
            <a:r>
              <a:rPr lang="en-US" altLang="zh-CN" sz="2400" i="1" dirty="0">
                <a:sym typeface="+mn-ea"/>
              </a:rPr>
              <a:t>, Threshold (= 0.5), Start money (= €1,000,000)</a:t>
            </a:r>
            <a:endParaRPr lang="en-US" altLang="zh-CN" sz="2400" i="1" dirty="0">
              <a:sym typeface="+mn-ea"/>
            </a:endParaRPr>
          </a:p>
        </p:txBody>
      </p:sp>
      <p:pic>
        <p:nvPicPr>
          <p:cNvPr id="17" name="图片 16" descr="Prepare Data (8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280" y="1804035"/>
            <a:ext cx="2941320" cy="3178175"/>
          </a:xfrm>
          <a:prstGeom prst="rect">
            <a:avLst/>
          </a:prstGeom>
        </p:spPr>
      </p:pic>
      <p:pic>
        <p:nvPicPr>
          <p:cNvPr id="18" name="图片 17" descr="Prepare Data (9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200" y="1797685"/>
            <a:ext cx="2949575" cy="3176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Performance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701" t="414" r="1489"/>
          <a:stretch>
            <a:fillRect/>
          </a:stretch>
        </p:blipFill>
        <p:spPr>
          <a:xfrm>
            <a:off x="3190240" y="951230"/>
            <a:ext cx="5881370" cy="34709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1468120"/>
                <a:ext cx="3440430" cy="1783080"/>
              </a:xfrm>
              <a:prstGeom prst="rect">
                <a:avLst/>
              </a:prstGeom>
            </p:spPr>
            <p:txBody>
              <a:bodyPr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>
                          <a:latin typeface="Cambria Math" panose="02040503050406030204" charset="0"/>
                          <a:cs typeface="Cambria Math" panose="02040503050406030204" charset="0"/>
                        </a:rPr>
                        <m:t>Return</m:t>
                      </m:r>
                      <m:r>
                        <a:rPr lang="en-US" altLang="zh-CN" sz="1400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𝑢𝑟𝑒𝑛𝑡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𝑣𝑎𝑙𝑢𝑒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𝑡𝑎𝑟𝑡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𝑚𝑜𝑛𝑒𝑦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𝑆𝑡𝑎𝑟𝑡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𝑚𝑜𝑛𝑒𝑦</m:t>
                          </m:r>
                        </m:den>
                      </m:f>
                    </m:oMath>
                  </m:oMathPara>
                </a14:m>
                <a:endParaRPr lang="en-US" altLang="zh-CN" sz="14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400"/>
              </a:p>
              <a:p>
                <a:endParaRPr lang="en-US" altLang="zh-CN" sz="140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Current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value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urrent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money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+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BTC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valued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at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current</m:t>
                    </m:r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price</m:t>
                    </m:r>
                  </m:oMath>
                </a14:m>
                <a:r>
                  <a:rPr lang="en-US" altLang="zh-CN" sz="1400"/>
                  <a:t> </a:t>
                </a:r>
                <a:endParaRPr lang="en-US" altLang="zh-CN" sz="14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68120"/>
                <a:ext cx="3440430" cy="17830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Limitation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8" name="Text Placeholder 2"/>
          <p:cNvSpPr txBox="1"/>
          <p:nvPr/>
        </p:nvSpPr>
        <p:spPr>
          <a:xfrm>
            <a:off x="828683" y="1428750"/>
            <a:ext cx="7500930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5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93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6055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The price signal is highly noisy and influenced by multiple factors beyond sentiment</a:t>
            </a:r>
            <a:endParaRPr lang="en-US" altLang="zh-CN" sz="1600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>
                <a:sym typeface="+mn-ea"/>
              </a:rPr>
              <a:t>The dataset used to retrain FinBERT is imbalanced</a:t>
            </a:r>
            <a:endParaRPr lang="en-US" altLang="zh-CN" sz="1600" b="0" dirty="0">
              <a:sym typeface="+mn-ea"/>
            </a:endParaRPr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The accuracy of the retrained FinBERT model remains a concern</a:t>
            </a:r>
            <a:endParaRPr lang="en-US" altLang="zh-CN" sz="1600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Current sentiment strategy </a:t>
            </a:r>
            <a:r>
              <a:rPr lang="en-US" altLang="en-GB" sz="1600" b="0" dirty="0"/>
              <a:t>could be improved</a:t>
            </a:r>
            <a:endParaRPr lang="en-US" altLang="en-GB" sz="1600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Does not account for real-time price changes, transaction fees, and other trading costs.</a:t>
            </a:r>
            <a:endParaRPr lang="en-US" altLang="zh-CN" sz="16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b="1" dirty="0"/>
              <a:t>Future work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8" name="Text Placeholder 2"/>
          <p:cNvSpPr txBox="1"/>
          <p:nvPr/>
        </p:nvSpPr>
        <p:spPr>
          <a:xfrm>
            <a:off x="828683" y="1428750"/>
            <a:ext cx="7500930" cy="29907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5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93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6055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Collect a more balanced and comprehensive news dataset</a:t>
            </a:r>
            <a:endParaRPr lang="en-US" altLang="zh-CN" sz="1600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Consider other factors such as moving average, interest rate etc.</a:t>
            </a:r>
            <a:endParaRPr lang="en-US" altLang="zh-CN" sz="1600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Enhance the performance of the retrained FinBERT model</a:t>
            </a:r>
            <a:endParaRPr lang="en-US" altLang="zh-CN" sz="1600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sz="1600" b="0" dirty="0"/>
              <a:t>Optimize the trading signal strategy for better return</a:t>
            </a:r>
            <a:endParaRPr lang="en-US" altLang="en-GB" sz="16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631502" cy="421200"/>
          </a:xfrm>
        </p:spPr>
        <p:txBody>
          <a:bodyPr/>
          <a:lstStyle/>
          <a:p>
            <a:r>
              <a:rPr lang="en-US" altLang="zh-CN" dirty="0"/>
              <a:t>Introduction and Aim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210175" y="1029335"/>
          <a:ext cx="3849370" cy="3420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40"/>
                <a:gridCol w="2907030"/>
              </a:tblGrid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News title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2021-3-31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Iphone user loses $ 600,000 downloading scam bitcoin app apple store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2021-3-31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New app help previously incarcerated individual find job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2021-3-31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Bitcoin ether hit highest since mid - may sentiment warms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2021-4-1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Rise bot trading world cryptocurrency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2021-4-2</a:t>
                      </a:r>
                      <a:endParaRPr lang="en-US" altLang="zh-CN" sz="1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Art nft question : next frontier trading , new form tulip ?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......</a:t>
                      </a:r>
                      <a:endParaRPr lang="en-US" altLang="zh-CN" sz="1400"/>
                    </a:p>
                  </a:txBody>
                  <a:tcPr anchor="t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........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671" t="695" b="1524"/>
          <a:stretch>
            <a:fillRect/>
          </a:stretch>
        </p:blipFill>
        <p:spPr>
          <a:xfrm>
            <a:off x="76200" y="899160"/>
            <a:ext cx="504825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86" y="270000"/>
            <a:ext cx="7631502" cy="421200"/>
          </a:xfrm>
        </p:spPr>
        <p:txBody>
          <a:bodyPr/>
          <a:lstStyle/>
          <a:p>
            <a:r>
              <a:rPr lang="en-US" altLang="zh-CN" dirty="0"/>
              <a:t>Introduction and Aim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rcRect l="671" t="695" b="1524"/>
          <a:stretch>
            <a:fillRect/>
          </a:stretch>
        </p:blipFill>
        <p:spPr>
          <a:xfrm>
            <a:off x="76200" y="768350"/>
            <a:ext cx="5215890" cy="4082415"/>
          </a:xfrm>
          <a:prstGeom prst="rect">
            <a:avLst/>
          </a:prstGeom>
        </p:spPr>
      </p:pic>
      <p:sp>
        <p:nvSpPr>
          <p:cNvPr id="3" name="等腰三角形 2"/>
          <p:cNvSpPr/>
          <p:nvPr/>
        </p:nvSpPr>
        <p:spPr>
          <a:xfrm>
            <a:off x="949325" y="2444750"/>
            <a:ext cx="146685" cy="1397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032000" y="3304540"/>
            <a:ext cx="146685" cy="1397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885315" y="3986530"/>
            <a:ext cx="146685" cy="1397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563495" y="3117850"/>
            <a:ext cx="146685" cy="1397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0800000">
            <a:off x="3086100" y="1014095"/>
            <a:ext cx="146685" cy="139700"/>
          </a:xfrm>
          <a:prstGeom prst="triangl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2875280" y="1153795"/>
            <a:ext cx="146685" cy="139700"/>
          </a:xfrm>
          <a:prstGeom prst="triangl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96010" y="1689100"/>
            <a:ext cx="146685" cy="139700"/>
          </a:xfrm>
          <a:prstGeom prst="triangl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897630" y="3575685"/>
            <a:ext cx="146685" cy="1397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4613910" y="2584450"/>
            <a:ext cx="146685" cy="139700"/>
          </a:xfrm>
          <a:prstGeom prst="triangl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5619750" y="2305050"/>
            <a:ext cx="146685" cy="139700"/>
          </a:xfrm>
          <a:prstGeom prst="triangle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5619750" y="1886585"/>
            <a:ext cx="146685" cy="139700"/>
          </a:xfrm>
          <a:prstGeom prst="triangl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14390" y="17722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Buy signal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914390" y="22002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Sell signal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534025" y="6965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Trading signal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5534025" y="25685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Return</a:t>
            </a:r>
            <a:endParaRPr lang="en-US" altLang="zh-CN" b="1"/>
          </a:p>
        </p:txBody>
      </p:sp>
      <p:sp>
        <p:nvSpPr>
          <p:cNvPr id="21" name="文本框 20"/>
          <p:cNvSpPr txBox="1"/>
          <p:nvPr/>
        </p:nvSpPr>
        <p:spPr>
          <a:xfrm>
            <a:off x="2374900" y="31769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P</a:t>
            </a:r>
            <a:r>
              <a:rPr lang="en-US" altLang="zh-CN" sz="2000" b="1" baseline="-250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t-1</a:t>
            </a:r>
            <a:endParaRPr lang="en-US" altLang="zh-CN" sz="2000" b="1" baseline="-2500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32785" y="894715"/>
            <a:ext cx="5626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P</a:t>
            </a:r>
            <a:r>
              <a:rPr lang="en-US" altLang="zh-CN" sz="2000" b="1" baseline="-250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t</a:t>
            </a:r>
            <a:endParaRPr lang="en-US" altLang="zh-CN" sz="2000" b="1" baseline="-2500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292090" y="2989580"/>
                <a:ext cx="3852545" cy="2175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Price at time t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</a:rPr>
                  <a:t>t−1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P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rice at the previous time step.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r</a:t>
                </a:r>
                <a:r>
                  <a:rPr lang="en-US" altLang="zh-CN" baseline="-25000">
                    <a:latin typeface="Cambria Math" panose="02040503050406030204" charset="0"/>
                    <a:cs typeface="Cambria Math" panose="02040503050406030204" charset="0"/>
                  </a:rPr>
                  <a:t>t       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Return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baseline="-25000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90" y="2989580"/>
                <a:ext cx="3852545" cy="21755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91455" y="1134745"/>
            <a:ext cx="3769995" cy="47307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/>
              <a:t>An actionable indicator that suggests when to buy, sell, or hold an asset.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Aim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6920" y="1436370"/>
            <a:ext cx="7500620" cy="641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This work explores the use of financial </a:t>
            </a:r>
            <a:r>
              <a:rPr lang="en-US" altLang="zh-CN" sz="2000" b="1" dirty="0"/>
              <a:t>news headlines</a:t>
            </a:r>
            <a:r>
              <a:rPr lang="en-US" altLang="zh-CN" sz="2000" dirty="0"/>
              <a:t> for </a:t>
            </a:r>
            <a:r>
              <a:rPr lang="en-US" altLang="zh-CN" sz="2000" b="1" dirty="0"/>
              <a:t>predicting bitcoin price trends</a:t>
            </a:r>
            <a:r>
              <a:rPr lang="en-US" altLang="zh-CN" sz="2000" dirty="0"/>
              <a:t> through automated sentiment analysis.</a:t>
            </a:r>
            <a:endParaRPr lang="en-US" altLang="zh-CN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689610" y="2433320"/>
            <a:ext cx="7567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38125" indent="-238125" algn="l">
              <a:spcBef>
                <a:spcPts val="85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000" dirty="0"/>
              <a:t>Sentiment analysis performance is evaluated by generating </a:t>
            </a:r>
            <a:r>
              <a:rPr lang="en-US" altLang="zh-CN" sz="2000" b="1" dirty="0"/>
              <a:t>trading signals</a:t>
            </a:r>
            <a:r>
              <a:rPr lang="en-US" altLang="zh-CN" sz="2000" dirty="0"/>
              <a:t> based on sentiment and measuring the resulting </a:t>
            </a:r>
            <a:r>
              <a:rPr lang="en-US" altLang="zh-CN" sz="2000" b="1" dirty="0"/>
              <a:t>returns</a:t>
            </a:r>
            <a:r>
              <a:rPr lang="en-US" altLang="zh-CN" sz="2000" dirty="0"/>
              <a:t>.</a:t>
            </a:r>
            <a:endParaRPr lang="en-US" altLang="zh-CN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89610" y="3631565"/>
            <a:ext cx="7211060" cy="815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38125" indent="-238125" algn="l" fontAlgn="auto">
              <a:lnSpc>
                <a:spcPct val="100000"/>
              </a:lnSpc>
              <a:spcBef>
                <a:spcPts val="85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Integrates machine learning theory with real-world business data</a:t>
            </a:r>
            <a:endParaRPr lang="en-US" altLang="zh-CN" sz="2000" dirty="0">
              <a:sym typeface="+mn-ea"/>
            </a:endParaRPr>
          </a:p>
          <a:p>
            <a:pPr marL="238125" indent="-238125" algn="l" fontAlgn="auto">
              <a:lnSpc>
                <a:spcPct val="100000"/>
              </a:lnSpc>
              <a:spcBef>
                <a:spcPts val="850"/>
              </a:spcBef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Better asset management, Algorithmic trading</a:t>
            </a:r>
            <a:endParaRPr lang="en-US" altLang="zh-CN" sz="20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Objectives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12" name="Text Placeholder 2"/>
          <p:cNvSpPr txBox="1"/>
          <p:nvPr/>
        </p:nvSpPr>
        <p:spPr>
          <a:xfrm>
            <a:off x="556260" y="1428750"/>
            <a:ext cx="8030845" cy="29908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1415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17500" indent="-31750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8325" indent="-22225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84225" indent="-201930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Minion Pro" pitchFamily="18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0125" indent="-186055" algn="l" defTabSz="914400" rtl="0" eaLnBrk="1" latinLnBrk="0" hangingPunct="1">
              <a:spcBef>
                <a:spcPts val="1135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b="0" dirty="0"/>
              <a:t>Review existing literature on LLMs in financial predictions</a:t>
            </a:r>
            <a:endParaRPr lang="en-US" altLang="zh-CN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b="0" dirty="0"/>
              <a:t>Replicate FinBERT(LLM)’s performance on the GDELT news database</a:t>
            </a:r>
            <a:endParaRPr lang="en-US" altLang="zh-CN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b="0" dirty="0"/>
              <a:t>Retrain and implement FinBERT to improve sentiment analysis accuracy</a:t>
            </a:r>
            <a:endParaRPr lang="en-US" altLang="zh-CN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b="0" dirty="0"/>
              <a:t>Evaluate FinBERT’s performance using statistical and financial metrics</a:t>
            </a:r>
            <a:endParaRPr lang="en-US" altLang="zh-CN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b="0" dirty="0"/>
              <a:t>Calculate correlation between sentiment and returns</a:t>
            </a:r>
            <a:endParaRPr lang="en-US" altLang="zh-CN" b="0" dirty="0"/>
          </a:p>
          <a:p>
            <a:pPr marL="285750" indent="-285750">
              <a:buClr>
                <a:srgbClr val="0E73B9"/>
              </a:buClr>
              <a:buFont typeface="Arial" panose="020B0604020202020204" pitchFamily="34" charset="0"/>
              <a:buChar char="•"/>
            </a:pPr>
            <a:r>
              <a:rPr lang="en-US" altLang="zh-CN" b="0" dirty="0"/>
              <a:t>Develop a trading signal based on sentiment analysis</a:t>
            </a:r>
            <a:endParaRPr lang="en-US" altLang="zh-CN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Method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pic>
        <p:nvPicPr>
          <p:cNvPr id="5" name="图片 4" descr="Prepare Data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273175"/>
            <a:ext cx="8344535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Data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pic>
        <p:nvPicPr>
          <p:cNvPr id="5" name="图片 4" descr="Prepare Data (1)"/>
          <p:cNvPicPr>
            <a:picLocks noChangeAspect="1"/>
          </p:cNvPicPr>
          <p:nvPr/>
        </p:nvPicPr>
        <p:blipFill>
          <a:blip r:embed="rId1"/>
          <a:srcRect r="87786" b="76642"/>
          <a:stretch>
            <a:fillRect/>
          </a:stretch>
        </p:blipFill>
        <p:spPr>
          <a:xfrm>
            <a:off x="626745" y="1835785"/>
            <a:ext cx="1019175" cy="735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85290" y="1273175"/>
            <a:ext cx="6909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243504 </a:t>
            </a:r>
            <a:r>
              <a:rPr lang="en-US" altLang="zh-CN" b="1"/>
              <a:t>N</a:t>
            </a:r>
            <a:r>
              <a:rPr lang="en-US" altLang="zh-CN" b="1"/>
              <a:t>ews</a:t>
            </a:r>
            <a:r>
              <a:rPr lang="en-US" altLang="zh-CN"/>
              <a:t> titles were extracted from </a:t>
            </a:r>
            <a:r>
              <a:rPr lang="en-US" altLang="zh-CN" b="1"/>
              <a:t>GDELT</a:t>
            </a:r>
            <a:r>
              <a:rPr lang="en-US" altLang="zh-CN"/>
              <a:t> between March 2021 and April 2022 containing any of the key words: cryptocurrency, cryptocurrencies, CBDC, Bitcoin, Ethereum, Litecoin, BitcoinCash...[1]</a:t>
            </a:r>
            <a:endParaRPr lang="en-US" altLang="zh-CN"/>
          </a:p>
        </p:txBody>
      </p:sp>
      <p:pic>
        <p:nvPicPr>
          <p:cNvPr id="4" name="图片 3" descr="Prepare Data (1)"/>
          <p:cNvPicPr>
            <a:picLocks noChangeAspect="1"/>
          </p:cNvPicPr>
          <p:nvPr/>
        </p:nvPicPr>
        <p:blipFill>
          <a:blip r:embed="rId1"/>
          <a:srcRect l="45689" r="43518" b="75676"/>
          <a:stretch>
            <a:fillRect/>
          </a:stretch>
        </p:blipFill>
        <p:spPr>
          <a:xfrm>
            <a:off x="665480" y="3307715"/>
            <a:ext cx="864235" cy="735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85290" y="3307715"/>
            <a:ext cx="6909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Bitcoin price</a:t>
            </a:r>
            <a:r>
              <a:rPr lang="en-US" altLang="zh-CN"/>
              <a:t> is downloaded from </a:t>
            </a:r>
            <a:r>
              <a:rPr lang="en-US" altLang="zh-CN" b="1"/>
              <a:t>CoinMarketCap</a:t>
            </a:r>
            <a:r>
              <a:rPr lang="en-US" altLang="zh-CN"/>
              <a:t> covering the same date period.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685290" y="2195195"/>
            <a:ext cx="683069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1800" b="1"/>
              <a:t>Global Data on Events, Location and Tone</a:t>
            </a:r>
            <a:r>
              <a:rPr lang="en-US" altLang="zh-CN" sz="1800"/>
              <a:t> (</a:t>
            </a:r>
            <a:r>
              <a:rPr lang="en-US" altLang="zh-CN" sz="1800" b="1"/>
              <a:t>GDELT</a:t>
            </a:r>
            <a:r>
              <a:rPr lang="en-US" altLang="zh-CN" sz="1800"/>
              <a:t>) contains over 200 million geolocated events with worldwide coverage from 1979 to the present.</a:t>
            </a:r>
            <a:endParaRPr lang="en-US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2476500" y="4579620"/>
            <a:ext cx="6497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1"/>
                </a:solidFill>
              </a:rPr>
              <a:t>[1] Alonso, F., &amp; Sicilia, M. </a:t>
            </a:r>
            <a:r>
              <a:rPr lang="en-US" altLang="en-US" sz="1400">
                <a:solidFill>
                  <a:schemeClr val="bg1"/>
                </a:solidFill>
              </a:rPr>
              <a:t>Á</a:t>
            </a:r>
            <a:r>
              <a:rPr lang="en-US" altLang="zh-CN" sz="1400">
                <a:solidFill>
                  <a:schemeClr val="bg1"/>
                </a:solidFill>
              </a:rPr>
              <a:t>. (2022, October). Cryptocurrency curated news event database from GDELT. Research Square.</a:t>
            </a:r>
            <a:endParaRPr lang="en-US" altLang="zh-CN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FinBERT - Large Language Model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917575" y="1121410"/>
            <a:ext cx="7312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FinBERT is trained over 61 GB of text data, with approximately 12.7 billion words from financial sources and 3.3 billion words from general sources.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78535" y="2934335"/>
            <a:ext cx="414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ethereum expected hit new high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28260" y="2847340"/>
            <a:ext cx="18872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 baseline="-25000"/>
              <a:t>pos</a:t>
            </a:r>
            <a:r>
              <a:rPr lang="en-US" altLang="zh-CN"/>
              <a:t> = 0.98</a:t>
            </a:r>
            <a:endParaRPr lang="en-US" altLang="zh-CN"/>
          </a:p>
          <a:p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neu</a:t>
            </a:r>
            <a:r>
              <a:rPr lang="en-US" altLang="zh-CN"/>
              <a:t> = 0.01</a:t>
            </a:r>
            <a:endParaRPr lang="en-US" altLang="zh-CN"/>
          </a:p>
          <a:p>
            <a:r>
              <a:rPr lang="en-US" altLang="zh-CN">
                <a:sym typeface="+mn-ea"/>
              </a:rPr>
              <a:t>S</a:t>
            </a:r>
            <a:r>
              <a:rPr lang="en-US" altLang="zh-CN" baseline="-25000">
                <a:sym typeface="+mn-ea"/>
              </a:rPr>
              <a:t>neg</a:t>
            </a:r>
            <a:r>
              <a:rPr lang="en-US" altLang="zh-CN"/>
              <a:t> = 0.01</a:t>
            </a:r>
            <a:endParaRPr lang="en-US" altLang="zh-CN"/>
          </a:p>
        </p:txBody>
      </p:sp>
      <p:pic>
        <p:nvPicPr>
          <p:cNvPr id="8" name="图片 7" descr="Prepare Dat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2000885"/>
            <a:ext cx="6285865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21419" y="270000"/>
            <a:ext cx="8722581" cy="421200"/>
          </a:xfrm>
        </p:spPr>
        <p:txBody>
          <a:bodyPr/>
          <a:lstStyle/>
          <a:p>
            <a:r>
              <a:rPr lang="en-US" altLang="en-IE" dirty="0"/>
              <a:t>Retrain FinBERT</a:t>
            </a:r>
            <a:endParaRPr lang="en-US" alt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039513" y="4881249"/>
            <a:ext cx="290100" cy="191861"/>
          </a:xfrm>
        </p:spPr>
        <p:txBody>
          <a:bodyPr/>
          <a:lstStyle/>
          <a:p>
            <a:fld id="{DDBE135E-2566-4748-853C-8A3B78F0FB00}" type="slidenum">
              <a:rPr lang="en-GB" smtClean="0"/>
            </a:fld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917575" y="1151255"/>
            <a:ext cx="79063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The original FinBERT model has an accuracy of </a:t>
            </a:r>
            <a:r>
              <a:rPr lang="en-US" altLang="zh-CN" b="1"/>
              <a:t>64.8%</a:t>
            </a:r>
            <a:r>
              <a:rPr lang="en-US" altLang="zh-CN"/>
              <a:t> on a manually labeled GDELT news dataset consisting of 600 news articles.</a:t>
            </a:r>
            <a:endParaRPr lang="en-US" altLang="zh-CN"/>
          </a:p>
          <a:p>
            <a:pPr indent="0">
              <a:buNone/>
            </a:pPr>
            <a:r>
              <a:rPr lang="en-US" altLang="zh-CN" b="1"/>
              <a:t>Retrain</a:t>
            </a:r>
            <a:r>
              <a:rPr lang="en-US" altLang="zh-CN"/>
              <a:t>: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1. Remove the stop words. ("the", "and", "is")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2. </a:t>
            </a:r>
            <a:r>
              <a:rPr lang="en-US" altLang="zh-CN">
                <a:sym typeface="+mn-ea"/>
              </a:rPr>
              <a:t>Remove punctuation and special characters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3. </a:t>
            </a:r>
            <a:r>
              <a:rPr lang="en-US" altLang="zh-CN">
                <a:sym typeface="+mn-ea"/>
              </a:rPr>
              <a:t>Convert all text to lower case</a:t>
            </a:r>
            <a:endParaRPr lang="en-US" altLang="zh-CN">
              <a:sym typeface="+mn-ea"/>
            </a:endParaRPr>
          </a:p>
          <a:p>
            <a:pPr indent="0">
              <a:buNone/>
            </a:pPr>
            <a:r>
              <a:rPr lang="en-US" altLang="zh-CN"/>
              <a:t>4. lemmatizes each word</a:t>
            </a: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indent="0">
              <a:buNone/>
            </a:pPr>
            <a:r>
              <a:rPr lang="en-US" altLang="zh-CN"/>
              <a:t>Retrained FinBERT has </a:t>
            </a:r>
            <a:r>
              <a:rPr lang="en-US" altLang="zh-CN" b="1"/>
              <a:t>85%</a:t>
            </a:r>
            <a:r>
              <a:rPr lang="en-US" altLang="zh-CN"/>
              <a:t> accuracy on test set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7575" y="3176270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	      70%</a:t>
            </a:r>
            <a:endParaRPr lang="en-US" altLang="zh-CN"/>
          </a:p>
          <a:p>
            <a:r>
              <a:rPr lang="en-US" altLang="zh-CN"/>
              <a:t>Validation      20%</a:t>
            </a:r>
            <a:endParaRPr lang="en-US" altLang="zh-CN"/>
          </a:p>
          <a:p>
            <a:r>
              <a:rPr lang="en-US" altLang="zh-CN"/>
              <a:t>Test	      10%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258820" y="317627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Learning rate	2e-5</a:t>
            </a:r>
            <a:endParaRPr lang="en-US" altLang="zh-CN"/>
          </a:p>
          <a:p>
            <a:r>
              <a:rPr lang="en-US" altLang="zh-CN"/>
              <a:t>Batch size		8</a:t>
            </a:r>
            <a:endParaRPr lang="en-US" altLang="zh-CN"/>
          </a:p>
          <a:p>
            <a:r>
              <a:rPr lang="en-US" altLang="zh-CN"/>
              <a:t>Weight decay	0.01</a:t>
            </a:r>
            <a:endParaRPr lang="en-US" altLang="zh-CN"/>
          </a:p>
        </p:txBody>
      </p:sp>
      <p:graphicFrame>
        <p:nvGraphicFramePr>
          <p:cNvPr id="6" name="图表 5" descr="7b0a202020202263686172745265734964223a20223230343735393537220a7d0a"/>
          <p:cNvGraphicFramePr/>
          <p:nvPr/>
        </p:nvGraphicFramePr>
        <p:xfrm>
          <a:off x="6026150" y="1628775"/>
          <a:ext cx="2797810" cy="2746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03*306"/>
  <p:tag name="TABLE_ENDDRAG_RECT" val="410*70*303*306"/>
</p:tagLst>
</file>

<file path=ppt/tags/tag2.xml><?xml version="1.0" encoding="utf-8"?>
<p:tagLst xmlns:p="http://schemas.openxmlformats.org/presentationml/2006/main">
  <p:tag name="KSO_WM_DIAGRAM_VIRTUALLY_FRAME" val="{&quot;height&quot;:276.1,&quot;left&quot;:22.65,&quot;top&quot;:116.85,&quot;width&quot;:685.4}"/>
</p:tagLst>
</file>

<file path=ppt/tags/tag3.xml><?xml version="1.0" encoding="utf-8"?>
<p:tagLst xmlns:p="http://schemas.openxmlformats.org/presentationml/2006/main">
  <p:tag name="KSO_WM_DIAGRAM_VIRTUALLY_FRAME" val="{&quot;height&quot;:276.1,&quot;left&quot;:22.65,&quot;top&quot;:116.85,&quot;width&quot;:685.4}"/>
</p:tagLst>
</file>

<file path=ppt/tags/tag4.xml><?xml version="1.0" encoding="utf-8"?>
<p:tagLst xmlns:p="http://schemas.openxmlformats.org/presentationml/2006/main">
  <p:tag name="KSO_WM_DIAGRAM_VIRTUALLY_FRAME" val="{&quot;height&quot;:271.15,&quot;left&quot;:22.65,&quot;top&quot;:116.85,&quot;width&quot;:685.4}"/>
</p:tagLst>
</file>

<file path=ppt/tags/tag5.xml><?xml version="1.0" encoding="utf-8"?>
<p:tagLst xmlns:p="http://schemas.openxmlformats.org/presentationml/2006/main">
  <p:tag name="resource_record_key" val="{&quot;8&quot;:[20475957]}"/>
</p:tagLst>
</file>

<file path=ppt/theme/theme1.xml><?xml version="1.0" encoding="utf-8"?>
<a:theme xmlns:a="http://schemas.openxmlformats.org/drawingml/2006/main" name="TCD_PPT_Calibri_Option1a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TCD_PPT_Calibri_Option1a.potx</Template>
  <TotalTime>0</TotalTime>
  <Words>4995</Words>
  <Application>WPS 演示</Application>
  <PresentationFormat>On-screen Show (16:9)</PresentationFormat>
  <Paragraphs>263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Minion Pro</vt:lpstr>
      <vt:lpstr>Segoe Print</vt:lpstr>
      <vt:lpstr>Calibri</vt:lpstr>
      <vt:lpstr>Cambria Math</vt:lpstr>
      <vt:lpstr>Microsoft YaHei</vt:lpstr>
      <vt:lpstr>Arial Unicode MS</vt:lpstr>
      <vt:lpstr>TCD_PPT_Calibri_Option1a</vt:lpstr>
      <vt:lpstr>Sentiment analysis with Large Language Models  for predicting trends in Bitcoin</vt:lpstr>
      <vt:lpstr>Introduction and Aim</vt:lpstr>
      <vt:lpstr>Introduction and Aim</vt:lpstr>
      <vt:lpstr>Introduction and Aim</vt:lpstr>
      <vt:lpstr>Objectives</vt:lpstr>
      <vt:lpstr>Method</vt:lpstr>
      <vt:lpstr>Data</vt:lpstr>
      <vt:lpstr>FinBERT - Large Language Model</vt:lpstr>
      <vt:lpstr>Retrain FinBERT</vt:lpstr>
      <vt:lpstr>Sentiment Analysis</vt:lpstr>
      <vt:lpstr>Sentiment Analysis</vt:lpstr>
      <vt:lpstr>Pearson Correlation</vt:lpstr>
      <vt:lpstr>Development of trading algorithm</vt:lpstr>
      <vt:lpstr>Performance</vt:lpstr>
      <vt:lpstr>Limitation</vt:lpstr>
      <vt:lpstr>Future work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dtpgraphics</dc:creator>
  <cp:lastModifiedBy>Sugar`</cp:lastModifiedBy>
  <cp:revision>113</cp:revision>
  <cp:lastPrinted>2014-12-16T10:33:00Z</cp:lastPrinted>
  <dcterms:created xsi:type="dcterms:W3CDTF">2013-07-29T09:34:00Z</dcterms:created>
  <dcterms:modified xsi:type="dcterms:W3CDTF">2025-05-21T09:00:26Z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86BB4490D39844D089A46D0D0FC6A99C_12</vt:lpwstr>
  </property>
  <property fmtid="{D5CDD505-2E9C-101B-9397-08002B2CF9AE}" pid="3" name="KSOProductBuildVer">
    <vt:lpwstr>2052-12.1.0.21171</vt:lpwstr>
  </property>
</Properties>
</file>