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tags/tag10.xml" ContentType="application/vnd.openxmlformats-officedocument.presentationml.tags+xml"/>
  <Override PartName="/ppt/notesSlides/notesSlide32.xml" ContentType="application/vnd.openxmlformats-officedocument.presentationml.notesSlide+xml"/>
  <Override PartName="/ppt/tags/tag11.xml" ContentType="application/vnd.openxmlformats-officedocument.presentationml.tags+xml"/>
  <Override PartName="/ppt/notesSlides/notesSlide33.xml" ContentType="application/vnd.openxmlformats-officedocument.presentationml.notesSlide+xml"/>
  <Override PartName="/ppt/tags/tag1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50"/>
  </p:notesMasterIdLst>
  <p:handoutMasterIdLst>
    <p:handoutMasterId r:id="rId51"/>
  </p:handoutMasterIdLst>
  <p:sldIdLst>
    <p:sldId id="350" r:id="rId5"/>
    <p:sldId id="604" r:id="rId6"/>
    <p:sldId id="731" r:id="rId7"/>
    <p:sldId id="732" r:id="rId8"/>
    <p:sldId id="733" r:id="rId9"/>
    <p:sldId id="734" r:id="rId10"/>
    <p:sldId id="735" r:id="rId11"/>
    <p:sldId id="766" r:id="rId12"/>
    <p:sldId id="767" r:id="rId13"/>
    <p:sldId id="738" r:id="rId14"/>
    <p:sldId id="739" r:id="rId15"/>
    <p:sldId id="521" r:id="rId16"/>
    <p:sldId id="740" r:id="rId17"/>
    <p:sldId id="741" r:id="rId18"/>
    <p:sldId id="670" r:id="rId19"/>
    <p:sldId id="742" r:id="rId20"/>
    <p:sldId id="743" r:id="rId21"/>
    <p:sldId id="744" r:id="rId22"/>
    <p:sldId id="708" r:id="rId23"/>
    <p:sldId id="745" r:id="rId24"/>
    <p:sldId id="746" r:id="rId25"/>
    <p:sldId id="747" r:id="rId26"/>
    <p:sldId id="748" r:id="rId27"/>
    <p:sldId id="749" r:id="rId28"/>
    <p:sldId id="709" r:id="rId29"/>
    <p:sldId id="750" r:id="rId30"/>
    <p:sldId id="751" r:id="rId31"/>
    <p:sldId id="710" r:id="rId32"/>
    <p:sldId id="752" r:id="rId33"/>
    <p:sldId id="763" r:id="rId34"/>
    <p:sldId id="768" r:id="rId35"/>
    <p:sldId id="712" r:id="rId36"/>
    <p:sldId id="754" r:id="rId37"/>
    <p:sldId id="755" r:id="rId38"/>
    <p:sldId id="756" r:id="rId39"/>
    <p:sldId id="757" r:id="rId40"/>
    <p:sldId id="758" r:id="rId41"/>
    <p:sldId id="713" r:id="rId42"/>
    <p:sldId id="759" r:id="rId43"/>
    <p:sldId id="760" r:id="rId44"/>
    <p:sldId id="761" r:id="rId45"/>
    <p:sldId id="762" r:id="rId46"/>
    <p:sldId id="714" r:id="rId47"/>
    <p:sldId id="561" r:id="rId48"/>
    <p:sldId id="562"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8" d="100"/>
          <a:sy n="68" d="100"/>
        </p:scale>
        <p:origin x="150" y="60"/>
      </p:cViewPr>
      <p:guideLst>
        <p:guide orient="horz" pos="2160"/>
        <p:guide pos="2880"/>
      </p:guideLst>
    </p:cSldViewPr>
  </p:slideViewPr>
  <p:outlineViewPr>
    <p:cViewPr>
      <p:scale>
        <a:sx n="33" d="100"/>
        <a:sy n="33" d="100"/>
      </p:scale>
      <p:origin x="0" y="-27408"/>
    </p:cViewPr>
  </p:outlineViewPr>
  <p:notesTextViewPr>
    <p:cViewPr>
      <p:scale>
        <a:sx n="100" d="100"/>
        <a:sy n="100" d="100"/>
      </p:scale>
      <p:origin x="0" y="0"/>
    </p:cViewPr>
  </p:notesTextViewPr>
  <p:sorterViewPr>
    <p:cViewPr>
      <p:scale>
        <a:sx n="66" d="100"/>
        <a:sy n="66" d="100"/>
      </p:scale>
      <p:origin x="0" y="-21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6/22/2020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Headings should</a:t>
            </a:r>
            <a:r>
              <a:rPr lang="en-US" baseline="0" dirty="0"/>
              <a:t> be set in title case and blue </a:t>
            </a:r>
            <a:r>
              <a:rPr lang="en-US" baseline="0" dirty="0" err="1"/>
              <a:t>colour</a:t>
            </a:r>
            <a:r>
              <a:rPr lang="en-US" baseline="0" dirty="0"/>
              <a:t>. (Title case means capitalizing the first letter of each words that are not articles or prepositions, e.g. Road Map to Success. It does not mean all caps.)</a:t>
            </a:r>
            <a:endParaRPr dirty="0"/>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06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659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00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29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674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789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59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513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145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64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66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077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96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3788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114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195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4669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317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275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206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857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59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267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153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674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968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37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832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439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408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743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482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725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6467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601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983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19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3730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169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433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24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1600" marR="0" lvl="1" indent="-284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2pPr>
            <a:lvl3pPr marL="1144800" marR="0" lvl="2" indent="-230400" algn="l" rtl="0">
              <a:spcBef>
                <a:spcPts val="600"/>
              </a:spcBef>
              <a:buClr>
                <a:srgbClr val="007FA3"/>
              </a:buClr>
              <a:buSzPct val="100000"/>
              <a:buFont typeface="Noto Sans Symbols"/>
              <a:buChar char="▪"/>
              <a:defRPr sz="1600" b="0" i="0" u="none" strike="noStrike" cap="none" baseline="0">
                <a:solidFill>
                  <a:schemeClr val="dk1"/>
                </a:solidFill>
                <a:latin typeface="Arial"/>
                <a:ea typeface="Arial"/>
                <a:cs typeface="Arial"/>
                <a:sym typeface="Arial"/>
              </a:defRPr>
            </a:lvl3pPr>
            <a:lvl4pPr marL="1602000" marR="0" lvl="3" indent="-230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 Edition</a:t>
            </a:r>
          </a:p>
          <a:p>
            <a:pPr lvl="1"/>
            <a:r>
              <a:rPr lang="en-US" dirty="0"/>
              <a:t>Second Edition</a:t>
            </a:r>
          </a:p>
          <a:p>
            <a:pPr lvl="2"/>
            <a:r>
              <a:rPr lang="en-US" dirty="0"/>
              <a:t>Third Edition</a:t>
            </a:r>
          </a:p>
          <a:p>
            <a:pPr lvl="3"/>
            <a:r>
              <a:rPr lang="en-US" dirty="0"/>
              <a:t>Fourth </a:t>
            </a:r>
            <a:r>
              <a:rPr lang="en-US" dirty="0" err="1"/>
              <a:t>Editon</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TextBox 6"/>
          <p:cNvSpPr txBox="1"/>
          <p:nvPr userDrawn="1"/>
        </p:nvSpPr>
        <p:spPr>
          <a:xfrm>
            <a:off x="1531126" y="6453699"/>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2016,</a:t>
            </a:r>
            <a:r>
              <a:rPr lang="en-US" altLang="en-US" sz="1200" b="0" baseline="0" dirty="0">
                <a:latin typeface="Verdana" panose="020B0604030504040204" pitchFamily="34" charset="0"/>
                <a:ea typeface="Verdana" panose="020B0604030504040204" pitchFamily="34" charset="0"/>
                <a:cs typeface="Verdana" panose="020B0604030504040204" pitchFamily="34" charset="0"/>
              </a:rPr>
              <a:t> 2013, 2010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a:t>
            </a:r>
            <a:r>
              <a:rPr lang="en-US" altLang="en-US" sz="1200" b="0" baseline="0" dirty="0">
                <a:latin typeface="Verdana" panose="020B0604030504040204" pitchFamily="34" charset="0"/>
                <a:ea typeface="Verdana" panose="020B0604030504040204" pitchFamily="34" charset="0"/>
                <a:cs typeface="Verdana" panose="020B0604030504040204" pitchFamily="34" charset="0"/>
              </a:rPr>
              <a:t> </a:t>
            </a:r>
            <a:r>
              <a:rPr lang="en-US" altLang="en-US" sz="1200" b="0" dirty="0">
                <a:latin typeface="Verdana" panose="020B0604030504040204" pitchFamily="34" charset="0"/>
                <a:ea typeface="Verdana" panose="020B0604030504040204" pitchFamily="34" charset="0"/>
                <a:cs typeface="Verdana" panose="020B0604030504040204" pitchFamily="34" charset="0"/>
              </a:rPr>
              <a:t>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1"/>
          <p:cNvSpPr txBox="1">
            <a:spLocks noGrp="1"/>
          </p:cNvSpPr>
          <p:nvPr>
            <p:ph type="body" idx="1" hasCustomPrompt="1"/>
          </p:nvPr>
        </p:nvSpPr>
        <p:spPr>
          <a:xfrm>
            <a:off x="457200" y="1600200"/>
            <a:ext cx="8229600" cy="119427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1600" marR="0" lvl="1" indent="-284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2pPr>
            <a:lvl3pPr marL="1144800" marR="0" lvl="2" indent="-230400" algn="l" rtl="0">
              <a:spcBef>
                <a:spcPts val="600"/>
              </a:spcBef>
              <a:buClr>
                <a:srgbClr val="007FA3"/>
              </a:buClr>
              <a:buSzPct val="100000"/>
              <a:buFont typeface="Noto Sans Symbols"/>
              <a:buChar char="▪"/>
              <a:defRPr sz="1600" b="0" i="0" u="none" strike="noStrike" cap="none" baseline="0">
                <a:solidFill>
                  <a:schemeClr val="dk1"/>
                </a:solidFill>
                <a:latin typeface="Arial"/>
                <a:ea typeface="Arial"/>
                <a:cs typeface="Arial"/>
                <a:sym typeface="Arial"/>
              </a:defRPr>
            </a:lvl3pPr>
            <a:lvl4pPr marL="1602000" marR="0" lvl="3" indent="-230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 Edition</a:t>
            </a:r>
          </a:p>
          <a:p>
            <a:pPr lvl="1"/>
            <a:r>
              <a:rPr lang="en-US" dirty="0"/>
              <a:t>Second Edition</a:t>
            </a:r>
          </a:p>
          <a:p>
            <a:pPr lvl="2"/>
            <a:r>
              <a:rPr lang="en-US" dirty="0"/>
              <a:t>Third Edition</a:t>
            </a:r>
          </a:p>
          <a:p>
            <a:pPr lvl="3"/>
            <a:r>
              <a:rPr lang="en-US" dirty="0"/>
              <a:t>Fourth </a:t>
            </a:r>
            <a:r>
              <a:rPr lang="en-US" dirty="0" err="1"/>
              <a:t>Editon</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TextBox 6"/>
          <p:cNvSpPr txBox="1"/>
          <p:nvPr userDrawn="1"/>
        </p:nvSpPr>
        <p:spPr>
          <a:xfrm>
            <a:off x="1531126" y="6453699"/>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2016,</a:t>
            </a:r>
            <a:r>
              <a:rPr lang="en-US" altLang="en-US" sz="1200" b="0" baseline="0" dirty="0">
                <a:latin typeface="Verdana" panose="020B0604030504040204" pitchFamily="34" charset="0"/>
                <a:ea typeface="Verdana" panose="020B0604030504040204" pitchFamily="34" charset="0"/>
                <a:cs typeface="Verdana" panose="020B0604030504040204" pitchFamily="34" charset="0"/>
              </a:rPr>
              <a:t> 2013, 2010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a:t>
            </a:r>
            <a:r>
              <a:rPr lang="en-US" altLang="en-US" sz="1200" b="0" baseline="0" dirty="0">
                <a:latin typeface="Verdana" panose="020B0604030504040204" pitchFamily="34" charset="0"/>
                <a:ea typeface="Verdana" panose="020B0604030504040204" pitchFamily="34" charset="0"/>
                <a:cs typeface="Verdana" panose="020B0604030504040204" pitchFamily="34" charset="0"/>
              </a:rPr>
              <a:t> </a:t>
            </a:r>
            <a:r>
              <a:rPr lang="en-US" altLang="en-US" sz="1200" b="0" dirty="0">
                <a:latin typeface="Verdana" panose="020B0604030504040204" pitchFamily="34" charset="0"/>
                <a:ea typeface="Verdana" panose="020B0604030504040204" pitchFamily="34" charset="0"/>
                <a:cs typeface="Verdana" panose="020B0604030504040204" pitchFamily="34" charset="0"/>
              </a:rPr>
              <a:t>All Rights Reserved</a:t>
            </a:r>
          </a:p>
        </p:txBody>
      </p:sp>
      <p:sp>
        <p:nvSpPr>
          <p:cNvPr id="8" name="Shape 2"/>
          <p:cNvSpPr txBox="1">
            <a:spLocks noGrp="1"/>
          </p:cNvSpPr>
          <p:nvPr>
            <p:ph type="body" idx="13" hasCustomPrompt="1"/>
          </p:nvPr>
        </p:nvSpPr>
        <p:spPr>
          <a:xfrm>
            <a:off x="447231" y="3171203"/>
            <a:ext cx="8229600" cy="119427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1600" marR="0" lvl="1" indent="-284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2pPr>
            <a:lvl3pPr marL="1144800" marR="0" lvl="2" indent="-230400" algn="l" rtl="0">
              <a:spcBef>
                <a:spcPts val="600"/>
              </a:spcBef>
              <a:buClr>
                <a:srgbClr val="007FA3"/>
              </a:buClr>
              <a:buSzPct val="100000"/>
              <a:buFont typeface="Noto Sans Symbols"/>
              <a:buChar char="▪"/>
              <a:defRPr sz="1600" b="0" i="0" u="none" strike="noStrike" cap="none" baseline="0">
                <a:solidFill>
                  <a:schemeClr val="dk1"/>
                </a:solidFill>
                <a:latin typeface="Arial"/>
                <a:ea typeface="Arial"/>
                <a:cs typeface="Arial"/>
                <a:sym typeface="Arial"/>
              </a:defRPr>
            </a:lvl3pPr>
            <a:lvl4pPr marL="1602000" marR="0" lvl="3" indent="-230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 Edition</a:t>
            </a:r>
          </a:p>
          <a:p>
            <a:pPr lvl="1"/>
            <a:r>
              <a:rPr lang="en-US" dirty="0"/>
              <a:t>Second Edition</a:t>
            </a:r>
          </a:p>
          <a:p>
            <a:pPr lvl="2"/>
            <a:r>
              <a:rPr lang="en-US" dirty="0"/>
              <a:t>Third Edition</a:t>
            </a:r>
          </a:p>
          <a:p>
            <a:pPr lvl="3"/>
            <a:r>
              <a:rPr lang="en-US" dirty="0"/>
              <a:t>Fourth </a:t>
            </a:r>
            <a:r>
              <a:rPr lang="en-US" dirty="0" err="1"/>
              <a:t>Editon</a:t>
            </a:r>
            <a:endParaRPr dirty="0"/>
          </a:p>
        </p:txBody>
      </p:sp>
    </p:spTree>
    <p:extLst>
      <p:ext uri="{BB962C8B-B14F-4D97-AF65-F5344CB8AC3E}">
        <p14:creationId xmlns:p14="http://schemas.microsoft.com/office/powerpoint/2010/main" val="271387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Title 1"/>
          <p:cNvSpPr txBox="1">
            <a:spLocks noGrp="1"/>
          </p:cNvSpPr>
          <p:nvPr>
            <p:ph type="title"/>
          </p:nvPr>
        </p:nvSpPr>
        <p:spPr>
          <a:prstGeom prst="rect">
            <a:avLst/>
          </a:prstGeom>
          <a:noFill/>
          <a:ln>
            <a:noFill/>
          </a:ln>
        </p:spPr>
        <p:txBody>
          <a:bodyPr lIns="0" tIns="0" rIns="0" bIns="0" anchor="b" anchorCtr="0">
            <a:noAutofit/>
          </a:bodyPr>
          <a:lstStyle/>
          <a:p>
            <a:pPr lvl="0">
              <a:buSzPct val="25000"/>
            </a:pPr>
            <a:r>
              <a:rPr lang="en-US" altLang="en-US" dirty="0"/>
              <a:t>Learning Objectives </a:t>
            </a:r>
            <a:endParaRPr lang="en-US" sz="2000" b="0" i="0" u="none" strike="noStrike" cap="none" dirty="0">
              <a:solidFill>
                <a:srgbClr val="007FA3"/>
              </a:solidFill>
              <a:sym typeface="Times New Roman"/>
            </a:endParaRPr>
          </a:p>
        </p:txBody>
      </p:sp>
      <p:sp>
        <p:nvSpPr>
          <p:cNvPr id="164" name="Content Placeholder 2"/>
          <p:cNvSpPr txBox="1">
            <a:spLocks noGrp="1"/>
          </p:cNvSpPr>
          <p:nvPr>
            <p:ph type="body" idx="1"/>
          </p:nvPr>
        </p:nvSpPr>
        <p:spPr>
          <a:prstGeom prst="rect">
            <a:avLst/>
          </a:prstGeom>
          <a:noFill/>
          <a:ln>
            <a:noFill/>
          </a:ln>
        </p:spPr>
        <p:txBody>
          <a:bodyPr lIns="0" tIns="0" rIns="0" bIns="0" anchor="t" anchorCtr="0">
            <a:noAutofit/>
          </a:bodyPr>
          <a:lstStyle/>
          <a:p>
            <a:pPr marL="432" indent="0" eaLnBrk="1" hangingPunct="1">
              <a:lnSpc>
                <a:spcPct val="90000"/>
              </a:lnSpc>
              <a:buNone/>
            </a:pPr>
            <a:r>
              <a:rPr lang="en-US" sz="2400" b="1" dirty="0">
                <a:solidFill>
                  <a:schemeClr val="tx2"/>
                </a:solidFill>
                <a:latin typeface="+mn-lt"/>
              </a:rPr>
              <a:t>7.1</a:t>
            </a:r>
            <a:r>
              <a:rPr lang="en-US" sz="2400" b="1" dirty="0">
                <a:latin typeface="+mn-lt"/>
              </a:rPr>
              <a:t> </a:t>
            </a:r>
            <a:r>
              <a:rPr lang="en-US" altLang="en-US" sz="2400" dirty="0">
                <a:latin typeface="+mn-lt"/>
              </a:rPr>
              <a:t>Constructors</a:t>
            </a:r>
          </a:p>
          <a:p>
            <a:pPr marL="432" indent="0" eaLnBrk="1" hangingPunct="1">
              <a:lnSpc>
                <a:spcPct val="90000"/>
              </a:lnSpc>
              <a:buNone/>
            </a:pPr>
            <a:r>
              <a:rPr lang="en-US" sz="2400" b="1" dirty="0">
                <a:solidFill>
                  <a:schemeClr val="tx2"/>
                </a:solidFill>
                <a:latin typeface="+mn-lt"/>
              </a:rPr>
              <a:t>7.1.1</a:t>
            </a:r>
            <a:r>
              <a:rPr lang="en-US" sz="2400" dirty="0">
                <a:latin typeface="+mn-lt"/>
              </a:rPr>
              <a:t> </a:t>
            </a:r>
            <a:r>
              <a:rPr lang="en-US" altLang="en-US" sz="2400" dirty="0">
                <a:latin typeface="+mn-lt"/>
              </a:rPr>
              <a:t>Definitions</a:t>
            </a:r>
          </a:p>
          <a:p>
            <a:pPr marL="432" indent="0" eaLnBrk="1" hangingPunct="1">
              <a:lnSpc>
                <a:spcPct val="90000"/>
              </a:lnSpc>
              <a:buNone/>
            </a:pPr>
            <a:r>
              <a:rPr lang="en-US" sz="2400" b="1" dirty="0">
                <a:solidFill>
                  <a:schemeClr val="tx2"/>
                </a:solidFill>
                <a:latin typeface="+mn-lt"/>
              </a:rPr>
              <a:t>7.1.2</a:t>
            </a:r>
            <a:r>
              <a:rPr lang="en-US" sz="2400" dirty="0">
                <a:solidFill>
                  <a:schemeClr val="tx2"/>
                </a:solidFill>
                <a:latin typeface="+mn-lt"/>
              </a:rPr>
              <a:t> </a:t>
            </a:r>
            <a:r>
              <a:rPr lang="en-US" altLang="en-US" sz="2400" dirty="0">
                <a:latin typeface="+mn-lt"/>
              </a:rPr>
              <a:t>Calling</a:t>
            </a:r>
          </a:p>
          <a:p>
            <a:pPr marL="432" indent="0">
              <a:lnSpc>
                <a:spcPct val="90000"/>
              </a:lnSpc>
              <a:spcBef>
                <a:spcPct val="50000"/>
              </a:spcBef>
              <a:buNone/>
            </a:pPr>
            <a:r>
              <a:rPr lang="en-US" sz="2400" b="1" dirty="0">
                <a:solidFill>
                  <a:schemeClr val="tx2"/>
                </a:solidFill>
                <a:latin typeface="+mn-lt"/>
              </a:rPr>
              <a:t>7.2 </a:t>
            </a:r>
            <a:r>
              <a:rPr lang="en-US" sz="2400" dirty="0">
                <a:latin typeface="+mn-lt"/>
              </a:rPr>
              <a:t>More Tools</a:t>
            </a:r>
          </a:p>
          <a:p>
            <a:pPr marL="432" indent="0">
              <a:lnSpc>
                <a:spcPct val="90000"/>
              </a:lnSpc>
              <a:spcBef>
                <a:spcPct val="50000"/>
              </a:spcBef>
              <a:buNone/>
            </a:pPr>
            <a:r>
              <a:rPr lang="en-US" sz="2400" b="1" dirty="0">
                <a:solidFill>
                  <a:schemeClr val="tx2"/>
                </a:solidFill>
                <a:latin typeface="+mn-lt"/>
              </a:rPr>
              <a:t>7.2.1</a:t>
            </a:r>
            <a:r>
              <a:rPr lang="en-US" sz="2400" dirty="0">
                <a:latin typeface="+mn-lt"/>
              </a:rPr>
              <a:t> </a:t>
            </a:r>
            <a:r>
              <a:rPr lang="en-US" altLang="en-US" sz="2400" dirty="0">
                <a:latin typeface="+mn-lt"/>
              </a:rPr>
              <a:t>const parameter modifier</a:t>
            </a:r>
          </a:p>
          <a:p>
            <a:pPr marL="432" indent="0">
              <a:lnSpc>
                <a:spcPct val="90000"/>
              </a:lnSpc>
              <a:spcBef>
                <a:spcPct val="50000"/>
              </a:spcBef>
              <a:buNone/>
            </a:pPr>
            <a:r>
              <a:rPr lang="en-US" sz="2400" b="1" dirty="0">
                <a:solidFill>
                  <a:schemeClr val="tx2"/>
                </a:solidFill>
                <a:latin typeface="+mn-lt"/>
              </a:rPr>
              <a:t>7.2.2</a:t>
            </a:r>
            <a:r>
              <a:rPr lang="en-US" sz="2400" dirty="0">
                <a:latin typeface="+mn-lt"/>
              </a:rPr>
              <a:t> </a:t>
            </a:r>
            <a:r>
              <a:rPr lang="en-US" altLang="en-US" sz="2400" dirty="0">
                <a:latin typeface="+mn-lt"/>
              </a:rPr>
              <a:t>Inline functions</a:t>
            </a:r>
          </a:p>
          <a:p>
            <a:pPr marL="432" indent="0">
              <a:lnSpc>
                <a:spcPct val="90000"/>
              </a:lnSpc>
              <a:spcBef>
                <a:spcPct val="50000"/>
              </a:spcBef>
              <a:buNone/>
            </a:pPr>
            <a:r>
              <a:rPr lang="en-US" sz="2400" b="1" dirty="0">
                <a:solidFill>
                  <a:schemeClr val="tx2"/>
                </a:solidFill>
                <a:latin typeface="+mn-lt"/>
              </a:rPr>
              <a:t>7.2.3 </a:t>
            </a:r>
            <a:r>
              <a:rPr lang="en-US" altLang="en-US" sz="2400" dirty="0">
                <a:latin typeface="+mn-lt"/>
              </a:rPr>
              <a:t>Static member data</a:t>
            </a:r>
            <a:endParaRPr lang="en-US" sz="2400" dirty="0">
              <a:latin typeface="+mn-lt"/>
            </a:endParaRPr>
          </a:p>
          <a:p>
            <a:pPr marL="432" indent="0" eaLnBrk="1" hangingPunct="1">
              <a:lnSpc>
                <a:spcPct val="90000"/>
              </a:lnSpc>
              <a:spcBef>
                <a:spcPct val="50000"/>
              </a:spcBef>
              <a:buNone/>
            </a:pPr>
            <a:r>
              <a:rPr lang="en-US" sz="2400" b="1" dirty="0">
                <a:solidFill>
                  <a:schemeClr val="tx2"/>
                </a:solidFill>
                <a:latin typeface="+mn-lt"/>
              </a:rPr>
              <a:t>7.3</a:t>
            </a:r>
            <a:r>
              <a:rPr lang="en-US" sz="2400" dirty="0">
                <a:latin typeface="+mn-lt"/>
              </a:rPr>
              <a:t> </a:t>
            </a:r>
            <a:r>
              <a:rPr lang="en-US" altLang="en-US" sz="2400" dirty="0">
                <a:latin typeface="+mn-lt"/>
              </a:rPr>
              <a:t>Vectors</a:t>
            </a:r>
          </a:p>
          <a:p>
            <a:pPr marL="432" indent="0" eaLnBrk="1" hangingPunct="1">
              <a:lnSpc>
                <a:spcPct val="90000"/>
              </a:lnSpc>
              <a:spcBef>
                <a:spcPct val="50000"/>
              </a:spcBef>
              <a:buNone/>
            </a:pPr>
            <a:r>
              <a:rPr lang="en-US" sz="2400" b="1" dirty="0">
                <a:solidFill>
                  <a:schemeClr val="tx2"/>
                </a:solidFill>
                <a:latin typeface="+mn-lt"/>
              </a:rPr>
              <a:t>7.3.1</a:t>
            </a:r>
            <a:r>
              <a:rPr lang="en-US" sz="2400" dirty="0">
                <a:latin typeface="+mn-lt"/>
              </a:rPr>
              <a:t> </a:t>
            </a:r>
            <a:r>
              <a:rPr lang="en-US" altLang="en-US" sz="2400" dirty="0">
                <a:latin typeface="+mn-lt"/>
              </a:rPr>
              <a:t>Introduction to vector class</a:t>
            </a:r>
            <a:endParaRPr lang="en-US" sz="2400" dirty="0">
              <a:latin typeface="+mn-lt"/>
            </a:endParaRPr>
          </a:p>
        </p:txBody>
      </p:sp>
    </p:spTree>
    <p:extLst>
      <p:ext uri="{BB962C8B-B14F-4D97-AF65-F5344CB8AC3E}">
        <p14:creationId xmlns:p14="http://schemas.microsoft.com/office/powerpoint/2010/main" val="3516559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Constructor Additional Purpose</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r>
              <a:rPr lang="en-US" altLang="en-US" sz="2400" dirty="0">
                <a:latin typeface="+mn-lt"/>
              </a:rPr>
              <a:t>Not just initialize data</a:t>
            </a:r>
          </a:p>
          <a:p>
            <a:pPr eaLnBrk="1" hangingPunct="1">
              <a:spcBef>
                <a:spcPct val="50000"/>
              </a:spcBef>
            </a:pPr>
            <a:r>
              <a:rPr lang="en-US" altLang="en-US" sz="2400" dirty="0">
                <a:latin typeface="+mn-lt"/>
              </a:rPr>
              <a:t>Body doesn’t have to be empty</a:t>
            </a:r>
          </a:p>
          <a:p>
            <a:pPr lvl="1" eaLnBrk="1" hangingPunct="1"/>
            <a:r>
              <a:rPr lang="en-US" altLang="en-US" sz="2400" dirty="0">
                <a:latin typeface="+mn-lt"/>
              </a:rPr>
              <a:t>In initializer version</a:t>
            </a:r>
          </a:p>
          <a:p>
            <a:pPr eaLnBrk="1" hangingPunct="1">
              <a:spcBef>
                <a:spcPct val="50000"/>
              </a:spcBef>
            </a:pPr>
            <a:r>
              <a:rPr lang="en-US" altLang="en-US" sz="2400" dirty="0">
                <a:latin typeface="+mn-lt"/>
              </a:rPr>
              <a:t>Validate the data!</a:t>
            </a:r>
          </a:p>
          <a:p>
            <a:pPr lvl="1" eaLnBrk="1" hangingPunct="1"/>
            <a:r>
              <a:rPr lang="en-US" altLang="en-US" sz="2400" dirty="0">
                <a:latin typeface="+mn-lt"/>
              </a:rPr>
              <a:t>Ensure only appropriate data is assigned to</a:t>
            </a:r>
            <a:br>
              <a:rPr lang="en-US" altLang="en-US" sz="2400" dirty="0">
                <a:latin typeface="+mn-lt"/>
              </a:rPr>
            </a:br>
            <a:r>
              <a:rPr lang="en-US" altLang="en-US" sz="2400" dirty="0">
                <a:latin typeface="+mn-lt"/>
              </a:rPr>
              <a:t>class private member variables</a:t>
            </a:r>
          </a:p>
          <a:p>
            <a:pPr lvl="1" eaLnBrk="1" hangingPunct="1"/>
            <a:r>
              <a:rPr lang="en-US" altLang="en-US" sz="2400" dirty="0">
                <a:latin typeface="+mn-lt"/>
              </a:rPr>
              <a:t>Powerful O</a:t>
            </a:r>
            <a:r>
              <a:rPr lang="en-US" altLang="en-US" sz="100" dirty="0">
                <a:latin typeface="+mn-lt"/>
              </a:rPr>
              <a:t> </a:t>
            </a:r>
            <a:r>
              <a:rPr lang="en-US" altLang="en-US" sz="2400" dirty="0" err="1">
                <a:latin typeface="+mn-lt"/>
              </a:rPr>
              <a:t>O</a:t>
            </a:r>
            <a:r>
              <a:rPr lang="en-US" altLang="en-US" sz="100" dirty="0">
                <a:latin typeface="+mn-lt"/>
              </a:rPr>
              <a:t> </a:t>
            </a:r>
            <a:r>
              <a:rPr lang="en-US" altLang="en-US" sz="2400" dirty="0">
                <a:latin typeface="+mn-lt"/>
              </a:rPr>
              <a:t>P principle</a:t>
            </a:r>
          </a:p>
        </p:txBody>
      </p:sp>
    </p:spTree>
    <p:extLst>
      <p:ext uri="{BB962C8B-B14F-4D97-AF65-F5344CB8AC3E}">
        <p14:creationId xmlns:p14="http://schemas.microsoft.com/office/powerpoint/2010/main" val="168789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Overloaded Constructors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lnSpc>
                <a:spcPct val="90000"/>
              </a:lnSpc>
              <a:spcBef>
                <a:spcPct val="50000"/>
              </a:spcBef>
            </a:pPr>
            <a:r>
              <a:rPr lang="en-US" altLang="en-US" sz="2400" dirty="0">
                <a:latin typeface="+mn-lt"/>
              </a:rPr>
              <a:t>Can overload constructors just like other functions</a:t>
            </a:r>
          </a:p>
          <a:p>
            <a:pPr eaLnBrk="1" hangingPunct="1">
              <a:lnSpc>
                <a:spcPct val="90000"/>
              </a:lnSpc>
              <a:spcBef>
                <a:spcPct val="50000"/>
              </a:spcBef>
            </a:pPr>
            <a:r>
              <a:rPr lang="en-US" altLang="en-US" sz="2400" dirty="0">
                <a:latin typeface="+mn-lt"/>
              </a:rPr>
              <a:t>Recall: a signature consists of:</a:t>
            </a:r>
          </a:p>
          <a:p>
            <a:pPr lvl="1" eaLnBrk="1" hangingPunct="1">
              <a:lnSpc>
                <a:spcPct val="90000"/>
              </a:lnSpc>
            </a:pPr>
            <a:r>
              <a:rPr lang="en-US" altLang="en-US" sz="2400" dirty="0">
                <a:latin typeface="+mn-lt"/>
              </a:rPr>
              <a:t>Name of function</a:t>
            </a:r>
          </a:p>
          <a:p>
            <a:pPr lvl="1" eaLnBrk="1" hangingPunct="1">
              <a:lnSpc>
                <a:spcPct val="90000"/>
              </a:lnSpc>
            </a:pPr>
            <a:r>
              <a:rPr lang="en-US" altLang="en-US" sz="2400" dirty="0">
                <a:latin typeface="+mn-lt"/>
              </a:rPr>
              <a:t>Parameter list</a:t>
            </a:r>
          </a:p>
          <a:p>
            <a:pPr eaLnBrk="1" hangingPunct="1">
              <a:lnSpc>
                <a:spcPct val="90000"/>
              </a:lnSpc>
              <a:spcBef>
                <a:spcPct val="50000"/>
              </a:spcBef>
            </a:pPr>
            <a:r>
              <a:rPr lang="en-US" altLang="en-US" sz="2400" dirty="0">
                <a:latin typeface="+mn-lt"/>
              </a:rPr>
              <a:t>Provide constructors for all possible</a:t>
            </a:r>
            <a:br>
              <a:rPr lang="en-US" altLang="en-US" sz="2400" dirty="0">
                <a:latin typeface="+mn-lt"/>
              </a:rPr>
            </a:br>
            <a:r>
              <a:rPr lang="en-US" altLang="en-US" sz="2400" dirty="0">
                <a:latin typeface="+mn-lt"/>
              </a:rPr>
              <a:t>argument-lists</a:t>
            </a:r>
          </a:p>
          <a:p>
            <a:pPr lvl="1" eaLnBrk="1" hangingPunct="1">
              <a:lnSpc>
                <a:spcPct val="90000"/>
              </a:lnSpc>
            </a:pPr>
            <a:r>
              <a:rPr lang="en-US" altLang="en-US" sz="2400" dirty="0">
                <a:latin typeface="+mn-lt"/>
              </a:rPr>
              <a:t>Particularly “how many”</a:t>
            </a:r>
          </a:p>
        </p:txBody>
      </p:sp>
    </p:spTree>
    <p:extLst>
      <p:ext uri="{BB962C8B-B14F-4D97-AF65-F5344CB8AC3E}">
        <p14:creationId xmlns:p14="http://schemas.microsoft.com/office/powerpoint/2010/main" val="80646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with Constructors Example: Display 7.1 Class with Constructors </a:t>
            </a:r>
            <a:r>
              <a:rPr lang="en-US" sz="2000" b="0" dirty="0"/>
              <a:t>(1 of 3)</a:t>
            </a:r>
            <a:endParaRPr lang="en-US" sz="2000" b="0" i="0" u="none" strike="noStrike" cap="none" dirty="0">
              <a:solidFill>
                <a:srgbClr val="007FA3"/>
              </a:solidFill>
              <a:sym typeface="Times New Roman"/>
            </a:endParaRPr>
          </a:p>
        </p:txBody>
      </p:sp>
      <p:pic>
        <p:nvPicPr>
          <p:cNvPr id="4" name="Picture 2" descr="Computer code has 60 lines. The lines read as follows. Line 1. hash include left angle bracket i o stream right angle bracket. Line 2. hash include left angle bracket c s t d l i b right angle bracket forward slash forward slash for exit. Line 3. using namespace s t d semicolon. Line 4. class Day Of Year. Line 5. left brace. Line 6. public colon. Line 7, indented once. Day Of Year left parenthesis i n t month Value comma i n t day Value right parenthesis semicolon. Line 8, indented once. forward slash forward slash Initializes the month and day to arguments period. Line 9, indented once. Day Of Year left parenthesis i n t month Value right parenthesis semicolon. Line 10, indented once. forward slash forward slash Initializes the date to the first of the given month period. Line 11, indented once. Day Of Year left parenthesis right parenthesis semicolon. This line is labeled, Default constructor. Line 12, indented once. forward slash forward slash Initializes the date to January 1 period. Line 13, indented once. void input left parenthesis right parenthesis semicolon. Line 14, indented once. void output left parenthesis right parenthesis semicolon. Line 15, indented once. i n t get Month Number left parenthesis right parenthesis semicolon. Line 16, indented once. forward slash forward slash Returns 1 for January comma 2 for February comma e t c period.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755080" y="1613711"/>
            <a:ext cx="7157280" cy="446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83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with Constructors Example: Display 7.1 Class with Constructors </a:t>
            </a:r>
            <a:r>
              <a:rPr lang="en-US" sz="2000" b="0" dirty="0"/>
              <a:t>(2 of 3)</a:t>
            </a:r>
            <a:endParaRPr lang="en-US" sz="2000" b="0" i="0" u="none" strike="noStrike" cap="none" dirty="0">
              <a:solidFill>
                <a:srgbClr val="007FA3"/>
              </a:solidFill>
              <a:sym typeface="Times New Roman"/>
            </a:endParaRPr>
          </a:p>
        </p:txBody>
      </p:sp>
      <p:pic>
        <p:nvPicPr>
          <p:cNvPr id="5" name="Picture 2" descr="Line 17, indented once. i n t get Day left parenthesis right parenthesis semicolon. Line 18. private colon. Line 19, indented once. i n t month semicolon. Line 20, indented once. i n t day semicolon. Line 21, indented once. void test Date left parenthesis right parenthesis semicolon. Line 22. right brace semicolon. Line 23. i n t main left parenthesis right parenthesis. Line 24. left brace. Line 25, indented once. Day Of Year date 1 left parenthesis 2 comma 21 right parenthesis comma date 2 left parenthesis 5 right parenthesis comma date 3 semicolon. This line is labeled, This causes a call to the default constructor. Notice that there are no parentheses. Line 26, indented once. c out left angle bracket left angle bracket double quote Initialized dates colon back slash n double quote semicolon. Line 27, indented once. date 1 period output left parenthesis right parenthesis semicolon c out left angle bracket left angle bracket end l semicolon. Line 28, indented once. date 2 period output left parenthesis right parenthesis semicolon c out left angle bracket left angle bracket end l semicolon. Line 29, indented once. date 3 period output left parenthesis right parenthesis semicolon c out left angle bracket left angle bracket end l semicolon. Line 30, indented once. date 1 equals Day Of Year left parenthesis 10 comma 31 right parenthesis semicolon. This line is labeled, An explicit call to the constructor Day Of Year::Day Of Year. Line 31, indented once. c out left angle bracket left angle bracket double quote date 1 reset to the following colon back slash n double quote semicolon. Line 32, indented once. date 1 period output left parenthesis right parenthesis semicolon c out left angle bracket left angle bracket end l semicolon. Line 33, indented once. return 0 semicolon. Line 34, indented once. right brace. Line 35. Blank. Line 36. Day Of Year colon colon Day Of Year left parenthesis i n t month Value comma i n t day Value right parenthesis. Line 37. colon month left parenthesis month Value right parenthesis comma day left parenthesis day Value right parenthesis. Line 38, indented once. left brace. Line 39, indented once. test Date left parenthesis right parenthesis semicolon. Line 40, indented once. right brace.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061538" y="1642189"/>
            <a:ext cx="6057719" cy="453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827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with Constructors Example: Display 7.1 Class with Constructors </a:t>
            </a:r>
            <a:r>
              <a:rPr lang="en-US" sz="2000" b="0" dirty="0"/>
              <a:t>(3 of 3)</a:t>
            </a:r>
            <a:endParaRPr lang="en-US" sz="2000" b="0" i="0" u="none" strike="noStrike" cap="none" dirty="0">
              <a:solidFill>
                <a:srgbClr val="007FA3"/>
              </a:solidFill>
              <a:sym typeface="Times New Roman"/>
            </a:endParaRPr>
          </a:p>
        </p:txBody>
      </p:sp>
      <p:pic>
        <p:nvPicPr>
          <p:cNvPr id="4" name="Picture 2" descr="Line 41. Day Of Year colon colon Day Of Year left parenthesis i n t month Value right parenthesis colon month left parenthesis month Value right parenthesis comma day left parenthesis 1 right parenthesis. Line 42. left brace. Line 43, indented once. test Date left parenthesis right parenthesis semicolon. Line 44, indented once. right brace. Line 45. Day Of Year colon colon Day Of Year left parenthesis right parenthesis colon month left parenthesis 1 right parenthesis comma day left parenthesis 1 right parenthesis. Line 46. left brace forward slash asterisk Body intentionally empty period asterisk forward slash right brace. Line 47. forward slash forward slash uses i o stream and c s t d l i b colon. Line 48. void Day Of Year colon colon test Date left parenthesis right parenthesis. Line 49. left brace. Line 50, indented once. if left parenthesis left parenthesis month left angle bracket 1 right parenthesis double pipe left parenthesis month right angle bracket 12 right parenthesis right parenthesis. Line 51, indented once. left brace. Line 52, indented twice. c out left angle bracket left angle bracket double quote Illegal month value exclamation point back slash n double quote semicolon. Line 53, indented twice. exit left parenthesis 1 right parenthesis semicolon. Line 54, indented once. right brace. Line 55, indented once. if left parenthesis left parenthesis day left angle bracket 1 right parenthesis double pipe left parenthesis day right angle bracket 31 right parenthesis right parenthesis. Line 56, indented once. left brace. Line 57, indented twice. c out left angle bracket left angle bracket double quote Illegal day value exclamation point back slash n double quote semicolon. Line 58, indented twice. exit left parenthesis 1 right parenthesis semicolon. Line 59, indented once. right brace. Line 60. right brace. Note, This definition of Day Of Year is an improved version of the class Day Of Year given in Display 6.4. Definitions of the other member functions are the same as in Display 6.4. Below the code dialog box has 6 lines. The lines read as follows. Line 1. Initialized dates colon. Line 2. February 21. Line 3. May 1. Line 4. January 1. Line 5. date 1 reset to the following colon. Line 6. October 31."/>
          <p:cNvPicPr preferRelativeResize="0">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368653" y="1530415"/>
            <a:ext cx="4966833" cy="468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16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Constructor with No Arguments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Can be confusing</a:t>
            </a:r>
          </a:p>
          <a:p>
            <a:pPr eaLnBrk="1" hangingPunct="1">
              <a:lnSpc>
                <a:spcPct val="90000"/>
              </a:lnSpc>
              <a:spcBef>
                <a:spcPct val="40000"/>
              </a:spcBef>
            </a:pPr>
            <a:r>
              <a:rPr lang="en-US" altLang="en-US" sz="2400" dirty="0">
                <a:latin typeface="+mn-lt"/>
              </a:rPr>
              <a:t>Standard functions with no arguments:</a:t>
            </a:r>
          </a:p>
          <a:p>
            <a:pPr lvl="1" eaLnBrk="1" hangingPunct="1">
              <a:lnSpc>
                <a:spcPct val="90000"/>
              </a:lnSpc>
            </a:pPr>
            <a:r>
              <a:rPr lang="en-US" altLang="en-US" sz="2400" dirty="0">
                <a:latin typeface="+mn-lt"/>
              </a:rPr>
              <a:t>Called with syntax: callMyFunction();</a:t>
            </a:r>
          </a:p>
          <a:p>
            <a:pPr lvl="2" eaLnBrk="1" hangingPunct="1">
              <a:lnSpc>
                <a:spcPct val="90000"/>
              </a:lnSpc>
            </a:pPr>
            <a:r>
              <a:rPr lang="en-US" altLang="en-US" sz="2400" dirty="0">
                <a:latin typeface="+mn-lt"/>
              </a:rPr>
              <a:t>Including empty parentheses</a:t>
            </a:r>
          </a:p>
          <a:p>
            <a:pPr eaLnBrk="1" hangingPunct="1">
              <a:lnSpc>
                <a:spcPct val="90000"/>
              </a:lnSpc>
              <a:spcBef>
                <a:spcPct val="40000"/>
              </a:spcBef>
            </a:pPr>
            <a:r>
              <a:rPr lang="en-US" altLang="en-US" sz="2400" dirty="0">
                <a:latin typeface="+mn-lt"/>
              </a:rPr>
              <a:t>Object declarations with no “initializers”:</a:t>
            </a:r>
          </a:p>
          <a:p>
            <a:pPr lvl="1" eaLnBrk="1" hangingPunct="1">
              <a:lnSpc>
                <a:spcPct val="90000"/>
              </a:lnSpc>
            </a:pPr>
            <a:r>
              <a:rPr lang="en-US" altLang="en-US" sz="2400" dirty="0">
                <a:latin typeface="+mn-lt"/>
              </a:rPr>
              <a:t>DayOfYear date1;	// This way!</a:t>
            </a:r>
          </a:p>
          <a:p>
            <a:pPr lvl="1" eaLnBrk="1" hangingPunct="1">
              <a:lnSpc>
                <a:spcPct val="90000"/>
              </a:lnSpc>
            </a:pPr>
            <a:r>
              <a:rPr lang="en-US" altLang="en-US" sz="2400" dirty="0">
                <a:latin typeface="+mn-lt"/>
              </a:rPr>
              <a:t>DayOfYear date(); 	// NO!</a:t>
            </a:r>
          </a:p>
          <a:p>
            <a:pPr lvl="2" eaLnBrk="1" hangingPunct="1">
              <a:lnSpc>
                <a:spcPct val="90000"/>
              </a:lnSpc>
            </a:pPr>
            <a:r>
              <a:rPr lang="en-US" altLang="en-US" sz="2400" dirty="0">
                <a:latin typeface="+mn-lt"/>
              </a:rPr>
              <a:t>What is this really?</a:t>
            </a:r>
          </a:p>
          <a:p>
            <a:pPr lvl="2" eaLnBrk="1" hangingPunct="1">
              <a:lnSpc>
                <a:spcPct val="90000"/>
              </a:lnSpc>
            </a:pPr>
            <a:r>
              <a:rPr lang="en-US" altLang="en-US" sz="2400" dirty="0">
                <a:latin typeface="+mn-lt"/>
              </a:rPr>
              <a:t>Compiler sees a function declaration/prototype!</a:t>
            </a:r>
          </a:p>
          <a:p>
            <a:pPr lvl="2" eaLnBrk="1" hangingPunct="1">
              <a:lnSpc>
                <a:spcPct val="90000"/>
              </a:lnSpc>
            </a:pPr>
            <a:r>
              <a:rPr lang="en-US" altLang="en-US" sz="2400" dirty="0">
                <a:latin typeface="+mn-lt"/>
              </a:rPr>
              <a:t>Yes!  Look closely! </a:t>
            </a:r>
          </a:p>
        </p:txBody>
      </p:sp>
    </p:spTree>
    <p:extLst>
      <p:ext uri="{BB962C8B-B14F-4D97-AF65-F5344CB8AC3E}">
        <p14:creationId xmlns:p14="http://schemas.microsoft.com/office/powerpoint/2010/main" val="142737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Explicit Constructor Calls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altLang="en-US" sz="2400" dirty="0">
                <a:latin typeface="+mn-lt"/>
              </a:rPr>
              <a:t>Can also call constructor AGAIN</a:t>
            </a:r>
          </a:p>
          <a:p>
            <a:pPr lvl="1" eaLnBrk="1" hangingPunct="1"/>
            <a:r>
              <a:rPr lang="en-US" altLang="en-US" sz="2400" dirty="0">
                <a:latin typeface="+mn-lt"/>
              </a:rPr>
              <a:t>After object declared</a:t>
            </a:r>
          </a:p>
          <a:p>
            <a:pPr lvl="2" eaLnBrk="1" hangingPunct="1"/>
            <a:r>
              <a:rPr lang="en-US" altLang="en-US" sz="2400" dirty="0">
                <a:latin typeface="+mn-lt"/>
              </a:rPr>
              <a:t>Recall: constructor was automatically called then</a:t>
            </a:r>
          </a:p>
          <a:p>
            <a:pPr lvl="1" eaLnBrk="1" hangingPunct="1"/>
            <a:r>
              <a:rPr lang="en-US" altLang="en-US" sz="2400" dirty="0">
                <a:latin typeface="+mn-lt"/>
              </a:rPr>
              <a:t>Can call via object’s name; standard member</a:t>
            </a:r>
            <a:br>
              <a:rPr lang="en-US" altLang="en-US" sz="2400" dirty="0">
                <a:latin typeface="+mn-lt"/>
              </a:rPr>
            </a:br>
            <a:r>
              <a:rPr lang="en-US" altLang="en-US" sz="2400" dirty="0">
                <a:latin typeface="+mn-lt"/>
              </a:rPr>
              <a:t>function call</a:t>
            </a:r>
          </a:p>
          <a:p>
            <a:pPr eaLnBrk="1" hangingPunct="1">
              <a:spcBef>
                <a:spcPct val="50000"/>
              </a:spcBef>
            </a:pPr>
            <a:r>
              <a:rPr lang="en-US" altLang="en-US" sz="2400" dirty="0">
                <a:latin typeface="+mn-lt"/>
              </a:rPr>
              <a:t>Convenient method of setting </a:t>
            </a:r>
            <a:br>
              <a:rPr lang="en-US" altLang="en-US" sz="2400" dirty="0">
                <a:latin typeface="+mn-lt"/>
              </a:rPr>
            </a:br>
            <a:r>
              <a:rPr lang="en-US" altLang="en-US" sz="2400" dirty="0">
                <a:latin typeface="+mn-lt"/>
              </a:rPr>
              <a:t>member variables</a:t>
            </a:r>
          </a:p>
          <a:p>
            <a:pPr eaLnBrk="1" hangingPunct="1">
              <a:spcBef>
                <a:spcPct val="50000"/>
              </a:spcBef>
            </a:pPr>
            <a:r>
              <a:rPr lang="en-US" altLang="en-US" sz="2400" dirty="0">
                <a:latin typeface="+mn-lt"/>
              </a:rPr>
              <a:t>Method quite different from standard </a:t>
            </a:r>
            <a:br>
              <a:rPr lang="en-US" altLang="en-US" sz="2400" dirty="0">
                <a:latin typeface="+mn-lt"/>
              </a:rPr>
            </a:br>
            <a:r>
              <a:rPr lang="en-US" altLang="en-US" sz="2400" dirty="0">
                <a:latin typeface="+mn-lt"/>
              </a:rPr>
              <a:t>member function call</a:t>
            </a:r>
          </a:p>
        </p:txBody>
      </p:sp>
    </p:spTree>
    <p:extLst>
      <p:ext uri="{BB962C8B-B14F-4D97-AF65-F5344CB8AC3E}">
        <p14:creationId xmlns:p14="http://schemas.microsoft.com/office/powerpoint/2010/main" val="381001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Explicit Constructor Call Example</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Such a call returns “anonymous object”</a:t>
            </a:r>
          </a:p>
          <a:p>
            <a:pPr lvl="1" eaLnBrk="1" hangingPunct="1">
              <a:lnSpc>
                <a:spcPct val="90000"/>
              </a:lnSpc>
              <a:spcBef>
                <a:spcPct val="50000"/>
              </a:spcBef>
            </a:pPr>
            <a:r>
              <a:rPr lang="en-US" altLang="en-US" sz="2400" dirty="0">
                <a:latin typeface="+mn-lt"/>
              </a:rPr>
              <a:t>Which can then be assigned</a:t>
            </a:r>
          </a:p>
          <a:p>
            <a:pPr lvl="1" eaLnBrk="1" hangingPunct="1">
              <a:lnSpc>
                <a:spcPct val="90000"/>
              </a:lnSpc>
              <a:spcBef>
                <a:spcPct val="50000"/>
              </a:spcBef>
            </a:pPr>
            <a:r>
              <a:rPr lang="en-US" altLang="en-US" sz="2400" b="1" dirty="0">
                <a:latin typeface="+mn-lt"/>
              </a:rPr>
              <a:t>In Action</a:t>
            </a:r>
            <a:r>
              <a:rPr lang="en-US" altLang="en-US" sz="2400" dirty="0">
                <a:latin typeface="+mn-lt"/>
              </a:rPr>
              <a:t>:</a:t>
            </a:r>
            <a:br>
              <a:rPr lang="en-US" altLang="en-US" sz="2400" dirty="0">
                <a:latin typeface="+mn-lt"/>
              </a:rPr>
            </a:br>
            <a:r>
              <a:rPr lang="en-US" altLang="en-US" sz="2400" dirty="0">
                <a:latin typeface="+mn-lt"/>
              </a:rPr>
              <a:t>DayOfYear holiday(7, 4);  </a:t>
            </a:r>
          </a:p>
          <a:p>
            <a:pPr lvl="2" eaLnBrk="1" hangingPunct="1">
              <a:lnSpc>
                <a:spcPct val="90000"/>
              </a:lnSpc>
            </a:pPr>
            <a:r>
              <a:rPr lang="en-US" altLang="en-US" sz="2400" dirty="0">
                <a:latin typeface="+mn-lt"/>
              </a:rPr>
              <a:t>Constructor called at object’s declaration</a:t>
            </a:r>
          </a:p>
          <a:p>
            <a:pPr lvl="2" eaLnBrk="1" hangingPunct="1">
              <a:lnSpc>
                <a:spcPct val="90000"/>
              </a:lnSpc>
            </a:pPr>
            <a:r>
              <a:rPr lang="en-US" altLang="en-US" sz="2400" dirty="0">
                <a:latin typeface="+mn-lt"/>
              </a:rPr>
              <a:t>Now to “re-initialize”:</a:t>
            </a:r>
            <a:br>
              <a:rPr lang="en-US" altLang="en-US" sz="2400" dirty="0">
                <a:latin typeface="+mn-lt"/>
              </a:rPr>
            </a:br>
            <a:r>
              <a:rPr lang="en-US" altLang="en-US" sz="2400" dirty="0">
                <a:latin typeface="+mn-lt"/>
              </a:rPr>
              <a:t>holiday = DayOfYear(5, 5);</a:t>
            </a:r>
          </a:p>
          <a:p>
            <a:pPr lvl="3" eaLnBrk="1" hangingPunct="1">
              <a:lnSpc>
                <a:spcPct val="90000"/>
              </a:lnSpc>
            </a:pPr>
            <a:r>
              <a:rPr lang="en-US" altLang="en-US" sz="2400" dirty="0">
                <a:latin typeface="+mn-lt"/>
              </a:rPr>
              <a:t>Explicit constructor call</a:t>
            </a:r>
          </a:p>
          <a:p>
            <a:pPr lvl="3" eaLnBrk="1" hangingPunct="1">
              <a:lnSpc>
                <a:spcPct val="90000"/>
              </a:lnSpc>
            </a:pPr>
            <a:r>
              <a:rPr lang="en-US" altLang="en-US" sz="2400" dirty="0">
                <a:latin typeface="+mn-lt"/>
              </a:rPr>
              <a:t>Returns new “anonymous object”</a:t>
            </a:r>
          </a:p>
          <a:p>
            <a:pPr lvl="3" eaLnBrk="1" hangingPunct="1">
              <a:lnSpc>
                <a:spcPct val="90000"/>
              </a:lnSpc>
            </a:pPr>
            <a:r>
              <a:rPr lang="en-US" altLang="en-US" sz="2400" dirty="0">
                <a:latin typeface="+mn-lt"/>
              </a:rPr>
              <a:t>Assigned back to current object</a:t>
            </a:r>
          </a:p>
        </p:txBody>
      </p:sp>
    </p:spTree>
    <p:extLst>
      <p:ext uri="{BB962C8B-B14F-4D97-AF65-F5344CB8AC3E}">
        <p14:creationId xmlns:p14="http://schemas.microsoft.com/office/powerpoint/2010/main" val="27886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Default Constructor</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Defined as: constructor w/ no arguments</a:t>
            </a:r>
          </a:p>
          <a:p>
            <a:pPr eaLnBrk="1" hangingPunct="1">
              <a:lnSpc>
                <a:spcPct val="90000"/>
              </a:lnSpc>
              <a:spcBef>
                <a:spcPct val="50000"/>
              </a:spcBef>
            </a:pPr>
            <a:r>
              <a:rPr lang="en-US" altLang="en-US" sz="2400" dirty="0">
                <a:latin typeface="+mn-lt"/>
              </a:rPr>
              <a:t>One should always be defined</a:t>
            </a:r>
          </a:p>
          <a:p>
            <a:pPr eaLnBrk="1" hangingPunct="1">
              <a:lnSpc>
                <a:spcPct val="90000"/>
              </a:lnSpc>
              <a:spcBef>
                <a:spcPct val="50000"/>
              </a:spcBef>
            </a:pPr>
            <a:r>
              <a:rPr lang="en-US" altLang="en-US" sz="2400" dirty="0">
                <a:latin typeface="+mn-lt"/>
              </a:rPr>
              <a:t>Auto-Generated?</a:t>
            </a:r>
          </a:p>
          <a:p>
            <a:pPr lvl="1" eaLnBrk="1" hangingPunct="1">
              <a:lnSpc>
                <a:spcPct val="90000"/>
              </a:lnSpc>
            </a:pPr>
            <a:r>
              <a:rPr lang="en-US" altLang="en-US" sz="2400" dirty="0">
                <a:latin typeface="+mn-lt"/>
              </a:rPr>
              <a:t>Yes &amp; No</a:t>
            </a:r>
          </a:p>
          <a:p>
            <a:pPr lvl="1" eaLnBrk="1" hangingPunct="1">
              <a:lnSpc>
                <a:spcPct val="90000"/>
              </a:lnSpc>
            </a:pPr>
            <a:r>
              <a:rPr lang="en-US" altLang="en-US" sz="2400" dirty="0">
                <a:latin typeface="+mn-lt"/>
              </a:rPr>
              <a:t>If no constructors AT ALL are defined</a:t>
            </a:r>
            <a:r>
              <a:rPr lang="en-US" altLang="en-US" sz="2400" dirty="0">
                <a:latin typeface="MS Reference Sans Serif" panose="020B0604030504040204" pitchFamily="34" charset="0"/>
              </a:rPr>
              <a:t>→</a:t>
            </a:r>
            <a:r>
              <a:rPr lang="en-US" altLang="en-US" sz="2400" dirty="0">
                <a:latin typeface="+mn-lt"/>
              </a:rPr>
              <a:t> Yes</a:t>
            </a:r>
          </a:p>
          <a:p>
            <a:pPr lvl="1" eaLnBrk="1" hangingPunct="1">
              <a:lnSpc>
                <a:spcPct val="90000"/>
              </a:lnSpc>
            </a:pPr>
            <a:r>
              <a:rPr lang="en-US" altLang="en-US" sz="2400" dirty="0">
                <a:latin typeface="+mn-lt"/>
              </a:rPr>
              <a:t>If any constructors are defined</a:t>
            </a:r>
            <a:r>
              <a:rPr lang="en-US" altLang="en-US" sz="2400" dirty="0">
                <a:latin typeface="MS Reference Sans Serif" panose="020B0604030504040204" pitchFamily="34" charset="0"/>
              </a:rPr>
              <a:t>→</a:t>
            </a:r>
            <a:r>
              <a:rPr lang="en-US" altLang="en-US" sz="2400" dirty="0">
                <a:latin typeface="+mn-lt"/>
              </a:rPr>
              <a:t> No</a:t>
            </a:r>
          </a:p>
          <a:p>
            <a:pPr eaLnBrk="1" hangingPunct="1">
              <a:lnSpc>
                <a:spcPct val="90000"/>
              </a:lnSpc>
              <a:spcBef>
                <a:spcPct val="50000"/>
              </a:spcBef>
            </a:pPr>
            <a:r>
              <a:rPr lang="en-US" altLang="en-US" sz="2400" dirty="0">
                <a:latin typeface="+mn-lt"/>
              </a:rPr>
              <a:t>If no default constructor:</a:t>
            </a:r>
          </a:p>
          <a:p>
            <a:pPr lvl="1" eaLnBrk="1" hangingPunct="1">
              <a:lnSpc>
                <a:spcPct val="90000"/>
              </a:lnSpc>
            </a:pPr>
            <a:r>
              <a:rPr lang="en-US" altLang="en-US" sz="2400" dirty="0">
                <a:latin typeface="+mn-lt"/>
              </a:rPr>
              <a:t>Cannot declare: MyClass myObject;</a:t>
            </a:r>
          </a:p>
          <a:p>
            <a:pPr lvl="2" eaLnBrk="1" hangingPunct="1">
              <a:lnSpc>
                <a:spcPct val="90000"/>
              </a:lnSpc>
            </a:pPr>
            <a:r>
              <a:rPr lang="en-US" altLang="en-US" sz="2400" dirty="0">
                <a:latin typeface="+mn-lt"/>
              </a:rPr>
              <a:t>With no initializers</a:t>
            </a:r>
          </a:p>
        </p:txBody>
      </p:sp>
    </p:spTree>
    <p:extLst>
      <p:ext uri="{BB962C8B-B14F-4D97-AF65-F5344CB8AC3E}">
        <p14:creationId xmlns:p14="http://schemas.microsoft.com/office/powerpoint/2010/main" val="302126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Type Member Variables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spcBef>
                <a:spcPct val="40000"/>
              </a:spcBef>
            </a:pPr>
            <a:r>
              <a:rPr lang="en-US" altLang="en-US" sz="2400" dirty="0">
                <a:latin typeface="+mn-lt"/>
              </a:rPr>
              <a:t>Class member variables can be any type</a:t>
            </a:r>
          </a:p>
          <a:p>
            <a:pPr lvl="1" eaLnBrk="1" hangingPunct="1">
              <a:spcBef>
                <a:spcPct val="50000"/>
              </a:spcBef>
            </a:pPr>
            <a:r>
              <a:rPr lang="en-US" altLang="en-US" sz="2400" dirty="0">
                <a:latin typeface="+mn-lt"/>
              </a:rPr>
              <a:t>Including objects of other classes!</a:t>
            </a:r>
          </a:p>
          <a:p>
            <a:pPr lvl="1" eaLnBrk="1" hangingPunct="1">
              <a:spcBef>
                <a:spcPct val="50000"/>
              </a:spcBef>
            </a:pPr>
            <a:r>
              <a:rPr lang="en-US" altLang="en-US" sz="2400" dirty="0">
                <a:latin typeface="+mn-lt"/>
              </a:rPr>
              <a:t>Type of class relationship</a:t>
            </a:r>
          </a:p>
          <a:p>
            <a:pPr lvl="2" eaLnBrk="1" hangingPunct="1">
              <a:spcBef>
                <a:spcPct val="40000"/>
              </a:spcBef>
            </a:pPr>
            <a:r>
              <a:rPr lang="en-US" altLang="en-US" sz="2400" dirty="0">
                <a:latin typeface="+mn-lt"/>
              </a:rPr>
              <a:t>Powerful O</a:t>
            </a:r>
            <a:r>
              <a:rPr lang="en-US" altLang="en-US" sz="100" dirty="0">
                <a:latin typeface="+mn-lt"/>
              </a:rPr>
              <a:t> </a:t>
            </a:r>
            <a:r>
              <a:rPr lang="en-US" altLang="en-US" sz="2400" dirty="0" err="1">
                <a:latin typeface="+mn-lt"/>
              </a:rPr>
              <a:t>O</a:t>
            </a:r>
            <a:r>
              <a:rPr lang="en-US" altLang="en-US" sz="100" dirty="0">
                <a:latin typeface="+mn-lt"/>
              </a:rPr>
              <a:t> </a:t>
            </a:r>
            <a:r>
              <a:rPr lang="en-US" altLang="en-US" sz="2400" dirty="0">
                <a:latin typeface="+mn-lt"/>
              </a:rPr>
              <a:t>P principle</a:t>
            </a:r>
          </a:p>
          <a:p>
            <a:pPr eaLnBrk="1" hangingPunct="1">
              <a:spcBef>
                <a:spcPct val="70000"/>
              </a:spcBef>
            </a:pPr>
            <a:r>
              <a:rPr lang="en-US" altLang="en-US" sz="2400" dirty="0">
                <a:latin typeface="+mn-lt"/>
              </a:rPr>
              <a:t>Need special notation for constructors</a:t>
            </a:r>
          </a:p>
          <a:p>
            <a:pPr lvl="1" eaLnBrk="1" hangingPunct="1">
              <a:spcBef>
                <a:spcPct val="50000"/>
              </a:spcBef>
            </a:pPr>
            <a:r>
              <a:rPr lang="en-US" altLang="en-US" sz="2400" dirty="0">
                <a:latin typeface="+mn-lt"/>
              </a:rPr>
              <a:t>So they can call “back” to member </a:t>
            </a:r>
            <a:br>
              <a:rPr lang="en-US" altLang="en-US" sz="2400" dirty="0">
                <a:latin typeface="+mn-lt"/>
              </a:rPr>
            </a:br>
            <a:r>
              <a:rPr lang="en-US" altLang="en-US" sz="2400" dirty="0">
                <a:latin typeface="+mn-lt"/>
              </a:rPr>
              <a:t>object’s constructor</a:t>
            </a:r>
          </a:p>
        </p:txBody>
      </p:sp>
    </p:spTree>
    <p:extLst>
      <p:ext uri="{BB962C8B-B14F-4D97-AF65-F5344CB8AC3E}">
        <p14:creationId xmlns:p14="http://schemas.microsoft.com/office/powerpoint/2010/main" val="34148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Constructors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r>
              <a:rPr lang="en-US" altLang="en-US" sz="2400" dirty="0">
                <a:latin typeface="+mn-lt"/>
              </a:rPr>
              <a:t>Initialization of objects</a:t>
            </a:r>
          </a:p>
          <a:p>
            <a:pPr lvl="1" eaLnBrk="1" hangingPunct="1"/>
            <a:r>
              <a:rPr lang="en-US" altLang="en-US" sz="2400" dirty="0">
                <a:latin typeface="+mn-lt"/>
              </a:rPr>
              <a:t>Initialize some or all member variables</a:t>
            </a:r>
          </a:p>
          <a:p>
            <a:pPr lvl="1" eaLnBrk="1" hangingPunct="1"/>
            <a:r>
              <a:rPr lang="en-US" altLang="en-US" sz="2400" dirty="0">
                <a:latin typeface="+mn-lt"/>
              </a:rPr>
              <a:t>Other actions possible as well</a:t>
            </a:r>
          </a:p>
          <a:p>
            <a:pPr eaLnBrk="1" hangingPunct="1">
              <a:spcBef>
                <a:spcPct val="50000"/>
              </a:spcBef>
            </a:pPr>
            <a:r>
              <a:rPr lang="en-US" altLang="en-US" sz="2400" dirty="0">
                <a:latin typeface="+mn-lt"/>
              </a:rPr>
              <a:t>A special kind of member function</a:t>
            </a:r>
          </a:p>
          <a:p>
            <a:pPr lvl="1" eaLnBrk="1" hangingPunct="1"/>
            <a:r>
              <a:rPr lang="en-US" altLang="en-US" sz="2400" dirty="0">
                <a:latin typeface="+mn-lt"/>
              </a:rPr>
              <a:t>Automatically called when object declared</a:t>
            </a:r>
          </a:p>
          <a:p>
            <a:pPr eaLnBrk="1" hangingPunct="1">
              <a:spcBef>
                <a:spcPct val="50000"/>
              </a:spcBef>
            </a:pPr>
            <a:r>
              <a:rPr lang="en-US" altLang="en-US" sz="2400" dirty="0">
                <a:latin typeface="+mn-lt"/>
              </a:rPr>
              <a:t>Very useful tool</a:t>
            </a:r>
          </a:p>
          <a:p>
            <a:pPr lvl="1" eaLnBrk="1" hangingPunct="1"/>
            <a:r>
              <a:rPr lang="en-US" altLang="en-US" sz="2400" dirty="0">
                <a:latin typeface="+mn-lt"/>
              </a:rPr>
              <a:t>Key principle of OOP</a:t>
            </a:r>
          </a:p>
        </p:txBody>
      </p:sp>
    </p:spTree>
    <p:extLst>
      <p:ext uri="{BB962C8B-B14F-4D97-AF65-F5344CB8AC3E}">
        <p14:creationId xmlns:p14="http://schemas.microsoft.com/office/powerpoint/2010/main" val="27915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Member Variable Example: Display 7.3 A Class Member Variable </a:t>
            </a:r>
            <a:r>
              <a:rPr lang="en-US" sz="2000" b="0" dirty="0"/>
              <a:t>(1 of 5)</a:t>
            </a:r>
            <a:endParaRPr lang="en-US" sz="2000" b="0" i="0" u="none" strike="noStrike" cap="none" dirty="0">
              <a:solidFill>
                <a:srgbClr val="007FA3"/>
              </a:solidFill>
              <a:sym typeface="Times New Roman"/>
            </a:endParaRPr>
          </a:p>
        </p:txBody>
      </p:sp>
      <p:pic>
        <p:nvPicPr>
          <p:cNvPr id="5" name="Picture 2" descr="The code has 90 lines. The lines read as follows. Line 1. hash include left angle bracket i o stream right angle bracket. Line 2. hash include left angle bracket c s t d l i b right angle bracket. Line 3. using namespace s t d semicolon. Line 4. class Day Of Year. This line is highlighted. Line 5. left brace. Line 6. public colon. Line 7, indented once. Day Of Year left parenthesis i n t month Value comma i n t day Value right parenthesis semicolon. Line 8, indented once. Day Of Year left parenthesis i n t month Value right parenthesis semicolon. Line 9, indented once. Day Of Year left parenthesis right parenthesis semicolon. Line 10, indented once. void input left parenthesis right parenthesis semicolon. Line 11, indented once. void output left parenthesis right parenthesis semicolon. Line 12, indented once. i n t get Month Number left parenthesis right parenthesis semicolon. Line 13, indented once. i n t get Day left parenthesis right parenthesis semicolon. Line 14. private colon. Line 15, indented once. i n t month semicolon. Line 16, indented once. i n t day semicolon. Line 17, indented once. void test Date left parenthesis right parenthesis semicolon. Line 18. right brace semicolon.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96361" y="1640730"/>
            <a:ext cx="7176111" cy="427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768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Member Variable Example: Display 7.3 A Class Member Variable </a:t>
            </a:r>
            <a:r>
              <a:rPr lang="en-US" sz="2000" b="0" dirty="0"/>
              <a:t>(2 of 5)</a:t>
            </a:r>
            <a:endParaRPr lang="en-US" sz="2000" b="0" i="0" u="none" strike="noStrike" cap="none" dirty="0">
              <a:solidFill>
                <a:srgbClr val="007FA3"/>
              </a:solidFill>
              <a:sym typeface="Times New Roman"/>
            </a:endParaRPr>
          </a:p>
        </p:txBody>
      </p:sp>
      <p:pic>
        <p:nvPicPr>
          <p:cNvPr id="4" name="Picture 2" descr="Line 19. class Holiday. This line is highlighted. Line 20. left brace. Line 21. public colon. Line 22, indented once. Holiday left parenthesis right parenthesis semicolon forward slash forward slash Initializes to January 1 with no parking enforcement. Line 23, indented once. Holiday left parenthesis i n t month comma i n t day comma b o o l the Enforcement right parenthesis semicolon. Line 24, indented once. void output left parenthesis right parenthesis semicolon. Line 25. private colon. Line 26, indented once. Day Of Year date semicolon. This line is highlighted and labeled, Member variable of a class type. Line 27, indented once. b o o l parking Enforcement semicolon forward slash forward slash true if enforced. Line 28. right brace semicolon. Line 29. i n t main left parenthesis right parenthesis. Line 30. left brace. Line 31, indented once. Holiday h left parenthesis 2 comma 14 comma true right parenthesis semicolon. Line 32, indented once. c out left angle bracket left angle bracket double quote Testing the class Holiday period back slash n double quote semicolon. Line 33, indented once. h period output left parenthesis right parenthesis semicolon. Line 34, indented twice. return 0 semicolon. Line 35. right brace. Line 36. Blank. Line 37. Holiday colon colon Holiday left parenthesis right parenthesis colon date left parenthesis 1 comma 1 right parenthesis comma parking Enforcement left parenthesis false right parenthesis. In this line date left parenthesis 1 comma 1 right parenthesis comma is highlighted and labeled, Invocations of constructors from the class. Line 38. left brace forward slash asterisk Intentionally empty asterisk forward slash right brace. Line 39. Holiday colon colon Holiday left parenthesis i n t month comma i n t day comma b o o l the Enforcement right parenthesis. Line 40. colon date left parenthesis month comma day right parenthesis comma parking Enforcement left parenthesis the Enforcement right parenthesis. date left parenthesis month comma day right parenthesis comma is highlighted in this line and labeled, Invocations of constructors from the class. Note, The class Day Of Year is the same as in Display 7.1, but we have repeated all the details you need for this discussion. Line 41. left brace forward slash asterisk Intentionally empty asterisk forward slash right brace."/>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3568" y="1543505"/>
            <a:ext cx="5724979" cy="461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715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Member Variable Example: Display 7.3 A Class Member Variable </a:t>
            </a:r>
            <a:r>
              <a:rPr lang="en-US" sz="2000" b="0" dirty="0"/>
              <a:t>(3 of 5)</a:t>
            </a:r>
            <a:endParaRPr lang="en-US" sz="2000" b="0" i="0" u="none" strike="noStrike" cap="none" dirty="0">
              <a:solidFill>
                <a:srgbClr val="007FA3"/>
              </a:solidFill>
              <a:sym typeface="Times New Roman"/>
            </a:endParaRPr>
          </a:p>
        </p:txBody>
      </p:sp>
      <p:pic>
        <p:nvPicPr>
          <p:cNvPr id="5" name="Picture 2" descr="42. void Holiday colon colon output left parenthesis right parenthesis. Line 43. left brace. Line 44, indented once. date period output left parenthesis right parenthesis semicolon. Line 45, indented once. c out left angle bracket left angle bracket end l semicolon. Line 46, indented once. if left parenthesis parking Enforcement right parenthesis. Line 47, indented twice. c out left angle bracket left angle bracket double quote Parking laws will be enforced period back slash n double quote semicolon. Line 48, indented once. else. Line 49, indented twice. c out left angle bracket left angle bracket double quote Parking laws will not be enforced period back slash n double quote semicolon. Line 50. right brace. Line 51. Day Of Year colon colon Day Of Year left parenthesis i n t month Value comma i n t day Value right parenthesis. Line 52. colon month left parenthesis month Value right parenthesis comma day left parenthesis day Value right parenthesis. Line 53. left brace. Line 54, indented once. test Date left parenthesis right parenthesis semicolon. Line 55. right brace.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53228" y="1847461"/>
            <a:ext cx="7603799" cy="355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08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Member Variable Example: Display 7.3 A Class Member Variable </a:t>
            </a:r>
            <a:r>
              <a:rPr lang="en-US" sz="2000" b="0" dirty="0"/>
              <a:t>(4 of 5)</a:t>
            </a:r>
            <a:endParaRPr lang="en-US" sz="2000" b="0" i="0" u="none" strike="noStrike" cap="none" dirty="0">
              <a:solidFill>
                <a:srgbClr val="007FA3"/>
              </a:solidFill>
              <a:sym typeface="Times New Roman"/>
            </a:endParaRPr>
          </a:p>
        </p:txBody>
      </p:sp>
      <p:pic>
        <p:nvPicPr>
          <p:cNvPr id="4" name="Picture 2" descr="Line 56. forward slash forward slash uses i o stream and c s t d l i b colon. Line 57. void Day Of Year colon colon test Date left parenthesis right parenthesis. Line 58. left brace. Line 59, indented once. if left parenthesis left parenthesis month left angle bracket 1 right parenthesis double pipe left parenthesis month right angle bracket 12 right parenthesis right parenthesis. Line 60, indented once. left brace. Line 61, indented twice. c out left angle bracket left angle bracket double quote Illegal month value exclamation point back slash n double quote semicolon. Line 62, indented twice. exit left parenthesis 1 right parenthesis semicolon. Line 63, indented once. right brace. Line 64, indented once. if left parenthesis left parenthesis day left angle bracket 1 right parenthesis double pipe left parenthesis day right angle bracket 31 right parenthesis right parenthesis. Line 65, indented once. left brace. Line 66, indented twice. c out left angle bracket left angle bracket double quote Illegal day value exclamation point back slash n double quote semicolon. Line 67, indented twice. exit left parenthesis 1 right parenthesis semicolon. Line 68, indented once. right brace. Line 69. right brace. Line 70. Blank. Line 71. forward slash forward slash Uses i o stream colon. Line 72. void Day Of Year colon colon output left parenthesis right parenthesis. Line 73. left brace. Line 74, indented once. switch left parenthesis month right parenthesis. Line 75, indented once. left brace. Line 76, indented twice. case 1 colon. Line 77, indented 3 times. c out left angle bracket left angle bracket double quote January double quote semicolon break semicolon. Line 78, indented twice. case 2 colon. Line 79, indented 3 times. c out left angle bracket left angle bracket double quote February double quote semicolon break semicolon. Line 80, indented twice. case 3 colon. Line 81, indented 3 times. c out left angle bracket left angle bracket double quote March double quote semicolon break semicolon.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765203" y="1419225"/>
            <a:ext cx="5363385" cy="465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61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Class Member Variable Example: Display 7.3 A Class Member Variable </a:t>
            </a:r>
            <a:r>
              <a:rPr lang="en-US" sz="2000" b="0" dirty="0"/>
              <a:t>(5 of 5)</a:t>
            </a:r>
            <a:endParaRPr lang="en-US" sz="2000" b="0" i="0" u="none" strike="noStrike" cap="none" dirty="0">
              <a:solidFill>
                <a:srgbClr val="007FA3"/>
              </a:solidFill>
              <a:sym typeface="Times New Roman"/>
            </a:endParaRPr>
          </a:p>
        </p:txBody>
      </p:sp>
      <p:pic>
        <p:nvPicPr>
          <p:cNvPr id="5" name="Picture 4" descr="Line 82, indented twice. case 11 colon. Line 83, indented 3 times. c out left angle bracket left angle bracket double quote November double quote semicolon break semicolon. Note, The omitted lines are in Display 6.3, but they are obvious enough that you should not have to look there. Line 84, indented twice. case 12 colon. Line 85, indented 3 times. c out left angle bracket left angle bracket double quote December double quote semicolon break semicolon. Line 86, indented twice. default colon. Line 87, indented 3 times. c out left angle bracket left angle bracket double quote Error in Day Of Year colon colon output period double quote semicolon. Line 88, indented once. right brace. Line 89, indented once. c out left angle bracket left angle bracket day semicolon. Line 90. right brace. Below the code dialog box has 3 lines. Line 1. Testing the class Holiday period. Line 2. February 14. Line 3. Parking laws will be enforced period."/>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50519" y="1839751"/>
            <a:ext cx="7439122" cy="387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82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Parameter Passing Methods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Efficiency of parameter passing</a:t>
            </a:r>
          </a:p>
          <a:p>
            <a:pPr lvl="1" eaLnBrk="1" hangingPunct="1">
              <a:lnSpc>
                <a:spcPct val="90000"/>
              </a:lnSpc>
            </a:pPr>
            <a:r>
              <a:rPr lang="en-US" altLang="en-US" sz="2400" dirty="0">
                <a:latin typeface="+mn-lt"/>
              </a:rPr>
              <a:t>Call-by-value</a:t>
            </a:r>
          </a:p>
          <a:p>
            <a:pPr lvl="2" eaLnBrk="1" hangingPunct="1">
              <a:lnSpc>
                <a:spcPct val="90000"/>
              </a:lnSpc>
            </a:pPr>
            <a:r>
              <a:rPr lang="en-US" altLang="en-US" sz="2400" dirty="0">
                <a:latin typeface="+mn-lt"/>
              </a:rPr>
              <a:t>Requires copy be made</a:t>
            </a:r>
            <a:r>
              <a:rPr lang="en-US" altLang="en-US" sz="2400" dirty="0">
                <a:latin typeface="MS Reference Sans Serif" panose="020B0604030504040204" pitchFamily="34" charset="0"/>
                <a:sym typeface="Wingdings" panose="05000000000000000000" pitchFamily="2" charset="2"/>
              </a:rPr>
              <a:t>→</a:t>
            </a:r>
            <a:r>
              <a:rPr lang="en-US" altLang="en-US" sz="2400" dirty="0">
                <a:latin typeface="+mn-lt"/>
              </a:rPr>
              <a:t>Overhead</a:t>
            </a:r>
          </a:p>
          <a:p>
            <a:pPr lvl="1" eaLnBrk="1" hangingPunct="1">
              <a:lnSpc>
                <a:spcPct val="90000"/>
              </a:lnSpc>
            </a:pPr>
            <a:r>
              <a:rPr lang="en-US" altLang="en-US" sz="2400" dirty="0">
                <a:latin typeface="+mn-lt"/>
              </a:rPr>
              <a:t>Call-by-reference</a:t>
            </a:r>
          </a:p>
          <a:p>
            <a:pPr lvl="2" eaLnBrk="1" hangingPunct="1">
              <a:lnSpc>
                <a:spcPct val="90000"/>
              </a:lnSpc>
            </a:pPr>
            <a:r>
              <a:rPr lang="en-US" altLang="en-US" sz="2400" dirty="0">
                <a:latin typeface="+mn-lt"/>
              </a:rPr>
              <a:t>Placeholder for actual argument</a:t>
            </a:r>
          </a:p>
          <a:p>
            <a:pPr lvl="2" eaLnBrk="1" hangingPunct="1">
              <a:lnSpc>
                <a:spcPct val="90000"/>
              </a:lnSpc>
            </a:pPr>
            <a:r>
              <a:rPr lang="en-US" altLang="en-US" sz="2400" dirty="0">
                <a:latin typeface="+mn-lt"/>
              </a:rPr>
              <a:t>Most efficient method</a:t>
            </a:r>
          </a:p>
          <a:p>
            <a:pPr lvl="1" eaLnBrk="1" hangingPunct="1">
              <a:lnSpc>
                <a:spcPct val="90000"/>
              </a:lnSpc>
            </a:pPr>
            <a:r>
              <a:rPr lang="en-US" altLang="en-US" sz="2400" dirty="0">
                <a:latin typeface="+mn-lt"/>
              </a:rPr>
              <a:t>Negligible difference for simple types</a:t>
            </a:r>
          </a:p>
          <a:p>
            <a:pPr lvl="1" eaLnBrk="1" hangingPunct="1">
              <a:lnSpc>
                <a:spcPct val="90000"/>
              </a:lnSpc>
            </a:pPr>
            <a:r>
              <a:rPr lang="en-US" altLang="en-US" sz="2400" dirty="0">
                <a:latin typeface="+mn-lt"/>
              </a:rPr>
              <a:t>For class types</a:t>
            </a:r>
            <a:r>
              <a:rPr lang="en-US" altLang="en-US" sz="2400" dirty="0">
                <a:latin typeface="MS Reference Sans Serif" panose="020B0604030504040204" pitchFamily="34" charset="0"/>
              </a:rPr>
              <a:t>→</a:t>
            </a:r>
            <a:r>
              <a:rPr lang="en-US" altLang="en-US" sz="2400" dirty="0">
                <a:latin typeface="+mn-lt"/>
              </a:rPr>
              <a:t>clear advantage</a:t>
            </a:r>
          </a:p>
          <a:p>
            <a:pPr eaLnBrk="1" hangingPunct="1">
              <a:lnSpc>
                <a:spcPct val="90000"/>
              </a:lnSpc>
              <a:spcBef>
                <a:spcPct val="50000"/>
              </a:spcBef>
            </a:pPr>
            <a:r>
              <a:rPr lang="en-US" altLang="en-US" sz="2400" dirty="0">
                <a:latin typeface="+mn-lt"/>
              </a:rPr>
              <a:t>Call-by-reference desirable</a:t>
            </a:r>
          </a:p>
          <a:p>
            <a:pPr lvl="1" eaLnBrk="1" hangingPunct="1">
              <a:lnSpc>
                <a:spcPct val="90000"/>
              </a:lnSpc>
            </a:pPr>
            <a:r>
              <a:rPr lang="en-US" altLang="en-US" sz="2400" dirty="0">
                <a:latin typeface="+mn-lt"/>
              </a:rPr>
              <a:t>Especially for “large” data, like class types</a:t>
            </a:r>
          </a:p>
        </p:txBody>
      </p:sp>
    </p:spTree>
    <p:extLst>
      <p:ext uri="{BB962C8B-B14F-4D97-AF65-F5344CB8AC3E}">
        <p14:creationId xmlns:p14="http://schemas.microsoft.com/office/powerpoint/2010/main" val="3628569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The const Parameter Modifier</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altLang="en-US" sz="2400" dirty="0">
                <a:latin typeface="+mn-lt"/>
              </a:rPr>
              <a:t>Large data types (typically classes)</a:t>
            </a:r>
          </a:p>
          <a:p>
            <a:pPr lvl="1" eaLnBrk="1" hangingPunct="1"/>
            <a:r>
              <a:rPr lang="en-US" altLang="en-US" sz="2400" dirty="0">
                <a:latin typeface="+mn-lt"/>
              </a:rPr>
              <a:t>Desirable to use pass-by-reference</a:t>
            </a:r>
          </a:p>
          <a:p>
            <a:pPr lvl="1" eaLnBrk="1" hangingPunct="1"/>
            <a:r>
              <a:rPr lang="en-US" altLang="en-US" sz="2400" dirty="0">
                <a:latin typeface="+mn-lt"/>
              </a:rPr>
              <a:t>Even if function will not make modifications</a:t>
            </a:r>
          </a:p>
          <a:p>
            <a:pPr eaLnBrk="1" hangingPunct="1">
              <a:spcBef>
                <a:spcPct val="50000"/>
              </a:spcBef>
            </a:pPr>
            <a:r>
              <a:rPr lang="en-US" altLang="en-US" sz="2400" dirty="0">
                <a:latin typeface="+mn-lt"/>
              </a:rPr>
              <a:t>Protect argument</a:t>
            </a:r>
          </a:p>
          <a:p>
            <a:pPr lvl="1" eaLnBrk="1" hangingPunct="1"/>
            <a:r>
              <a:rPr lang="en-US" altLang="en-US" sz="2400" dirty="0">
                <a:latin typeface="+mn-lt"/>
              </a:rPr>
              <a:t>Use constant parameter</a:t>
            </a:r>
          </a:p>
          <a:p>
            <a:pPr lvl="2" eaLnBrk="1" hangingPunct="1"/>
            <a:r>
              <a:rPr lang="en-US" altLang="en-US" sz="2400" dirty="0">
                <a:latin typeface="+mn-lt"/>
              </a:rPr>
              <a:t>Also called constant call-by-reference parameter</a:t>
            </a:r>
          </a:p>
          <a:p>
            <a:pPr lvl="1" eaLnBrk="1" hangingPunct="1"/>
            <a:r>
              <a:rPr lang="en-US" altLang="en-US" sz="2400" dirty="0">
                <a:latin typeface="+mn-lt"/>
              </a:rPr>
              <a:t>Place keyword </a:t>
            </a:r>
            <a:r>
              <a:rPr lang="en-US" altLang="en-US" sz="2400" b="1" dirty="0">
                <a:latin typeface="+mn-lt"/>
              </a:rPr>
              <a:t>const </a:t>
            </a:r>
            <a:r>
              <a:rPr lang="en-US" altLang="en-US" sz="2400" dirty="0">
                <a:latin typeface="+mn-lt"/>
              </a:rPr>
              <a:t>before type</a:t>
            </a:r>
          </a:p>
          <a:p>
            <a:pPr lvl="1" eaLnBrk="1" hangingPunct="1"/>
            <a:r>
              <a:rPr lang="en-US" altLang="en-US" sz="2400" dirty="0">
                <a:latin typeface="+mn-lt"/>
              </a:rPr>
              <a:t>Makes parameter “read-only”</a:t>
            </a:r>
          </a:p>
          <a:p>
            <a:pPr lvl="1" eaLnBrk="1" hangingPunct="1"/>
            <a:r>
              <a:rPr lang="en-US" altLang="en-US" sz="2400" dirty="0">
                <a:latin typeface="+mn-lt"/>
              </a:rPr>
              <a:t>Attempt to modify parameter results in compiler error</a:t>
            </a:r>
          </a:p>
        </p:txBody>
      </p:sp>
    </p:spTree>
    <p:extLst>
      <p:ext uri="{BB962C8B-B14F-4D97-AF65-F5344CB8AC3E}">
        <p14:creationId xmlns:p14="http://schemas.microsoft.com/office/powerpoint/2010/main" val="1835511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Use of const</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altLang="en-US" sz="2400" dirty="0">
                <a:latin typeface="+mn-lt"/>
              </a:rPr>
              <a:t>All-or-nothing</a:t>
            </a:r>
          </a:p>
          <a:p>
            <a:pPr eaLnBrk="1" hangingPunct="1">
              <a:spcBef>
                <a:spcPct val="50000"/>
              </a:spcBef>
            </a:pPr>
            <a:r>
              <a:rPr lang="en-US" altLang="en-US" sz="2400" dirty="0">
                <a:latin typeface="+mn-lt"/>
              </a:rPr>
              <a:t>If no need for function modifications</a:t>
            </a:r>
          </a:p>
          <a:p>
            <a:pPr lvl="1" eaLnBrk="1" hangingPunct="1"/>
            <a:r>
              <a:rPr lang="en-US" altLang="en-US" sz="2400" dirty="0">
                <a:latin typeface="+mn-lt"/>
              </a:rPr>
              <a:t>Protect parameter with const</a:t>
            </a:r>
          </a:p>
          <a:p>
            <a:pPr lvl="1" eaLnBrk="1" hangingPunct="1"/>
            <a:r>
              <a:rPr lang="en-US" altLang="en-US" sz="2400" dirty="0">
                <a:latin typeface="+mn-lt"/>
              </a:rPr>
              <a:t>Protect ALL such parameters</a:t>
            </a:r>
          </a:p>
          <a:p>
            <a:pPr eaLnBrk="1" hangingPunct="1">
              <a:spcBef>
                <a:spcPct val="50000"/>
              </a:spcBef>
            </a:pPr>
            <a:r>
              <a:rPr lang="en-US" altLang="en-US" sz="2400" dirty="0">
                <a:latin typeface="+mn-lt"/>
              </a:rPr>
              <a:t>This includes class member function</a:t>
            </a:r>
            <a:br>
              <a:rPr lang="en-US" altLang="en-US" sz="2400" dirty="0">
                <a:latin typeface="+mn-lt"/>
              </a:rPr>
            </a:br>
            <a:r>
              <a:rPr lang="en-US" altLang="en-US" sz="2400" dirty="0">
                <a:latin typeface="+mn-lt"/>
              </a:rPr>
              <a:t>parameters</a:t>
            </a:r>
          </a:p>
        </p:txBody>
      </p:sp>
    </p:spTree>
    <p:extLst>
      <p:ext uri="{BB962C8B-B14F-4D97-AF65-F5344CB8AC3E}">
        <p14:creationId xmlns:p14="http://schemas.microsoft.com/office/powerpoint/2010/main" val="4195386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Inline Functions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altLang="en-US" sz="2400" dirty="0">
                <a:latin typeface="+mn-lt"/>
              </a:rPr>
              <a:t>For non-member functions:</a:t>
            </a:r>
          </a:p>
          <a:p>
            <a:pPr lvl="1" eaLnBrk="1" hangingPunct="1"/>
            <a:r>
              <a:rPr lang="en-US" altLang="en-US" sz="2400" dirty="0">
                <a:latin typeface="+mn-lt"/>
              </a:rPr>
              <a:t>Use keyword </a:t>
            </a:r>
            <a:r>
              <a:rPr lang="en-US" altLang="en-US" sz="2400" b="1" dirty="0">
                <a:latin typeface="+mn-lt"/>
              </a:rPr>
              <a:t>inline</a:t>
            </a:r>
            <a:r>
              <a:rPr lang="en-US" altLang="en-US" sz="2400" dirty="0">
                <a:latin typeface="+mn-lt"/>
              </a:rPr>
              <a:t> in function declaration </a:t>
            </a:r>
            <a:br>
              <a:rPr lang="en-US" altLang="en-US" sz="2400" dirty="0">
                <a:latin typeface="+mn-lt"/>
              </a:rPr>
            </a:br>
            <a:r>
              <a:rPr lang="en-US" altLang="en-US" sz="2400" dirty="0">
                <a:latin typeface="+mn-lt"/>
              </a:rPr>
              <a:t>and function heading</a:t>
            </a:r>
          </a:p>
          <a:p>
            <a:pPr eaLnBrk="1" hangingPunct="1">
              <a:spcBef>
                <a:spcPct val="50000"/>
              </a:spcBef>
            </a:pPr>
            <a:r>
              <a:rPr lang="en-US" altLang="en-US" sz="2400" dirty="0">
                <a:latin typeface="+mn-lt"/>
              </a:rPr>
              <a:t>For class member functions:</a:t>
            </a:r>
          </a:p>
          <a:p>
            <a:pPr lvl="1" eaLnBrk="1" hangingPunct="1"/>
            <a:r>
              <a:rPr lang="en-US" altLang="en-US" sz="2400" dirty="0">
                <a:latin typeface="+mn-lt"/>
              </a:rPr>
              <a:t>Place implementation (code) for function IN</a:t>
            </a:r>
            <a:br>
              <a:rPr lang="en-US" altLang="en-US" sz="2400" dirty="0">
                <a:latin typeface="+mn-lt"/>
              </a:rPr>
            </a:br>
            <a:r>
              <a:rPr lang="en-US" altLang="en-US" sz="2400" dirty="0">
                <a:latin typeface="+mn-lt"/>
              </a:rPr>
              <a:t>class definition </a:t>
            </a:r>
            <a:r>
              <a:rPr lang="en-US" altLang="en-US" sz="2400" dirty="0">
                <a:latin typeface="MS Reference Sans Serif" panose="020B0604030504040204" pitchFamily="34" charset="0"/>
              </a:rPr>
              <a:t>→</a:t>
            </a:r>
            <a:r>
              <a:rPr lang="en-US" altLang="en-US" sz="2400" dirty="0">
                <a:latin typeface="+mn-lt"/>
              </a:rPr>
              <a:t> automatically inline</a:t>
            </a:r>
          </a:p>
          <a:p>
            <a:pPr eaLnBrk="1" hangingPunct="1">
              <a:spcBef>
                <a:spcPct val="50000"/>
              </a:spcBef>
            </a:pPr>
            <a:r>
              <a:rPr lang="en-US" altLang="en-US" sz="2400" dirty="0">
                <a:latin typeface="+mn-lt"/>
              </a:rPr>
              <a:t>Use for very short functions only</a:t>
            </a:r>
          </a:p>
          <a:p>
            <a:pPr eaLnBrk="1" hangingPunct="1">
              <a:spcBef>
                <a:spcPct val="50000"/>
              </a:spcBef>
            </a:pPr>
            <a:r>
              <a:rPr lang="en-US" altLang="en-US" sz="2400" dirty="0">
                <a:latin typeface="+mn-lt"/>
              </a:rPr>
              <a:t>Code actually inserted in place of call</a:t>
            </a:r>
          </a:p>
          <a:p>
            <a:pPr lvl="1" eaLnBrk="1" hangingPunct="1"/>
            <a:r>
              <a:rPr lang="en-US" altLang="en-US" sz="2400" dirty="0">
                <a:latin typeface="+mn-lt"/>
              </a:rPr>
              <a:t>Eliminates overhead</a:t>
            </a:r>
          </a:p>
          <a:p>
            <a:pPr lvl="1" eaLnBrk="1" hangingPunct="1"/>
            <a:r>
              <a:rPr lang="en-US" altLang="en-US" sz="2400" dirty="0">
                <a:latin typeface="+mn-lt"/>
              </a:rPr>
              <a:t>More efficient, but only when short!</a:t>
            </a:r>
          </a:p>
        </p:txBody>
      </p:sp>
    </p:spTree>
    <p:extLst>
      <p:ext uri="{BB962C8B-B14F-4D97-AF65-F5344CB8AC3E}">
        <p14:creationId xmlns:p14="http://schemas.microsoft.com/office/powerpoint/2010/main" val="882207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Inline Member Functions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altLang="en-US" sz="2400" dirty="0">
                <a:latin typeface="+mn-lt"/>
              </a:rPr>
              <a:t>Member function definitions</a:t>
            </a:r>
          </a:p>
          <a:p>
            <a:pPr lvl="1" eaLnBrk="1" hangingPunct="1"/>
            <a:r>
              <a:rPr lang="en-US" altLang="en-US" sz="2400" dirty="0">
                <a:latin typeface="+mn-lt"/>
              </a:rPr>
              <a:t>Typically defined separately, in different file</a:t>
            </a:r>
          </a:p>
          <a:p>
            <a:pPr lvl="1" eaLnBrk="1" hangingPunct="1"/>
            <a:r>
              <a:rPr lang="en-US" altLang="en-US" sz="2400" dirty="0">
                <a:latin typeface="+mn-lt"/>
              </a:rPr>
              <a:t>Can be defined IN class definition</a:t>
            </a:r>
          </a:p>
          <a:p>
            <a:pPr lvl="2" eaLnBrk="1" hangingPunct="1"/>
            <a:r>
              <a:rPr lang="en-US" altLang="en-US" sz="2400" dirty="0">
                <a:latin typeface="+mn-lt"/>
              </a:rPr>
              <a:t>Makes function “in-line”</a:t>
            </a:r>
          </a:p>
          <a:p>
            <a:pPr eaLnBrk="1" hangingPunct="1">
              <a:spcBef>
                <a:spcPct val="50000"/>
              </a:spcBef>
            </a:pPr>
            <a:r>
              <a:rPr lang="en-US" altLang="en-US" sz="2400" dirty="0">
                <a:latin typeface="+mn-lt"/>
              </a:rPr>
              <a:t>Again: use for very short functions only</a:t>
            </a:r>
          </a:p>
          <a:p>
            <a:pPr eaLnBrk="1" hangingPunct="1">
              <a:spcBef>
                <a:spcPct val="50000"/>
              </a:spcBef>
            </a:pPr>
            <a:r>
              <a:rPr lang="en-US" altLang="en-US" sz="2400" dirty="0">
                <a:latin typeface="+mn-lt"/>
              </a:rPr>
              <a:t>More efficient</a:t>
            </a:r>
          </a:p>
          <a:p>
            <a:pPr lvl="1" eaLnBrk="1" hangingPunct="1"/>
            <a:r>
              <a:rPr lang="en-US" altLang="en-US" sz="2400" dirty="0">
                <a:latin typeface="+mn-lt"/>
              </a:rPr>
              <a:t>If too long </a:t>
            </a:r>
            <a:r>
              <a:rPr lang="en-US" altLang="en-US" sz="2400" dirty="0">
                <a:latin typeface="MS Reference Sans Serif" panose="020B0604030504040204" pitchFamily="34" charset="0"/>
              </a:rPr>
              <a:t>→</a:t>
            </a:r>
            <a:r>
              <a:rPr lang="en-US" altLang="en-US" sz="2400" dirty="0">
                <a:latin typeface="+mn-lt"/>
              </a:rPr>
              <a:t> actually less efficient!</a:t>
            </a:r>
          </a:p>
        </p:txBody>
      </p:sp>
    </p:spTree>
    <p:extLst>
      <p:ext uri="{BB962C8B-B14F-4D97-AF65-F5344CB8AC3E}">
        <p14:creationId xmlns:p14="http://schemas.microsoft.com/office/powerpoint/2010/main" val="211941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Constructor Definitions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marL="649224" eaLnBrk="1" hangingPunct="1">
              <a:spcBef>
                <a:spcPct val="50000"/>
              </a:spcBef>
            </a:pPr>
            <a:r>
              <a:rPr lang="en-US" altLang="en-US" sz="2400" dirty="0">
                <a:latin typeface="+mn-lt"/>
              </a:rPr>
              <a:t>Constructors defined like any </a:t>
            </a:r>
            <a:br>
              <a:rPr lang="en-US" altLang="en-US" sz="2400" dirty="0">
                <a:latin typeface="+mn-lt"/>
              </a:rPr>
            </a:br>
            <a:r>
              <a:rPr lang="en-US" altLang="en-US" sz="2400" dirty="0">
                <a:latin typeface="+mn-lt"/>
              </a:rPr>
              <a:t>member function</a:t>
            </a:r>
          </a:p>
          <a:p>
            <a:pPr lvl="1" eaLnBrk="1" hangingPunct="1">
              <a:spcBef>
                <a:spcPct val="50000"/>
              </a:spcBef>
            </a:pPr>
            <a:r>
              <a:rPr lang="en-US" altLang="en-US" sz="2400" dirty="0">
                <a:latin typeface="+mn-lt"/>
              </a:rPr>
              <a:t>Except:</a:t>
            </a:r>
          </a:p>
          <a:p>
            <a:pPr marL="1371600" lvl="2" indent="-457200" eaLnBrk="1" hangingPunct="1">
              <a:spcBef>
                <a:spcPct val="50000"/>
              </a:spcBef>
              <a:buFont typeface="Times" panose="02020603050405020304" pitchFamily="18" charset="0"/>
              <a:buAutoNum type="arabicPeriod"/>
            </a:pPr>
            <a:r>
              <a:rPr lang="en-US" altLang="en-US" sz="2400" dirty="0">
                <a:latin typeface="+mn-lt"/>
              </a:rPr>
              <a:t>Must have same name as class</a:t>
            </a:r>
          </a:p>
          <a:p>
            <a:pPr marL="1371600" lvl="2" indent="-457200" eaLnBrk="1" hangingPunct="1">
              <a:spcBef>
                <a:spcPct val="50000"/>
              </a:spcBef>
              <a:buFont typeface="Times" panose="02020603050405020304" pitchFamily="18" charset="0"/>
              <a:buAutoNum type="arabicPeriod"/>
            </a:pPr>
            <a:r>
              <a:rPr lang="en-US" altLang="en-US" sz="2400" dirty="0">
                <a:latin typeface="+mn-lt"/>
              </a:rPr>
              <a:t>Cannot return a value; not even void!</a:t>
            </a:r>
          </a:p>
        </p:txBody>
      </p:sp>
    </p:spTree>
    <p:extLst>
      <p:ext uri="{BB962C8B-B14F-4D97-AF65-F5344CB8AC3E}">
        <p14:creationId xmlns:p14="http://schemas.microsoft.com/office/powerpoint/2010/main" val="2527095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Member Initializers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1304925"/>
          </a:xfrm>
          <a:prstGeom prst="rect">
            <a:avLst/>
          </a:prstGeom>
          <a:noFill/>
          <a:ln>
            <a:noFill/>
          </a:ln>
        </p:spPr>
        <p:txBody>
          <a:bodyPr lIns="0" tIns="0" rIns="0" bIns="0" anchor="t" anchorCtr="0">
            <a:noAutofit/>
          </a:bodyPr>
          <a:lstStyle/>
          <a:p>
            <a:r>
              <a:rPr lang="en-US" sz="2400" dirty="0">
                <a:latin typeface="+mn-lt"/>
              </a:rPr>
              <a:t>C++11 supports a feature called member initialization</a:t>
            </a:r>
          </a:p>
          <a:p>
            <a:pPr lvl="1"/>
            <a:r>
              <a:rPr lang="en-US" sz="2400" dirty="0">
                <a:latin typeface="+mn-lt"/>
              </a:rPr>
              <a:t>This feature allows you to set default values for member variables</a:t>
            </a:r>
          </a:p>
        </p:txBody>
      </p:sp>
      <p:pic>
        <p:nvPicPr>
          <p:cNvPr id="2" name="Picture 3" descr="Computer code has 11 lines. The lines read as follows. Line 1. class Coordinate. Line 2. left brace. Line 3, indented once. public colon. Line 4, indented twice. Coordinate left parenthesis right parenthesis semicolon. Line 5, indented once. private colon. Line 6, indented twice. i n t x equals 1 semicolon. Line 7, indented twice. i n t y equals 2 semicolon. This line is labeled, Member Initializers. Line 8. right brace semicolon. Line 9. Coordinate colon colon Coordinate left parenthesis right parenthesis. Line 10. left brace right brace. Line 11. Coordinate c 1 semicolon. A note beside reads, line initializes c 1 period x to 1 and c 1 period y to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21" y="3268717"/>
            <a:ext cx="7582958" cy="2924583"/>
          </a:xfrm>
          <a:prstGeom prst="rect">
            <a:avLst/>
          </a:prstGeom>
        </p:spPr>
      </p:pic>
    </p:spTree>
    <p:extLst>
      <p:ext uri="{BB962C8B-B14F-4D97-AF65-F5344CB8AC3E}">
        <p14:creationId xmlns:p14="http://schemas.microsoft.com/office/powerpoint/2010/main" val="1239739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Delegation</a:t>
            </a:r>
          </a:p>
        </p:txBody>
      </p:sp>
      <p:sp>
        <p:nvSpPr>
          <p:cNvPr id="3" name="Content Placeholder 2"/>
          <p:cNvSpPr>
            <a:spLocks noGrp="1"/>
          </p:cNvSpPr>
          <p:nvPr>
            <p:ph type="body" idx="1"/>
          </p:nvPr>
        </p:nvSpPr>
        <p:spPr/>
        <p:txBody>
          <a:bodyPr/>
          <a:lstStyle/>
          <a:p>
            <a:r>
              <a:rPr lang="en-US" sz="2400" dirty="0">
                <a:latin typeface="+mn-lt"/>
              </a:rPr>
              <a:t>C++11 allows one constructor to invoke another</a:t>
            </a:r>
          </a:p>
        </p:txBody>
      </p:sp>
      <p:pic>
        <p:nvPicPr>
          <p:cNvPr id="5" name="Picture 3" descr="Computer code has 4 lines. The lines read as follows. Line 1, indented once. Coordinate colon colon Coordinate left parenthesis i n t x v a l comma i n t y v a l right parenthesis colon x left parenthesis x v a l right parenthesis comma y left parenthesis y v a l right parenthesis. Line 2, indented once. left brace right brace. Line 3. Coordinate colon colon Coordinate left parenthesis right parenthesis colon Coordinate left parenthesis 99 comma 99 right parenthesis. Line 4. left brace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94500"/>
            <a:ext cx="7964011" cy="1486107"/>
          </a:xfrm>
          <a:prstGeom prst="rect">
            <a:avLst/>
          </a:prstGeom>
        </p:spPr>
      </p:pic>
      <p:sp>
        <p:nvSpPr>
          <p:cNvPr id="4" name="Content Placeholder 4"/>
          <p:cNvSpPr>
            <a:spLocks noGrp="1"/>
          </p:cNvSpPr>
          <p:nvPr>
            <p:ph type="body" idx="13"/>
          </p:nvPr>
        </p:nvSpPr>
        <p:spPr>
          <a:xfrm>
            <a:off x="447231" y="4838078"/>
            <a:ext cx="8229600" cy="1194275"/>
          </a:xfrm>
        </p:spPr>
        <p:txBody>
          <a:bodyPr/>
          <a:lstStyle/>
          <a:p>
            <a:r>
              <a:rPr lang="en-US" sz="2400" dirty="0">
                <a:latin typeface="+mn-lt"/>
              </a:rPr>
              <a:t>The default constructor invokes the constructor to initialize x and y to 99,99</a:t>
            </a:r>
          </a:p>
        </p:txBody>
      </p:sp>
    </p:spTree>
    <p:extLst>
      <p:ext uri="{BB962C8B-B14F-4D97-AF65-F5344CB8AC3E}">
        <p14:creationId xmlns:p14="http://schemas.microsoft.com/office/powerpoint/2010/main" val="2244163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Static Members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altLang="en-US" sz="2400" dirty="0">
                <a:latin typeface="+mn-lt"/>
              </a:rPr>
              <a:t>Static member variables</a:t>
            </a:r>
          </a:p>
          <a:p>
            <a:pPr lvl="1" eaLnBrk="1" hangingPunct="1"/>
            <a:r>
              <a:rPr lang="en-US" altLang="en-US" sz="2400" dirty="0">
                <a:latin typeface="+mn-lt"/>
              </a:rPr>
              <a:t>All objects of class “share” one copy</a:t>
            </a:r>
          </a:p>
          <a:p>
            <a:pPr lvl="1" eaLnBrk="1" hangingPunct="1"/>
            <a:r>
              <a:rPr lang="en-US" altLang="en-US" sz="2400" dirty="0">
                <a:latin typeface="+mn-lt"/>
              </a:rPr>
              <a:t>One object changes it </a:t>
            </a:r>
            <a:r>
              <a:rPr lang="en-US" altLang="en-US" sz="2400" dirty="0">
                <a:latin typeface="MS Reference Sans Serif" panose="020B0604030504040204" pitchFamily="34" charset="0"/>
              </a:rPr>
              <a:t>→</a:t>
            </a:r>
            <a:r>
              <a:rPr lang="en-US" altLang="en-US" sz="2400" dirty="0">
                <a:latin typeface="+mn-lt"/>
              </a:rPr>
              <a:t>all see change</a:t>
            </a:r>
          </a:p>
          <a:p>
            <a:pPr eaLnBrk="1" hangingPunct="1">
              <a:spcBef>
                <a:spcPct val="50000"/>
              </a:spcBef>
            </a:pPr>
            <a:r>
              <a:rPr lang="en-US" altLang="en-US" sz="2400" dirty="0">
                <a:latin typeface="+mn-lt"/>
              </a:rPr>
              <a:t>Useful for “tracking”</a:t>
            </a:r>
          </a:p>
          <a:p>
            <a:pPr lvl="1" eaLnBrk="1" hangingPunct="1"/>
            <a:r>
              <a:rPr lang="en-US" altLang="en-US" sz="2400" dirty="0">
                <a:latin typeface="+mn-lt"/>
              </a:rPr>
              <a:t>How often a member function is called</a:t>
            </a:r>
          </a:p>
          <a:p>
            <a:pPr lvl="1" eaLnBrk="1" hangingPunct="1"/>
            <a:r>
              <a:rPr lang="en-US" altLang="en-US" sz="2400" dirty="0">
                <a:latin typeface="+mn-lt"/>
              </a:rPr>
              <a:t>How many objects exist at given time</a:t>
            </a:r>
          </a:p>
          <a:p>
            <a:pPr eaLnBrk="1" hangingPunct="1">
              <a:spcBef>
                <a:spcPct val="50000"/>
              </a:spcBef>
            </a:pPr>
            <a:r>
              <a:rPr lang="en-US" altLang="en-US" sz="2400" dirty="0">
                <a:latin typeface="+mn-lt"/>
              </a:rPr>
              <a:t>Place keyword </a:t>
            </a:r>
            <a:r>
              <a:rPr lang="en-US" altLang="en-US" sz="2400" b="1" dirty="0">
                <a:latin typeface="+mn-lt"/>
              </a:rPr>
              <a:t>static</a:t>
            </a:r>
            <a:r>
              <a:rPr lang="en-US" altLang="en-US" sz="2400" dirty="0">
                <a:latin typeface="+mn-lt"/>
              </a:rPr>
              <a:t> before type</a:t>
            </a:r>
          </a:p>
        </p:txBody>
      </p:sp>
    </p:spTree>
    <p:extLst>
      <p:ext uri="{BB962C8B-B14F-4D97-AF65-F5344CB8AC3E}">
        <p14:creationId xmlns:p14="http://schemas.microsoft.com/office/powerpoint/2010/main" val="1854024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Static Functions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Member functions can be static</a:t>
            </a:r>
          </a:p>
          <a:p>
            <a:pPr lvl="1" eaLnBrk="1" hangingPunct="1">
              <a:lnSpc>
                <a:spcPct val="90000"/>
              </a:lnSpc>
            </a:pPr>
            <a:r>
              <a:rPr lang="en-US" altLang="en-US" sz="2400" dirty="0">
                <a:latin typeface="+mn-lt"/>
              </a:rPr>
              <a:t>If no access to object data needed</a:t>
            </a:r>
          </a:p>
          <a:p>
            <a:pPr lvl="1" eaLnBrk="1" hangingPunct="1">
              <a:lnSpc>
                <a:spcPct val="90000"/>
              </a:lnSpc>
            </a:pPr>
            <a:r>
              <a:rPr lang="en-US" altLang="en-US" sz="2400" dirty="0">
                <a:latin typeface="+mn-lt"/>
              </a:rPr>
              <a:t>And still “must” be member of the class</a:t>
            </a:r>
          </a:p>
          <a:p>
            <a:pPr lvl="1" eaLnBrk="1" hangingPunct="1">
              <a:lnSpc>
                <a:spcPct val="90000"/>
              </a:lnSpc>
            </a:pPr>
            <a:r>
              <a:rPr lang="en-US" altLang="en-US" sz="2400" dirty="0">
                <a:latin typeface="+mn-lt"/>
              </a:rPr>
              <a:t>Make it a static function</a:t>
            </a:r>
          </a:p>
          <a:p>
            <a:pPr eaLnBrk="1" hangingPunct="1">
              <a:lnSpc>
                <a:spcPct val="90000"/>
              </a:lnSpc>
              <a:spcBef>
                <a:spcPct val="40000"/>
              </a:spcBef>
            </a:pPr>
            <a:r>
              <a:rPr lang="en-US" altLang="en-US" sz="2400" dirty="0">
                <a:latin typeface="+mn-lt"/>
              </a:rPr>
              <a:t>Can then be called outside class</a:t>
            </a:r>
          </a:p>
          <a:p>
            <a:pPr lvl="1" eaLnBrk="1" hangingPunct="1">
              <a:lnSpc>
                <a:spcPct val="90000"/>
              </a:lnSpc>
            </a:pPr>
            <a:r>
              <a:rPr lang="en-US" altLang="en-US" sz="2400" dirty="0">
                <a:latin typeface="+mn-lt"/>
              </a:rPr>
              <a:t>From non-class objects:</a:t>
            </a:r>
          </a:p>
          <a:p>
            <a:pPr lvl="2" eaLnBrk="1" hangingPunct="1">
              <a:lnSpc>
                <a:spcPct val="90000"/>
              </a:lnSpc>
            </a:pPr>
            <a:r>
              <a:rPr lang="en-US" altLang="en-US" sz="2400" dirty="0">
                <a:latin typeface="+mn-lt"/>
              </a:rPr>
              <a:t>E.g., Server::getTurn();</a:t>
            </a:r>
          </a:p>
          <a:p>
            <a:pPr lvl="1" eaLnBrk="1" hangingPunct="1">
              <a:lnSpc>
                <a:spcPct val="90000"/>
              </a:lnSpc>
            </a:pPr>
            <a:r>
              <a:rPr lang="en-US" altLang="en-US" sz="2400" dirty="0">
                <a:latin typeface="+mn-lt"/>
              </a:rPr>
              <a:t>As well as via class objects</a:t>
            </a:r>
          </a:p>
          <a:p>
            <a:pPr lvl="2" eaLnBrk="1" hangingPunct="1">
              <a:lnSpc>
                <a:spcPct val="90000"/>
              </a:lnSpc>
            </a:pPr>
            <a:r>
              <a:rPr lang="en-US" altLang="en-US" sz="2400" dirty="0">
                <a:latin typeface="+mn-lt"/>
              </a:rPr>
              <a:t>Standard method: myObject.getTurn();</a:t>
            </a:r>
          </a:p>
          <a:p>
            <a:pPr eaLnBrk="1" hangingPunct="1">
              <a:lnSpc>
                <a:spcPct val="90000"/>
              </a:lnSpc>
              <a:spcBef>
                <a:spcPct val="40000"/>
              </a:spcBef>
            </a:pPr>
            <a:r>
              <a:rPr lang="en-US" altLang="en-US" sz="2400" dirty="0">
                <a:latin typeface="+mn-lt"/>
              </a:rPr>
              <a:t>Can only use static data, functions!</a:t>
            </a:r>
          </a:p>
        </p:txBody>
      </p:sp>
    </p:spTree>
    <p:extLst>
      <p:ext uri="{BB962C8B-B14F-4D97-AF65-F5344CB8AC3E}">
        <p14:creationId xmlns:p14="http://schemas.microsoft.com/office/powerpoint/2010/main" val="2264156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Static Members Example: Display 7.6 Static Members </a:t>
            </a:r>
            <a:r>
              <a:rPr lang="en-US" sz="2000" b="0" dirty="0"/>
              <a:t>(1 of 4)</a:t>
            </a:r>
            <a:endParaRPr lang="en-US" sz="2000" b="0" i="0" u="none" strike="noStrike" cap="none" dirty="0">
              <a:solidFill>
                <a:srgbClr val="007FA3"/>
              </a:solidFill>
              <a:sym typeface="Times New Roman"/>
            </a:endParaRPr>
          </a:p>
        </p:txBody>
      </p:sp>
      <p:pic>
        <p:nvPicPr>
          <p:cNvPr id="4" name="Picture 6" descr="Computer code has 60 lines. The lines read as follows. Line 1. hash include left angle bracket i o stream right angle bracket. Line 2. using namespace s t d semicolon. Line 3. class Server. Line 4. left brace. Line 5. public colon. Line 6, indented once. Server left parenthesis c h a r letter Name right parenthesis semicolon. Line 7, indented once. static i n t get Turn left parenthesis right parenthesis semicolon. This line is highlighted. Line 8, indented once. void serve One left parenthesis right parenthesis semicolon. Line 9, indented once. static b o o l still Open left parenthesis right parenthesis semicolon. This line is highlighted. Line 10. private colon. Line 11, indented once. static i n t turn semicolon. Line 12, indented once. static i n t last Served semicolon. Line 13, indented once. static b o o l now Open semicolon. The lines 11 to 13 are highlighted. Line 14, indented once. c h a r name semicolon. Line 15. right brace semicolon. Line 16. i n t Server colon colon turn equals 0 semicolon. Line 17. i n t Server colon colon last Served equals 0 semicolon. Line 18. b o o l Server colon colon now Open equals true semicolon.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37332" y="1486095"/>
            <a:ext cx="7452309" cy="456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708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Static Members Example: Display 7.6 Static Members </a:t>
            </a:r>
            <a:r>
              <a:rPr lang="en-US" sz="2000" b="0" dirty="0"/>
              <a:t>(2 of 4)</a:t>
            </a:r>
            <a:endParaRPr lang="en-US" sz="2000" b="0" i="0" u="none" strike="noStrike" cap="none" dirty="0">
              <a:solidFill>
                <a:srgbClr val="007FA3"/>
              </a:solidFill>
              <a:sym typeface="Times New Roman"/>
            </a:endParaRPr>
          </a:p>
        </p:txBody>
      </p:sp>
      <p:pic>
        <p:nvPicPr>
          <p:cNvPr id="5" name="Picture 2" descr="Line 19. i n t main left parenthesis right parenthesis. Line 20. left brace. Line 21, indented once. Server s 1 left parenthesis single quote A single quote right parenthesis comma s 2 left parenthesis single quote B single quote right parenthesis semicolon. Line 22, indented once. i n t number comma count semicolon. Line 23, indented once. do. Line 24, indented once. left brace. Line 25, indented twice. c out left angle bracket left angle bracket double quote How many in your group question mark double quote semicolon. Line 26, indented twice. c in right angle bracket right angle bracket number semicolon. Line 27, indented twice. c out left angle bracket left angle bracket double quote Your turns are colon double quote semicolon. Line 28, indented twice. for left parenthesis count equals 0 semicolon count less than sign number semicolon count plus plus right parenthesis. Line 29, indented 3 times. c out left angle bracket left angle bracket Server colon colon get Turn left parenthesis right parenthesis left angle bracket left angle bracket single quote single quote semicolon. In this line Server colon colon get Turn left parenthesis right parenthesis left angle bracket left angle bracket are highlighted. Line 30, indented twice. c out left angle bracket left angle bracket end l semicolon. Line 31, indented twice. s 1 period serve One left parenthesis right parenthesis semicolon. Line 32, indented twice. s 2 period serve One left parenthesis right parenthesis semicolon. Line 33, indented twice. right brace while left parenthesis Server colon colon still Open left parenthesis right parenthesis right parenthesis semicolon. In this line left parenthesis Server colon colon still Open left parenthesis right parenthesis right parenthesis semicolon is highlighted. Line 34, indented once. c out left angle bracket left angle bracket double quote Now closing service period back slash n double quote semicolon. Line 35, indented once. return 0 semicolon. Line 36. right brace. Line 37. Blank. Line 38. Blank.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89315" y="1575027"/>
            <a:ext cx="4746204" cy="447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209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Static Members Example: Display 7.6 Static Members </a:t>
            </a:r>
            <a:r>
              <a:rPr lang="en-US" sz="2000" b="0" dirty="0"/>
              <a:t>(3 of 4)</a:t>
            </a:r>
            <a:endParaRPr lang="en-US" sz="2000" b="0" i="0" u="none" strike="noStrike" cap="none" dirty="0">
              <a:solidFill>
                <a:srgbClr val="007FA3"/>
              </a:solidFill>
              <a:sym typeface="Times New Roman"/>
            </a:endParaRPr>
          </a:p>
        </p:txBody>
      </p:sp>
      <p:pic>
        <p:nvPicPr>
          <p:cNvPr id="4" name="Picture 4" descr="Line 39. Server colon colon Server left parenthesis c h a r letter Name right parenthesis colon name left parenthesis letter Name right parenthesis. Line 40. left brace forward slash asterisk Intentionally empty asterisk forward slash right brace. Line 41. i n t Server colon colon get Turn left parenthesis right parenthesis. Line 42. left brace. Line 43, indented once. turn plus plus semicolon. Line 44, indented once. return turn semicolon. Line 45. right brace. the lines 41 to 45 are highlighted and labeled, Since get Turn is static, only static members can be referenced in here. Line 46. b o o l Server colon colon still Open left parenthesis right parenthesis. Line 47. left brace. Line 48, indented once. return now Open semicolon. Line 49. right brace. Line 50. void Server colon colon serve One left parenthesis right parenthesis. Line 51. left brace. Line 52, indented once. if left parenthesis now Open ampersand ampersand last Served left angle bracket turn right parenthesis. Line 53, indented once. left brace. Line 54, indented twice. last Served plus plus semicolon. Line 55, indented twice. c out left angle bracket left angle bracket double quote Server double quote left angle bracket left angle bracket name. Line 56, indented 3 times. left angle bracket left angle bracket double quote now serving double quote left angle bracket left angle bracket last Served left angle bracket left angle bracket end l semicolon. Line 57, indented once. right brace.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733231" y="1509714"/>
            <a:ext cx="7226150" cy="450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423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Static Members Example: Display 7.6 Static Members </a:t>
            </a:r>
            <a:r>
              <a:rPr lang="en-US" sz="2000" b="0" dirty="0"/>
              <a:t>(4 of 4)</a:t>
            </a:r>
            <a:endParaRPr lang="en-US" sz="2000" b="0" i="0" u="none" strike="noStrike" cap="none" dirty="0">
              <a:solidFill>
                <a:srgbClr val="007FA3"/>
              </a:solidFill>
              <a:sym typeface="Times New Roman"/>
            </a:endParaRPr>
          </a:p>
        </p:txBody>
      </p:sp>
      <p:pic>
        <p:nvPicPr>
          <p:cNvPr id="5" name="Picture 6" descr="Line 58, indented once. if left parenthesis last Served right angle bracket equals turn right parenthesis forward slash forward slash Everyone served. Line 59, indented twice. now Open equals false semicolon. Line 60. right brace. Below the code dialog box has 12 lines. Line 1. How many in your group question mark. The corresponding output is 3. Line 2. Your turns are colon. The corresponding output is 1 2 3. Line 3. Server A now serving 1. Line 4. Server B now serving 2. Line 5. How many in your group question mark. The corresponding output is 2. Line 6. Your turns are colon. The corresponding output is 4 5. Line 7. Server A now serving 3. Line 8. Server B now serving 4. Line 9. How many in your group question mark. The corresponding output is 0. Line 10. Your turns are colon. Line 11. Server A now serving 5. Line 12. Now closing service period."/>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48931" y="1780398"/>
            <a:ext cx="7551236" cy="41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69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Vectors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altLang="en-US" sz="2400" dirty="0">
                <a:latin typeface="+mn-lt"/>
              </a:rPr>
              <a:t>Vector Introduction</a:t>
            </a:r>
          </a:p>
          <a:p>
            <a:pPr lvl="1" eaLnBrk="1" hangingPunct="1">
              <a:spcBef>
                <a:spcPct val="50000"/>
              </a:spcBef>
            </a:pPr>
            <a:r>
              <a:rPr lang="en-US" altLang="en-US" sz="2400" dirty="0">
                <a:latin typeface="+mn-lt"/>
              </a:rPr>
              <a:t>Recall: arrays are fixed size</a:t>
            </a:r>
          </a:p>
          <a:p>
            <a:pPr lvl="1" eaLnBrk="1" hangingPunct="1">
              <a:spcBef>
                <a:spcPct val="50000"/>
              </a:spcBef>
            </a:pPr>
            <a:r>
              <a:rPr lang="en-US" altLang="en-US" sz="2400" dirty="0">
                <a:latin typeface="+mn-lt"/>
              </a:rPr>
              <a:t>Vectors: “arrays that grow and shrink”</a:t>
            </a:r>
          </a:p>
          <a:p>
            <a:pPr lvl="2" eaLnBrk="1" hangingPunct="1"/>
            <a:r>
              <a:rPr lang="en-US" altLang="en-US" sz="2400" dirty="0">
                <a:latin typeface="+mn-lt"/>
              </a:rPr>
              <a:t>During program execution</a:t>
            </a:r>
          </a:p>
          <a:p>
            <a:pPr lvl="1" eaLnBrk="1" hangingPunct="1">
              <a:spcBef>
                <a:spcPct val="50000"/>
              </a:spcBef>
            </a:pPr>
            <a:r>
              <a:rPr lang="en-US" altLang="en-US" sz="2400" dirty="0">
                <a:latin typeface="+mn-lt"/>
              </a:rPr>
              <a:t>Formed from Standard Template Library</a:t>
            </a:r>
            <a:br>
              <a:rPr lang="en-US" altLang="en-US" sz="2400" dirty="0">
                <a:latin typeface="+mn-lt"/>
              </a:rPr>
            </a:br>
            <a:r>
              <a:rPr lang="en-US" altLang="en-US" sz="2400" dirty="0">
                <a:latin typeface="+mn-lt"/>
              </a:rPr>
              <a:t>(STL)</a:t>
            </a:r>
          </a:p>
          <a:p>
            <a:pPr lvl="2" eaLnBrk="1" hangingPunct="1"/>
            <a:r>
              <a:rPr lang="en-US" altLang="en-US" sz="2400" dirty="0">
                <a:latin typeface="+mn-lt"/>
              </a:rPr>
              <a:t>Using template class</a:t>
            </a:r>
          </a:p>
        </p:txBody>
      </p:sp>
    </p:spTree>
    <p:extLst>
      <p:ext uri="{BB962C8B-B14F-4D97-AF65-F5344CB8AC3E}">
        <p14:creationId xmlns:p14="http://schemas.microsoft.com/office/powerpoint/2010/main" val="1772888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Vector Basics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Similar to array:</a:t>
            </a:r>
          </a:p>
          <a:p>
            <a:pPr lvl="1" eaLnBrk="1" hangingPunct="1">
              <a:lnSpc>
                <a:spcPct val="90000"/>
              </a:lnSpc>
            </a:pPr>
            <a:r>
              <a:rPr lang="en-US" altLang="en-US" sz="2400" dirty="0">
                <a:latin typeface="+mn-lt"/>
              </a:rPr>
              <a:t>Has base type</a:t>
            </a:r>
          </a:p>
          <a:p>
            <a:pPr lvl="1" eaLnBrk="1" hangingPunct="1">
              <a:lnSpc>
                <a:spcPct val="90000"/>
              </a:lnSpc>
            </a:pPr>
            <a:r>
              <a:rPr lang="en-US" altLang="en-US" sz="2400" dirty="0">
                <a:latin typeface="+mn-lt"/>
              </a:rPr>
              <a:t>Stores collection of base type values</a:t>
            </a:r>
          </a:p>
          <a:p>
            <a:pPr eaLnBrk="1" hangingPunct="1">
              <a:lnSpc>
                <a:spcPct val="90000"/>
              </a:lnSpc>
              <a:spcBef>
                <a:spcPct val="50000"/>
              </a:spcBef>
            </a:pPr>
            <a:r>
              <a:rPr lang="en-US" altLang="en-US" sz="2400" dirty="0">
                <a:latin typeface="+mn-lt"/>
              </a:rPr>
              <a:t>Declared differently:</a:t>
            </a:r>
          </a:p>
          <a:p>
            <a:pPr lvl="1" eaLnBrk="1" hangingPunct="1">
              <a:lnSpc>
                <a:spcPct val="90000"/>
              </a:lnSpc>
            </a:pPr>
            <a:r>
              <a:rPr lang="en-US" altLang="en-US" sz="2400" dirty="0">
                <a:latin typeface="+mn-lt"/>
              </a:rPr>
              <a:t>Syntax: vector&lt;</a:t>
            </a:r>
            <a:r>
              <a:rPr lang="en-US" altLang="en-US" sz="2400" dirty="0" err="1">
                <a:latin typeface="+mn-lt"/>
              </a:rPr>
              <a:t>Base_Type</a:t>
            </a:r>
            <a:r>
              <a:rPr lang="en-US" altLang="en-US" sz="2400" dirty="0">
                <a:latin typeface="+mn-lt"/>
              </a:rPr>
              <a:t>&gt;</a:t>
            </a:r>
          </a:p>
          <a:p>
            <a:pPr lvl="2" eaLnBrk="1" hangingPunct="1">
              <a:lnSpc>
                <a:spcPct val="90000"/>
              </a:lnSpc>
            </a:pPr>
            <a:r>
              <a:rPr lang="en-US" altLang="en-US" sz="2400" dirty="0">
                <a:latin typeface="+mn-lt"/>
              </a:rPr>
              <a:t>Indicates template class</a:t>
            </a:r>
          </a:p>
          <a:p>
            <a:pPr lvl="2" eaLnBrk="1" hangingPunct="1">
              <a:lnSpc>
                <a:spcPct val="90000"/>
              </a:lnSpc>
            </a:pPr>
            <a:r>
              <a:rPr lang="en-US" altLang="en-US" sz="2400" dirty="0">
                <a:latin typeface="+mn-lt"/>
              </a:rPr>
              <a:t>Any type can be “plugged in” to Base_Type</a:t>
            </a:r>
          </a:p>
          <a:p>
            <a:pPr lvl="2" eaLnBrk="1" hangingPunct="1">
              <a:lnSpc>
                <a:spcPct val="90000"/>
              </a:lnSpc>
            </a:pPr>
            <a:r>
              <a:rPr lang="en-US" altLang="en-US" sz="2400" dirty="0">
                <a:latin typeface="+mn-lt"/>
              </a:rPr>
              <a:t>Produces “new” class for vectors with that type</a:t>
            </a:r>
          </a:p>
          <a:p>
            <a:pPr lvl="1" eaLnBrk="1" hangingPunct="1">
              <a:lnSpc>
                <a:spcPct val="90000"/>
              </a:lnSpc>
            </a:pPr>
            <a:r>
              <a:rPr lang="en-US" altLang="en-US" sz="2400" dirty="0">
                <a:latin typeface="+mn-lt"/>
              </a:rPr>
              <a:t>Example declaration:</a:t>
            </a:r>
            <a:br>
              <a:rPr lang="en-US" altLang="en-US" sz="2400" dirty="0">
                <a:latin typeface="+mn-lt"/>
              </a:rPr>
            </a:br>
            <a:r>
              <a:rPr lang="en-US" altLang="en-US" sz="2400" dirty="0">
                <a:latin typeface="+mn-lt"/>
              </a:rPr>
              <a:t>vector&lt;</a:t>
            </a:r>
            <a:r>
              <a:rPr lang="en-US" altLang="en-US" sz="2400" dirty="0" err="1">
                <a:latin typeface="+mn-lt"/>
              </a:rPr>
              <a:t>int</a:t>
            </a:r>
            <a:r>
              <a:rPr lang="en-US" altLang="en-US" sz="2400" dirty="0">
                <a:latin typeface="+mn-lt"/>
              </a:rPr>
              <a:t>&gt; v;</a:t>
            </a:r>
          </a:p>
        </p:txBody>
      </p:sp>
    </p:spTree>
    <p:extLst>
      <p:ext uri="{BB962C8B-B14F-4D97-AF65-F5344CB8AC3E}">
        <p14:creationId xmlns:p14="http://schemas.microsoft.com/office/powerpoint/2010/main" val="140136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Constructor Definition Example</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1"/>
            <a:ext cx="8229600" cy="505992"/>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Class definition with constructor:</a:t>
            </a:r>
          </a:p>
        </p:txBody>
      </p:sp>
      <p:pic>
        <p:nvPicPr>
          <p:cNvPr id="2" name="Picture 3" descr="Computer code has 12 lines. The lines read as follows. Line 1. class Day Of Year. Line 2. left brace. Line 3. public colon. Line 4, indented once. Day Of Year left parenthesis i n t month Value comma i n t day Value right parenthesis semicolon. Line 5, indented twice. forward slash forward slash Constructor initializes month and day. Line 6, indented once. void input left parenthesis right parenthesis semicolon. Line 7, indented once. void output left parenthesis right parenthesis semicolon. Line 8. Incomplete line of code. Line 9. private colon. Line 10, indented once. i n t month semicolon. Line 11, indented once. i n t day semicolon. Line 12. right brace."/>
          <p:cNvPicPr>
            <a:picLocks noChangeAspect="1"/>
          </p:cNvPicPr>
          <p:nvPr/>
        </p:nvPicPr>
        <p:blipFill>
          <a:blip r:embed="rId3"/>
          <a:stretch>
            <a:fillRect/>
          </a:stretch>
        </p:blipFill>
        <p:spPr>
          <a:xfrm>
            <a:off x="915663" y="2325267"/>
            <a:ext cx="5485137" cy="3553314"/>
          </a:xfrm>
          <a:prstGeom prst="rect">
            <a:avLst/>
          </a:prstGeom>
        </p:spPr>
      </p:pic>
    </p:spTree>
    <p:extLst>
      <p:ext uri="{BB962C8B-B14F-4D97-AF65-F5344CB8AC3E}">
        <p14:creationId xmlns:p14="http://schemas.microsoft.com/office/powerpoint/2010/main" val="1766068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Vector Use</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vector&lt;</a:t>
            </a:r>
            <a:r>
              <a:rPr lang="en-US" altLang="en-US" sz="2400" dirty="0" err="1">
                <a:latin typeface="+mn-lt"/>
              </a:rPr>
              <a:t>int</a:t>
            </a:r>
            <a:r>
              <a:rPr lang="en-US" altLang="en-US" sz="2400" dirty="0">
                <a:latin typeface="+mn-lt"/>
              </a:rPr>
              <a:t>&gt; v;</a:t>
            </a:r>
          </a:p>
          <a:p>
            <a:pPr lvl="1" eaLnBrk="1" hangingPunct="1">
              <a:lnSpc>
                <a:spcPct val="90000"/>
              </a:lnSpc>
            </a:pPr>
            <a:r>
              <a:rPr lang="en-US" altLang="en-US" sz="2400" dirty="0">
                <a:latin typeface="+mn-lt"/>
              </a:rPr>
              <a:t>“v is vector of type </a:t>
            </a:r>
            <a:r>
              <a:rPr lang="en-US" altLang="en-US" sz="2400" dirty="0" err="1">
                <a:latin typeface="+mn-lt"/>
              </a:rPr>
              <a:t>int</a:t>
            </a:r>
            <a:r>
              <a:rPr lang="en-US" altLang="en-US" sz="2400" dirty="0">
                <a:latin typeface="+mn-lt"/>
              </a:rPr>
              <a:t>”</a:t>
            </a:r>
          </a:p>
          <a:p>
            <a:pPr lvl="1" eaLnBrk="1" hangingPunct="1">
              <a:lnSpc>
                <a:spcPct val="90000"/>
              </a:lnSpc>
            </a:pPr>
            <a:r>
              <a:rPr lang="en-US" altLang="en-US" sz="2400" dirty="0">
                <a:latin typeface="+mn-lt"/>
              </a:rPr>
              <a:t>Calls class default constructor</a:t>
            </a:r>
          </a:p>
          <a:p>
            <a:pPr lvl="2" eaLnBrk="1" hangingPunct="1">
              <a:lnSpc>
                <a:spcPct val="90000"/>
              </a:lnSpc>
            </a:pPr>
            <a:r>
              <a:rPr lang="en-US" altLang="en-US" sz="2400" dirty="0">
                <a:latin typeface="+mn-lt"/>
              </a:rPr>
              <a:t>Empty vector object created</a:t>
            </a:r>
          </a:p>
          <a:p>
            <a:pPr eaLnBrk="1" hangingPunct="1">
              <a:lnSpc>
                <a:spcPct val="90000"/>
              </a:lnSpc>
              <a:spcBef>
                <a:spcPct val="50000"/>
              </a:spcBef>
            </a:pPr>
            <a:r>
              <a:rPr lang="en-US" altLang="en-US" sz="2400" dirty="0">
                <a:latin typeface="+mn-lt"/>
              </a:rPr>
              <a:t>Indexed like arrays for access</a:t>
            </a:r>
          </a:p>
          <a:p>
            <a:pPr eaLnBrk="1" hangingPunct="1">
              <a:lnSpc>
                <a:spcPct val="90000"/>
              </a:lnSpc>
              <a:spcBef>
                <a:spcPct val="50000"/>
              </a:spcBef>
            </a:pPr>
            <a:r>
              <a:rPr lang="en-US" altLang="en-US" sz="2400" dirty="0">
                <a:latin typeface="+mn-lt"/>
              </a:rPr>
              <a:t>But to add elements:</a:t>
            </a:r>
          </a:p>
          <a:p>
            <a:pPr lvl="1" eaLnBrk="1" hangingPunct="1">
              <a:lnSpc>
                <a:spcPct val="90000"/>
              </a:lnSpc>
            </a:pPr>
            <a:r>
              <a:rPr lang="en-US" altLang="en-US" sz="2400" dirty="0">
                <a:latin typeface="+mn-lt"/>
              </a:rPr>
              <a:t>Must call member function push_back</a:t>
            </a:r>
          </a:p>
          <a:p>
            <a:pPr eaLnBrk="1" hangingPunct="1">
              <a:lnSpc>
                <a:spcPct val="90000"/>
              </a:lnSpc>
              <a:spcBef>
                <a:spcPct val="50000"/>
              </a:spcBef>
            </a:pPr>
            <a:r>
              <a:rPr lang="en-US" altLang="en-US" sz="2400" dirty="0">
                <a:latin typeface="+mn-lt"/>
              </a:rPr>
              <a:t>Member function size()</a:t>
            </a:r>
          </a:p>
          <a:p>
            <a:pPr lvl="1" eaLnBrk="1" hangingPunct="1">
              <a:lnSpc>
                <a:spcPct val="90000"/>
              </a:lnSpc>
            </a:pPr>
            <a:r>
              <a:rPr lang="en-US" altLang="en-US" sz="2400" dirty="0">
                <a:latin typeface="+mn-lt"/>
              </a:rPr>
              <a:t>Returns current number of elements </a:t>
            </a:r>
          </a:p>
        </p:txBody>
      </p:sp>
    </p:spTree>
    <p:extLst>
      <p:ext uri="{BB962C8B-B14F-4D97-AF65-F5344CB8AC3E}">
        <p14:creationId xmlns:p14="http://schemas.microsoft.com/office/powerpoint/2010/main" val="3866194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Vector Example: Display 7.7 Using a Vector </a:t>
            </a:r>
            <a:r>
              <a:rPr lang="en-US" sz="2000" b="0" dirty="0"/>
              <a:t>(1 of 2)</a:t>
            </a:r>
            <a:endParaRPr lang="en-US" sz="2000" b="0" i="0" u="none" strike="noStrike" cap="none" dirty="0">
              <a:solidFill>
                <a:srgbClr val="007FA3"/>
              </a:solidFill>
              <a:sym typeface="Times New Roman"/>
            </a:endParaRPr>
          </a:p>
        </p:txBody>
      </p:sp>
      <p:pic>
        <p:nvPicPr>
          <p:cNvPr id="5" name="Picture 2" descr="Computer code has 23 lines. The lines read as follows. Line 1. hash include left angle bracket i o stream right angle bracket. Line 2. hash include left angle bracket vector right angle bracket. Line 3. using namespace s t d semicolon. Line 4. i n t main left parenthesis right parenthesis. Line 5. left brace. Line 6, indented once. vector left angle bracket i n t right angle bracket v semicolon. This line is highlighted. Line 7, indented once. c out left angle bracket left angle bracket double quote Enter a list of positive numbers period back slash n double quote. Line 8, indented 3 times. left angle bracket left angle bracket double quote Place a negative number at the end period back slash n double quote semicolon. Line 9, indented once. i n t next semicolon. Line 10, indented once. c in right angle bracket right angle bracket next semicolon. Line 11, indented once. while left parenthesis next right angle bracket 0 right parenthesis. Line 12, indented once. left brace. Line 13, indented twice. v period push underscore back left parenthesis next right parenthesis semicolon. This line is highlighted. Line 14, indented twice. c out left angle bracket left angle bracket next left angle bracket left angle bracket double quote added period double quote semicolon. Line 15, indented twice. c out left angle bracket left angle bracket double quote v period size left parenthesis right parenthesis equals double quote left angle bracket left angle bracket v period size left parenthesis right parenthesis left angle bracket left angle bracket end l semicolon. In this line v period size left parenthesis right parenthesis is highlighted. Line 16, indented twice. c in right angle bracket right angle bracket next semicolon. Line 17, indented once. right brace.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63535" y="1577976"/>
            <a:ext cx="7148456" cy="419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772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Vector Example: Display 7.7 Using a Vector </a:t>
            </a:r>
            <a:r>
              <a:rPr lang="en-US" sz="2000" b="0" dirty="0"/>
              <a:t>(2 of 2)</a:t>
            </a:r>
            <a:endParaRPr lang="en-US" sz="2000" b="0" i="0" u="none" strike="noStrike" cap="none" dirty="0">
              <a:solidFill>
                <a:srgbClr val="007FA3"/>
              </a:solidFill>
              <a:sym typeface="Times New Roman"/>
            </a:endParaRPr>
          </a:p>
        </p:txBody>
      </p:sp>
      <p:pic>
        <p:nvPicPr>
          <p:cNvPr id="4" name="Picture 2" descr="Line 18, indented once. c out left angle bracket left angle bracket double quote You entered colon back slash n double quote semicolon. Line 19, indented once. for left parenthesis unsigned i n t i equals 0 semicolon i left angle bracket v period size left parenthesis right parenthesis semicolon i plus plus right parenthesis. Line 20, indented twice. c out left angle bracket left angle bracket v left bracket i right bracket left angle bracket left angle bracket double quote double quote semicolon. The lines 19,20 are highlighted. Line 21, indented once. c out left angle bracket left angle bracket end l semicolon. Line 22, indented once. return 0 semicolon. Line 23. right brace. Below the code dialog box has 9 lines. Line 1. Enter a list of positive numbers period. Line 2. Place a negative number at the end period. Line 3. 2 4 6 8 negative 1. Line 4. 2 added period v period size equals 1. Line 5. 4 added period v period size equals 2. Line 6. 6 added period v period size equals 3. Line 7. 8 added period v period size equals 4. Line 8. You entered colon. Line 9. 2 4 6 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86254" y="1733744"/>
            <a:ext cx="7566193" cy="417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6381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Vector Efficiency</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Member function capacity()</a:t>
            </a:r>
          </a:p>
          <a:p>
            <a:pPr lvl="1" eaLnBrk="1" hangingPunct="1">
              <a:lnSpc>
                <a:spcPct val="90000"/>
              </a:lnSpc>
            </a:pPr>
            <a:r>
              <a:rPr lang="en-US" altLang="en-US" sz="2400" dirty="0">
                <a:latin typeface="+mn-lt"/>
              </a:rPr>
              <a:t>Returns memory currently allocated</a:t>
            </a:r>
          </a:p>
          <a:p>
            <a:pPr lvl="1" eaLnBrk="1" hangingPunct="1">
              <a:lnSpc>
                <a:spcPct val="90000"/>
              </a:lnSpc>
            </a:pPr>
            <a:r>
              <a:rPr lang="en-US" altLang="en-US" sz="2400" dirty="0">
                <a:latin typeface="+mn-lt"/>
              </a:rPr>
              <a:t>Not same as size()</a:t>
            </a:r>
          </a:p>
          <a:p>
            <a:pPr lvl="1" eaLnBrk="1" hangingPunct="1">
              <a:lnSpc>
                <a:spcPct val="90000"/>
              </a:lnSpc>
            </a:pPr>
            <a:r>
              <a:rPr lang="en-US" altLang="en-US" sz="2400" dirty="0">
                <a:latin typeface="+mn-lt"/>
              </a:rPr>
              <a:t>Capacity typically &gt; size</a:t>
            </a:r>
          </a:p>
          <a:p>
            <a:pPr lvl="2" eaLnBrk="1" hangingPunct="1">
              <a:lnSpc>
                <a:spcPct val="90000"/>
              </a:lnSpc>
            </a:pPr>
            <a:r>
              <a:rPr lang="en-US" altLang="en-US" sz="2400" dirty="0">
                <a:latin typeface="+mn-lt"/>
              </a:rPr>
              <a:t>Automatically increased as needed</a:t>
            </a:r>
          </a:p>
          <a:p>
            <a:pPr eaLnBrk="1" hangingPunct="1">
              <a:lnSpc>
                <a:spcPct val="90000"/>
              </a:lnSpc>
              <a:spcBef>
                <a:spcPct val="50000"/>
              </a:spcBef>
            </a:pPr>
            <a:r>
              <a:rPr lang="en-US" altLang="en-US" sz="2400" dirty="0">
                <a:latin typeface="+mn-lt"/>
              </a:rPr>
              <a:t>If efficiency critical: </a:t>
            </a:r>
          </a:p>
          <a:p>
            <a:pPr lvl="1" eaLnBrk="1" hangingPunct="1">
              <a:lnSpc>
                <a:spcPct val="90000"/>
              </a:lnSpc>
            </a:pPr>
            <a:r>
              <a:rPr lang="en-US" altLang="en-US" sz="2400" dirty="0">
                <a:latin typeface="+mn-lt"/>
              </a:rPr>
              <a:t>Can set behaviors manually</a:t>
            </a:r>
          </a:p>
          <a:p>
            <a:pPr lvl="2" eaLnBrk="1" hangingPunct="1">
              <a:lnSpc>
                <a:spcPct val="90000"/>
              </a:lnSpc>
            </a:pPr>
            <a:r>
              <a:rPr lang="en-US" altLang="en-US" sz="2400" dirty="0" err="1">
                <a:latin typeface="+mn-lt"/>
              </a:rPr>
              <a:t>v.reserve</a:t>
            </a:r>
            <a:r>
              <a:rPr lang="en-US" altLang="en-US" sz="2400" dirty="0">
                <a:latin typeface="+mn-lt"/>
              </a:rPr>
              <a:t>(32);  //sets capacity to 32</a:t>
            </a:r>
          </a:p>
          <a:p>
            <a:pPr lvl="2" eaLnBrk="1" hangingPunct="1">
              <a:lnSpc>
                <a:spcPct val="90000"/>
              </a:lnSpc>
            </a:pPr>
            <a:r>
              <a:rPr lang="en-US" altLang="en-US" sz="2400" dirty="0">
                <a:latin typeface="+mn-lt"/>
              </a:rPr>
              <a:t>v.reserve(</a:t>
            </a:r>
            <a:r>
              <a:rPr lang="en-US" altLang="en-US" sz="2400" dirty="0" err="1">
                <a:latin typeface="+mn-lt"/>
              </a:rPr>
              <a:t>v.size</a:t>
            </a:r>
            <a:r>
              <a:rPr lang="en-US" altLang="en-US" sz="2400" dirty="0">
                <a:latin typeface="+mn-lt"/>
              </a:rPr>
              <a:t>()+10);  //sets capacity to 10 more</a:t>
            </a:r>
            <a:br>
              <a:rPr lang="en-US" altLang="en-US" sz="2400" dirty="0">
                <a:latin typeface="+mn-lt"/>
              </a:rPr>
            </a:br>
            <a:r>
              <a:rPr lang="en-US" altLang="en-US" sz="2400" dirty="0">
                <a:latin typeface="+mn-lt"/>
              </a:rPr>
              <a:t>than size</a:t>
            </a:r>
          </a:p>
        </p:txBody>
      </p:sp>
    </p:spTree>
    <p:extLst>
      <p:ext uri="{BB962C8B-B14F-4D97-AF65-F5344CB8AC3E}">
        <p14:creationId xmlns:p14="http://schemas.microsoft.com/office/powerpoint/2010/main" val="3776055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Summary 1</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800600"/>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Constructors: automatic initialization of </a:t>
            </a:r>
            <a:br>
              <a:rPr lang="en-US" altLang="en-US" sz="2400" dirty="0">
                <a:latin typeface="+mn-lt"/>
              </a:rPr>
            </a:br>
            <a:r>
              <a:rPr lang="en-US" altLang="en-US" sz="2400" dirty="0">
                <a:latin typeface="+mn-lt"/>
              </a:rPr>
              <a:t>class data</a:t>
            </a:r>
          </a:p>
          <a:p>
            <a:pPr lvl="1" eaLnBrk="1" hangingPunct="1">
              <a:lnSpc>
                <a:spcPct val="90000"/>
              </a:lnSpc>
            </a:pPr>
            <a:r>
              <a:rPr lang="en-US" altLang="en-US" sz="2400" dirty="0">
                <a:latin typeface="+mn-lt"/>
              </a:rPr>
              <a:t>Called when objects are declared</a:t>
            </a:r>
          </a:p>
          <a:p>
            <a:pPr lvl="1" eaLnBrk="1" hangingPunct="1">
              <a:lnSpc>
                <a:spcPct val="90000"/>
              </a:lnSpc>
            </a:pPr>
            <a:r>
              <a:rPr lang="en-US" altLang="en-US" sz="2400" dirty="0">
                <a:latin typeface="+mn-lt"/>
              </a:rPr>
              <a:t>Constructor has same name as class</a:t>
            </a:r>
          </a:p>
          <a:p>
            <a:pPr eaLnBrk="1" hangingPunct="1">
              <a:lnSpc>
                <a:spcPct val="90000"/>
              </a:lnSpc>
              <a:spcBef>
                <a:spcPct val="50000"/>
              </a:spcBef>
            </a:pPr>
            <a:r>
              <a:rPr lang="en-US" altLang="en-US" sz="2400" dirty="0">
                <a:latin typeface="+mn-lt"/>
              </a:rPr>
              <a:t>Default constructor has no parameters</a:t>
            </a:r>
          </a:p>
          <a:p>
            <a:pPr lvl="1" eaLnBrk="1" hangingPunct="1">
              <a:lnSpc>
                <a:spcPct val="90000"/>
              </a:lnSpc>
            </a:pPr>
            <a:r>
              <a:rPr lang="en-US" altLang="en-US" sz="2400" dirty="0">
                <a:latin typeface="+mn-lt"/>
              </a:rPr>
              <a:t>Should always be defined</a:t>
            </a:r>
          </a:p>
          <a:p>
            <a:pPr eaLnBrk="1" hangingPunct="1">
              <a:lnSpc>
                <a:spcPct val="90000"/>
              </a:lnSpc>
              <a:spcBef>
                <a:spcPct val="50000"/>
              </a:spcBef>
            </a:pPr>
            <a:r>
              <a:rPr lang="en-US" altLang="en-US" sz="2400" dirty="0">
                <a:latin typeface="+mn-lt"/>
              </a:rPr>
              <a:t>Class member variables</a:t>
            </a:r>
          </a:p>
          <a:p>
            <a:pPr lvl="1" eaLnBrk="1" hangingPunct="1">
              <a:lnSpc>
                <a:spcPct val="90000"/>
              </a:lnSpc>
            </a:pPr>
            <a:r>
              <a:rPr lang="en-US" altLang="en-US" sz="2400" dirty="0">
                <a:latin typeface="+mn-lt"/>
              </a:rPr>
              <a:t>Can be objects of other classes</a:t>
            </a:r>
          </a:p>
          <a:p>
            <a:pPr lvl="2" eaLnBrk="1" hangingPunct="1">
              <a:lnSpc>
                <a:spcPct val="90000"/>
              </a:lnSpc>
            </a:pPr>
            <a:r>
              <a:rPr lang="en-US" altLang="en-US" sz="2400" dirty="0">
                <a:latin typeface="+mn-lt"/>
              </a:rPr>
              <a:t>Require initialization-section</a:t>
            </a:r>
          </a:p>
        </p:txBody>
      </p:sp>
    </p:spTree>
    <p:extLst>
      <p:ext uri="{BB962C8B-B14F-4D97-AF65-F5344CB8AC3E}">
        <p14:creationId xmlns:p14="http://schemas.microsoft.com/office/powerpoint/2010/main" val="3577591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Summary 2</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800600"/>
          </a:xfrm>
          <a:prstGeom prst="rect">
            <a:avLst/>
          </a:prstGeom>
          <a:noFill/>
          <a:ln>
            <a:noFill/>
          </a:ln>
        </p:spPr>
        <p:txBody>
          <a:bodyPr lIns="0" tIns="0" rIns="0" bIns="0" anchor="t" anchorCtr="0">
            <a:noAutofit/>
          </a:bodyPr>
          <a:lstStyle/>
          <a:p>
            <a:pPr eaLnBrk="1" hangingPunct="1"/>
            <a:r>
              <a:rPr lang="en-US" altLang="en-US" sz="2400" dirty="0">
                <a:latin typeface="+mn-lt"/>
              </a:rPr>
              <a:t>Constant call-by-reference parameters</a:t>
            </a:r>
          </a:p>
          <a:p>
            <a:pPr lvl="1" eaLnBrk="1" hangingPunct="1"/>
            <a:r>
              <a:rPr lang="en-US" altLang="en-US" sz="2400" dirty="0">
                <a:latin typeface="+mn-lt"/>
              </a:rPr>
              <a:t>More efficient than call-by-value</a:t>
            </a:r>
          </a:p>
          <a:p>
            <a:pPr eaLnBrk="1" hangingPunct="1">
              <a:spcBef>
                <a:spcPct val="50000"/>
              </a:spcBef>
            </a:pPr>
            <a:r>
              <a:rPr lang="en-US" altLang="en-US" sz="2400" dirty="0">
                <a:latin typeface="+mn-lt"/>
              </a:rPr>
              <a:t>Can</a:t>
            </a:r>
            <a:r>
              <a:rPr lang="en-US" altLang="en-US" sz="2400" b="1" dirty="0">
                <a:latin typeface="+mn-lt"/>
              </a:rPr>
              <a:t> inline </a:t>
            </a:r>
            <a:r>
              <a:rPr lang="en-US" altLang="en-US" sz="2400" dirty="0">
                <a:latin typeface="+mn-lt"/>
              </a:rPr>
              <a:t>very short function definitions</a:t>
            </a:r>
          </a:p>
          <a:p>
            <a:pPr lvl="1" eaLnBrk="1" hangingPunct="1"/>
            <a:r>
              <a:rPr lang="en-US" altLang="en-US" sz="2400" dirty="0">
                <a:latin typeface="+mn-lt"/>
              </a:rPr>
              <a:t>Can improve efficiency</a:t>
            </a:r>
          </a:p>
          <a:p>
            <a:pPr eaLnBrk="1" hangingPunct="1">
              <a:spcBef>
                <a:spcPct val="50000"/>
              </a:spcBef>
            </a:pPr>
            <a:r>
              <a:rPr lang="en-US" altLang="en-US" sz="2400" dirty="0">
                <a:latin typeface="+mn-lt"/>
              </a:rPr>
              <a:t>Static member variables</a:t>
            </a:r>
          </a:p>
          <a:p>
            <a:pPr lvl="1" eaLnBrk="1" hangingPunct="1"/>
            <a:r>
              <a:rPr lang="en-US" altLang="en-US" sz="2400" dirty="0">
                <a:latin typeface="+mn-lt"/>
              </a:rPr>
              <a:t>Shared by all objects of a class</a:t>
            </a:r>
          </a:p>
          <a:p>
            <a:pPr eaLnBrk="1" hangingPunct="1">
              <a:spcBef>
                <a:spcPct val="50000"/>
              </a:spcBef>
            </a:pPr>
            <a:r>
              <a:rPr lang="en-US" altLang="en-US" sz="2400" dirty="0">
                <a:latin typeface="+mn-lt"/>
              </a:rPr>
              <a:t>Vector classes</a:t>
            </a:r>
          </a:p>
          <a:p>
            <a:pPr lvl="1" eaLnBrk="1" hangingPunct="1"/>
            <a:r>
              <a:rPr lang="en-US" altLang="en-US" sz="2400" dirty="0">
                <a:latin typeface="+mn-lt"/>
              </a:rPr>
              <a:t>Like: “arrays that grow and shrink”</a:t>
            </a:r>
          </a:p>
        </p:txBody>
      </p:sp>
    </p:spTree>
    <p:extLst>
      <p:ext uri="{BB962C8B-B14F-4D97-AF65-F5344CB8AC3E}">
        <p14:creationId xmlns:p14="http://schemas.microsoft.com/office/powerpoint/2010/main" val="222512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Constructor Notes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r>
              <a:rPr lang="en-US" altLang="en-US" sz="2400" dirty="0">
                <a:latin typeface="+mn-lt"/>
              </a:rPr>
              <a:t>Notice name of constructor: DayOfYear</a:t>
            </a:r>
          </a:p>
          <a:p>
            <a:pPr lvl="1" eaLnBrk="1" hangingPunct="1"/>
            <a:r>
              <a:rPr lang="en-US" altLang="en-US" sz="2400" dirty="0">
                <a:latin typeface="+mn-lt"/>
              </a:rPr>
              <a:t>Same name as class itself!</a:t>
            </a:r>
          </a:p>
          <a:p>
            <a:pPr eaLnBrk="1" hangingPunct="1">
              <a:lnSpc>
                <a:spcPct val="90000"/>
              </a:lnSpc>
              <a:spcBef>
                <a:spcPct val="50000"/>
              </a:spcBef>
            </a:pPr>
            <a:r>
              <a:rPr lang="en-US" altLang="en-US" sz="2400" dirty="0">
                <a:latin typeface="+mn-lt"/>
              </a:rPr>
              <a:t>Constructor declaration has no return-type</a:t>
            </a:r>
          </a:p>
          <a:p>
            <a:pPr lvl="1" eaLnBrk="1" hangingPunct="1"/>
            <a:r>
              <a:rPr lang="en-US" altLang="en-US" sz="2400" dirty="0">
                <a:latin typeface="+mn-lt"/>
              </a:rPr>
              <a:t>Not even void!</a:t>
            </a:r>
          </a:p>
          <a:p>
            <a:pPr eaLnBrk="1" hangingPunct="1">
              <a:spcBef>
                <a:spcPct val="50000"/>
              </a:spcBef>
            </a:pPr>
            <a:r>
              <a:rPr lang="en-US" altLang="en-US" sz="2400" dirty="0">
                <a:latin typeface="+mn-lt"/>
              </a:rPr>
              <a:t>Constructor in public section</a:t>
            </a:r>
          </a:p>
          <a:p>
            <a:pPr lvl="1" eaLnBrk="1" hangingPunct="1"/>
            <a:r>
              <a:rPr lang="en-US" altLang="en-US" sz="2400" dirty="0">
                <a:latin typeface="+mn-lt"/>
              </a:rPr>
              <a:t>It’s called when objects are declared</a:t>
            </a:r>
          </a:p>
          <a:p>
            <a:pPr lvl="1" eaLnBrk="1" hangingPunct="1"/>
            <a:r>
              <a:rPr lang="en-US" altLang="en-US" sz="2400" dirty="0">
                <a:latin typeface="+mn-lt"/>
              </a:rPr>
              <a:t>If private, could never declare objects! </a:t>
            </a:r>
          </a:p>
        </p:txBody>
      </p:sp>
    </p:spTree>
    <p:extLst>
      <p:ext uri="{BB962C8B-B14F-4D97-AF65-F5344CB8AC3E}">
        <p14:creationId xmlns:p14="http://schemas.microsoft.com/office/powerpoint/2010/main" val="346368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Calling Constructors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lnSpc>
                <a:spcPct val="90000"/>
              </a:lnSpc>
            </a:pPr>
            <a:r>
              <a:rPr lang="en-US" altLang="en-US" sz="2400" dirty="0">
                <a:latin typeface="+mn-lt"/>
              </a:rPr>
              <a:t>Declare objects:</a:t>
            </a:r>
            <a:br>
              <a:rPr lang="en-US" altLang="en-US" sz="2400" dirty="0">
                <a:latin typeface="+mn-lt"/>
              </a:rPr>
            </a:br>
            <a:r>
              <a:rPr lang="en-US" altLang="en-US" sz="2400" dirty="0">
                <a:latin typeface="+mn-lt"/>
              </a:rPr>
              <a:t>	DayOfYear date1(7, 4),</a:t>
            </a:r>
            <a:br>
              <a:rPr lang="en-US" altLang="en-US" sz="2400" dirty="0">
                <a:latin typeface="+mn-lt"/>
              </a:rPr>
            </a:br>
            <a:r>
              <a:rPr lang="en-US" altLang="en-US" sz="2400" dirty="0">
                <a:latin typeface="+mn-lt"/>
              </a:rPr>
              <a:t>		        date2(5, 5);</a:t>
            </a:r>
          </a:p>
          <a:p>
            <a:pPr eaLnBrk="1" hangingPunct="1">
              <a:lnSpc>
                <a:spcPct val="90000"/>
              </a:lnSpc>
              <a:spcBef>
                <a:spcPct val="50000"/>
              </a:spcBef>
            </a:pPr>
            <a:r>
              <a:rPr lang="en-US" altLang="en-US" sz="2400" dirty="0">
                <a:latin typeface="+mn-lt"/>
              </a:rPr>
              <a:t>Objects are created here</a:t>
            </a:r>
          </a:p>
          <a:p>
            <a:pPr lvl="1" eaLnBrk="1" hangingPunct="1">
              <a:lnSpc>
                <a:spcPct val="90000"/>
              </a:lnSpc>
            </a:pPr>
            <a:r>
              <a:rPr lang="en-US" altLang="en-US" sz="2400" dirty="0">
                <a:latin typeface="+mn-lt"/>
              </a:rPr>
              <a:t>Constructor is called</a:t>
            </a:r>
          </a:p>
          <a:p>
            <a:pPr lvl="1" eaLnBrk="1" hangingPunct="1">
              <a:lnSpc>
                <a:spcPct val="90000"/>
              </a:lnSpc>
            </a:pPr>
            <a:r>
              <a:rPr lang="en-US" altLang="en-US" sz="2400" dirty="0">
                <a:latin typeface="+mn-lt"/>
              </a:rPr>
              <a:t>Values in parens passed as arguments </a:t>
            </a:r>
            <a:br>
              <a:rPr lang="en-US" altLang="en-US" sz="2400" dirty="0">
                <a:latin typeface="+mn-lt"/>
              </a:rPr>
            </a:br>
            <a:r>
              <a:rPr lang="en-US" altLang="en-US" sz="2400" dirty="0">
                <a:latin typeface="+mn-lt"/>
              </a:rPr>
              <a:t>to constructor</a:t>
            </a:r>
          </a:p>
          <a:p>
            <a:pPr lvl="1" eaLnBrk="1" hangingPunct="1">
              <a:lnSpc>
                <a:spcPct val="90000"/>
              </a:lnSpc>
            </a:pPr>
            <a:r>
              <a:rPr lang="en-US" altLang="en-US" sz="2400" dirty="0">
                <a:latin typeface="+mn-lt"/>
              </a:rPr>
              <a:t>Member variables month, day initialized:</a:t>
            </a:r>
            <a:br>
              <a:rPr lang="en-US" altLang="en-US" sz="2400" dirty="0">
                <a:latin typeface="+mn-lt"/>
              </a:rPr>
            </a:br>
            <a:r>
              <a:rPr lang="en-US" altLang="en-US" sz="2400" dirty="0">
                <a:latin typeface="+mn-lt"/>
              </a:rPr>
              <a:t>date1.month</a:t>
            </a:r>
            <a:r>
              <a:rPr lang="en-US" altLang="en-US" sz="2400" dirty="0">
                <a:latin typeface="MS Reference Sans Serif" panose="020B0604030504040204" pitchFamily="34" charset="0"/>
                <a:sym typeface="Wingdings" panose="05000000000000000000" pitchFamily="2" charset="2"/>
              </a:rPr>
              <a:t>→</a:t>
            </a:r>
            <a:r>
              <a:rPr lang="en-US" altLang="en-US" sz="2400" dirty="0">
                <a:latin typeface="+mn-lt"/>
              </a:rPr>
              <a:t>7 date2.month </a:t>
            </a:r>
            <a:r>
              <a:rPr lang="en-US" altLang="en-US" sz="2400" dirty="0">
                <a:latin typeface="MS Reference Sans Serif" panose="020B0604030504040204" pitchFamily="34" charset="0"/>
                <a:sym typeface="Wingdings" panose="05000000000000000000" pitchFamily="2" charset="2"/>
              </a:rPr>
              <a:t>→</a:t>
            </a:r>
            <a:r>
              <a:rPr lang="en-US" altLang="en-US" sz="2400" dirty="0">
                <a:latin typeface="+mn-lt"/>
              </a:rPr>
              <a:t>5</a:t>
            </a:r>
            <a:br>
              <a:rPr lang="en-US" altLang="en-US" sz="2400" dirty="0">
                <a:latin typeface="+mn-lt"/>
              </a:rPr>
            </a:br>
            <a:r>
              <a:rPr lang="en-US" altLang="en-US" sz="2400" dirty="0">
                <a:latin typeface="+mn-lt"/>
              </a:rPr>
              <a:t>date1.dat </a:t>
            </a:r>
            <a:r>
              <a:rPr lang="en-US" altLang="en-US" sz="2400" dirty="0">
                <a:latin typeface="MS Reference Sans Serif" panose="020B0604030504040204" pitchFamily="34" charset="0"/>
              </a:rPr>
              <a:t>→</a:t>
            </a:r>
            <a:r>
              <a:rPr lang="en-US" altLang="en-US" sz="2400" dirty="0">
                <a:latin typeface="+mn-lt"/>
                <a:sym typeface="Wingdings" panose="05000000000000000000" pitchFamily="2" charset="2"/>
              </a:rPr>
              <a:t> </a:t>
            </a:r>
            <a:r>
              <a:rPr lang="en-US" altLang="en-US" sz="2400" dirty="0">
                <a:latin typeface="+mn-lt"/>
              </a:rPr>
              <a:t>4 date2.day </a:t>
            </a:r>
            <a:r>
              <a:rPr lang="en-US" altLang="en-US" sz="2400" dirty="0">
                <a:latin typeface="MS Reference Sans Serif" panose="020B0604030504040204" pitchFamily="34" charset="0"/>
              </a:rPr>
              <a:t>→</a:t>
            </a:r>
            <a:r>
              <a:rPr lang="en-US" altLang="en-US" sz="2400" dirty="0">
                <a:latin typeface="+mn-lt"/>
              </a:rPr>
              <a:t> 5</a:t>
            </a:r>
          </a:p>
        </p:txBody>
      </p:sp>
    </p:spTree>
    <p:extLst>
      <p:ext uri="{BB962C8B-B14F-4D97-AF65-F5344CB8AC3E}">
        <p14:creationId xmlns:p14="http://schemas.microsoft.com/office/powerpoint/2010/main" val="411416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altLang="en-US" dirty="0"/>
              <a:t>Constructor Equivalency</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r>
              <a:rPr lang="en-US" altLang="en-US" sz="2400" dirty="0">
                <a:latin typeface="+mn-lt"/>
              </a:rPr>
              <a:t>Consider:</a:t>
            </a:r>
          </a:p>
          <a:p>
            <a:pPr lvl="1" eaLnBrk="1" hangingPunct="1"/>
            <a:r>
              <a:rPr lang="en-US" altLang="en-US" sz="2400" dirty="0">
                <a:latin typeface="+mn-lt"/>
              </a:rPr>
              <a:t>DayOfYear date1, date2</a:t>
            </a:r>
            <a:br>
              <a:rPr lang="en-US" altLang="en-US" sz="2400" dirty="0">
                <a:latin typeface="+mn-lt"/>
              </a:rPr>
            </a:br>
            <a:r>
              <a:rPr lang="en-US" altLang="en-US" sz="2400" dirty="0">
                <a:latin typeface="+mn-lt"/>
              </a:rPr>
              <a:t>date1.DayOfYear(7, 4);	// ILLEGAL!</a:t>
            </a:r>
            <a:br>
              <a:rPr lang="en-US" altLang="en-US" sz="2400" dirty="0">
                <a:latin typeface="+mn-lt"/>
              </a:rPr>
            </a:br>
            <a:r>
              <a:rPr lang="en-US" altLang="en-US" sz="2400" dirty="0">
                <a:latin typeface="+mn-lt"/>
              </a:rPr>
              <a:t>date2.DayOfYear(5, 5);	// ILLEGAL!</a:t>
            </a:r>
          </a:p>
          <a:p>
            <a:pPr eaLnBrk="1" hangingPunct="1">
              <a:spcBef>
                <a:spcPct val="50000"/>
              </a:spcBef>
            </a:pPr>
            <a:r>
              <a:rPr lang="en-US" altLang="en-US" sz="2400" dirty="0">
                <a:latin typeface="+mn-lt"/>
              </a:rPr>
              <a:t>Seemingly OK…</a:t>
            </a:r>
          </a:p>
          <a:p>
            <a:pPr lvl="1" eaLnBrk="1" hangingPunct="1"/>
            <a:r>
              <a:rPr lang="en-US" altLang="en-US" sz="2400" dirty="0">
                <a:latin typeface="+mn-lt"/>
              </a:rPr>
              <a:t>CANNOT call constructors like other member functions!</a:t>
            </a:r>
          </a:p>
        </p:txBody>
      </p:sp>
    </p:spTree>
    <p:extLst>
      <p:ext uri="{BB962C8B-B14F-4D97-AF65-F5344CB8AC3E}">
        <p14:creationId xmlns:p14="http://schemas.microsoft.com/office/powerpoint/2010/main" val="407766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Constructor Code</a:t>
            </a:r>
            <a:endParaRPr lang="en-US" dirty="0"/>
          </a:p>
        </p:txBody>
      </p:sp>
      <p:sp>
        <p:nvSpPr>
          <p:cNvPr id="3" name="Content Placeholder 2"/>
          <p:cNvSpPr>
            <a:spLocks noGrp="1"/>
          </p:cNvSpPr>
          <p:nvPr>
            <p:ph type="body" idx="1"/>
          </p:nvPr>
        </p:nvSpPr>
        <p:spPr>
          <a:xfrm>
            <a:off x="457200" y="1600201"/>
            <a:ext cx="8229600" cy="666750"/>
          </a:xfrm>
        </p:spPr>
        <p:txBody>
          <a:bodyPr/>
          <a:lstStyle/>
          <a:p>
            <a:r>
              <a:rPr lang="en-US" altLang="en-US" sz="2400" dirty="0">
                <a:latin typeface="+mn-lt"/>
              </a:rPr>
              <a:t>Constructor definition is like all other member functions:</a:t>
            </a:r>
            <a:endParaRPr lang="en-US" sz="2400" dirty="0">
              <a:latin typeface="+mn-lt"/>
            </a:endParaRPr>
          </a:p>
        </p:txBody>
      </p:sp>
      <p:pic>
        <p:nvPicPr>
          <p:cNvPr id="5" name="Picture 3" descr="Computer code has 5 lines. The lines read as follows. Line 1. Day Of Year colon colon Day Of Year left parenthesis i n t month Value comma i n t day Value right parenthesis. Line 2. left brace. Line 3, indented once. month equals month Value semicolon. Line 4, indented once. day equals day Value semicolon. Line 5. right brace."/>
          <p:cNvPicPr>
            <a:picLocks noChangeAspect="1"/>
          </p:cNvPicPr>
          <p:nvPr/>
        </p:nvPicPr>
        <p:blipFill>
          <a:blip r:embed="rId2"/>
          <a:stretch>
            <a:fillRect/>
          </a:stretch>
        </p:blipFill>
        <p:spPr>
          <a:xfrm>
            <a:off x="833535" y="2740542"/>
            <a:ext cx="6682079" cy="1726061"/>
          </a:xfrm>
          <a:prstGeom prst="rect">
            <a:avLst/>
          </a:prstGeom>
        </p:spPr>
      </p:pic>
      <p:sp>
        <p:nvSpPr>
          <p:cNvPr id="4" name="Content Placeholder 4"/>
          <p:cNvSpPr>
            <a:spLocks noGrp="1"/>
          </p:cNvSpPr>
          <p:nvPr>
            <p:ph type="body" idx="13"/>
          </p:nvPr>
        </p:nvSpPr>
        <p:spPr>
          <a:xfrm>
            <a:off x="447231" y="4466603"/>
            <a:ext cx="8229600" cy="1800847"/>
          </a:xfrm>
        </p:spPr>
        <p:txBody>
          <a:bodyPr/>
          <a:lstStyle/>
          <a:p>
            <a:pPr eaLnBrk="1" hangingPunct="1">
              <a:lnSpc>
                <a:spcPct val="90000"/>
              </a:lnSpc>
            </a:pPr>
            <a:r>
              <a:rPr lang="en-US" altLang="en-US" sz="2400" dirty="0">
                <a:latin typeface="+mn-lt"/>
              </a:rPr>
              <a:t>Note same name around ::</a:t>
            </a:r>
          </a:p>
          <a:p>
            <a:pPr lvl="1" eaLnBrk="1" hangingPunct="1">
              <a:lnSpc>
                <a:spcPct val="90000"/>
              </a:lnSpc>
            </a:pPr>
            <a:r>
              <a:rPr lang="en-US" altLang="en-US" sz="2400" dirty="0">
                <a:latin typeface="+mn-lt"/>
              </a:rPr>
              <a:t>Clearly identifies a constructor</a:t>
            </a:r>
          </a:p>
          <a:p>
            <a:pPr eaLnBrk="1" hangingPunct="1">
              <a:lnSpc>
                <a:spcPct val="90000"/>
              </a:lnSpc>
              <a:spcBef>
                <a:spcPct val="40000"/>
              </a:spcBef>
            </a:pPr>
            <a:r>
              <a:rPr lang="en-US" altLang="en-US" sz="2400" dirty="0">
                <a:latin typeface="+mn-lt"/>
              </a:rPr>
              <a:t>Note no return type</a:t>
            </a:r>
          </a:p>
          <a:p>
            <a:pPr lvl="1" eaLnBrk="1" hangingPunct="1">
              <a:lnSpc>
                <a:spcPct val="90000"/>
              </a:lnSpc>
            </a:pPr>
            <a:r>
              <a:rPr lang="en-US" altLang="en-US" sz="2400" dirty="0">
                <a:latin typeface="+mn-lt"/>
              </a:rPr>
              <a:t>Just as in class definition</a:t>
            </a:r>
            <a:endParaRPr lang="en-US" dirty="0"/>
          </a:p>
        </p:txBody>
      </p:sp>
    </p:spTree>
    <p:extLst>
      <p:ext uri="{BB962C8B-B14F-4D97-AF65-F5344CB8AC3E}">
        <p14:creationId xmlns:p14="http://schemas.microsoft.com/office/powerpoint/2010/main" val="25445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Alternative Definition</a:t>
            </a:r>
            <a:endParaRPr lang="en-US" dirty="0"/>
          </a:p>
        </p:txBody>
      </p:sp>
      <p:sp>
        <p:nvSpPr>
          <p:cNvPr id="3" name="Content Placeholder 2"/>
          <p:cNvSpPr>
            <a:spLocks noGrp="1"/>
          </p:cNvSpPr>
          <p:nvPr>
            <p:ph type="body" idx="1"/>
          </p:nvPr>
        </p:nvSpPr>
        <p:spPr>
          <a:xfrm>
            <a:off x="457200" y="1600201"/>
            <a:ext cx="8229600" cy="571500"/>
          </a:xfrm>
        </p:spPr>
        <p:txBody>
          <a:bodyPr/>
          <a:lstStyle/>
          <a:p>
            <a:pPr eaLnBrk="1" hangingPunct="1"/>
            <a:r>
              <a:rPr lang="en-US" altLang="en-US" sz="2400" dirty="0">
                <a:latin typeface="+mn-lt"/>
              </a:rPr>
              <a:t>Previous definition equivalent to:</a:t>
            </a:r>
            <a:endParaRPr lang="en-US" sz="2400" dirty="0">
              <a:latin typeface="+mn-lt"/>
            </a:endParaRPr>
          </a:p>
        </p:txBody>
      </p:sp>
      <p:pic>
        <p:nvPicPr>
          <p:cNvPr id="5" name="Picture 3" descr="Computer code has 4 lines. The lines read as follows. Line 1. Day Of Year colon colon Day Of Year left parenthesis i n t month Value comma. Line 2. Indented twice. i n t day Value right parenthesis. Line 3. Indented once. colon month left parenthesis month Value right parenthesis comma day left parenthesis day Value right parenthesis. Left headed arrow pointing to line 3. Line 4. left brace incomplete line of code, right brace."/>
          <p:cNvPicPr>
            <a:picLocks noChangeAspect="1"/>
          </p:cNvPicPr>
          <p:nvPr/>
        </p:nvPicPr>
        <p:blipFill>
          <a:blip r:embed="rId2"/>
          <a:stretch>
            <a:fillRect/>
          </a:stretch>
        </p:blipFill>
        <p:spPr>
          <a:xfrm>
            <a:off x="644492" y="2459252"/>
            <a:ext cx="7705725" cy="1924050"/>
          </a:xfrm>
          <a:prstGeom prst="rect">
            <a:avLst/>
          </a:prstGeom>
        </p:spPr>
      </p:pic>
      <p:sp>
        <p:nvSpPr>
          <p:cNvPr id="4" name="Content Placeholder 4"/>
          <p:cNvSpPr>
            <a:spLocks noGrp="1"/>
          </p:cNvSpPr>
          <p:nvPr>
            <p:ph type="body" idx="13"/>
          </p:nvPr>
        </p:nvSpPr>
        <p:spPr>
          <a:xfrm>
            <a:off x="447231" y="4743450"/>
            <a:ext cx="8229600" cy="1552575"/>
          </a:xfrm>
        </p:spPr>
        <p:txBody>
          <a:bodyPr/>
          <a:lstStyle/>
          <a:p>
            <a:pPr eaLnBrk="1" hangingPunct="1"/>
            <a:r>
              <a:rPr lang="en-US" altLang="en-US" sz="2400" dirty="0">
                <a:latin typeface="+mn-lt"/>
              </a:rPr>
              <a:t>Third line called “Initialization Section”</a:t>
            </a:r>
          </a:p>
          <a:p>
            <a:pPr eaLnBrk="1" hangingPunct="1">
              <a:spcBef>
                <a:spcPct val="50000"/>
              </a:spcBef>
            </a:pPr>
            <a:r>
              <a:rPr lang="en-US" altLang="en-US" sz="2400" dirty="0">
                <a:latin typeface="+mn-lt"/>
              </a:rPr>
              <a:t>Body left empty</a:t>
            </a:r>
          </a:p>
          <a:p>
            <a:pPr eaLnBrk="1" hangingPunct="1">
              <a:spcBef>
                <a:spcPct val="50000"/>
              </a:spcBef>
            </a:pPr>
            <a:r>
              <a:rPr lang="en-US" altLang="en-US" sz="2400" dirty="0">
                <a:latin typeface="+mn-lt"/>
              </a:rPr>
              <a:t>Preferable definition version</a:t>
            </a:r>
            <a:endParaRPr lang="en-US" sz="2400" dirty="0">
              <a:latin typeface="+mn-lt"/>
            </a:endParaRPr>
          </a:p>
        </p:txBody>
      </p:sp>
    </p:spTree>
    <p:extLst>
      <p:ext uri="{BB962C8B-B14F-4D97-AF65-F5344CB8AC3E}">
        <p14:creationId xmlns:p14="http://schemas.microsoft.com/office/powerpoint/2010/main" val="2072664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168B98B-D46B-4E1E-B6F3-9D4AA5F07D63}">
  <ds:schemaRefs>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13963</TotalTime>
  <Words>1540</Words>
  <Application>Microsoft Office PowerPoint</Application>
  <PresentationFormat>On-screen Show (4:3)</PresentationFormat>
  <Paragraphs>252</Paragraphs>
  <Slides>45</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MS Reference Sans Serif</vt:lpstr>
      <vt:lpstr>Noto Sans Symbols</vt:lpstr>
      <vt:lpstr>Times</vt:lpstr>
      <vt:lpstr>Times New Roman</vt:lpstr>
      <vt:lpstr>Verdana</vt:lpstr>
      <vt:lpstr>508 Lecture</vt:lpstr>
      <vt:lpstr>Learning Objectives </vt:lpstr>
      <vt:lpstr>Constructors</vt:lpstr>
      <vt:lpstr>Constructor Definitions</vt:lpstr>
      <vt:lpstr>Constructor Definition Example</vt:lpstr>
      <vt:lpstr>Constructor Notes</vt:lpstr>
      <vt:lpstr>Calling Constructors</vt:lpstr>
      <vt:lpstr>Constructor Equivalency</vt:lpstr>
      <vt:lpstr>Constructor Code</vt:lpstr>
      <vt:lpstr>Alternative Definition</vt:lpstr>
      <vt:lpstr>Constructor Additional Purpose</vt:lpstr>
      <vt:lpstr>Overloaded Constructors</vt:lpstr>
      <vt:lpstr>Class with Constructors Example: Display 7.1 Class with Constructors (1 of 3)</vt:lpstr>
      <vt:lpstr>Class with Constructors Example: Display 7.1 Class with Constructors (2 of 3)</vt:lpstr>
      <vt:lpstr>Class with Constructors Example: Display 7.1 Class with Constructors (3 of 3)</vt:lpstr>
      <vt:lpstr>Constructor with No Arguments</vt:lpstr>
      <vt:lpstr>Explicit Constructor Calls</vt:lpstr>
      <vt:lpstr>Explicit Constructor Call Example</vt:lpstr>
      <vt:lpstr>Default Constructor</vt:lpstr>
      <vt:lpstr>Class Type Member Variables</vt:lpstr>
      <vt:lpstr>Class Member Variable Example: Display 7.3 A Class Member Variable (1 of 5)</vt:lpstr>
      <vt:lpstr>Class Member Variable Example: Display 7.3 A Class Member Variable (2 of 5)</vt:lpstr>
      <vt:lpstr>Class Member Variable Example: Display 7.3 A Class Member Variable (3 of 5)</vt:lpstr>
      <vt:lpstr>Class Member Variable Example: Display 7.3 A Class Member Variable (4 of 5)</vt:lpstr>
      <vt:lpstr>Class Member Variable Example: Display 7.3 A Class Member Variable (5 of 5)</vt:lpstr>
      <vt:lpstr>Parameter Passing Methods</vt:lpstr>
      <vt:lpstr>The const Parameter Modifier</vt:lpstr>
      <vt:lpstr>Use of const</vt:lpstr>
      <vt:lpstr>Inline Functions</vt:lpstr>
      <vt:lpstr>Inline Member Functions</vt:lpstr>
      <vt:lpstr>Member Initializers</vt:lpstr>
      <vt:lpstr>Constructor Delegation</vt:lpstr>
      <vt:lpstr>Static Members</vt:lpstr>
      <vt:lpstr>Static Functions</vt:lpstr>
      <vt:lpstr>Static Members Example: Display 7.6 Static Members (1 of 4)</vt:lpstr>
      <vt:lpstr>Static Members Example: Display 7.6 Static Members (2 of 4)</vt:lpstr>
      <vt:lpstr>Static Members Example: Display 7.6 Static Members (3 of 4)</vt:lpstr>
      <vt:lpstr>Static Members Example: Display 7.6 Static Members (4 of 4)</vt:lpstr>
      <vt:lpstr>Vectors</vt:lpstr>
      <vt:lpstr>Vector Basics</vt:lpstr>
      <vt:lpstr>Vector Use</vt:lpstr>
      <vt:lpstr>Vector Example: Display 7.7 Using a Vector (1 of 2)</vt:lpstr>
      <vt:lpstr>Vector Example: Display 7.7 Using a Vector (2 of 2)</vt:lpstr>
      <vt:lpstr>Vector Efficiency</vt:lpstr>
      <vt:lpstr>Summary 1</vt:lpstr>
      <vt:lpstr>Summary 2</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C++, 6e</dc:title>
  <dc:subject>Engineering Computer Science</dc:subject>
  <dc:creator>Savitch</dc:creator>
  <cp:keywords>Engineering Computer Science</cp:keywords>
  <cp:lastModifiedBy>Abdelsalam Obaidat</cp:lastModifiedBy>
  <cp:revision>237</cp:revision>
  <dcterms:modified xsi:type="dcterms:W3CDTF">2020-06-22T16:01:41Z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