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42"/>
  </p:notesMasterIdLst>
  <p:handoutMasterIdLst>
    <p:handoutMasterId r:id="rId43"/>
  </p:handoutMasterIdLst>
  <p:sldIdLst>
    <p:sldId id="604" r:id="rId5"/>
    <p:sldId id="667" r:id="rId6"/>
    <p:sldId id="705" r:id="rId7"/>
    <p:sldId id="639" r:id="rId8"/>
    <p:sldId id="521" r:id="rId9"/>
    <p:sldId id="706" r:id="rId10"/>
    <p:sldId id="707" r:id="rId11"/>
    <p:sldId id="732" r:id="rId12"/>
    <p:sldId id="708" r:id="rId13"/>
    <p:sldId id="709" r:id="rId14"/>
    <p:sldId id="733" r:id="rId15"/>
    <p:sldId id="711" r:id="rId16"/>
    <p:sldId id="734" r:id="rId17"/>
    <p:sldId id="713" r:id="rId18"/>
    <p:sldId id="714" r:id="rId19"/>
    <p:sldId id="715" r:id="rId20"/>
    <p:sldId id="716" r:id="rId21"/>
    <p:sldId id="717" r:id="rId22"/>
    <p:sldId id="718" r:id="rId23"/>
    <p:sldId id="719" r:id="rId24"/>
    <p:sldId id="720" r:id="rId25"/>
    <p:sldId id="671" r:id="rId26"/>
    <p:sldId id="721" r:id="rId27"/>
    <p:sldId id="722" r:id="rId28"/>
    <p:sldId id="723" r:id="rId29"/>
    <p:sldId id="724" r:id="rId30"/>
    <p:sldId id="725" r:id="rId31"/>
    <p:sldId id="726" r:id="rId32"/>
    <p:sldId id="735" r:id="rId33"/>
    <p:sldId id="728" r:id="rId34"/>
    <p:sldId id="729" r:id="rId35"/>
    <p:sldId id="672" r:id="rId36"/>
    <p:sldId id="673" r:id="rId37"/>
    <p:sldId id="674" r:id="rId38"/>
    <p:sldId id="730" r:id="rId39"/>
    <p:sldId id="561" r:id="rId40"/>
    <p:sldId id="562" r:id="rId4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9" autoAdjust="0"/>
    <p:restoredTop sz="86395" autoAdjust="0"/>
  </p:normalViewPr>
  <p:slideViewPr>
    <p:cSldViewPr snapToGrid="0" snapToObjects="1">
      <p:cViewPr varScale="1">
        <p:scale>
          <a:sx n="68" d="100"/>
          <a:sy n="68" d="100"/>
        </p:scale>
        <p:origin x="144" y="60"/>
      </p:cViewPr>
      <p:guideLst>
        <p:guide orient="horz" pos="2160"/>
        <p:guide pos="2880"/>
      </p:guideLst>
    </p:cSldViewPr>
  </p:slideViewPr>
  <p:outlineViewPr>
    <p:cViewPr>
      <p:scale>
        <a:sx n="33" d="100"/>
        <a:sy n="33" d="100"/>
      </p:scale>
      <p:origin x="0" y="-27678"/>
    </p:cViewPr>
  </p:outlineViewPr>
  <p:notesTextViewPr>
    <p:cViewPr>
      <p:scale>
        <a:sx n="100" d="100"/>
        <a:sy n="100" d="100"/>
      </p:scale>
      <p:origin x="0" y="0"/>
    </p:cViewPr>
  </p:notesTextViewPr>
  <p:sorterViewPr>
    <p:cViewPr>
      <p:scale>
        <a:sx n="66" d="100"/>
        <a:sy n="66" d="100"/>
      </p:scale>
      <p:origin x="0" y="-20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6/22/2020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07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6617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439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601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1637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934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5768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4536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0304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2382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6690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394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929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1798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5034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416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0726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5523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8723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867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7680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5398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9782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033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214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29831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0196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0339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8659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325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3753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145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133" name="Shape 13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1195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1600" marR="0" lvl="1" indent="-284400" algn="l" rtl="0">
              <a:spcBef>
                <a:spcPts val="600"/>
              </a:spcBef>
              <a:buClr>
                <a:srgbClr val="007FA3"/>
              </a:buClr>
              <a:buSzPct val="100000"/>
              <a:buFont typeface="Arial"/>
              <a:buChar char="–"/>
              <a:defRPr sz="1600" b="0" i="0" u="none" strike="noStrike" cap="none" baseline="0">
                <a:solidFill>
                  <a:schemeClr val="dk1"/>
                </a:solidFill>
                <a:latin typeface="Arial"/>
                <a:ea typeface="Arial"/>
                <a:cs typeface="Arial"/>
                <a:sym typeface="Arial"/>
              </a:defRPr>
            </a:lvl2pPr>
            <a:lvl3pPr marL="1144800" marR="0" lvl="2" indent="-230400" algn="l" rtl="0">
              <a:spcBef>
                <a:spcPts val="600"/>
              </a:spcBef>
              <a:buClr>
                <a:srgbClr val="007FA3"/>
              </a:buClr>
              <a:buSzPct val="100000"/>
              <a:buFont typeface="Noto Sans Symbols"/>
              <a:buChar char="▪"/>
              <a:defRPr sz="1600" b="0" i="0" u="none" strike="noStrike" cap="none" baseline="0">
                <a:solidFill>
                  <a:schemeClr val="dk1"/>
                </a:solidFill>
                <a:latin typeface="Arial"/>
                <a:ea typeface="Arial"/>
                <a:cs typeface="Arial"/>
                <a:sym typeface="Arial"/>
              </a:defRPr>
            </a:lvl3pPr>
            <a:lvl4pPr marL="1602000" marR="0" lvl="3" indent="-230400" algn="l" rtl="0">
              <a:spcBef>
                <a:spcPts val="600"/>
              </a:spcBef>
              <a:buClr>
                <a:srgbClr val="007FA3"/>
              </a:buClr>
              <a:buSzPct val="100000"/>
              <a:buFont typeface="Arial"/>
              <a:buChar char="–"/>
              <a:defRPr sz="1600" b="0" i="0" u="none" strike="noStrike" cap="none" baseline="0">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 Edition</a:t>
            </a:r>
          </a:p>
          <a:p>
            <a:pPr lvl="1"/>
            <a:r>
              <a:rPr lang="en-US" dirty="0"/>
              <a:t>Second Edition</a:t>
            </a:r>
          </a:p>
          <a:p>
            <a:pPr lvl="2"/>
            <a:r>
              <a:rPr lang="en-US" dirty="0"/>
              <a:t>Third Edition</a:t>
            </a:r>
          </a:p>
          <a:p>
            <a:pPr lvl="3"/>
            <a:r>
              <a:rPr lang="en-US" dirty="0"/>
              <a:t>Fourth </a:t>
            </a:r>
            <a:r>
              <a:rPr lang="en-US" dirty="0" err="1"/>
              <a:t>Editon</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TextBox 6"/>
          <p:cNvSpPr txBox="1"/>
          <p:nvPr userDrawn="1"/>
        </p:nvSpPr>
        <p:spPr>
          <a:xfrm>
            <a:off x="1531126" y="6453699"/>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2016,</a:t>
            </a:r>
            <a:r>
              <a:rPr lang="en-US" altLang="en-US" sz="1200" b="0" baseline="0" dirty="0">
                <a:latin typeface="Verdana" panose="020B0604030504040204" pitchFamily="34" charset="0"/>
                <a:ea typeface="Verdana" panose="020B0604030504040204" pitchFamily="34" charset="0"/>
                <a:cs typeface="Verdana" panose="020B0604030504040204" pitchFamily="34" charset="0"/>
              </a:rPr>
              <a:t> 2013, 2010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a:t>
            </a:r>
            <a:r>
              <a:rPr lang="en-US" altLang="en-US" sz="1200" b="0" baseline="0" dirty="0">
                <a:latin typeface="Verdana" panose="020B0604030504040204" pitchFamily="34" charset="0"/>
                <a:ea typeface="Verdana" panose="020B0604030504040204" pitchFamily="34" charset="0"/>
                <a:cs typeface="Verdana" panose="020B0604030504040204" pitchFamily="34" charset="0"/>
              </a:rPr>
              <a:t> </a:t>
            </a:r>
            <a:r>
              <a:rPr lang="en-US" altLang="en-US" sz="1200" b="0" dirty="0">
                <a:latin typeface="Verdana" panose="020B0604030504040204" pitchFamily="34" charset="0"/>
                <a:ea typeface="Verdana" panose="020B0604030504040204" pitchFamily="34" charset="0"/>
                <a:cs typeface="Verdana" panose="020B0604030504040204" pitchFamily="34" charset="0"/>
              </a:rPr>
              <a:t>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p:nvPr>
        </p:nvSpPr>
        <p:spPr>
          <a:xfrm>
            <a:off x="457200" y="1600201"/>
            <a:ext cx="8229600" cy="878080"/>
          </a:xfrm>
          <a:prstGeom prst="rect">
            <a:avLst/>
          </a:prstGeom>
          <a:noFill/>
          <a:ln>
            <a:noFill/>
          </a:ln>
        </p:spPr>
        <p:txBody>
          <a:bodyPr lIns="91425" tIns="91425" rIns="91425" bIns="91425" anchor="t" anchorCtr="0"/>
          <a:lstStyle>
            <a:lvl1pPr marL="432" marR="0" lvl="0" indent="0" algn="l" rtl="0">
              <a:spcBef>
                <a:spcPts val="1500"/>
              </a:spcBef>
              <a:buClr>
                <a:srgbClr val="007FA3"/>
              </a:buClr>
              <a:buSzPct val="100000"/>
              <a:buFont typeface="Arial"/>
              <a:buNone/>
              <a:defRPr sz="1600" b="0" i="0" u="none" strike="noStrike" cap="none">
                <a:solidFill>
                  <a:schemeClr val="dk1"/>
                </a:solidFill>
                <a:latin typeface="Arial"/>
                <a:ea typeface="Arial"/>
                <a:cs typeface="Arial"/>
                <a:sym typeface="Arial"/>
              </a:defRPr>
            </a:lvl1pPr>
            <a:lvl2pPr marL="741600" marR="0" lvl="1" indent="-284400" algn="l" rtl="0">
              <a:spcBef>
                <a:spcPts val="600"/>
              </a:spcBef>
              <a:buClr>
                <a:srgbClr val="007FA3"/>
              </a:buClr>
              <a:buSzPct val="100000"/>
              <a:buFont typeface="Arial"/>
              <a:buChar char="–"/>
              <a:defRPr sz="1600" b="0" i="0" u="none" strike="noStrike" cap="none" baseline="0">
                <a:solidFill>
                  <a:schemeClr val="dk1"/>
                </a:solidFill>
                <a:latin typeface="Arial"/>
                <a:ea typeface="Arial"/>
                <a:cs typeface="Arial"/>
                <a:sym typeface="Arial"/>
              </a:defRPr>
            </a:lvl2pPr>
            <a:lvl3pPr marL="1144800" marR="0" lvl="2" indent="-230400" algn="l" rtl="0">
              <a:spcBef>
                <a:spcPts val="600"/>
              </a:spcBef>
              <a:buClr>
                <a:srgbClr val="007FA3"/>
              </a:buClr>
              <a:buSzPct val="100000"/>
              <a:buFont typeface="Noto Sans Symbols"/>
              <a:buChar char="▪"/>
              <a:defRPr sz="1600" b="0" i="0" u="none" strike="noStrike" cap="none" baseline="0">
                <a:solidFill>
                  <a:schemeClr val="dk1"/>
                </a:solidFill>
                <a:latin typeface="Arial"/>
                <a:ea typeface="Arial"/>
                <a:cs typeface="Arial"/>
                <a:sym typeface="Arial"/>
              </a:defRPr>
            </a:lvl3pPr>
            <a:lvl4pPr marL="1602000" marR="0" lvl="3" indent="-230400" algn="l" rtl="0">
              <a:spcBef>
                <a:spcPts val="600"/>
              </a:spcBef>
              <a:buClr>
                <a:srgbClr val="007FA3"/>
              </a:buClr>
              <a:buSzPct val="100000"/>
              <a:buFont typeface="Arial"/>
              <a:buChar char="–"/>
              <a:defRPr sz="1600" b="0" i="0" u="none" strike="noStrike" cap="none" baseline="0">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TextBox 6"/>
          <p:cNvSpPr txBox="1"/>
          <p:nvPr userDrawn="1"/>
        </p:nvSpPr>
        <p:spPr>
          <a:xfrm>
            <a:off x="1531126" y="6453699"/>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2016,</a:t>
            </a:r>
            <a:r>
              <a:rPr lang="en-US" altLang="en-US" sz="1200" b="0" baseline="0" dirty="0">
                <a:latin typeface="Verdana" panose="020B0604030504040204" pitchFamily="34" charset="0"/>
                <a:ea typeface="Verdana" panose="020B0604030504040204" pitchFamily="34" charset="0"/>
                <a:cs typeface="Verdana" panose="020B0604030504040204" pitchFamily="34" charset="0"/>
              </a:rPr>
              <a:t> 2013, 2010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a:t>
            </a:r>
            <a:r>
              <a:rPr lang="en-US" altLang="en-US" sz="1200" b="0" baseline="0" dirty="0">
                <a:latin typeface="Verdana" panose="020B0604030504040204" pitchFamily="34" charset="0"/>
                <a:ea typeface="Verdana" panose="020B0604030504040204" pitchFamily="34" charset="0"/>
                <a:cs typeface="Verdana" panose="020B0604030504040204" pitchFamily="34" charset="0"/>
              </a:rPr>
              <a:t> </a:t>
            </a:r>
            <a:r>
              <a:rPr lang="en-US" altLang="en-US" sz="1200" b="0" dirty="0">
                <a:latin typeface="Verdana" panose="020B0604030504040204" pitchFamily="34" charset="0"/>
                <a:ea typeface="Verdana" panose="020B0604030504040204" pitchFamily="34" charset="0"/>
                <a:cs typeface="Verdana" panose="020B0604030504040204" pitchFamily="34" charset="0"/>
              </a:rPr>
              <a:t>All Rights Reserved</a:t>
            </a:r>
          </a:p>
        </p:txBody>
      </p:sp>
      <p:sp>
        <p:nvSpPr>
          <p:cNvPr id="8" name="Shape 26"/>
          <p:cNvSpPr txBox="1">
            <a:spLocks noGrp="1"/>
          </p:cNvSpPr>
          <p:nvPr>
            <p:ph type="body" idx="13"/>
          </p:nvPr>
        </p:nvSpPr>
        <p:spPr>
          <a:xfrm>
            <a:off x="481411" y="3085746"/>
            <a:ext cx="8229600" cy="878080"/>
          </a:xfrm>
          <a:prstGeom prst="rect">
            <a:avLst/>
          </a:prstGeom>
          <a:noFill/>
          <a:ln>
            <a:noFill/>
          </a:ln>
        </p:spPr>
        <p:txBody>
          <a:bodyPr lIns="91425" tIns="91425" rIns="91425" bIns="91425" anchor="t" anchorCtr="0"/>
          <a:lstStyle>
            <a:lvl1pPr marL="432" marR="0" lvl="0" indent="0" algn="l" rtl="0">
              <a:spcBef>
                <a:spcPts val="1500"/>
              </a:spcBef>
              <a:buClr>
                <a:srgbClr val="007FA3"/>
              </a:buClr>
              <a:buSzPct val="100000"/>
              <a:buFont typeface="Arial"/>
              <a:buNone/>
              <a:defRPr sz="1600" b="0" i="0" u="none" strike="noStrike" cap="none">
                <a:solidFill>
                  <a:schemeClr val="dk1"/>
                </a:solidFill>
                <a:latin typeface="Arial"/>
                <a:ea typeface="Arial"/>
                <a:cs typeface="Arial"/>
                <a:sym typeface="Arial"/>
              </a:defRPr>
            </a:lvl1pPr>
            <a:lvl2pPr marL="741600" marR="0" lvl="1" indent="-284400" algn="l" rtl="0">
              <a:spcBef>
                <a:spcPts val="600"/>
              </a:spcBef>
              <a:buClr>
                <a:srgbClr val="007FA3"/>
              </a:buClr>
              <a:buSzPct val="100000"/>
              <a:buFont typeface="Arial"/>
              <a:buChar char="–"/>
              <a:defRPr sz="1600" b="0" i="0" u="none" strike="noStrike" cap="none" baseline="0">
                <a:solidFill>
                  <a:schemeClr val="dk1"/>
                </a:solidFill>
                <a:latin typeface="Arial"/>
                <a:ea typeface="Arial"/>
                <a:cs typeface="Arial"/>
                <a:sym typeface="Arial"/>
              </a:defRPr>
            </a:lvl2pPr>
            <a:lvl3pPr marL="1144800" marR="0" lvl="2" indent="-230400" algn="l" rtl="0">
              <a:spcBef>
                <a:spcPts val="600"/>
              </a:spcBef>
              <a:buClr>
                <a:srgbClr val="007FA3"/>
              </a:buClr>
              <a:buSzPct val="100000"/>
              <a:buFont typeface="Noto Sans Symbols"/>
              <a:buChar char="▪"/>
              <a:defRPr sz="1600" b="0" i="0" u="none" strike="noStrike" cap="none" baseline="0">
                <a:solidFill>
                  <a:schemeClr val="dk1"/>
                </a:solidFill>
                <a:latin typeface="Arial"/>
                <a:ea typeface="Arial"/>
                <a:cs typeface="Arial"/>
                <a:sym typeface="Arial"/>
              </a:defRPr>
            </a:lvl3pPr>
            <a:lvl4pPr marL="1602000" marR="0" lvl="3" indent="-230400" algn="l" rtl="0">
              <a:spcBef>
                <a:spcPts val="600"/>
              </a:spcBef>
              <a:buClr>
                <a:srgbClr val="007FA3"/>
              </a:buClr>
              <a:buSzPct val="100000"/>
              <a:buFont typeface="Arial"/>
              <a:buChar char="–"/>
              <a:defRPr sz="1600" b="0" i="0" u="none" strike="noStrike" cap="none" baseline="0">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Tree>
    <p:extLst>
      <p:ext uri="{BB962C8B-B14F-4D97-AF65-F5344CB8AC3E}">
        <p14:creationId xmlns:p14="http://schemas.microsoft.com/office/powerpoint/2010/main" val="18706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2" r:id="rId2"/>
    <p:sldLayoutId id="2147483656" r:id="rId3"/>
    <p:sldLayoutId id="214748365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Structures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525963"/>
          </a:xfrm>
          <a:prstGeom prst="rect">
            <a:avLst/>
          </a:prstGeom>
          <a:noFill/>
          <a:ln>
            <a:noFill/>
          </a:ln>
        </p:spPr>
        <p:txBody>
          <a:bodyPr lIns="0" tIns="0" rIns="0" bIns="0" anchor="t" anchorCtr="0">
            <a:noAutofit/>
          </a:bodyPr>
          <a:lstStyle/>
          <a:p>
            <a:pPr eaLnBrk="1" hangingPunct="1"/>
            <a:r>
              <a:rPr lang="en-US" sz="2400">
                <a:latin typeface="+mn-lt"/>
              </a:rPr>
              <a:t>2</a:t>
            </a:r>
            <a:r>
              <a:rPr lang="en-US" sz="2400" baseline="30000">
                <a:latin typeface="+mn-lt"/>
              </a:rPr>
              <a:t>nd</a:t>
            </a:r>
            <a:r>
              <a:rPr lang="en-US" sz="2400">
                <a:latin typeface="+mn-lt"/>
              </a:rPr>
              <a:t> aggregate data type: struct</a:t>
            </a:r>
          </a:p>
          <a:p>
            <a:pPr eaLnBrk="1" hangingPunct="1">
              <a:spcBef>
                <a:spcPct val="50000"/>
              </a:spcBef>
            </a:pPr>
            <a:r>
              <a:rPr lang="en-US" sz="2400">
                <a:latin typeface="+mn-lt"/>
              </a:rPr>
              <a:t>Recall: aggregate meaning “grouping”</a:t>
            </a:r>
          </a:p>
          <a:p>
            <a:pPr lvl="1" eaLnBrk="1" hangingPunct="1"/>
            <a:r>
              <a:rPr lang="en-US" sz="2400">
                <a:latin typeface="+mn-lt"/>
              </a:rPr>
              <a:t>Recall array: collection of values of same type</a:t>
            </a:r>
          </a:p>
          <a:p>
            <a:pPr lvl="1" eaLnBrk="1" hangingPunct="1"/>
            <a:r>
              <a:rPr lang="en-US" sz="2400">
                <a:latin typeface="+mn-lt"/>
              </a:rPr>
              <a:t>Structure: collection of values of different types</a:t>
            </a:r>
          </a:p>
          <a:p>
            <a:pPr eaLnBrk="1" hangingPunct="1">
              <a:spcBef>
                <a:spcPct val="50000"/>
              </a:spcBef>
            </a:pPr>
            <a:r>
              <a:rPr lang="en-US" sz="2400">
                <a:latin typeface="+mn-lt"/>
              </a:rPr>
              <a:t>Treated as a single item, like arrays</a:t>
            </a:r>
          </a:p>
          <a:p>
            <a:pPr eaLnBrk="1" hangingPunct="1">
              <a:spcBef>
                <a:spcPct val="50000"/>
              </a:spcBef>
            </a:pPr>
            <a:r>
              <a:rPr lang="en-US" sz="2400">
                <a:latin typeface="+mn-lt"/>
              </a:rPr>
              <a:t>Major difference: Must first “define” struct</a:t>
            </a:r>
          </a:p>
          <a:p>
            <a:pPr lvl="1" eaLnBrk="1" hangingPunct="1"/>
            <a:r>
              <a:rPr lang="en-US" sz="2400">
                <a:latin typeface="+mn-lt"/>
              </a:rPr>
              <a:t>Prior to declaring any variables</a:t>
            </a:r>
            <a:endParaRPr lang="en-US" sz="2400" dirty="0">
              <a:latin typeface="+mn-lt"/>
            </a:endParaRPr>
          </a:p>
        </p:txBody>
      </p:sp>
    </p:spTree>
    <p:extLst>
      <p:ext uri="{BB962C8B-B14F-4D97-AF65-F5344CB8AC3E}">
        <p14:creationId xmlns:p14="http://schemas.microsoft.com/office/powerpoint/2010/main" val="279159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Structures as Function Arguments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sz="2400" dirty="0">
                <a:latin typeface="+mn-lt"/>
              </a:rPr>
              <a:t>Passed like any simple data type</a:t>
            </a:r>
          </a:p>
          <a:p>
            <a:pPr lvl="1" eaLnBrk="1" hangingPunct="1">
              <a:lnSpc>
                <a:spcPct val="90000"/>
              </a:lnSpc>
            </a:pPr>
            <a:r>
              <a:rPr lang="en-US" sz="2400" dirty="0">
                <a:latin typeface="+mn-lt"/>
              </a:rPr>
              <a:t>Pass-by-value</a:t>
            </a:r>
          </a:p>
          <a:p>
            <a:pPr lvl="1" eaLnBrk="1" hangingPunct="1">
              <a:lnSpc>
                <a:spcPct val="90000"/>
              </a:lnSpc>
            </a:pPr>
            <a:r>
              <a:rPr lang="en-US" sz="2400" dirty="0">
                <a:latin typeface="+mn-lt"/>
              </a:rPr>
              <a:t>Pass-by-reference</a:t>
            </a:r>
          </a:p>
          <a:p>
            <a:pPr lvl="1" eaLnBrk="1" hangingPunct="1">
              <a:lnSpc>
                <a:spcPct val="90000"/>
              </a:lnSpc>
            </a:pPr>
            <a:r>
              <a:rPr lang="en-US" sz="2400" dirty="0">
                <a:latin typeface="+mn-lt"/>
              </a:rPr>
              <a:t>Or combination</a:t>
            </a:r>
          </a:p>
          <a:p>
            <a:pPr eaLnBrk="1" hangingPunct="1">
              <a:lnSpc>
                <a:spcPct val="90000"/>
              </a:lnSpc>
              <a:spcBef>
                <a:spcPct val="50000"/>
              </a:spcBef>
            </a:pPr>
            <a:r>
              <a:rPr lang="en-US" sz="2400" dirty="0">
                <a:latin typeface="+mn-lt"/>
              </a:rPr>
              <a:t>Can also be returned by function</a:t>
            </a:r>
          </a:p>
          <a:p>
            <a:pPr lvl="1" eaLnBrk="1" hangingPunct="1">
              <a:lnSpc>
                <a:spcPct val="90000"/>
              </a:lnSpc>
            </a:pPr>
            <a:r>
              <a:rPr lang="en-US" sz="2400" dirty="0">
                <a:latin typeface="+mn-lt"/>
              </a:rPr>
              <a:t>Return-type is structure type</a:t>
            </a:r>
          </a:p>
          <a:p>
            <a:pPr lvl="1" eaLnBrk="1" hangingPunct="1">
              <a:lnSpc>
                <a:spcPct val="90000"/>
              </a:lnSpc>
            </a:pPr>
            <a:r>
              <a:rPr lang="en-US" sz="2400" dirty="0">
                <a:latin typeface="+mn-lt"/>
              </a:rPr>
              <a:t>Return statement in function definition</a:t>
            </a:r>
            <a:br>
              <a:rPr lang="en-US" sz="2400" dirty="0">
                <a:latin typeface="+mn-lt"/>
              </a:rPr>
            </a:br>
            <a:r>
              <a:rPr lang="en-US" sz="2400" dirty="0">
                <a:latin typeface="+mn-lt"/>
              </a:rPr>
              <a:t>sends structure variable back to caller</a:t>
            </a:r>
          </a:p>
        </p:txBody>
      </p:sp>
    </p:spTree>
    <p:extLst>
      <p:ext uri="{BB962C8B-B14F-4D97-AF65-F5344CB8AC3E}">
        <p14:creationId xmlns:p14="http://schemas.microsoft.com/office/powerpoint/2010/main" val="362856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Structures</a:t>
            </a:r>
          </a:p>
        </p:txBody>
      </p:sp>
      <p:sp>
        <p:nvSpPr>
          <p:cNvPr id="3" name="Content Placeholder 2"/>
          <p:cNvSpPr>
            <a:spLocks noGrp="1"/>
          </p:cNvSpPr>
          <p:nvPr>
            <p:ph type="body" idx="1"/>
          </p:nvPr>
        </p:nvSpPr>
        <p:spPr/>
        <p:txBody>
          <a:bodyPr/>
          <a:lstStyle/>
          <a:p>
            <a:pPr marL="343332" indent="-342900" eaLnBrk="1" hangingPunct="1">
              <a:buFont typeface="Arial" panose="020B0604020202020204" pitchFamily="34" charset="0"/>
              <a:buChar char="•"/>
            </a:pPr>
            <a:r>
              <a:rPr lang="en-US" sz="2400" dirty="0">
                <a:latin typeface="+mn-lt"/>
              </a:rPr>
              <a:t>Can initialize at declaration</a:t>
            </a:r>
          </a:p>
          <a:p>
            <a:pPr lvl="1" eaLnBrk="1" hangingPunct="1"/>
            <a:r>
              <a:rPr lang="en-US" sz="2400" dirty="0">
                <a:latin typeface="+mn-lt"/>
              </a:rPr>
              <a:t>Example:</a:t>
            </a:r>
            <a:endParaRPr lang="en-US" dirty="0">
              <a:latin typeface="+mn-lt"/>
            </a:endParaRPr>
          </a:p>
        </p:txBody>
      </p:sp>
      <p:pic>
        <p:nvPicPr>
          <p:cNvPr id="5" name="Picture 3" descr="Computer code has 6 lines. The lines read as follows. Line 1. s t r u c t Date. Line 2. left brace. Line 3. Indented once. i n t month semicolon. Line 4. Indented once. i n t day semicolon. Line 5. Indented once. i n t year semicolon. Line 6. right brace semicolon."/>
          <p:cNvPicPr>
            <a:picLocks noChangeAspect="1"/>
          </p:cNvPicPr>
          <p:nvPr/>
        </p:nvPicPr>
        <p:blipFill>
          <a:blip r:embed="rId2"/>
          <a:stretch>
            <a:fillRect/>
          </a:stretch>
        </p:blipFill>
        <p:spPr>
          <a:xfrm>
            <a:off x="1871975" y="2765832"/>
            <a:ext cx="2700025" cy="2006665"/>
          </a:xfrm>
          <a:prstGeom prst="rect">
            <a:avLst/>
          </a:prstGeom>
        </p:spPr>
      </p:pic>
      <p:sp>
        <p:nvSpPr>
          <p:cNvPr id="4" name="Content Placeholder 4"/>
          <p:cNvSpPr>
            <a:spLocks noGrp="1"/>
          </p:cNvSpPr>
          <p:nvPr>
            <p:ph type="body" idx="13"/>
          </p:nvPr>
        </p:nvSpPr>
        <p:spPr>
          <a:xfrm>
            <a:off x="481411" y="4952645"/>
            <a:ext cx="8229600" cy="1343379"/>
          </a:xfrm>
        </p:spPr>
        <p:txBody>
          <a:bodyPr/>
          <a:lstStyle/>
          <a:p>
            <a:pPr marL="457200" lvl="1" indent="0" eaLnBrk="1" hangingPunct="1">
              <a:buNone/>
            </a:pPr>
            <a:r>
              <a:rPr lang="en-US" sz="2400" dirty="0">
                <a:latin typeface="+mn-lt"/>
              </a:rPr>
              <a:t>Date dueDate = {12, 31, 2003};</a:t>
            </a:r>
          </a:p>
          <a:p>
            <a:pPr lvl="1" eaLnBrk="1" hangingPunct="1"/>
            <a:r>
              <a:rPr lang="en-US" sz="2400" dirty="0">
                <a:latin typeface="+mn-lt"/>
              </a:rPr>
              <a:t>Declaration provides initial data to all three member variables</a:t>
            </a:r>
            <a:endParaRPr lang="en-US" dirty="0">
              <a:latin typeface="+mn-lt"/>
            </a:endParaRPr>
          </a:p>
        </p:txBody>
      </p:sp>
    </p:spTree>
    <p:extLst>
      <p:ext uri="{BB962C8B-B14F-4D97-AF65-F5344CB8AC3E}">
        <p14:creationId xmlns:p14="http://schemas.microsoft.com/office/powerpoint/2010/main" val="3042622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Classes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sz="2400" dirty="0">
                <a:latin typeface="+mn-lt"/>
              </a:rPr>
              <a:t>Similar to structures</a:t>
            </a:r>
          </a:p>
          <a:p>
            <a:pPr lvl="1" eaLnBrk="1" hangingPunct="1"/>
            <a:r>
              <a:rPr lang="en-US" sz="2400" dirty="0">
                <a:latin typeface="+mn-lt"/>
              </a:rPr>
              <a:t>Adds member FUNCTIONS</a:t>
            </a:r>
          </a:p>
          <a:p>
            <a:pPr lvl="1" eaLnBrk="1" hangingPunct="1"/>
            <a:r>
              <a:rPr lang="en-US" sz="2400" dirty="0">
                <a:latin typeface="+mn-lt"/>
              </a:rPr>
              <a:t>Not just member data</a:t>
            </a:r>
          </a:p>
          <a:p>
            <a:pPr eaLnBrk="1" hangingPunct="1">
              <a:spcBef>
                <a:spcPct val="50000"/>
              </a:spcBef>
            </a:pPr>
            <a:r>
              <a:rPr lang="en-US" sz="2400" dirty="0">
                <a:latin typeface="+mn-lt"/>
              </a:rPr>
              <a:t>Integral to object-oriented programming</a:t>
            </a:r>
          </a:p>
          <a:p>
            <a:pPr lvl="1" eaLnBrk="1" hangingPunct="1"/>
            <a:r>
              <a:rPr lang="en-US" sz="2400" dirty="0">
                <a:latin typeface="+mn-lt"/>
              </a:rPr>
              <a:t>Focus on objects</a:t>
            </a:r>
          </a:p>
          <a:p>
            <a:pPr lvl="2" eaLnBrk="1" hangingPunct="1"/>
            <a:r>
              <a:rPr lang="en-US" sz="2400" dirty="0">
                <a:latin typeface="+mn-lt"/>
              </a:rPr>
              <a:t>Object: Contains data and operations</a:t>
            </a:r>
          </a:p>
          <a:p>
            <a:pPr lvl="2" eaLnBrk="1" hangingPunct="1"/>
            <a:r>
              <a:rPr lang="en-US" sz="2400" dirty="0">
                <a:latin typeface="+mn-lt"/>
              </a:rPr>
              <a:t>In C++, variables of class type are objects</a:t>
            </a:r>
          </a:p>
        </p:txBody>
      </p:sp>
    </p:spTree>
    <p:extLst>
      <p:ext uri="{BB962C8B-B14F-4D97-AF65-F5344CB8AC3E}">
        <p14:creationId xmlns:p14="http://schemas.microsoft.com/office/powerpoint/2010/main" val="48328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Definitions</a:t>
            </a:r>
          </a:p>
        </p:txBody>
      </p:sp>
      <p:sp>
        <p:nvSpPr>
          <p:cNvPr id="3" name="Content Placeholder 2"/>
          <p:cNvSpPr>
            <a:spLocks noGrp="1"/>
          </p:cNvSpPr>
          <p:nvPr>
            <p:ph type="body" idx="1"/>
          </p:nvPr>
        </p:nvSpPr>
        <p:spPr/>
        <p:txBody>
          <a:bodyPr/>
          <a:lstStyle/>
          <a:p>
            <a:pPr marL="286182" indent="-285750" eaLnBrk="1" hangingPunct="1">
              <a:lnSpc>
                <a:spcPct val="90000"/>
              </a:lnSpc>
              <a:buFont typeface="Arial" panose="020B0604020202020204" pitchFamily="34" charset="0"/>
              <a:buChar char="•"/>
            </a:pPr>
            <a:r>
              <a:rPr lang="en-US" sz="2400" dirty="0">
                <a:latin typeface="+mn-lt"/>
              </a:rPr>
              <a:t>Defined similar to structures</a:t>
            </a:r>
          </a:p>
          <a:p>
            <a:pPr marL="286182" indent="-285750" eaLnBrk="1" hangingPunct="1">
              <a:lnSpc>
                <a:spcPct val="90000"/>
              </a:lnSpc>
              <a:spcBef>
                <a:spcPct val="40000"/>
              </a:spcBef>
              <a:buFont typeface="Arial" panose="020B0604020202020204" pitchFamily="34" charset="0"/>
              <a:buChar char="•"/>
            </a:pPr>
            <a:r>
              <a:rPr lang="en-US" sz="2400" dirty="0">
                <a:latin typeface="+mn-lt"/>
              </a:rPr>
              <a:t>Example:</a:t>
            </a:r>
          </a:p>
        </p:txBody>
      </p:sp>
      <p:pic>
        <p:nvPicPr>
          <p:cNvPr id="5" name="Picture 3" descr="Computer code has 7 lines. Line 1. class Day Of Year, left headed arrow denotes the name of new class type. Line 2. left brace. Line 3. public colon. Line 4. Indented once. void output left parenthesis right parenthesis semicolon, a left headed arrow denotes the member function exclamation point. Line 5. Indented once. i n t month semicolon. Line 6. Indented once. i n t day semicolon. Line 7. right brace semicolon."/>
          <p:cNvPicPr>
            <a:picLocks noChangeAspect="1"/>
          </p:cNvPicPr>
          <p:nvPr/>
        </p:nvPicPr>
        <p:blipFill>
          <a:blip r:embed="rId2"/>
          <a:stretch>
            <a:fillRect/>
          </a:stretch>
        </p:blipFill>
        <p:spPr>
          <a:xfrm>
            <a:off x="1679604" y="2799701"/>
            <a:ext cx="4703220" cy="1947869"/>
          </a:xfrm>
          <a:prstGeom prst="rect">
            <a:avLst/>
          </a:prstGeom>
        </p:spPr>
      </p:pic>
      <p:sp>
        <p:nvSpPr>
          <p:cNvPr id="4" name="Content Placeholder 4"/>
          <p:cNvSpPr>
            <a:spLocks noGrp="1"/>
          </p:cNvSpPr>
          <p:nvPr>
            <p:ph type="body" idx="13"/>
          </p:nvPr>
        </p:nvSpPr>
        <p:spPr>
          <a:xfrm>
            <a:off x="481411" y="5047896"/>
            <a:ext cx="8229600" cy="878080"/>
          </a:xfrm>
        </p:spPr>
        <p:txBody>
          <a:bodyPr/>
          <a:lstStyle/>
          <a:p>
            <a:pPr marL="343332" indent="-342900" eaLnBrk="1" hangingPunct="1">
              <a:lnSpc>
                <a:spcPct val="90000"/>
              </a:lnSpc>
              <a:spcBef>
                <a:spcPct val="40000"/>
              </a:spcBef>
              <a:buFont typeface="Arial" panose="020B0604020202020204" pitchFamily="34" charset="0"/>
              <a:buChar char="•"/>
            </a:pPr>
            <a:r>
              <a:rPr lang="en-US" sz="2400" dirty="0">
                <a:latin typeface="+mn-lt"/>
              </a:rPr>
              <a:t>Notice only member function’s prototype</a:t>
            </a:r>
          </a:p>
          <a:p>
            <a:pPr lvl="1" eaLnBrk="1" hangingPunct="1">
              <a:lnSpc>
                <a:spcPct val="90000"/>
              </a:lnSpc>
            </a:pPr>
            <a:r>
              <a:rPr lang="en-US" sz="2400" dirty="0">
                <a:latin typeface="+mn-lt"/>
              </a:rPr>
              <a:t>Function’s implementation is elsewhere</a:t>
            </a:r>
            <a:endParaRPr lang="en-US" dirty="0">
              <a:latin typeface="+mn-lt"/>
            </a:endParaRPr>
          </a:p>
        </p:txBody>
      </p:sp>
    </p:spTree>
    <p:extLst>
      <p:ext uri="{BB962C8B-B14F-4D97-AF65-F5344CB8AC3E}">
        <p14:creationId xmlns:p14="http://schemas.microsoft.com/office/powerpoint/2010/main" val="408686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Declaring Objects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sz="2400" dirty="0">
                <a:latin typeface="+mn-lt"/>
              </a:rPr>
              <a:t>Declared same as all variables</a:t>
            </a:r>
          </a:p>
          <a:p>
            <a:pPr lvl="1" eaLnBrk="1" hangingPunct="1">
              <a:lnSpc>
                <a:spcPct val="90000"/>
              </a:lnSpc>
            </a:pPr>
            <a:r>
              <a:rPr lang="en-US" sz="2400" dirty="0">
                <a:latin typeface="+mn-lt"/>
              </a:rPr>
              <a:t>Predefined types, structure types</a:t>
            </a:r>
          </a:p>
          <a:p>
            <a:pPr eaLnBrk="1" hangingPunct="1">
              <a:lnSpc>
                <a:spcPct val="90000"/>
              </a:lnSpc>
              <a:spcBef>
                <a:spcPct val="40000"/>
              </a:spcBef>
            </a:pPr>
            <a:r>
              <a:rPr lang="en-US" sz="2400" dirty="0">
                <a:latin typeface="+mn-lt"/>
              </a:rPr>
              <a:t>Example:</a:t>
            </a:r>
            <a:br>
              <a:rPr lang="en-US" sz="2400" dirty="0">
                <a:latin typeface="+mn-lt"/>
              </a:rPr>
            </a:br>
            <a:r>
              <a:rPr lang="en-US" sz="2400" dirty="0">
                <a:latin typeface="+mn-lt"/>
              </a:rPr>
              <a:t>	DayOfYear today, birthday;</a:t>
            </a:r>
          </a:p>
          <a:p>
            <a:pPr lvl="2" eaLnBrk="1" hangingPunct="1">
              <a:lnSpc>
                <a:spcPct val="90000"/>
              </a:lnSpc>
            </a:pPr>
            <a:r>
              <a:rPr lang="en-US" sz="2400" dirty="0">
                <a:latin typeface="+mn-lt"/>
              </a:rPr>
              <a:t>Declares two objects of class type DayOfYear</a:t>
            </a:r>
          </a:p>
          <a:p>
            <a:pPr eaLnBrk="1" hangingPunct="1">
              <a:lnSpc>
                <a:spcPct val="90000"/>
              </a:lnSpc>
              <a:spcBef>
                <a:spcPct val="40000"/>
              </a:spcBef>
            </a:pPr>
            <a:r>
              <a:rPr lang="en-US" sz="2400" dirty="0">
                <a:latin typeface="+mn-lt"/>
              </a:rPr>
              <a:t>Objects include:</a:t>
            </a:r>
          </a:p>
          <a:p>
            <a:pPr lvl="1" eaLnBrk="1" hangingPunct="1">
              <a:lnSpc>
                <a:spcPct val="90000"/>
              </a:lnSpc>
            </a:pPr>
            <a:r>
              <a:rPr lang="en-US" sz="2400" dirty="0">
                <a:latin typeface="+mn-lt"/>
              </a:rPr>
              <a:t>Data</a:t>
            </a:r>
          </a:p>
          <a:p>
            <a:pPr lvl="2" eaLnBrk="1" hangingPunct="1">
              <a:lnSpc>
                <a:spcPct val="90000"/>
              </a:lnSpc>
            </a:pPr>
            <a:r>
              <a:rPr lang="en-US" sz="2400" dirty="0">
                <a:latin typeface="+mn-lt"/>
              </a:rPr>
              <a:t>Members month, day</a:t>
            </a:r>
          </a:p>
          <a:p>
            <a:pPr lvl="1" eaLnBrk="1" hangingPunct="1">
              <a:lnSpc>
                <a:spcPct val="90000"/>
              </a:lnSpc>
            </a:pPr>
            <a:r>
              <a:rPr lang="en-US" sz="2400" dirty="0">
                <a:latin typeface="+mn-lt"/>
              </a:rPr>
              <a:t>Operations (member functions)</a:t>
            </a:r>
          </a:p>
          <a:p>
            <a:pPr lvl="2" eaLnBrk="1" hangingPunct="1">
              <a:lnSpc>
                <a:spcPct val="90000"/>
              </a:lnSpc>
            </a:pPr>
            <a:r>
              <a:rPr lang="en-US" sz="2400" dirty="0">
                <a:latin typeface="+mn-lt"/>
              </a:rPr>
              <a:t>output()</a:t>
            </a:r>
          </a:p>
        </p:txBody>
      </p:sp>
    </p:spTree>
    <p:extLst>
      <p:ext uri="{BB962C8B-B14F-4D97-AF65-F5344CB8AC3E}">
        <p14:creationId xmlns:p14="http://schemas.microsoft.com/office/powerpoint/2010/main" val="1772888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Class Member Access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sz="2400" dirty="0">
                <a:latin typeface="+mn-lt"/>
              </a:rPr>
              <a:t>Members accessed same as structures</a:t>
            </a:r>
          </a:p>
          <a:p>
            <a:pPr eaLnBrk="1" hangingPunct="1"/>
            <a:r>
              <a:rPr lang="en-US" sz="2400" dirty="0">
                <a:latin typeface="+mn-lt"/>
              </a:rPr>
              <a:t>Example:</a:t>
            </a:r>
            <a:br>
              <a:rPr lang="en-US" sz="2400" dirty="0">
                <a:latin typeface="+mn-lt"/>
              </a:rPr>
            </a:br>
            <a:r>
              <a:rPr lang="en-US" sz="2400" dirty="0">
                <a:latin typeface="+mn-lt"/>
              </a:rPr>
              <a:t>	today.month</a:t>
            </a:r>
            <a:br>
              <a:rPr lang="en-US" sz="2400" dirty="0">
                <a:latin typeface="+mn-lt"/>
              </a:rPr>
            </a:br>
            <a:r>
              <a:rPr lang="en-US" sz="2400" dirty="0">
                <a:latin typeface="+mn-lt"/>
              </a:rPr>
              <a:t>	today.day	</a:t>
            </a:r>
          </a:p>
          <a:p>
            <a:pPr lvl="1" eaLnBrk="1" hangingPunct="1"/>
            <a:r>
              <a:rPr lang="en-US" sz="2400" dirty="0">
                <a:latin typeface="+mn-lt"/>
              </a:rPr>
              <a:t>And to access member function:</a:t>
            </a:r>
            <a:br>
              <a:rPr lang="en-US" sz="2400" dirty="0">
                <a:latin typeface="+mn-lt"/>
              </a:rPr>
            </a:br>
            <a:r>
              <a:rPr lang="en-US" sz="2400" dirty="0">
                <a:latin typeface="+mn-lt"/>
              </a:rPr>
              <a:t>today.output();</a:t>
            </a:r>
            <a:r>
              <a:rPr lang="en-US" sz="2400" dirty="0">
                <a:latin typeface="MS Reference Sans Serif" panose="020B0604030504040204" pitchFamily="34" charset="0"/>
              </a:rPr>
              <a:t>→</a:t>
            </a:r>
            <a:r>
              <a:rPr lang="en-US" sz="2400" dirty="0">
                <a:latin typeface="+mn-lt"/>
              </a:rPr>
              <a:t>Invokes member function</a:t>
            </a:r>
          </a:p>
        </p:txBody>
      </p:sp>
    </p:spTree>
    <p:extLst>
      <p:ext uri="{BB962C8B-B14F-4D97-AF65-F5344CB8AC3E}">
        <p14:creationId xmlns:p14="http://schemas.microsoft.com/office/powerpoint/2010/main" val="3776055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Class Member Functions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sz="2400" dirty="0">
                <a:latin typeface="+mn-lt"/>
              </a:rPr>
              <a:t>Must define or “implement” class member</a:t>
            </a:r>
            <a:br>
              <a:rPr lang="en-US" sz="2400" dirty="0">
                <a:latin typeface="+mn-lt"/>
              </a:rPr>
            </a:br>
            <a:r>
              <a:rPr lang="en-US" sz="2400" dirty="0">
                <a:latin typeface="+mn-lt"/>
              </a:rPr>
              <a:t>functions</a:t>
            </a:r>
          </a:p>
          <a:p>
            <a:pPr eaLnBrk="1" hangingPunct="1"/>
            <a:r>
              <a:rPr lang="en-US" sz="2400" dirty="0">
                <a:latin typeface="+mn-lt"/>
              </a:rPr>
              <a:t>Like other function definitions</a:t>
            </a:r>
          </a:p>
          <a:p>
            <a:pPr lvl="1" eaLnBrk="1" hangingPunct="1"/>
            <a:r>
              <a:rPr lang="en-US" sz="2400" dirty="0">
                <a:latin typeface="+mn-lt"/>
              </a:rPr>
              <a:t>Can be after main() definition</a:t>
            </a:r>
          </a:p>
          <a:p>
            <a:pPr lvl="1" eaLnBrk="1" hangingPunct="1"/>
            <a:r>
              <a:rPr lang="en-US" sz="2400" dirty="0">
                <a:latin typeface="+mn-lt"/>
              </a:rPr>
              <a:t>Must specify class:</a:t>
            </a:r>
            <a:br>
              <a:rPr lang="en-US" sz="2400" dirty="0">
                <a:latin typeface="+mn-lt"/>
              </a:rPr>
            </a:br>
            <a:r>
              <a:rPr lang="en-US" sz="2400" dirty="0">
                <a:latin typeface="+mn-lt"/>
              </a:rPr>
              <a:t>void DayOfYear::output()</a:t>
            </a:r>
            <a:br>
              <a:rPr lang="en-US" sz="2400" dirty="0">
                <a:latin typeface="+mn-lt"/>
              </a:rPr>
            </a:br>
            <a:r>
              <a:rPr lang="en-US" sz="2400" dirty="0">
                <a:latin typeface="+mn-lt"/>
              </a:rPr>
              <a:t>{…}</a:t>
            </a:r>
          </a:p>
          <a:p>
            <a:pPr lvl="2" eaLnBrk="1" hangingPunct="1"/>
            <a:r>
              <a:rPr lang="en-US" sz="2400" dirty="0">
                <a:latin typeface="+mn-lt"/>
              </a:rPr>
              <a:t>:: is scope resolution operator</a:t>
            </a:r>
          </a:p>
          <a:p>
            <a:pPr lvl="2" eaLnBrk="1" hangingPunct="1"/>
            <a:r>
              <a:rPr lang="en-US" sz="2400" dirty="0">
                <a:latin typeface="+mn-lt"/>
              </a:rPr>
              <a:t>Instructs compiler “what class” member is from</a:t>
            </a:r>
          </a:p>
          <a:p>
            <a:pPr lvl="2" eaLnBrk="1" hangingPunct="1"/>
            <a:r>
              <a:rPr lang="en-US" sz="2400" dirty="0">
                <a:latin typeface="+mn-lt"/>
              </a:rPr>
              <a:t>Item before :: called type qualifier</a:t>
            </a:r>
          </a:p>
        </p:txBody>
      </p:sp>
    </p:spTree>
    <p:extLst>
      <p:ext uri="{BB962C8B-B14F-4D97-AF65-F5344CB8AC3E}">
        <p14:creationId xmlns:p14="http://schemas.microsoft.com/office/powerpoint/2010/main" val="17630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Class Member Functions Definition</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sz="2400" dirty="0">
                <a:latin typeface="+mn-lt"/>
              </a:rPr>
              <a:t>Notice output() member function’s</a:t>
            </a:r>
            <a:br>
              <a:rPr lang="en-US" sz="2400" dirty="0">
                <a:latin typeface="+mn-lt"/>
              </a:rPr>
            </a:br>
            <a:r>
              <a:rPr lang="en-US" sz="2400" dirty="0">
                <a:latin typeface="+mn-lt"/>
              </a:rPr>
              <a:t>definition (in next example)</a:t>
            </a:r>
          </a:p>
          <a:p>
            <a:pPr eaLnBrk="1" hangingPunct="1">
              <a:spcBef>
                <a:spcPct val="50000"/>
              </a:spcBef>
            </a:pPr>
            <a:r>
              <a:rPr lang="en-US" sz="2400" dirty="0">
                <a:latin typeface="+mn-lt"/>
              </a:rPr>
              <a:t>Refers to member data of class</a:t>
            </a:r>
          </a:p>
          <a:p>
            <a:pPr lvl="1" eaLnBrk="1" hangingPunct="1"/>
            <a:r>
              <a:rPr lang="en-US" sz="2400" dirty="0">
                <a:latin typeface="+mn-lt"/>
              </a:rPr>
              <a:t>No qualifiers</a:t>
            </a:r>
          </a:p>
          <a:p>
            <a:pPr eaLnBrk="1" hangingPunct="1">
              <a:spcBef>
                <a:spcPct val="50000"/>
              </a:spcBef>
            </a:pPr>
            <a:r>
              <a:rPr lang="en-US" sz="2400" dirty="0">
                <a:latin typeface="+mn-lt"/>
              </a:rPr>
              <a:t>Function used for all objects of the class</a:t>
            </a:r>
          </a:p>
          <a:p>
            <a:pPr lvl="1" eaLnBrk="1" hangingPunct="1"/>
            <a:r>
              <a:rPr lang="en-US" sz="2400" dirty="0">
                <a:latin typeface="+mn-lt"/>
              </a:rPr>
              <a:t>Will refer to “that object’s” data when invoked</a:t>
            </a:r>
          </a:p>
          <a:p>
            <a:pPr lvl="1" eaLnBrk="1" hangingPunct="1"/>
            <a:r>
              <a:rPr lang="en-US" sz="2400" dirty="0">
                <a:latin typeface="+mn-lt"/>
              </a:rPr>
              <a:t>Example:</a:t>
            </a:r>
            <a:br>
              <a:rPr lang="en-US" sz="2400" dirty="0">
                <a:latin typeface="+mn-lt"/>
              </a:rPr>
            </a:br>
            <a:r>
              <a:rPr lang="en-US" sz="2400" dirty="0">
                <a:latin typeface="+mn-lt"/>
              </a:rPr>
              <a:t>today.output();</a:t>
            </a:r>
          </a:p>
          <a:p>
            <a:pPr lvl="2" eaLnBrk="1" hangingPunct="1"/>
            <a:r>
              <a:rPr lang="en-US" sz="2400" dirty="0">
                <a:latin typeface="+mn-lt"/>
              </a:rPr>
              <a:t>Displays "today" object’s data</a:t>
            </a:r>
          </a:p>
        </p:txBody>
      </p:sp>
    </p:spTree>
    <p:extLst>
      <p:ext uri="{BB962C8B-B14F-4D97-AF65-F5344CB8AC3E}">
        <p14:creationId xmlns:p14="http://schemas.microsoft.com/office/powerpoint/2010/main" val="131055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Complete Class Example: Display 6.3 Class With a Member Function </a:t>
            </a:r>
            <a:r>
              <a:rPr lang="en-US" sz="2000" b="0" dirty="0"/>
              <a:t>(1 of 4)</a:t>
            </a:r>
            <a:endParaRPr lang="en-US" sz="2000" b="0" i="0" u="none" strike="noStrike" cap="none" dirty="0">
              <a:solidFill>
                <a:srgbClr val="007FA3"/>
              </a:solidFill>
              <a:sym typeface="Times New Roman"/>
            </a:endParaRPr>
          </a:p>
        </p:txBody>
      </p:sp>
      <p:pic>
        <p:nvPicPr>
          <p:cNvPr id="4" name="Picture 2" descr="Computer code has 71 lines. The lines read as follows. Line 1. forward slash forward slash Program to demonstrate a very simple example of a class period. Line 2. forward slash forward slash A better version of the class Day Of Year will be given in Display 6 period 4 period. Line 3. hash include left angle bracket i o stream right angle bracket. Line 4. using namespace s t d semicolon. Line 5. class Day Of Year. Line 6. left brace. Line 7. public colon. Line 8, indented once. void output left parenthesis right parenthesis semicolon. This line is labeled as Member function declaration. Line 9, indented once. i n t month semicolon. Line 10, indented once. i n t day semicolon. Line 11. right brace semicolon. Lines 5 to 11 are highlighted. Note Normally, member variables are private and not public, as in this example. This is discussed a bit later in this chapter. Line 12. i n t main left parenthesis right parenthesis. Line 13. left brace. Line 14, indented once. Day Of Year today comma birthday semicolon. Line 15, indented once. c out left angle bracket left angle bracket double quote Enter today's date colon back slash n double quote semicolon. Line 16, indented once. c out left angle bracket left angle bracket double quote Enter month as a number colon double quote semicolon. Line 17, indented once. c in right angle bracket right angle bracket today period month semicolon. Line 18, indented once. c out left angle bracket left angle bracket double quote Enter the day of the month colon double quote semicolon. Line 19, indented once. c in right angle bracket right angle bracket today period day semicolon. Line 20, indented once. c out left angle bracket left angle bracket double quote Enter your birthday colon back slash n double quote semicolon. Line 21, indented once. c out left angle bracket left angle bracket double quote Enter month as a number colon double quote semicolon. Line 22, indented once. c in right angle bracket right angle bracket birthday period month semicolon. Line 23, indented once. c out left angle bracket left angle bracket double quote Enter the day of the month colon double quote semicolon. Line 24, indented once. c in right angle bracket right angle bracket birthday period day semicolon."/>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274763" y="1546227"/>
            <a:ext cx="5830887" cy="4626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1842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Complete Class Example: Display 6.3 Class With a Member Function </a:t>
            </a:r>
            <a:r>
              <a:rPr lang="en-US" sz="2000" b="0" dirty="0"/>
              <a:t>(2 of 4)</a:t>
            </a:r>
            <a:endParaRPr lang="en-US" sz="2000" b="0" i="0" u="none" strike="noStrike" cap="none" dirty="0">
              <a:solidFill>
                <a:srgbClr val="007FA3"/>
              </a:solidFill>
              <a:sym typeface="Times New Roman"/>
            </a:endParaRPr>
          </a:p>
        </p:txBody>
      </p:sp>
      <p:pic>
        <p:nvPicPr>
          <p:cNvPr id="5" name="Picture 2" descr="Line 25, indented once. c out left angle bracket left angle bracket double quote Today's date is double quote semicolon. Line 26, indented once. today period output left parenthesis right parenthesis semicolon. This line is highlighted and labeled Calls to the member function output. Line 27, indented once. c out left angle bracket left angle bracket end l semicolon. Line 28, indented once. c out left angle bracket left angle bracket double quote Your birthday is double quote semicolon. Line 29, indented once. birthday period output left parenthesis right parenthesis semicolon. This line is highlighted and labeled as calls to the member function output. Line 30, indented once. c out left angle bracket left angle bracket end l semicolon. Line 31. if left parenthesis today period month equals equals birthday period month ampersand ampersand today period day equals equals birthday period day right parenthesis. Line 32, indented twice. c out left angle bracket left angle bracket double quote Happy Birthday exclamation point back slash n double quote semicolon. Line 33. else. Line 34, indented once. c out left angle bracket left angle bracket double quote Happy Un birthday exclamation point back slash n double quote semicolon. Line 35. return 0 semicolon. Line 36. right brace. Line 37. forward slash forward slash Uses i o stream colon. This line is labeled as member function definition. Line 38. void Day Of Year colon colon output left parenthesis right parenthesis. Line 39. left brace. Line 40, indented once. switch left parenthesis month right parenthesis. Line 41, indented once. left brace. Line 42, indented twice. case 1 colon. Line 43, indented 3 times. c out left angle bracket left angle bracket double quote January double quote semicolon break semicolon. Line 44, indented twice. case 2 colon. Line 45, indented 3 times. c out left angle bracket left angle bracket double quote February double quote semicolon break semicolon. Line 46, indented twice. case 3 colon. Line 47, indented 3 times. c out left angle bracket left angle bracket double quote March double quote semicolon break semicolon. Line 48, indented twice. case 4 colon. Line 49, indented 3 times. c out left angle bracket left angle bracket double quote April double quote semicolon break semicolon. "/>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258888" y="1619250"/>
            <a:ext cx="5669329"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943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Structure Types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2066925"/>
          </a:xfrm>
          <a:prstGeom prst="rect">
            <a:avLst/>
          </a:prstGeom>
          <a:noFill/>
          <a:ln>
            <a:noFill/>
          </a:ln>
        </p:spPr>
        <p:txBody>
          <a:bodyPr lIns="0" tIns="0" rIns="0" bIns="0" anchor="t" anchorCtr="0">
            <a:noAutofit/>
          </a:bodyPr>
          <a:lstStyle/>
          <a:p>
            <a:pPr eaLnBrk="1" hangingPunct="1">
              <a:lnSpc>
                <a:spcPct val="90000"/>
              </a:lnSpc>
            </a:pPr>
            <a:r>
              <a:rPr lang="en-US" sz="2400" dirty="0">
                <a:latin typeface="+mn-lt"/>
              </a:rPr>
              <a:t>Define struct globally (typically)</a:t>
            </a:r>
          </a:p>
          <a:p>
            <a:pPr eaLnBrk="1" hangingPunct="1">
              <a:lnSpc>
                <a:spcPct val="90000"/>
              </a:lnSpc>
              <a:spcBef>
                <a:spcPct val="50000"/>
              </a:spcBef>
            </a:pPr>
            <a:r>
              <a:rPr lang="en-US" sz="2400" dirty="0">
                <a:latin typeface="+mn-lt"/>
              </a:rPr>
              <a:t>No memory is allocated</a:t>
            </a:r>
          </a:p>
          <a:p>
            <a:pPr lvl="1" eaLnBrk="1" hangingPunct="1">
              <a:lnSpc>
                <a:spcPct val="90000"/>
              </a:lnSpc>
            </a:pPr>
            <a:r>
              <a:rPr lang="en-US" sz="2400" dirty="0">
                <a:latin typeface="+mn-lt"/>
              </a:rPr>
              <a:t>Just a “placeholder” for what our struct </a:t>
            </a:r>
            <a:br>
              <a:rPr lang="en-US" sz="2400" dirty="0">
                <a:latin typeface="+mn-lt"/>
              </a:rPr>
            </a:br>
            <a:r>
              <a:rPr lang="en-US" sz="2400" dirty="0">
                <a:latin typeface="+mn-lt"/>
              </a:rPr>
              <a:t>will “look like”</a:t>
            </a:r>
          </a:p>
          <a:p>
            <a:pPr eaLnBrk="1" hangingPunct="1">
              <a:lnSpc>
                <a:spcPct val="90000"/>
              </a:lnSpc>
              <a:spcBef>
                <a:spcPct val="50000"/>
              </a:spcBef>
            </a:pPr>
            <a:r>
              <a:rPr lang="en-US" sz="2400" dirty="0">
                <a:latin typeface="+mn-lt"/>
              </a:rPr>
              <a:t>Definition:	</a:t>
            </a:r>
          </a:p>
        </p:txBody>
      </p:sp>
      <p:pic>
        <p:nvPicPr>
          <p:cNvPr id="2" name="Picture 3" descr="Computer code has 6 lines. The lines read as follows. Line 1. S t r u c t, C D Account V 1, a left headed arrow denotes Name of new s t r u c t “type”. Line 2. left brace. Line 3, indented once. double balance semicolon, a left headed arrow denotes member names. Line 4, indented once. double interest Rate semicolon. Line 5, indented once. i n t term semicolon forward slash forward slash months until maturity. Line 6. right brace semicolon."/>
          <p:cNvPicPr>
            <a:picLocks noChangeAspect="1"/>
          </p:cNvPicPr>
          <p:nvPr/>
        </p:nvPicPr>
        <p:blipFill>
          <a:blip r:embed="rId3"/>
          <a:stretch>
            <a:fillRect/>
          </a:stretch>
        </p:blipFill>
        <p:spPr>
          <a:xfrm>
            <a:off x="788437" y="4059450"/>
            <a:ext cx="7772400" cy="2171700"/>
          </a:xfrm>
          <a:prstGeom prst="rect">
            <a:avLst/>
          </a:prstGeom>
        </p:spPr>
      </p:pic>
    </p:spTree>
    <p:extLst>
      <p:ext uri="{BB962C8B-B14F-4D97-AF65-F5344CB8AC3E}">
        <p14:creationId xmlns:p14="http://schemas.microsoft.com/office/powerpoint/2010/main" val="1155966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Complete Class Example: Display 6.3 Class With a Member Function </a:t>
            </a:r>
            <a:r>
              <a:rPr lang="en-US" sz="2000" b="0" dirty="0"/>
              <a:t>(3 of 4)</a:t>
            </a:r>
            <a:endParaRPr lang="en-US" sz="2000" b="0" i="0" u="none" strike="noStrike" cap="none" dirty="0">
              <a:solidFill>
                <a:srgbClr val="007FA3"/>
              </a:solidFill>
              <a:sym typeface="Times New Roman"/>
            </a:endParaRPr>
          </a:p>
        </p:txBody>
      </p:sp>
      <p:pic>
        <p:nvPicPr>
          <p:cNvPr id="4" name="Picture 2" descr="Line 50, indented twice. case 5 colon. Line 51, indented 3 times. c out left angle bracket left angle bracket double quote May double quote semicolon break semicolon. Line 52, indented twice. case 6 colon. Line 53, indented 3 times. c out left angle bracket left angle bracket double quote June double quote semicolon break semicolon. Line 54, indented twice. case 7 colon. Line 55, indented 3 times. c out left angle bracket left angle bracket double quote July double quote semicolon break semicolon. Line 56, indented twice. case 8 colon. Line 57, indented 3 times. c out left angle bracket left angle bracket double quote August double quote semicolon break semicolon. Line 58, indented twice. case 9 colon. Line 59, indented 3 times. c out left angle bracket left angle bracket double quote September double quote semicolon break semicolon. Line 60, indented twice. case 10 colon. Line 61, indented 3 times. c out left angle bracket left angle bracket double quote October double quote semicolon break semicolon. Line 62, indented twice. case 11 colon. Line 63, indented 3 times. c out left angle bracket left angle bracket double quote November double quote semicolon break semicolon. Line 64, indented twice. case 12 colon. Line 65, indented 3 times. c out left angle bracket left angle bracket double quote December double quote semicolon break semicolon. Line 66, indented twice. default colon. Line 67, indented 3 times. c out left angle bracket left angle bracket double quote Error in Day Of Year colon colon output period double quote semicolon. Line 68, indented once. right brace. Line 69. blank. Line 70, indented once. c out left angle bracket left angle bracket day semicolon. Line 71. right brace."/>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825500" y="1693863"/>
            <a:ext cx="6804025" cy="434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7266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Complete Class Example: Display 6.3 Class With a Member Function </a:t>
            </a:r>
            <a:r>
              <a:rPr lang="en-US" sz="2000" b="0" dirty="0"/>
              <a:t>(4 of 4)</a:t>
            </a:r>
            <a:endParaRPr lang="en-US" sz="2000" b="0" i="0" u="none" strike="noStrike" cap="none" dirty="0">
              <a:solidFill>
                <a:srgbClr val="007FA3"/>
              </a:solidFill>
              <a:sym typeface="Times New Roman"/>
            </a:endParaRPr>
          </a:p>
        </p:txBody>
      </p:sp>
      <p:pic>
        <p:nvPicPr>
          <p:cNvPr id="5" name="Picture 2" descr="A sample dialogue has 9 lines. Line 1. Enter today’s date colon. Line 2. Enter month as a number colon 10. Line 3. Enter the day of the month colon 15. Line 4. Enter your birthday colon. Line 5. Enter month as a number colon 2. Line 6. Enter the day of the month colon 21. Line 7. Today’s date is October 15. Line 8. Your birthday is February 21. Line 9. Happy Unbirthday exclamation point. "/>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95325" y="1989138"/>
            <a:ext cx="7353300" cy="287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587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Dot and Scope Resolution Operator</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spcBef>
                <a:spcPct val="50000"/>
              </a:spcBef>
            </a:pPr>
            <a:r>
              <a:rPr lang="en-US" sz="2400" dirty="0">
                <a:latin typeface="+mn-lt"/>
              </a:rPr>
              <a:t>Used to specify “of what thing” they are</a:t>
            </a:r>
            <a:br>
              <a:rPr lang="en-US" sz="2400" dirty="0">
                <a:latin typeface="+mn-lt"/>
              </a:rPr>
            </a:br>
            <a:r>
              <a:rPr lang="en-US" sz="2400" dirty="0">
                <a:latin typeface="+mn-lt"/>
              </a:rPr>
              <a:t>members</a:t>
            </a:r>
          </a:p>
          <a:p>
            <a:pPr eaLnBrk="1" hangingPunct="1">
              <a:spcBef>
                <a:spcPct val="50000"/>
              </a:spcBef>
            </a:pPr>
            <a:r>
              <a:rPr lang="en-US" sz="2400" dirty="0">
                <a:latin typeface="+mn-lt"/>
              </a:rPr>
              <a:t>Dot operator:</a:t>
            </a:r>
          </a:p>
          <a:p>
            <a:pPr lvl="1" eaLnBrk="1" hangingPunct="1"/>
            <a:r>
              <a:rPr lang="en-US" sz="2400" dirty="0">
                <a:latin typeface="+mn-lt"/>
              </a:rPr>
              <a:t>Specifies member of particular object</a:t>
            </a:r>
          </a:p>
          <a:p>
            <a:pPr eaLnBrk="1" hangingPunct="1">
              <a:spcBef>
                <a:spcPct val="50000"/>
              </a:spcBef>
            </a:pPr>
            <a:r>
              <a:rPr lang="en-US" sz="2400" dirty="0">
                <a:latin typeface="+mn-lt"/>
              </a:rPr>
              <a:t>Scope resolution operator:</a:t>
            </a:r>
          </a:p>
          <a:p>
            <a:pPr lvl="1" eaLnBrk="1" hangingPunct="1"/>
            <a:r>
              <a:rPr lang="en-US" sz="2400" dirty="0">
                <a:latin typeface="+mn-lt"/>
              </a:rPr>
              <a:t>Specifies what class the function</a:t>
            </a:r>
            <a:br>
              <a:rPr lang="en-US" sz="2400" dirty="0">
                <a:latin typeface="+mn-lt"/>
              </a:rPr>
            </a:br>
            <a:r>
              <a:rPr lang="en-US" sz="2400" dirty="0">
                <a:latin typeface="+mn-lt"/>
              </a:rPr>
              <a:t>definition comes from</a:t>
            </a:r>
          </a:p>
        </p:txBody>
      </p:sp>
    </p:spTree>
    <p:extLst>
      <p:ext uri="{BB962C8B-B14F-4D97-AF65-F5344CB8AC3E}">
        <p14:creationId xmlns:p14="http://schemas.microsoft.com/office/powerpoint/2010/main" val="4245317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A Class’s Place</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sz="2400" dirty="0">
                <a:latin typeface="+mn-lt"/>
              </a:rPr>
              <a:t>Class is full-fledged type!</a:t>
            </a:r>
          </a:p>
          <a:p>
            <a:pPr lvl="1" eaLnBrk="1" hangingPunct="1"/>
            <a:r>
              <a:rPr lang="en-US" sz="2400" dirty="0">
                <a:latin typeface="+mn-lt"/>
              </a:rPr>
              <a:t>Just like data types int, double, etc.</a:t>
            </a:r>
          </a:p>
          <a:p>
            <a:pPr eaLnBrk="1" hangingPunct="1">
              <a:spcBef>
                <a:spcPct val="50000"/>
              </a:spcBef>
            </a:pPr>
            <a:r>
              <a:rPr lang="en-US" sz="2400" dirty="0">
                <a:latin typeface="+mn-lt"/>
              </a:rPr>
              <a:t>Can have variables of a class type</a:t>
            </a:r>
          </a:p>
          <a:p>
            <a:pPr lvl="1" eaLnBrk="1" hangingPunct="1"/>
            <a:r>
              <a:rPr lang="en-US" sz="2400" dirty="0">
                <a:latin typeface="+mn-lt"/>
              </a:rPr>
              <a:t>We simply call them “objects”</a:t>
            </a:r>
          </a:p>
          <a:p>
            <a:pPr eaLnBrk="1" hangingPunct="1">
              <a:spcBef>
                <a:spcPct val="50000"/>
              </a:spcBef>
            </a:pPr>
            <a:r>
              <a:rPr lang="en-US" sz="2400" dirty="0">
                <a:latin typeface="+mn-lt"/>
              </a:rPr>
              <a:t>Can have parameters of a class type</a:t>
            </a:r>
          </a:p>
          <a:p>
            <a:pPr lvl="1" eaLnBrk="1" hangingPunct="1"/>
            <a:r>
              <a:rPr lang="en-US" sz="2400" dirty="0">
                <a:latin typeface="+mn-lt"/>
              </a:rPr>
              <a:t>Pass-by-value</a:t>
            </a:r>
          </a:p>
          <a:p>
            <a:pPr lvl="1" eaLnBrk="1" hangingPunct="1"/>
            <a:r>
              <a:rPr lang="en-US" sz="2400" dirty="0">
                <a:latin typeface="+mn-lt"/>
              </a:rPr>
              <a:t>Pass-by-reference</a:t>
            </a:r>
          </a:p>
          <a:p>
            <a:pPr eaLnBrk="1" hangingPunct="1">
              <a:spcBef>
                <a:spcPct val="50000"/>
              </a:spcBef>
            </a:pPr>
            <a:r>
              <a:rPr lang="en-US" sz="2400" dirty="0">
                <a:latin typeface="+mn-lt"/>
              </a:rPr>
              <a:t>Can use class type like any other type!</a:t>
            </a:r>
          </a:p>
        </p:txBody>
      </p:sp>
    </p:spTree>
    <p:extLst>
      <p:ext uri="{BB962C8B-B14F-4D97-AF65-F5344CB8AC3E}">
        <p14:creationId xmlns:p14="http://schemas.microsoft.com/office/powerpoint/2010/main" val="883580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Encapsulation</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sz="2400" dirty="0">
                <a:latin typeface="+mn-lt"/>
              </a:rPr>
              <a:t>Any data type includes</a:t>
            </a:r>
          </a:p>
          <a:p>
            <a:pPr lvl="1" eaLnBrk="1" hangingPunct="1">
              <a:lnSpc>
                <a:spcPct val="90000"/>
              </a:lnSpc>
            </a:pPr>
            <a:r>
              <a:rPr lang="en-US" sz="2400" dirty="0">
                <a:latin typeface="+mn-lt"/>
              </a:rPr>
              <a:t>Data (range of data)</a:t>
            </a:r>
          </a:p>
          <a:p>
            <a:pPr lvl="1" eaLnBrk="1" hangingPunct="1">
              <a:lnSpc>
                <a:spcPct val="90000"/>
              </a:lnSpc>
            </a:pPr>
            <a:r>
              <a:rPr lang="en-US" sz="2400" dirty="0">
                <a:latin typeface="+mn-lt"/>
              </a:rPr>
              <a:t>Operations (that can be performed on data)</a:t>
            </a:r>
          </a:p>
          <a:p>
            <a:pPr eaLnBrk="1" hangingPunct="1">
              <a:lnSpc>
                <a:spcPct val="90000"/>
              </a:lnSpc>
              <a:spcBef>
                <a:spcPct val="40000"/>
              </a:spcBef>
            </a:pPr>
            <a:r>
              <a:rPr lang="en-US" sz="2400" dirty="0">
                <a:latin typeface="+mn-lt"/>
              </a:rPr>
              <a:t>Example:</a:t>
            </a:r>
            <a:br>
              <a:rPr lang="en-US" sz="2400" dirty="0">
                <a:latin typeface="+mn-lt"/>
              </a:rPr>
            </a:br>
            <a:r>
              <a:rPr lang="en-US" sz="2400" dirty="0">
                <a:latin typeface="+mn-lt"/>
              </a:rPr>
              <a:t>	</a:t>
            </a:r>
            <a:r>
              <a:rPr lang="en-US" sz="2400" b="1" dirty="0">
                <a:latin typeface="+mn-lt"/>
              </a:rPr>
              <a:t>int</a:t>
            </a:r>
            <a:r>
              <a:rPr lang="en-US" sz="2400" dirty="0">
                <a:latin typeface="+mn-lt"/>
              </a:rPr>
              <a:t> data type has:</a:t>
            </a:r>
            <a:br>
              <a:rPr lang="en-US" sz="2400" dirty="0">
                <a:latin typeface="+mn-lt"/>
              </a:rPr>
            </a:br>
            <a:r>
              <a:rPr lang="en-US" sz="2400" dirty="0">
                <a:latin typeface="+mn-lt"/>
              </a:rPr>
              <a:t>	Data: -2147483648 to 2147483647 (for 32 bit int)</a:t>
            </a:r>
            <a:br>
              <a:rPr lang="en-US" sz="2400" dirty="0">
                <a:latin typeface="+mn-lt"/>
              </a:rPr>
            </a:br>
            <a:r>
              <a:rPr lang="en-US" sz="2400" dirty="0">
                <a:latin typeface="+mn-lt"/>
              </a:rPr>
              <a:t>	Operations: +,-,*,/,%,logical,etc.</a:t>
            </a:r>
          </a:p>
          <a:p>
            <a:pPr eaLnBrk="1" hangingPunct="1">
              <a:lnSpc>
                <a:spcPct val="90000"/>
              </a:lnSpc>
              <a:spcBef>
                <a:spcPct val="40000"/>
              </a:spcBef>
            </a:pPr>
            <a:r>
              <a:rPr lang="en-US" sz="2400" dirty="0">
                <a:latin typeface="+mn-lt"/>
              </a:rPr>
              <a:t>Same with classes</a:t>
            </a:r>
          </a:p>
          <a:p>
            <a:pPr lvl="1" eaLnBrk="1" hangingPunct="1">
              <a:lnSpc>
                <a:spcPct val="90000"/>
              </a:lnSpc>
            </a:pPr>
            <a:r>
              <a:rPr lang="en-US" sz="2400" dirty="0">
                <a:latin typeface="+mn-lt"/>
              </a:rPr>
              <a:t>But WE specify data, and the operations to</a:t>
            </a:r>
            <a:br>
              <a:rPr lang="en-US" sz="2400" dirty="0">
                <a:latin typeface="+mn-lt"/>
              </a:rPr>
            </a:br>
            <a:r>
              <a:rPr lang="en-US" sz="2400" dirty="0">
                <a:latin typeface="+mn-lt"/>
              </a:rPr>
              <a:t>be allowed on our data!</a:t>
            </a:r>
          </a:p>
        </p:txBody>
      </p:sp>
    </p:spTree>
    <p:extLst>
      <p:ext uri="{BB962C8B-B14F-4D97-AF65-F5344CB8AC3E}">
        <p14:creationId xmlns:p14="http://schemas.microsoft.com/office/powerpoint/2010/main" val="2844133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Abstract Data Types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sz="2400" dirty="0">
                <a:latin typeface="+mn-lt"/>
              </a:rPr>
              <a:t>“Abstract”</a:t>
            </a:r>
          </a:p>
          <a:p>
            <a:pPr lvl="1" eaLnBrk="1" hangingPunct="1">
              <a:lnSpc>
                <a:spcPct val="90000"/>
              </a:lnSpc>
            </a:pPr>
            <a:r>
              <a:rPr lang="en-US" sz="2400" dirty="0">
                <a:latin typeface="+mn-lt"/>
              </a:rPr>
              <a:t>Programmers don’t know details</a:t>
            </a:r>
          </a:p>
          <a:p>
            <a:pPr eaLnBrk="1" hangingPunct="1">
              <a:lnSpc>
                <a:spcPct val="90000"/>
              </a:lnSpc>
              <a:spcBef>
                <a:spcPct val="50000"/>
              </a:spcBef>
            </a:pPr>
            <a:r>
              <a:rPr lang="en-US" sz="2400" dirty="0">
                <a:latin typeface="+mn-lt"/>
              </a:rPr>
              <a:t>Abbreviated “A</a:t>
            </a:r>
            <a:r>
              <a:rPr lang="en-US" sz="100" dirty="0">
                <a:latin typeface="+mn-lt"/>
              </a:rPr>
              <a:t> </a:t>
            </a:r>
            <a:r>
              <a:rPr lang="en-US" sz="2400" dirty="0">
                <a:latin typeface="+mn-lt"/>
              </a:rPr>
              <a:t>D</a:t>
            </a:r>
            <a:r>
              <a:rPr lang="en-US" sz="100" dirty="0">
                <a:latin typeface="+mn-lt"/>
              </a:rPr>
              <a:t> </a:t>
            </a:r>
            <a:r>
              <a:rPr lang="en-US" sz="2400" dirty="0">
                <a:latin typeface="+mn-lt"/>
              </a:rPr>
              <a:t>T”</a:t>
            </a:r>
          </a:p>
          <a:p>
            <a:pPr lvl="1" eaLnBrk="1" hangingPunct="1">
              <a:lnSpc>
                <a:spcPct val="90000"/>
              </a:lnSpc>
            </a:pPr>
            <a:r>
              <a:rPr lang="en-US" sz="2400" dirty="0">
                <a:latin typeface="+mn-lt"/>
              </a:rPr>
              <a:t>Collection of data values together with set</a:t>
            </a:r>
            <a:br>
              <a:rPr lang="en-US" sz="2400" dirty="0">
                <a:latin typeface="+mn-lt"/>
              </a:rPr>
            </a:br>
            <a:r>
              <a:rPr lang="en-US" sz="2400" dirty="0">
                <a:latin typeface="+mn-lt"/>
              </a:rPr>
              <a:t>of basic operations defined for the values</a:t>
            </a:r>
          </a:p>
          <a:p>
            <a:pPr eaLnBrk="1" hangingPunct="1">
              <a:lnSpc>
                <a:spcPct val="90000"/>
              </a:lnSpc>
              <a:spcBef>
                <a:spcPct val="50000"/>
              </a:spcBef>
            </a:pPr>
            <a:r>
              <a:rPr lang="en-US" sz="2400" dirty="0">
                <a:latin typeface="+mn-lt"/>
              </a:rPr>
              <a:t>A</a:t>
            </a:r>
            <a:r>
              <a:rPr lang="en-US" sz="100" dirty="0">
                <a:latin typeface="+mn-lt"/>
              </a:rPr>
              <a:t> </a:t>
            </a:r>
            <a:r>
              <a:rPr lang="en-US" sz="2400" dirty="0">
                <a:latin typeface="+mn-lt"/>
              </a:rPr>
              <a:t>D</a:t>
            </a:r>
            <a:r>
              <a:rPr lang="en-US" sz="100" dirty="0">
                <a:latin typeface="+mn-lt"/>
              </a:rPr>
              <a:t> </a:t>
            </a:r>
            <a:r>
              <a:rPr lang="en-US" sz="2400" dirty="0">
                <a:latin typeface="+mn-lt"/>
              </a:rPr>
              <a:t>T’s often “language-independent”</a:t>
            </a:r>
          </a:p>
          <a:p>
            <a:pPr lvl="1" eaLnBrk="1" hangingPunct="1">
              <a:lnSpc>
                <a:spcPct val="90000"/>
              </a:lnSpc>
            </a:pPr>
            <a:r>
              <a:rPr lang="en-US" sz="2400" dirty="0">
                <a:latin typeface="+mn-lt"/>
              </a:rPr>
              <a:t>We implement A</a:t>
            </a:r>
            <a:r>
              <a:rPr lang="en-US" sz="100" dirty="0">
                <a:latin typeface="+mn-lt"/>
              </a:rPr>
              <a:t> </a:t>
            </a:r>
            <a:r>
              <a:rPr lang="en-US" sz="2400" dirty="0">
                <a:latin typeface="+mn-lt"/>
              </a:rPr>
              <a:t>D</a:t>
            </a:r>
            <a:r>
              <a:rPr lang="en-US" sz="100" dirty="0">
                <a:latin typeface="+mn-lt"/>
              </a:rPr>
              <a:t> </a:t>
            </a:r>
            <a:r>
              <a:rPr lang="en-US" sz="2400" dirty="0">
                <a:latin typeface="+mn-lt"/>
              </a:rPr>
              <a:t>T’s in C++ with classes</a:t>
            </a:r>
          </a:p>
          <a:p>
            <a:pPr lvl="2" eaLnBrk="1" hangingPunct="1">
              <a:lnSpc>
                <a:spcPct val="90000"/>
              </a:lnSpc>
            </a:pPr>
            <a:r>
              <a:rPr lang="en-US" sz="2400" dirty="0">
                <a:latin typeface="+mn-lt"/>
              </a:rPr>
              <a:t>C++ class “defines” the A</a:t>
            </a:r>
            <a:r>
              <a:rPr lang="en-US" sz="100" dirty="0">
                <a:latin typeface="+mn-lt"/>
              </a:rPr>
              <a:t> </a:t>
            </a:r>
            <a:r>
              <a:rPr lang="en-US" sz="2400" dirty="0">
                <a:latin typeface="+mn-lt"/>
              </a:rPr>
              <a:t>D</a:t>
            </a:r>
            <a:r>
              <a:rPr lang="en-US" sz="100" dirty="0">
                <a:latin typeface="+mn-lt"/>
              </a:rPr>
              <a:t> </a:t>
            </a:r>
            <a:r>
              <a:rPr lang="en-US" sz="2400" dirty="0">
                <a:latin typeface="+mn-lt"/>
              </a:rPr>
              <a:t>T</a:t>
            </a:r>
          </a:p>
          <a:p>
            <a:pPr lvl="1" eaLnBrk="1" hangingPunct="1">
              <a:lnSpc>
                <a:spcPct val="90000"/>
              </a:lnSpc>
            </a:pPr>
            <a:r>
              <a:rPr lang="en-US" sz="2400" dirty="0">
                <a:latin typeface="+mn-lt"/>
              </a:rPr>
              <a:t>Other languages implement A</a:t>
            </a:r>
            <a:r>
              <a:rPr lang="en-US" sz="100" dirty="0">
                <a:latin typeface="+mn-lt"/>
              </a:rPr>
              <a:t> </a:t>
            </a:r>
            <a:r>
              <a:rPr lang="en-US" sz="2400" dirty="0">
                <a:latin typeface="+mn-lt"/>
              </a:rPr>
              <a:t>D</a:t>
            </a:r>
            <a:r>
              <a:rPr lang="en-US" sz="100" dirty="0">
                <a:latin typeface="+mn-lt"/>
              </a:rPr>
              <a:t> </a:t>
            </a:r>
            <a:r>
              <a:rPr lang="en-US" sz="2400" dirty="0">
                <a:latin typeface="+mn-lt"/>
              </a:rPr>
              <a:t>T’s as well</a:t>
            </a:r>
          </a:p>
        </p:txBody>
      </p:sp>
    </p:spTree>
    <p:extLst>
      <p:ext uri="{BB962C8B-B14F-4D97-AF65-F5344CB8AC3E}">
        <p14:creationId xmlns:p14="http://schemas.microsoft.com/office/powerpoint/2010/main" val="1775756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More Encapsulation</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sz="2400" dirty="0">
                <a:latin typeface="+mn-lt"/>
              </a:rPr>
              <a:t>Encapsulation</a:t>
            </a:r>
          </a:p>
          <a:p>
            <a:pPr lvl="1" eaLnBrk="1" hangingPunct="1"/>
            <a:r>
              <a:rPr lang="en-US" sz="2400" dirty="0">
                <a:latin typeface="+mn-lt"/>
              </a:rPr>
              <a:t>Means “bringing together as one”</a:t>
            </a:r>
          </a:p>
          <a:p>
            <a:pPr eaLnBrk="1" hangingPunct="1">
              <a:spcBef>
                <a:spcPct val="50000"/>
              </a:spcBef>
            </a:pPr>
            <a:r>
              <a:rPr lang="en-US" sz="2400" dirty="0">
                <a:latin typeface="+mn-lt"/>
              </a:rPr>
              <a:t>Declare a class </a:t>
            </a:r>
            <a:r>
              <a:rPr lang="en-US" sz="2400" dirty="0">
                <a:latin typeface="MS Reference Sans Serif" panose="020B0604030504040204" pitchFamily="34" charset="0"/>
              </a:rPr>
              <a:t>→</a:t>
            </a:r>
            <a:r>
              <a:rPr lang="en-US" sz="2400" dirty="0">
                <a:latin typeface="+mn-lt"/>
              </a:rPr>
              <a:t> get an object</a:t>
            </a:r>
          </a:p>
          <a:p>
            <a:pPr eaLnBrk="1" hangingPunct="1">
              <a:spcBef>
                <a:spcPct val="50000"/>
              </a:spcBef>
            </a:pPr>
            <a:r>
              <a:rPr lang="en-US" sz="2400" dirty="0">
                <a:latin typeface="+mn-lt"/>
              </a:rPr>
              <a:t>Object is “encapsulation” of</a:t>
            </a:r>
          </a:p>
          <a:p>
            <a:pPr lvl="1" eaLnBrk="1" hangingPunct="1"/>
            <a:r>
              <a:rPr lang="en-US" sz="2400" dirty="0">
                <a:latin typeface="+mn-lt"/>
              </a:rPr>
              <a:t>Data values</a:t>
            </a:r>
          </a:p>
          <a:p>
            <a:pPr lvl="1" eaLnBrk="1" hangingPunct="1"/>
            <a:r>
              <a:rPr lang="en-US" sz="2400" dirty="0">
                <a:latin typeface="+mn-lt"/>
              </a:rPr>
              <a:t>Operations on the data (member functions)</a:t>
            </a:r>
          </a:p>
        </p:txBody>
      </p:sp>
    </p:spTree>
    <p:extLst>
      <p:ext uri="{BB962C8B-B14F-4D97-AF65-F5344CB8AC3E}">
        <p14:creationId xmlns:p14="http://schemas.microsoft.com/office/powerpoint/2010/main" val="4015364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Principles of O</a:t>
            </a:r>
            <a:r>
              <a:rPr lang="en-US" sz="100" dirty="0"/>
              <a:t> </a:t>
            </a:r>
            <a:r>
              <a:rPr lang="en-US" dirty="0" err="1"/>
              <a:t>O</a:t>
            </a:r>
            <a:r>
              <a:rPr lang="en-US" sz="100" dirty="0"/>
              <a:t> </a:t>
            </a:r>
            <a:r>
              <a:rPr lang="en-US" dirty="0"/>
              <a:t>P</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sz="2400" dirty="0">
                <a:latin typeface="+mn-lt"/>
              </a:rPr>
              <a:t>Information Hiding</a:t>
            </a:r>
          </a:p>
          <a:p>
            <a:pPr lvl="1" eaLnBrk="1" hangingPunct="1"/>
            <a:r>
              <a:rPr lang="en-US" sz="2400" dirty="0">
                <a:latin typeface="+mn-lt"/>
              </a:rPr>
              <a:t>Details of how operations work not known to “user” of class</a:t>
            </a:r>
          </a:p>
          <a:p>
            <a:pPr eaLnBrk="1" hangingPunct="1">
              <a:spcBef>
                <a:spcPct val="50000"/>
              </a:spcBef>
            </a:pPr>
            <a:r>
              <a:rPr lang="en-US" sz="2400" dirty="0">
                <a:latin typeface="+mn-lt"/>
              </a:rPr>
              <a:t>Data Abstraction</a:t>
            </a:r>
          </a:p>
          <a:p>
            <a:pPr lvl="1" eaLnBrk="1" hangingPunct="1"/>
            <a:r>
              <a:rPr lang="en-US" sz="2400" dirty="0">
                <a:latin typeface="+mn-lt"/>
              </a:rPr>
              <a:t>Details of how data is manipulated within</a:t>
            </a:r>
            <a:br>
              <a:rPr lang="en-US" sz="2400" dirty="0">
                <a:latin typeface="+mn-lt"/>
              </a:rPr>
            </a:br>
            <a:r>
              <a:rPr lang="en-US" sz="2400" dirty="0">
                <a:latin typeface="+mn-lt"/>
              </a:rPr>
              <a:t>A</a:t>
            </a:r>
            <a:r>
              <a:rPr lang="en-US" sz="100" dirty="0">
                <a:latin typeface="+mn-lt"/>
              </a:rPr>
              <a:t> </a:t>
            </a:r>
            <a:r>
              <a:rPr lang="en-US" sz="2400" dirty="0">
                <a:latin typeface="+mn-lt"/>
              </a:rPr>
              <a:t>D</a:t>
            </a:r>
            <a:r>
              <a:rPr lang="en-US" sz="100" dirty="0">
                <a:latin typeface="+mn-lt"/>
              </a:rPr>
              <a:t> </a:t>
            </a:r>
            <a:r>
              <a:rPr lang="en-US" sz="2400" dirty="0">
                <a:latin typeface="+mn-lt"/>
              </a:rPr>
              <a:t>T/class not known to user</a:t>
            </a:r>
          </a:p>
          <a:p>
            <a:pPr eaLnBrk="1" hangingPunct="1">
              <a:spcBef>
                <a:spcPct val="50000"/>
              </a:spcBef>
            </a:pPr>
            <a:r>
              <a:rPr lang="en-US" sz="2400" dirty="0">
                <a:latin typeface="+mn-lt"/>
              </a:rPr>
              <a:t>Encapsulation</a:t>
            </a:r>
          </a:p>
          <a:p>
            <a:pPr lvl="1" eaLnBrk="1" hangingPunct="1"/>
            <a:r>
              <a:rPr lang="en-US" sz="2400" dirty="0">
                <a:latin typeface="+mn-lt"/>
              </a:rPr>
              <a:t>Bring together data and operations, but keep “details” hidden</a:t>
            </a:r>
          </a:p>
        </p:txBody>
      </p:sp>
    </p:spTree>
    <p:extLst>
      <p:ext uri="{BB962C8B-B14F-4D97-AF65-F5344CB8AC3E}">
        <p14:creationId xmlns:p14="http://schemas.microsoft.com/office/powerpoint/2010/main" val="1629626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Public and Private Members</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sz="2400" dirty="0">
                <a:latin typeface="+mn-lt"/>
              </a:rPr>
              <a:t>Data in class almost always designated</a:t>
            </a:r>
            <a:br>
              <a:rPr lang="en-US" sz="2400" dirty="0">
                <a:latin typeface="+mn-lt"/>
              </a:rPr>
            </a:br>
            <a:r>
              <a:rPr lang="en-US" sz="2400" dirty="0">
                <a:latin typeface="+mn-lt"/>
              </a:rPr>
              <a:t>private in definition!</a:t>
            </a:r>
          </a:p>
          <a:p>
            <a:pPr lvl="1" eaLnBrk="1" hangingPunct="1"/>
            <a:r>
              <a:rPr lang="en-US" sz="2400" dirty="0">
                <a:latin typeface="+mn-lt"/>
              </a:rPr>
              <a:t>Upholds principles of O</a:t>
            </a:r>
            <a:r>
              <a:rPr lang="en-US" sz="100" dirty="0">
                <a:latin typeface="+mn-lt"/>
              </a:rPr>
              <a:t> </a:t>
            </a:r>
            <a:r>
              <a:rPr lang="en-US" sz="2400" dirty="0" err="1">
                <a:latin typeface="+mn-lt"/>
              </a:rPr>
              <a:t>O</a:t>
            </a:r>
            <a:r>
              <a:rPr lang="en-US" sz="100" dirty="0">
                <a:latin typeface="+mn-lt"/>
              </a:rPr>
              <a:t> </a:t>
            </a:r>
            <a:r>
              <a:rPr lang="en-US" sz="2400" dirty="0">
                <a:latin typeface="+mn-lt"/>
              </a:rPr>
              <a:t>P</a:t>
            </a:r>
          </a:p>
          <a:p>
            <a:pPr lvl="1" eaLnBrk="1" hangingPunct="1"/>
            <a:r>
              <a:rPr lang="en-US" sz="2400" dirty="0">
                <a:latin typeface="+mn-lt"/>
              </a:rPr>
              <a:t>Hide data from user</a:t>
            </a:r>
          </a:p>
          <a:p>
            <a:pPr lvl="1" eaLnBrk="1" hangingPunct="1"/>
            <a:r>
              <a:rPr lang="en-US" sz="2400" dirty="0">
                <a:latin typeface="+mn-lt"/>
              </a:rPr>
              <a:t>Allow manipulation only via operations</a:t>
            </a:r>
          </a:p>
          <a:p>
            <a:pPr lvl="2" eaLnBrk="1" hangingPunct="1"/>
            <a:r>
              <a:rPr lang="en-US" sz="2400" dirty="0">
                <a:latin typeface="+mn-lt"/>
              </a:rPr>
              <a:t>Which are member functions</a:t>
            </a:r>
          </a:p>
          <a:p>
            <a:pPr eaLnBrk="1" hangingPunct="1">
              <a:spcBef>
                <a:spcPct val="50000"/>
              </a:spcBef>
            </a:pPr>
            <a:r>
              <a:rPr lang="en-US" sz="2400" dirty="0">
                <a:latin typeface="+mn-lt"/>
              </a:rPr>
              <a:t>Public items (usually member functions)</a:t>
            </a:r>
            <a:br>
              <a:rPr lang="en-US" sz="2400" dirty="0">
                <a:latin typeface="+mn-lt"/>
              </a:rPr>
            </a:br>
            <a:r>
              <a:rPr lang="en-US" sz="2400" dirty="0">
                <a:latin typeface="+mn-lt"/>
              </a:rPr>
              <a:t>are “user-accessible”</a:t>
            </a:r>
          </a:p>
        </p:txBody>
      </p:sp>
    </p:spTree>
    <p:extLst>
      <p:ext uri="{BB962C8B-B14F-4D97-AF65-F5344CB8AC3E}">
        <p14:creationId xmlns:p14="http://schemas.microsoft.com/office/powerpoint/2010/main" val="1911889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and Private Example </a:t>
            </a:r>
            <a:r>
              <a:rPr lang="en-US" sz="2000" b="0" dirty="0"/>
              <a:t>(1 of 2)</a:t>
            </a:r>
            <a:endParaRPr lang="en-US" dirty="0"/>
          </a:p>
        </p:txBody>
      </p:sp>
      <p:sp>
        <p:nvSpPr>
          <p:cNvPr id="3" name="Content Placeholder 2"/>
          <p:cNvSpPr>
            <a:spLocks noGrp="1"/>
          </p:cNvSpPr>
          <p:nvPr>
            <p:ph type="body" idx="1"/>
          </p:nvPr>
        </p:nvSpPr>
        <p:spPr>
          <a:xfrm>
            <a:off x="457200" y="1600201"/>
            <a:ext cx="8229600" cy="660917"/>
          </a:xfrm>
        </p:spPr>
        <p:txBody>
          <a:bodyPr/>
          <a:lstStyle/>
          <a:p>
            <a:pPr marL="286182" indent="-285750">
              <a:buFont typeface="Arial" panose="020B0604020202020204" pitchFamily="34" charset="0"/>
              <a:buChar char="•"/>
            </a:pPr>
            <a:r>
              <a:rPr lang="en-US" sz="2400" dirty="0">
                <a:latin typeface="+mn-lt"/>
              </a:rPr>
              <a:t>Modify previous example:</a:t>
            </a:r>
          </a:p>
        </p:txBody>
      </p:sp>
      <p:pic>
        <p:nvPicPr>
          <p:cNvPr id="5" name="Picture 3" descr="Computer code has 9 lines. The lines read as follows. Line 1. class Day Of Year. Line 2. left brace. Line 3. public colon. Line 4, indented once. void input left parenthesis right parenthesis semicolon. Line 5, indented once. void output left parenthesis right parenthesis semicolon. Line 6. private colon. Line 7, indented once. i n t month semicolon. Line 8, indented once. i n t day semicolon. Line 9. right brace semicolon."/>
          <p:cNvPicPr>
            <a:picLocks noChangeAspect="1"/>
          </p:cNvPicPr>
          <p:nvPr/>
        </p:nvPicPr>
        <p:blipFill>
          <a:blip r:embed="rId2"/>
          <a:stretch>
            <a:fillRect/>
          </a:stretch>
        </p:blipFill>
        <p:spPr>
          <a:xfrm>
            <a:off x="824496" y="2401678"/>
            <a:ext cx="2414850" cy="2743783"/>
          </a:xfrm>
          <a:prstGeom prst="rect">
            <a:avLst/>
          </a:prstGeom>
        </p:spPr>
      </p:pic>
      <p:sp>
        <p:nvSpPr>
          <p:cNvPr id="4" name="Content Placeholder 4"/>
          <p:cNvSpPr>
            <a:spLocks noGrp="1"/>
          </p:cNvSpPr>
          <p:nvPr>
            <p:ph type="body" idx="13"/>
          </p:nvPr>
        </p:nvSpPr>
        <p:spPr>
          <a:xfrm>
            <a:off x="481411" y="5353050"/>
            <a:ext cx="8229600" cy="914399"/>
          </a:xfrm>
        </p:spPr>
        <p:txBody>
          <a:bodyPr/>
          <a:lstStyle/>
          <a:p>
            <a:pPr marL="286182" indent="-285750" eaLnBrk="1" hangingPunct="1">
              <a:lnSpc>
                <a:spcPct val="90000"/>
              </a:lnSpc>
              <a:buFont typeface="Arial" panose="020B0604020202020204" pitchFamily="34" charset="0"/>
              <a:buChar char="•"/>
            </a:pPr>
            <a:r>
              <a:rPr lang="en-US" sz="2400" dirty="0">
                <a:latin typeface="+mn-lt"/>
              </a:rPr>
              <a:t>Data now private</a:t>
            </a:r>
          </a:p>
          <a:p>
            <a:pPr marL="286182" indent="-285750" eaLnBrk="1" hangingPunct="1">
              <a:lnSpc>
                <a:spcPct val="90000"/>
              </a:lnSpc>
              <a:spcBef>
                <a:spcPct val="40000"/>
              </a:spcBef>
              <a:buFont typeface="Arial" panose="020B0604020202020204" pitchFamily="34" charset="0"/>
              <a:buChar char="•"/>
            </a:pPr>
            <a:r>
              <a:rPr lang="en-US" sz="2400" dirty="0">
                <a:latin typeface="+mn-lt"/>
              </a:rPr>
              <a:t>Objects have no direct access</a:t>
            </a:r>
          </a:p>
        </p:txBody>
      </p:sp>
    </p:spTree>
    <p:extLst>
      <p:ext uri="{BB962C8B-B14F-4D97-AF65-F5344CB8AC3E}">
        <p14:creationId xmlns:p14="http://schemas.microsoft.com/office/powerpoint/2010/main" val="2126382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Declare Structure Variable</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525963"/>
          </a:xfrm>
          <a:prstGeom prst="rect">
            <a:avLst/>
          </a:prstGeom>
          <a:noFill/>
          <a:ln>
            <a:noFill/>
          </a:ln>
        </p:spPr>
        <p:txBody>
          <a:bodyPr lIns="0" tIns="0" rIns="0" bIns="0" anchor="t" anchorCtr="0">
            <a:noAutofit/>
          </a:bodyPr>
          <a:lstStyle/>
          <a:p>
            <a:pPr eaLnBrk="1" hangingPunct="1"/>
            <a:r>
              <a:rPr lang="en-US" sz="2400" dirty="0">
                <a:latin typeface="+mn-lt"/>
              </a:rPr>
              <a:t>With structure type defined, now declare</a:t>
            </a:r>
            <a:br>
              <a:rPr lang="en-US" sz="2400" dirty="0">
                <a:latin typeface="+mn-lt"/>
              </a:rPr>
            </a:br>
            <a:r>
              <a:rPr lang="en-US" sz="2400" dirty="0">
                <a:latin typeface="+mn-lt"/>
              </a:rPr>
              <a:t>variables of this new type:</a:t>
            </a:r>
            <a:br>
              <a:rPr lang="en-US" sz="2400" dirty="0">
                <a:latin typeface="+mn-lt"/>
              </a:rPr>
            </a:br>
            <a:r>
              <a:rPr lang="en-US" sz="2400" dirty="0">
                <a:latin typeface="+mn-lt"/>
              </a:rPr>
              <a:t>CDAccountV1 account;</a:t>
            </a:r>
          </a:p>
          <a:p>
            <a:pPr lvl="1" eaLnBrk="1" hangingPunct="1"/>
            <a:r>
              <a:rPr lang="en-US" sz="2400" dirty="0">
                <a:latin typeface="+mn-lt"/>
              </a:rPr>
              <a:t>Just like declaring simple types</a:t>
            </a:r>
          </a:p>
          <a:p>
            <a:pPr lvl="1" eaLnBrk="1" hangingPunct="1"/>
            <a:r>
              <a:rPr lang="en-US" sz="2400" dirty="0">
                <a:latin typeface="+mn-lt"/>
              </a:rPr>
              <a:t>Variable </a:t>
            </a:r>
            <a:r>
              <a:rPr lang="en-US" sz="2400" b="1" dirty="0">
                <a:latin typeface="+mn-lt"/>
              </a:rPr>
              <a:t>account </a:t>
            </a:r>
            <a:r>
              <a:rPr lang="en-US" sz="2400" dirty="0">
                <a:latin typeface="+mn-lt"/>
              </a:rPr>
              <a:t>now of type CDAccountV1</a:t>
            </a:r>
          </a:p>
          <a:p>
            <a:pPr lvl="1" eaLnBrk="1" hangingPunct="1"/>
            <a:r>
              <a:rPr lang="en-US" sz="2400" dirty="0">
                <a:latin typeface="+mn-lt"/>
              </a:rPr>
              <a:t>It contains “member values”</a:t>
            </a:r>
          </a:p>
          <a:p>
            <a:pPr lvl="2" eaLnBrk="1" hangingPunct="1"/>
            <a:r>
              <a:rPr lang="en-US" sz="2400" dirty="0">
                <a:latin typeface="+mn-lt"/>
              </a:rPr>
              <a:t>Each of the struct “parts”</a:t>
            </a:r>
          </a:p>
        </p:txBody>
      </p:sp>
    </p:spTree>
    <p:extLst>
      <p:ext uri="{BB962C8B-B14F-4D97-AF65-F5344CB8AC3E}">
        <p14:creationId xmlns:p14="http://schemas.microsoft.com/office/powerpoint/2010/main" val="3100093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Public and Private Example </a:t>
            </a:r>
            <a:r>
              <a:rPr lang="en-US" sz="2000" b="0" dirty="0"/>
              <a:t>(2 of 2)</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spcBef>
                <a:spcPct val="40000"/>
              </a:spcBef>
            </a:pPr>
            <a:r>
              <a:rPr lang="en-US" sz="2400" dirty="0">
                <a:latin typeface="+mn-lt"/>
              </a:rPr>
              <a:t>Given previous example</a:t>
            </a:r>
          </a:p>
          <a:p>
            <a:pPr eaLnBrk="1" hangingPunct="1">
              <a:lnSpc>
                <a:spcPct val="90000"/>
              </a:lnSpc>
              <a:spcBef>
                <a:spcPct val="40000"/>
              </a:spcBef>
            </a:pPr>
            <a:r>
              <a:rPr lang="en-US" sz="2400" dirty="0">
                <a:latin typeface="+mn-lt"/>
              </a:rPr>
              <a:t>Declare object:</a:t>
            </a:r>
            <a:br>
              <a:rPr lang="en-US" sz="2400" dirty="0">
                <a:latin typeface="+mn-lt"/>
              </a:rPr>
            </a:br>
            <a:r>
              <a:rPr lang="en-US" sz="2400" dirty="0">
                <a:latin typeface="+mn-lt"/>
              </a:rPr>
              <a:t>DayOfYear today;</a:t>
            </a:r>
          </a:p>
          <a:p>
            <a:pPr eaLnBrk="1" hangingPunct="1">
              <a:lnSpc>
                <a:spcPct val="90000"/>
              </a:lnSpc>
              <a:spcBef>
                <a:spcPct val="40000"/>
              </a:spcBef>
            </a:pPr>
            <a:r>
              <a:rPr lang="en-US" sz="2400" dirty="0">
                <a:latin typeface="+mn-lt"/>
              </a:rPr>
              <a:t>Object</a:t>
            </a:r>
            <a:r>
              <a:rPr lang="en-US" sz="2400" b="1" dirty="0">
                <a:latin typeface="+mn-lt"/>
              </a:rPr>
              <a:t> today </a:t>
            </a:r>
            <a:r>
              <a:rPr lang="en-US" sz="2400" dirty="0">
                <a:latin typeface="+mn-lt"/>
              </a:rPr>
              <a:t>can ONLY access</a:t>
            </a:r>
            <a:br>
              <a:rPr lang="en-US" sz="2400" dirty="0">
                <a:latin typeface="+mn-lt"/>
              </a:rPr>
            </a:br>
            <a:r>
              <a:rPr lang="en-US" sz="2400" dirty="0">
                <a:latin typeface="+mn-lt"/>
              </a:rPr>
              <a:t>public members</a:t>
            </a:r>
          </a:p>
          <a:p>
            <a:pPr lvl="1" eaLnBrk="1" hangingPunct="1">
              <a:lnSpc>
                <a:spcPct val="90000"/>
              </a:lnSpc>
            </a:pPr>
            <a:r>
              <a:rPr lang="en-US" sz="2400" dirty="0">
                <a:latin typeface="+mn-lt"/>
              </a:rPr>
              <a:t>c</a:t>
            </a:r>
            <a:r>
              <a:rPr lang="en-US" sz="100" dirty="0">
                <a:latin typeface="+mn-lt"/>
              </a:rPr>
              <a:t> </a:t>
            </a:r>
            <a:r>
              <a:rPr lang="en-US" sz="2400" dirty="0">
                <a:latin typeface="+mn-lt"/>
              </a:rPr>
              <a:t>in &gt;&gt; today.month;  // NOT ALLOWED!</a:t>
            </a:r>
          </a:p>
          <a:p>
            <a:pPr lvl="1" eaLnBrk="1" hangingPunct="1">
              <a:lnSpc>
                <a:spcPct val="90000"/>
              </a:lnSpc>
            </a:pPr>
            <a:r>
              <a:rPr lang="en-US" sz="2400" dirty="0">
                <a:latin typeface="+mn-lt"/>
              </a:rPr>
              <a:t>c</a:t>
            </a:r>
            <a:r>
              <a:rPr lang="en-US" sz="100" dirty="0">
                <a:latin typeface="+mn-lt"/>
              </a:rPr>
              <a:t> </a:t>
            </a:r>
            <a:r>
              <a:rPr lang="en-US" sz="2400" dirty="0">
                <a:latin typeface="+mn-lt"/>
              </a:rPr>
              <a:t>out &lt;&lt; today.day;    // NOT ALLOWED!</a:t>
            </a:r>
          </a:p>
          <a:p>
            <a:pPr lvl="1" eaLnBrk="1" hangingPunct="1">
              <a:lnSpc>
                <a:spcPct val="90000"/>
              </a:lnSpc>
            </a:pPr>
            <a:r>
              <a:rPr lang="en-US" sz="2400" dirty="0">
                <a:latin typeface="+mn-lt"/>
              </a:rPr>
              <a:t>Must instead call public operations:</a:t>
            </a:r>
          </a:p>
          <a:p>
            <a:pPr lvl="2" eaLnBrk="1" hangingPunct="1">
              <a:lnSpc>
                <a:spcPct val="90000"/>
              </a:lnSpc>
            </a:pPr>
            <a:r>
              <a:rPr lang="en-US" sz="2400" dirty="0">
                <a:latin typeface="+mn-lt"/>
              </a:rPr>
              <a:t>today.input();</a:t>
            </a:r>
          </a:p>
          <a:p>
            <a:pPr lvl="2" eaLnBrk="1" hangingPunct="1">
              <a:lnSpc>
                <a:spcPct val="90000"/>
              </a:lnSpc>
            </a:pPr>
            <a:r>
              <a:rPr lang="en-US" sz="2400" dirty="0">
                <a:latin typeface="+mn-lt"/>
              </a:rPr>
              <a:t>today.output();</a:t>
            </a:r>
          </a:p>
        </p:txBody>
      </p:sp>
    </p:spTree>
    <p:extLst>
      <p:ext uri="{BB962C8B-B14F-4D97-AF65-F5344CB8AC3E}">
        <p14:creationId xmlns:p14="http://schemas.microsoft.com/office/powerpoint/2010/main" val="34048958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Public and Private Style</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sz="2400" dirty="0">
                <a:latin typeface="+mn-lt"/>
              </a:rPr>
              <a:t>Can mix &amp; match public &amp; private</a:t>
            </a:r>
          </a:p>
          <a:p>
            <a:pPr eaLnBrk="1" hangingPunct="1">
              <a:spcBef>
                <a:spcPct val="50000"/>
              </a:spcBef>
            </a:pPr>
            <a:r>
              <a:rPr lang="en-US" sz="2400" dirty="0">
                <a:latin typeface="+mn-lt"/>
              </a:rPr>
              <a:t>More typically place public first</a:t>
            </a:r>
          </a:p>
          <a:p>
            <a:pPr lvl="1" eaLnBrk="1" hangingPunct="1"/>
            <a:r>
              <a:rPr lang="en-US" sz="2400" dirty="0">
                <a:latin typeface="+mn-lt"/>
              </a:rPr>
              <a:t>Allows easy viewing of portions that can be</a:t>
            </a:r>
            <a:br>
              <a:rPr lang="en-US" sz="2400" dirty="0">
                <a:latin typeface="+mn-lt"/>
              </a:rPr>
            </a:br>
            <a:r>
              <a:rPr lang="en-US" sz="2400" dirty="0">
                <a:latin typeface="+mn-lt"/>
              </a:rPr>
              <a:t>USED by programmers using the class</a:t>
            </a:r>
          </a:p>
          <a:p>
            <a:pPr lvl="1" eaLnBrk="1" hangingPunct="1"/>
            <a:r>
              <a:rPr lang="en-US" sz="2400" dirty="0">
                <a:latin typeface="+mn-lt"/>
              </a:rPr>
              <a:t>Private data is “hidden”, so irrelevant to users</a:t>
            </a:r>
          </a:p>
          <a:p>
            <a:pPr eaLnBrk="1" hangingPunct="1">
              <a:spcBef>
                <a:spcPct val="50000"/>
              </a:spcBef>
            </a:pPr>
            <a:r>
              <a:rPr lang="en-US" sz="2400" dirty="0">
                <a:latin typeface="+mn-lt"/>
              </a:rPr>
              <a:t>Outside of class definition, cannot change </a:t>
            </a:r>
            <a:br>
              <a:rPr lang="en-US" sz="2400" dirty="0">
                <a:latin typeface="+mn-lt"/>
              </a:rPr>
            </a:br>
            <a:r>
              <a:rPr lang="en-US" sz="2400" dirty="0">
                <a:latin typeface="+mn-lt"/>
              </a:rPr>
              <a:t>(or even access) private data</a:t>
            </a:r>
          </a:p>
        </p:txBody>
      </p:sp>
    </p:spTree>
    <p:extLst>
      <p:ext uri="{BB962C8B-B14F-4D97-AF65-F5344CB8AC3E}">
        <p14:creationId xmlns:p14="http://schemas.microsoft.com/office/powerpoint/2010/main" val="8004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Accessor and Mutator Functions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sz="2400" dirty="0">
                <a:latin typeface="+mn-lt"/>
              </a:rPr>
              <a:t>Object needs to “do something” with its data</a:t>
            </a:r>
          </a:p>
          <a:p>
            <a:pPr eaLnBrk="1" hangingPunct="1">
              <a:spcBef>
                <a:spcPct val="50000"/>
              </a:spcBef>
            </a:pPr>
            <a:r>
              <a:rPr lang="en-US" sz="2400" dirty="0">
                <a:latin typeface="+mn-lt"/>
              </a:rPr>
              <a:t>Call accessor member functions</a:t>
            </a:r>
          </a:p>
          <a:p>
            <a:pPr lvl="1" eaLnBrk="1" hangingPunct="1"/>
            <a:r>
              <a:rPr lang="en-US" sz="2400" dirty="0">
                <a:latin typeface="+mn-lt"/>
              </a:rPr>
              <a:t>Allow object to read data</a:t>
            </a:r>
          </a:p>
          <a:p>
            <a:pPr lvl="1" eaLnBrk="1" hangingPunct="1"/>
            <a:r>
              <a:rPr lang="en-US" sz="2400" dirty="0">
                <a:latin typeface="+mn-lt"/>
              </a:rPr>
              <a:t>Also called “get member functions”</a:t>
            </a:r>
          </a:p>
          <a:p>
            <a:pPr lvl="1" eaLnBrk="1" hangingPunct="1"/>
            <a:r>
              <a:rPr lang="en-US" sz="2400" dirty="0">
                <a:latin typeface="+mn-lt"/>
              </a:rPr>
              <a:t>Simple retrieval of member data</a:t>
            </a:r>
          </a:p>
          <a:p>
            <a:pPr eaLnBrk="1" hangingPunct="1">
              <a:spcBef>
                <a:spcPct val="50000"/>
              </a:spcBef>
            </a:pPr>
            <a:r>
              <a:rPr lang="en-US" sz="2400" dirty="0">
                <a:latin typeface="+mn-lt"/>
              </a:rPr>
              <a:t>Mutator member functions</a:t>
            </a:r>
          </a:p>
          <a:p>
            <a:pPr lvl="1" eaLnBrk="1" hangingPunct="1"/>
            <a:r>
              <a:rPr lang="en-US" sz="2400" dirty="0">
                <a:latin typeface="+mn-lt"/>
              </a:rPr>
              <a:t>Allow object to change data</a:t>
            </a:r>
          </a:p>
          <a:p>
            <a:pPr lvl="1" eaLnBrk="1" hangingPunct="1"/>
            <a:r>
              <a:rPr lang="en-US" sz="2400" dirty="0">
                <a:latin typeface="+mn-lt"/>
              </a:rPr>
              <a:t>Manipulated based on application</a:t>
            </a:r>
          </a:p>
        </p:txBody>
      </p:sp>
    </p:spTree>
    <p:extLst>
      <p:ext uri="{BB962C8B-B14F-4D97-AF65-F5344CB8AC3E}">
        <p14:creationId xmlns:p14="http://schemas.microsoft.com/office/powerpoint/2010/main" val="38458344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Separate Interface and Implementation</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sz="2400" dirty="0">
                <a:latin typeface="+mn-lt"/>
              </a:rPr>
              <a:t>User of class need not see details of how</a:t>
            </a:r>
            <a:br>
              <a:rPr lang="en-US" sz="2400" dirty="0">
                <a:latin typeface="+mn-lt"/>
              </a:rPr>
            </a:br>
            <a:r>
              <a:rPr lang="en-US" sz="2400" dirty="0">
                <a:latin typeface="+mn-lt"/>
              </a:rPr>
              <a:t>class is implemented</a:t>
            </a:r>
          </a:p>
          <a:p>
            <a:pPr lvl="1" eaLnBrk="1" hangingPunct="1">
              <a:lnSpc>
                <a:spcPct val="90000"/>
              </a:lnSpc>
            </a:pPr>
            <a:r>
              <a:rPr lang="en-US" sz="2400" dirty="0">
                <a:latin typeface="+mn-lt"/>
              </a:rPr>
              <a:t>Principle of O</a:t>
            </a:r>
            <a:r>
              <a:rPr lang="en-US" sz="100" dirty="0">
                <a:latin typeface="+mn-lt"/>
              </a:rPr>
              <a:t> </a:t>
            </a:r>
            <a:r>
              <a:rPr lang="en-US" sz="2400" dirty="0" err="1">
                <a:latin typeface="+mn-lt"/>
              </a:rPr>
              <a:t>O</a:t>
            </a:r>
            <a:r>
              <a:rPr lang="en-US" sz="100" dirty="0">
                <a:latin typeface="+mn-lt"/>
              </a:rPr>
              <a:t> </a:t>
            </a:r>
            <a:r>
              <a:rPr lang="en-US" sz="2400" dirty="0">
                <a:latin typeface="+mn-lt"/>
              </a:rPr>
              <a:t>P </a:t>
            </a:r>
            <a:r>
              <a:rPr lang="en-US" sz="2400" dirty="0">
                <a:latin typeface="MS Reference Sans Serif" panose="020B0604030504040204" pitchFamily="34" charset="0"/>
              </a:rPr>
              <a:t>→</a:t>
            </a:r>
            <a:r>
              <a:rPr lang="en-US" sz="2400" dirty="0">
                <a:latin typeface="+mn-lt"/>
              </a:rPr>
              <a:t> encapsulation</a:t>
            </a:r>
          </a:p>
          <a:p>
            <a:pPr eaLnBrk="1" hangingPunct="1">
              <a:lnSpc>
                <a:spcPct val="90000"/>
              </a:lnSpc>
              <a:spcBef>
                <a:spcPct val="50000"/>
              </a:spcBef>
            </a:pPr>
            <a:r>
              <a:rPr lang="en-US" sz="2400" dirty="0">
                <a:latin typeface="+mn-lt"/>
              </a:rPr>
              <a:t>User only needs “rules”</a:t>
            </a:r>
          </a:p>
          <a:p>
            <a:pPr lvl="1" eaLnBrk="1" hangingPunct="1">
              <a:lnSpc>
                <a:spcPct val="90000"/>
              </a:lnSpc>
            </a:pPr>
            <a:r>
              <a:rPr lang="en-US" sz="2400" dirty="0">
                <a:latin typeface="+mn-lt"/>
              </a:rPr>
              <a:t>Called “interface” for the class</a:t>
            </a:r>
          </a:p>
          <a:p>
            <a:pPr lvl="2" eaLnBrk="1" hangingPunct="1">
              <a:lnSpc>
                <a:spcPct val="90000"/>
              </a:lnSpc>
            </a:pPr>
            <a:r>
              <a:rPr lang="en-US" sz="2400" dirty="0">
                <a:latin typeface="+mn-lt"/>
              </a:rPr>
              <a:t>In C++ </a:t>
            </a:r>
            <a:r>
              <a:rPr lang="en-US" sz="2400" dirty="0">
                <a:latin typeface="MS Reference Sans Serif" panose="020B0604030504040204" pitchFamily="34" charset="0"/>
              </a:rPr>
              <a:t>→ </a:t>
            </a:r>
            <a:r>
              <a:rPr lang="en-US" sz="2400" dirty="0">
                <a:latin typeface="+mn-lt"/>
              </a:rPr>
              <a:t>public member functions and</a:t>
            </a:r>
            <a:br>
              <a:rPr lang="en-US" sz="2400" dirty="0">
                <a:latin typeface="+mn-lt"/>
              </a:rPr>
            </a:br>
            <a:r>
              <a:rPr lang="en-US" sz="2400" dirty="0">
                <a:latin typeface="+mn-lt"/>
              </a:rPr>
              <a:t>associated comments</a:t>
            </a:r>
          </a:p>
          <a:p>
            <a:pPr eaLnBrk="1" hangingPunct="1">
              <a:lnSpc>
                <a:spcPct val="90000"/>
              </a:lnSpc>
              <a:spcBef>
                <a:spcPct val="50000"/>
              </a:spcBef>
            </a:pPr>
            <a:r>
              <a:rPr lang="en-US" sz="2400" dirty="0">
                <a:latin typeface="+mn-lt"/>
              </a:rPr>
              <a:t>Implementation of class hidden</a:t>
            </a:r>
          </a:p>
          <a:p>
            <a:pPr lvl="1" eaLnBrk="1" hangingPunct="1">
              <a:lnSpc>
                <a:spcPct val="90000"/>
              </a:lnSpc>
            </a:pPr>
            <a:r>
              <a:rPr lang="en-US" sz="2400" dirty="0">
                <a:latin typeface="+mn-lt"/>
              </a:rPr>
              <a:t>Member function definitions elsewhere</a:t>
            </a:r>
          </a:p>
          <a:p>
            <a:pPr lvl="1" eaLnBrk="1" hangingPunct="1">
              <a:lnSpc>
                <a:spcPct val="90000"/>
              </a:lnSpc>
            </a:pPr>
            <a:r>
              <a:rPr lang="en-US" sz="2400" dirty="0">
                <a:latin typeface="+mn-lt"/>
              </a:rPr>
              <a:t>User need not see them</a:t>
            </a:r>
          </a:p>
        </p:txBody>
      </p:sp>
    </p:spTree>
    <p:extLst>
      <p:ext uri="{BB962C8B-B14F-4D97-AF65-F5344CB8AC3E}">
        <p14:creationId xmlns:p14="http://schemas.microsoft.com/office/powerpoint/2010/main" val="443807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Structures versus Classes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lnSpc>
                <a:spcPct val="90000"/>
              </a:lnSpc>
            </a:pPr>
            <a:r>
              <a:rPr lang="en-US" sz="2400" dirty="0">
                <a:latin typeface="+mn-lt"/>
              </a:rPr>
              <a:t>Structures</a:t>
            </a:r>
          </a:p>
          <a:p>
            <a:pPr lvl="1" eaLnBrk="1" hangingPunct="1">
              <a:lnSpc>
                <a:spcPct val="90000"/>
              </a:lnSpc>
            </a:pPr>
            <a:r>
              <a:rPr lang="en-US" sz="2400" dirty="0">
                <a:latin typeface="+mn-lt"/>
              </a:rPr>
              <a:t>Typically all members public</a:t>
            </a:r>
          </a:p>
          <a:p>
            <a:pPr lvl="1" eaLnBrk="1" hangingPunct="1">
              <a:lnSpc>
                <a:spcPct val="90000"/>
              </a:lnSpc>
            </a:pPr>
            <a:r>
              <a:rPr lang="en-US" sz="2400" dirty="0">
                <a:latin typeface="+mn-lt"/>
              </a:rPr>
              <a:t>No member functions</a:t>
            </a:r>
          </a:p>
          <a:p>
            <a:pPr eaLnBrk="1" hangingPunct="1">
              <a:lnSpc>
                <a:spcPct val="90000"/>
              </a:lnSpc>
              <a:spcBef>
                <a:spcPct val="50000"/>
              </a:spcBef>
            </a:pPr>
            <a:r>
              <a:rPr lang="en-US" sz="2400" dirty="0">
                <a:latin typeface="+mn-lt"/>
              </a:rPr>
              <a:t>Classes</a:t>
            </a:r>
          </a:p>
          <a:p>
            <a:pPr lvl="1" eaLnBrk="1" hangingPunct="1">
              <a:lnSpc>
                <a:spcPct val="90000"/>
              </a:lnSpc>
            </a:pPr>
            <a:r>
              <a:rPr lang="en-US" sz="2400" dirty="0">
                <a:latin typeface="+mn-lt"/>
              </a:rPr>
              <a:t>Typically all data members private</a:t>
            </a:r>
          </a:p>
          <a:p>
            <a:pPr lvl="1" eaLnBrk="1" hangingPunct="1">
              <a:lnSpc>
                <a:spcPct val="90000"/>
              </a:lnSpc>
            </a:pPr>
            <a:r>
              <a:rPr lang="en-US" sz="2400" dirty="0">
                <a:latin typeface="+mn-lt"/>
              </a:rPr>
              <a:t>Interface member functions public</a:t>
            </a:r>
          </a:p>
          <a:p>
            <a:pPr eaLnBrk="1" hangingPunct="1">
              <a:lnSpc>
                <a:spcPct val="90000"/>
              </a:lnSpc>
              <a:spcBef>
                <a:spcPct val="50000"/>
              </a:spcBef>
            </a:pPr>
            <a:r>
              <a:rPr lang="en-US" sz="2400" dirty="0">
                <a:latin typeface="+mn-lt"/>
              </a:rPr>
              <a:t>Technically, same</a:t>
            </a:r>
          </a:p>
          <a:p>
            <a:pPr lvl="1" eaLnBrk="1" hangingPunct="1">
              <a:lnSpc>
                <a:spcPct val="90000"/>
              </a:lnSpc>
            </a:pPr>
            <a:r>
              <a:rPr lang="en-US" sz="2400" dirty="0">
                <a:latin typeface="+mn-lt"/>
              </a:rPr>
              <a:t>Perceptionally, very different mechanisms</a:t>
            </a:r>
          </a:p>
        </p:txBody>
      </p:sp>
    </p:spTree>
    <p:extLst>
      <p:ext uri="{BB962C8B-B14F-4D97-AF65-F5344CB8AC3E}">
        <p14:creationId xmlns:p14="http://schemas.microsoft.com/office/powerpoint/2010/main" val="4014483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Thinking Objects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r>
              <a:rPr lang="en-US" sz="2400" dirty="0">
                <a:latin typeface="+mn-lt"/>
              </a:rPr>
              <a:t>Focus for programming changes</a:t>
            </a:r>
          </a:p>
          <a:p>
            <a:pPr lvl="1" eaLnBrk="1" hangingPunct="1"/>
            <a:r>
              <a:rPr lang="en-US" sz="2400" dirty="0">
                <a:latin typeface="+mn-lt"/>
              </a:rPr>
              <a:t>Before </a:t>
            </a:r>
            <a:r>
              <a:rPr lang="en-US" sz="2400" dirty="0">
                <a:latin typeface="MS Reference Sans Serif" panose="020B0604030504040204" pitchFamily="34" charset="0"/>
              </a:rPr>
              <a:t>→</a:t>
            </a:r>
            <a:r>
              <a:rPr lang="en-US" sz="2400" dirty="0">
                <a:latin typeface="+mn-lt"/>
              </a:rPr>
              <a:t> algorithms center stage</a:t>
            </a:r>
          </a:p>
          <a:p>
            <a:pPr lvl="1" eaLnBrk="1" hangingPunct="1"/>
            <a:r>
              <a:rPr lang="en-US" sz="2400" dirty="0">
                <a:latin typeface="+mn-lt"/>
              </a:rPr>
              <a:t>O</a:t>
            </a:r>
            <a:r>
              <a:rPr lang="en-US" sz="100" dirty="0">
                <a:latin typeface="+mn-lt"/>
              </a:rPr>
              <a:t> </a:t>
            </a:r>
            <a:r>
              <a:rPr lang="en-US" sz="2400" dirty="0" err="1">
                <a:latin typeface="+mn-lt"/>
              </a:rPr>
              <a:t>O</a:t>
            </a:r>
            <a:r>
              <a:rPr lang="en-US" sz="100" dirty="0">
                <a:latin typeface="+mn-lt"/>
              </a:rPr>
              <a:t> </a:t>
            </a:r>
            <a:r>
              <a:rPr lang="en-US" sz="2400" dirty="0">
                <a:latin typeface="+mn-lt"/>
              </a:rPr>
              <a:t>P</a:t>
            </a:r>
            <a:r>
              <a:rPr lang="en-US" sz="2400" dirty="0">
                <a:latin typeface="MS Reference Sans Serif" panose="020B0604030504040204" pitchFamily="34" charset="0"/>
              </a:rPr>
              <a:t>→</a:t>
            </a:r>
            <a:r>
              <a:rPr lang="en-US" sz="2400" dirty="0">
                <a:latin typeface="+mn-lt"/>
              </a:rPr>
              <a:t> data is focus</a:t>
            </a:r>
          </a:p>
          <a:p>
            <a:pPr eaLnBrk="1" hangingPunct="1">
              <a:spcBef>
                <a:spcPct val="50000"/>
              </a:spcBef>
            </a:pPr>
            <a:r>
              <a:rPr lang="en-US" sz="2400" dirty="0">
                <a:latin typeface="+mn-lt"/>
              </a:rPr>
              <a:t>Algorithms still exist</a:t>
            </a:r>
          </a:p>
          <a:p>
            <a:pPr lvl="1" eaLnBrk="1" hangingPunct="1"/>
            <a:r>
              <a:rPr lang="en-US" sz="2400" dirty="0">
                <a:latin typeface="+mn-lt"/>
              </a:rPr>
              <a:t>They simply focus on their data</a:t>
            </a:r>
          </a:p>
          <a:p>
            <a:pPr lvl="1" eaLnBrk="1" hangingPunct="1"/>
            <a:r>
              <a:rPr lang="en-US" sz="2400" dirty="0">
                <a:latin typeface="+mn-lt"/>
              </a:rPr>
              <a:t>Are “made” to “fit” the data</a:t>
            </a:r>
          </a:p>
          <a:p>
            <a:pPr eaLnBrk="1" hangingPunct="1">
              <a:spcBef>
                <a:spcPct val="50000"/>
              </a:spcBef>
            </a:pPr>
            <a:r>
              <a:rPr lang="en-US" sz="2400" dirty="0">
                <a:latin typeface="+mn-lt"/>
              </a:rPr>
              <a:t>Designing software solution</a:t>
            </a:r>
          </a:p>
          <a:p>
            <a:pPr lvl="1" eaLnBrk="1" hangingPunct="1"/>
            <a:r>
              <a:rPr lang="en-US" sz="2400" dirty="0">
                <a:latin typeface="+mn-lt"/>
              </a:rPr>
              <a:t>Define variety of objects and how they interact</a:t>
            </a:r>
          </a:p>
        </p:txBody>
      </p:sp>
    </p:spTree>
    <p:extLst>
      <p:ext uri="{BB962C8B-B14F-4D97-AF65-F5344CB8AC3E}">
        <p14:creationId xmlns:p14="http://schemas.microsoft.com/office/powerpoint/2010/main" val="1721914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Summary 1</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800600"/>
          </a:xfrm>
          <a:prstGeom prst="rect">
            <a:avLst/>
          </a:prstGeom>
          <a:noFill/>
          <a:ln>
            <a:noFill/>
          </a:ln>
        </p:spPr>
        <p:txBody>
          <a:bodyPr lIns="0" tIns="0" rIns="0" bIns="0" anchor="t" anchorCtr="0">
            <a:noAutofit/>
          </a:bodyPr>
          <a:lstStyle/>
          <a:p>
            <a:pPr eaLnBrk="1" hangingPunct="1">
              <a:lnSpc>
                <a:spcPct val="90000"/>
              </a:lnSpc>
            </a:pPr>
            <a:r>
              <a:rPr lang="en-US" sz="2400" dirty="0">
                <a:latin typeface="+mn-lt"/>
              </a:rPr>
              <a:t>Structure is collection of different types</a:t>
            </a:r>
          </a:p>
          <a:p>
            <a:pPr eaLnBrk="1" hangingPunct="1">
              <a:lnSpc>
                <a:spcPct val="90000"/>
              </a:lnSpc>
              <a:spcBef>
                <a:spcPct val="50000"/>
              </a:spcBef>
            </a:pPr>
            <a:r>
              <a:rPr lang="en-US" sz="2400" dirty="0">
                <a:latin typeface="+mn-lt"/>
              </a:rPr>
              <a:t>Class used to combine data and functions</a:t>
            </a:r>
            <a:br>
              <a:rPr lang="en-US" sz="2400" dirty="0">
                <a:latin typeface="+mn-lt"/>
              </a:rPr>
            </a:br>
            <a:r>
              <a:rPr lang="en-US" sz="2400" dirty="0">
                <a:latin typeface="+mn-lt"/>
              </a:rPr>
              <a:t>into single unit </a:t>
            </a:r>
            <a:r>
              <a:rPr lang="en-US" sz="2400" dirty="0">
                <a:latin typeface="MS Reference Sans Serif" panose="020B0604030504040204" pitchFamily="34" charset="0"/>
              </a:rPr>
              <a:t>→</a:t>
            </a:r>
            <a:r>
              <a:rPr lang="en-US" sz="2400" dirty="0">
                <a:latin typeface="+mn-lt"/>
              </a:rPr>
              <a:t>object</a:t>
            </a:r>
          </a:p>
          <a:p>
            <a:pPr eaLnBrk="1" hangingPunct="1">
              <a:lnSpc>
                <a:spcPct val="90000"/>
              </a:lnSpc>
              <a:spcBef>
                <a:spcPct val="50000"/>
              </a:spcBef>
            </a:pPr>
            <a:r>
              <a:rPr lang="en-US" sz="2400" dirty="0">
                <a:latin typeface="+mn-lt"/>
              </a:rPr>
              <a:t>Member variables and member functions</a:t>
            </a:r>
          </a:p>
          <a:p>
            <a:pPr lvl="1" eaLnBrk="1" hangingPunct="1">
              <a:lnSpc>
                <a:spcPct val="90000"/>
              </a:lnSpc>
            </a:pPr>
            <a:r>
              <a:rPr lang="en-US" sz="2400" dirty="0">
                <a:latin typeface="+mn-lt"/>
              </a:rPr>
              <a:t>Can be public </a:t>
            </a:r>
            <a:r>
              <a:rPr lang="en-US" sz="2400" dirty="0">
                <a:latin typeface="MS Reference Sans Serif" panose="020B0604030504040204" pitchFamily="34" charset="0"/>
              </a:rPr>
              <a:t>→</a:t>
            </a:r>
            <a:r>
              <a:rPr lang="en-US" sz="2400" dirty="0">
                <a:latin typeface="+mn-lt"/>
              </a:rPr>
              <a:t> accessed outside class</a:t>
            </a:r>
          </a:p>
          <a:p>
            <a:pPr lvl="1" eaLnBrk="1" hangingPunct="1">
              <a:lnSpc>
                <a:spcPct val="90000"/>
              </a:lnSpc>
            </a:pPr>
            <a:r>
              <a:rPr lang="en-US" sz="2400" dirty="0">
                <a:latin typeface="+mn-lt"/>
              </a:rPr>
              <a:t>Can be private </a:t>
            </a:r>
            <a:r>
              <a:rPr lang="en-US" sz="2400" dirty="0">
                <a:latin typeface="MS Reference Sans Serif" panose="020B0604030504040204" pitchFamily="34" charset="0"/>
              </a:rPr>
              <a:t>→</a:t>
            </a:r>
            <a:r>
              <a:rPr lang="en-US" sz="2400" dirty="0">
                <a:latin typeface="+mn-lt"/>
              </a:rPr>
              <a:t> accessed only in a member</a:t>
            </a:r>
            <a:br>
              <a:rPr lang="en-US" sz="2400" dirty="0">
                <a:latin typeface="+mn-lt"/>
              </a:rPr>
            </a:br>
            <a:r>
              <a:rPr lang="en-US" sz="2400" dirty="0">
                <a:latin typeface="+mn-lt"/>
              </a:rPr>
              <a:t>function’s definition</a:t>
            </a:r>
          </a:p>
          <a:p>
            <a:pPr eaLnBrk="1" hangingPunct="1">
              <a:lnSpc>
                <a:spcPct val="90000"/>
              </a:lnSpc>
              <a:spcBef>
                <a:spcPct val="50000"/>
              </a:spcBef>
            </a:pPr>
            <a:r>
              <a:rPr lang="en-US" sz="2400" dirty="0">
                <a:latin typeface="+mn-lt"/>
              </a:rPr>
              <a:t>Class and structure types can be formal</a:t>
            </a:r>
            <a:br>
              <a:rPr lang="en-US" sz="2400" dirty="0">
                <a:latin typeface="+mn-lt"/>
              </a:rPr>
            </a:br>
            <a:r>
              <a:rPr lang="en-US" sz="2400" dirty="0">
                <a:latin typeface="+mn-lt"/>
              </a:rPr>
              <a:t>parameters to functions</a:t>
            </a:r>
          </a:p>
        </p:txBody>
      </p:sp>
    </p:spTree>
    <p:extLst>
      <p:ext uri="{BB962C8B-B14F-4D97-AF65-F5344CB8AC3E}">
        <p14:creationId xmlns:p14="http://schemas.microsoft.com/office/powerpoint/2010/main" val="3577591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Summary 2</a:t>
            </a:r>
            <a:endParaRPr lang="en-US"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800600"/>
          </a:xfrm>
          <a:prstGeom prst="rect">
            <a:avLst/>
          </a:prstGeom>
          <a:noFill/>
          <a:ln>
            <a:noFill/>
          </a:ln>
        </p:spPr>
        <p:txBody>
          <a:bodyPr lIns="0" tIns="0" rIns="0" bIns="0" anchor="t" anchorCtr="0">
            <a:noAutofit/>
          </a:bodyPr>
          <a:lstStyle/>
          <a:p>
            <a:pPr eaLnBrk="1" hangingPunct="1">
              <a:spcBef>
                <a:spcPct val="50000"/>
              </a:spcBef>
            </a:pPr>
            <a:r>
              <a:rPr lang="en-US" sz="2400" dirty="0">
                <a:latin typeface="+mn-lt"/>
              </a:rPr>
              <a:t>C++ class definition</a:t>
            </a:r>
          </a:p>
          <a:p>
            <a:pPr lvl="1" eaLnBrk="1" hangingPunct="1">
              <a:spcBef>
                <a:spcPct val="50000"/>
              </a:spcBef>
            </a:pPr>
            <a:r>
              <a:rPr lang="en-US" sz="2400" dirty="0">
                <a:latin typeface="+mn-lt"/>
              </a:rPr>
              <a:t>Should separate two key parts</a:t>
            </a:r>
          </a:p>
          <a:p>
            <a:pPr lvl="2" eaLnBrk="1" hangingPunct="1">
              <a:spcBef>
                <a:spcPct val="50000"/>
              </a:spcBef>
            </a:pPr>
            <a:r>
              <a:rPr lang="en-US" sz="2400" dirty="0">
                <a:latin typeface="+mn-lt"/>
              </a:rPr>
              <a:t>Interface: what user needs</a:t>
            </a:r>
          </a:p>
          <a:p>
            <a:pPr lvl="2" eaLnBrk="1" hangingPunct="1">
              <a:spcBef>
                <a:spcPct val="50000"/>
              </a:spcBef>
            </a:pPr>
            <a:r>
              <a:rPr lang="en-US" sz="2400" dirty="0">
                <a:latin typeface="+mn-lt"/>
              </a:rPr>
              <a:t>Implementation: details of how class works</a:t>
            </a:r>
          </a:p>
        </p:txBody>
      </p:sp>
    </p:spTree>
    <p:extLst>
      <p:ext uri="{BB962C8B-B14F-4D97-AF65-F5344CB8AC3E}">
        <p14:creationId xmlns:p14="http://schemas.microsoft.com/office/powerpoint/2010/main" val="2225127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Accessing Structure Members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525963"/>
          </a:xfrm>
          <a:prstGeom prst="rect">
            <a:avLst/>
          </a:prstGeom>
          <a:noFill/>
          <a:ln>
            <a:noFill/>
          </a:ln>
        </p:spPr>
        <p:txBody>
          <a:bodyPr lIns="0" tIns="0" rIns="0" bIns="0" anchor="t" anchorCtr="0">
            <a:noAutofit/>
          </a:bodyPr>
          <a:lstStyle/>
          <a:p>
            <a:pPr eaLnBrk="1" hangingPunct="1"/>
            <a:r>
              <a:rPr lang="en-US" sz="2400" dirty="0">
                <a:latin typeface="+mn-lt"/>
              </a:rPr>
              <a:t>Dot Operator to access members</a:t>
            </a:r>
          </a:p>
          <a:p>
            <a:pPr lvl="1" eaLnBrk="1" hangingPunct="1"/>
            <a:r>
              <a:rPr lang="en-US" sz="2400" dirty="0">
                <a:latin typeface="+mn-lt"/>
              </a:rPr>
              <a:t>account.balance</a:t>
            </a:r>
          </a:p>
          <a:p>
            <a:pPr lvl="1" eaLnBrk="1" hangingPunct="1"/>
            <a:r>
              <a:rPr lang="en-US" sz="2400" dirty="0">
                <a:latin typeface="+mn-lt"/>
              </a:rPr>
              <a:t>account.interestRate</a:t>
            </a:r>
          </a:p>
          <a:p>
            <a:pPr lvl="1" eaLnBrk="1" hangingPunct="1"/>
            <a:r>
              <a:rPr lang="en-US" sz="2400" dirty="0">
                <a:latin typeface="+mn-lt"/>
              </a:rPr>
              <a:t>account.term</a:t>
            </a:r>
          </a:p>
          <a:p>
            <a:pPr eaLnBrk="1" hangingPunct="1">
              <a:spcBef>
                <a:spcPct val="50000"/>
              </a:spcBef>
            </a:pPr>
            <a:r>
              <a:rPr lang="en-US" sz="2400" dirty="0">
                <a:latin typeface="+mn-lt"/>
              </a:rPr>
              <a:t>Called “member variables”</a:t>
            </a:r>
          </a:p>
          <a:p>
            <a:pPr lvl="1" eaLnBrk="1" hangingPunct="1"/>
            <a:r>
              <a:rPr lang="en-US" sz="2400" dirty="0">
                <a:latin typeface="+mn-lt"/>
              </a:rPr>
              <a:t>The “parts” of the structure variable</a:t>
            </a:r>
          </a:p>
          <a:p>
            <a:pPr lvl="1" eaLnBrk="1" hangingPunct="1"/>
            <a:r>
              <a:rPr lang="en-US" sz="2400" dirty="0">
                <a:latin typeface="+mn-lt"/>
              </a:rPr>
              <a:t>Different structs can have same name </a:t>
            </a:r>
            <a:br>
              <a:rPr lang="en-US" sz="2400" dirty="0">
                <a:latin typeface="+mn-lt"/>
              </a:rPr>
            </a:br>
            <a:r>
              <a:rPr lang="en-US" sz="2400" dirty="0">
                <a:latin typeface="+mn-lt"/>
              </a:rPr>
              <a:t>member variables</a:t>
            </a:r>
          </a:p>
          <a:p>
            <a:pPr lvl="2" eaLnBrk="1" hangingPunct="1"/>
            <a:r>
              <a:rPr lang="en-US" sz="2400" dirty="0">
                <a:latin typeface="+mn-lt"/>
              </a:rPr>
              <a:t>No conflicts</a:t>
            </a:r>
          </a:p>
        </p:txBody>
      </p:sp>
    </p:spTree>
    <p:extLst>
      <p:ext uri="{BB962C8B-B14F-4D97-AF65-F5344CB8AC3E}">
        <p14:creationId xmlns:p14="http://schemas.microsoft.com/office/powerpoint/2010/main" val="419603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Structure Example: Display 6.1 A Structure Definition </a:t>
            </a:r>
            <a:r>
              <a:rPr lang="en-US" sz="2000" b="0" dirty="0"/>
              <a:t>(1 of 3)</a:t>
            </a:r>
            <a:endParaRPr lang="en-US" sz="2000" b="0" i="0" u="none" strike="noStrike" cap="none" dirty="0">
              <a:solidFill>
                <a:srgbClr val="007FA3"/>
              </a:solidFill>
              <a:sym typeface="Times New Roman"/>
            </a:endParaRPr>
          </a:p>
        </p:txBody>
      </p:sp>
      <p:pic>
        <p:nvPicPr>
          <p:cNvPr id="5" name="Picture 2" descr="Computer code has 40 lines. The lines read as follows. Line 1. forward slash forward slash Program to demonstrate the C D Account V 1 structure type period. Line 2. hash include left angle bracket i o stream right angle bracket. Line 3. using namespace s t d semicolon. Line 4. forward slash forward slash Structure for a bank certificate of deposit colon. Line 5. s t r u c t, C D Account V 1. Line 6. left brace. Line 7, indented once. double balance semicolon. Line 8, indented once. double interest Rate semicolon. Line 9, indented once. i n t term semicolon forward slash forward slash months until maturity. Line 10. right brace semicolon. Lines 4 to 10 are highlighted. Line 11. void get Data left parenthesis C D Account V 1 ampersand the Account right parenthesis semicolon. The words, C D Account V 1 ampersand the Account right parenthesis semicolon are highlighted. Line 12. forward slash forward slash Post condition colon the Account period balance comma the Account period interest Rate comma and. Line 13. forward slash forward slash the Account period term have been given values that the user entered at the forward slash forward slash keyboard period. "/>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561975" y="1809750"/>
            <a:ext cx="7772400"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3837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Structure Example: Display 6.1 A Structure Definition </a:t>
            </a:r>
            <a:r>
              <a:rPr lang="en-US" sz="2000" b="0" dirty="0"/>
              <a:t>(2 of 3)</a:t>
            </a:r>
            <a:endParaRPr lang="en-US" sz="2000" b="0" i="0" u="none" strike="noStrike" cap="none" dirty="0">
              <a:solidFill>
                <a:srgbClr val="007FA3"/>
              </a:solidFill>
              <a:sym typeface="Times New Roman"/>
            </a:endParaRPr>
          </a:p>
        </p:txBody>
      </p:sp>
      <p:pic>
        <p:nvPicPr>
          <p:cNvPr id="4" name="Picture 2" descr="Line 14. i n t main left parenthesis right parenthesis. Line 15. left brace. Line 16, indented once. C D Account V 1 account semicolon. This line is highlighted. Line 17, indented once. get Data left parenthesis account right parenthesis semicolon. Line 18, indented once. double rate Fraction comma interest semicolon. Line 19, indented once. rate Fraction equals account period interest Rate forward slash 100 period 0 semicolon. The words, account period interest Rate forward slash 100 period 0 semicolon are highlighted. Line 20, indented once. interest equals account period balance asterisk left parenthesis rate Fraction asterisk left parenthesis account period term forward slash 12 period 0 right parenthesis right parenthesis semicolon. The words, account period balance asterisk left parenthesis rate Fraction asterisk left parenthesis account period term forward slash 12 period 0 right parenthesis right parenthesis semicolon are highlighted. Line 21, indented once. account period balance equals account period balance plus interest semicolon. The words, account period balance equals account period balance plus are highlighted. Line 22, indented once. c out period set f left parenthesis i o s colon colon fixed right parenthesis semicolon. The words, Line 23, indented once. c out period set f left parenthesis i o s colon colon show point right parenthesis semicolon. Line 24, indented once. c out period precision left parenthesis 2 right parenthesis semicolon. Line 25, indented once. c out left angle bracket left angle bracket double quote When your C D matures in double quote. Line 26, indented twice. left angle bracket left angle bracket account period term left angle bracket left angle bracket double quote months comma back slash n double quote. The words, account period term left angle bracket left angle bracket are highlighted. Line 27, indented twice. left angle bracket left angle bracket double quote it will have a balance of dollar sign double quote. Line 28, indented twice. left angle bracket left angle bracket account period balance left angle bracket left angle bracket end l semicolon. The words, account period balance left angle bracket left angle bracket are highlighted. Line 29, indented once. return 0 semicolon. Line 30. right brace. "/>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740677" y="1697039"/>
            <a:ext cx="7232650" cy="4364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398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Structure Example: Display 6.1 A Structure Definition </a:t>
            </a:r>
            <a:r>
              <a:rPr lang="en-US" sz="2000" b="0" dirty="0"/>
              <a:t>(3 of 3)</a:t>
            </a:r>
            <a:endParaRPr lang="en-US" sz="2000" b="0" i="0" u="none" strike="noStrike" cap="none" dirty="0">
              <a:solidFill>
                <a:srgbClr val="007FA3"/>
              </a:solidFill>
              <a:sym typeface="Times New Roman"/>
            </a:endParaRPr>
          </a:p>
        </p:txBody>
      </p:sp>
      <p:pic>
        <p:nvPicPr>
          <p:cNvPr id="5" name="Picture 2" descr="Line 31. forward slash forward slash Uses i o stream colon. Line 32. void get Data left parenthesis C D Account V 1 ampersand the Account right parenthesis. The words, left parenthesis C D Account V 1 ampersand the Account right parenthesis are highlighted. Line 33. left brace. Line 34, indented once. c out left angle bracket left angle bracket double quote Enter account balance colon dollar sign double quote semicolon. Line 35, indented once. c in right angle bracket right angle bracket the Account period balance semicolon. The words, the Account period balance semicolon are highlighted. Line 36, indented once. c out left angle bracket left angle bracket double quote Enter account interest rate colon double quote semicolon. Line 37, indented once. c in right angle bracket right angle bracket the Account period interest Rate semicolon. The words, the Account period interest Rate semicolon are highlighted. Line 38, indented once. c out left angle bracket left angle bracket double quote Enter the number of months until maturity colon double quote semicolon. Line 39, indented once. c in right angle bracket right angle bracket the Account period term semicolon. The words, the Account period term semicolon are highlighted. Line 40. right brace. Note, An improved version of this structure will be given later in this chapter. Below the code sample dialog has 5 lines. Line 1. Enter account balance colon dollar 100.00. Line 2. Enter account interest rate colon 10.0. Line 3. Enter account interest rate colon 10.0. Line 4. When your C D matures in 6 months comma. Line 5. it will have a balance of dollar 105.00."/>
          <p:cNvPicPr preferRelativeResize="0">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76275" y="1771651"/>
            <a:ext cx="7324725" cy="424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618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Structure Pitfall</a:t>
            </a:r>
          </a:p>
        </p:txBody>
      </p:sp>
      <p:sp>
        <p:nvSpPr>
          <p:cNvPr id="6" name="Content Placeholder 2"/>
          <p:cNvSpPr>
            <a:spLocks noGrp="1"/>
          </p:cNvSpPr>
          <p:nvPr>
            <p:ph type="body" idx="1"/>
          </p:nvPr>
        </p:nvSpPr>
        <p:spPr>
          <a:xfrm>
            <a:off x="457200" y="1600201"/>
            <a:ext cx="8229600" cy="790574"/>
          </a:xfrm>
        </p:spPr>
        <p:txBody>
          <a:bodyPr/>
          <a:lstStyle/>
          <a:p>
            <a:pPr marL="343332" indent="-342900" eaLnBrk="1" hangingPunct="1">
              <a:spcBef>
                <a:spcPct val="40000"/>
              </a:spcBef>
              <a:buFont typeface="Arial" panose="020B0604020202020204" pitchFamily="34" charset="0"/>
              <a:buChar char="•"/>
            </a:pPr>
            <a:r>
              <a:rPr lang="en-US" sz="2400" dirty="0">
                <a:latin typeface="+mn-lt"/>
              </a:rPr>
              <a:t>Semicolon after structure definition</a:t>
            </a:r>
            <a:endParaRPr lang="en-US" dirty="0">
              <a:latin typeface="+mn-lt"/>
            </a:endParaRPr>
          </a:p>
        </p:txBody>
      </p:sp>
      <p:pic>
        <p:nvPicPr>
          <p:cNvPr id="8" name="Picture 3" descr="Computer code has 6 lines. Line 1, semicolon MUST exists colon. Line 2, s t r u c t Weather Data. Line 3, left brace. Line 4, double temperature semicolon. Line 5, double wind Velocity semicolon. Line 6, right brace semicolon A left headed arrow denotes REQUIRED semicolon exclamation point."/>
          <p:cNvPicPr>
            <a:picLocks noChangeAspect="1"/>
          </p:cNvPicPr>
          <p:nvPr/>
        </p:nvPicPr>
        <p:blipFill>
          <a:blip r:embed="rId2"/>
          <a:stretch>
            <a:fillRect/>
          </a:stretch>
        </p:blipFill>
        <p:spPr>
          <a:xfrm>
            <a:off x="1807321" y="2566853"/>
            <a:ext cx="3868414" cy="2325795"/>
          </a:xfrm>
          <a:prstGeom prst="rect">
            <a:avLst/>
          </a:prstGeom>
        </p:spPr>
      </p:pic>
      <p:sp>
        <p:nvSpPr>
          <p:cNvPr id="7" name="Content Placeholder 4"/>
          <p:cNvSpPr>
            <a:spLocks noGrp="1"/>
          </p:cNvSpPr>
          <p:nvPr>
            <p:ph type="body" idx="13"/>
          </p:nvPr>
        </p:nvSpPr>
        <p:spPr>
          <a:xfrm>
            <a:off x="481411" y="5266971"/>
            <a:ext cx="8229600" cy="878080"/>
          </a:xfrm>
        </p:spPr>
        <p:txBody>
          <a:bodyPr/>
          <a:lstStyle/>
          <a:p>
            <a:pPr marL="740664" indent="-283464">
              <a:spcBef>
                <a:spcPts val="600"/>
              </a:spcBef>
              <a:buFont typeface="MS Reference Sans Serif" panose="020B0604030504040204" pitchFamily="34" charset="0"/>
              <a:buChar char="–"/>
            </a:pPr>
            <a:r>
              <a:rPr lang="en-US" sz="2400" dirty="0">
                <a:latin typeface="+mn-lt"/>
              </a:rPr>
              <a:t>Required since you “can” declare structure variables in this location</a:t>
            </a:r>
          </a:p>
        </p:txBody>
      </p:sp>
    </p:spTree>
    <p:extLst>
      <p:ext uri="{BB962C8B-B14F-4D97-AF65-F5344CB8AC3E}">
        <p14:creationId xmlns:p14="http://schemas.microsoft.com/office/powerpoint/2010/main" val="4108439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Title 1"/>
          <p:cNvSpPr txBox="1">
            <a:spLocks noGrp="1"/>
          </p:cNvSpPr>
          <p:nvPr>
            <p:ph type="title"/>
          </p:nvPr>
        </p:nvSpPr>
        <p:spPr>
          <a:xfrm>
            <a:off x="457200" y="215371"/>
            <a:ext cx="8229600" cy="1097279"/>
          </a:xfrm>
          <a:prstGeom prst="rect">
            <a:avLst/>
          </a:prstGeom>
          <a:noFill/>
          <a:ln>
            <a:noFill/>
          </a:ln>
        </p:spPr>
        <p:txBody>
          <a:bodyPr lIns="0" tIns="0" rIns="0" bIns="0" anchor="b" anchorCtr="0">
            <a:noAutofit/>
          </a:bodyPr>
          <a:lstStyle/>
          <a:p>
            <a:pPr lvl="0">
              <a:buSzPct val="25000"/>
            </a:pPr>
            <a:r>
              <a:rPr lang="en-US" dirty="0"/>
              <a:t>Structure Assignments</a:t>
            </a:r>
            <a:endParaRPr lang="en-US" sz="2000" b="0" i="0" u="none" strike="noStrike" cap="none" dirty="0">
              <a:solidFill>
                <a:srgbClr val="007FA3"/>
              </a:solidFill>
              <a:sym typeface="Times New Roman"/>
            </a:endParaRPr>
          </a:p>
        </p:txBody>
      </p:sp>
      <p:sp>
        <p:nvSpPr>
          <p:cNvPr id="136" name="Content Placeholder 2"/>
          <p:cNvSpPr txBox="1">
            <a:spLocks noGrp="1"/>
          </p:cNvSpPr>
          <p:nvPr>
            <p:ph type="body" idx="1"/>
          </p:nvPr>
        </p:nvSpPr>
        <p:spPr>
          <a:xfrm>
            <a:off x="457200" y="1600200"/>
            <a:ext cx="8229600" cy="4783975"/>
          </a:xfrm>
          <a:prstGeom prst="rect">
            <a:avLst/>
          </a:prstGeom>
          <a:noFill/>
          <a:ln>
            <a:noFill/>
          </a:ln>
        </p:spPr>
        <p:txBody>
          <a:bodyPr lIns="0" tIns="0" rIns="0" bIns="0" anchor="t" anchorCtr="0">
            <a:noAutofit/>
          </a:bodyPr>
          <a:lstStyle/>
          <a:p>
            <a:pPr eaLnBrk="1" hangingPunct="1">
              <a:spcBef>
                <a:spcPct val="50000"/>
              </a:spcBef>
            </a:pPr>
            <a:r>
              <a:rPr lang="en-US" sz="2400" dirty="0">
                <a:latin typeface="+mn-lt"/>
              </a:rPr>
              <a:t>Given structure named CropYield</a:t>
            </a:r>
          </a:p>
          <a:p>
            <a:pPr eaLnBrk="1" hangingPunct="1">
              <a:spcBef>
                <a:spcPct val="50000"/>
              </a:spcBef>
            </a:pPr>
            <a:r>
              <a:rPr lang="en-US" sz="2400" dirty="0">
                <a:latin typeface="+mn-lt"/>
              </a:rPr>
              <a:t>Declare two structure variables:</a:t>
            </a:r>
            <a:br>
              <a:rPr lang="en-US" sz="2400" dirty="0">
                <a:latin typeface="+mn-lt"/>
              </a:rPr>
            </a:br>
            <a:r>
              <a:rPr lang="en-US" sz="2400" dirty="0">
                <a:latin typeface="+mn-lt"/>
              </a:rPr>
              <a:t>CropYield apples, oranges;</a:t>
            </a:r>
          </a:p>
          <a:p>
            <a:pPr lvl="1" eaLnBrk="1" hangingPunct="1">
              <a:spcBef>
                <a:spcPct val="40000"/>
              </a:spcBef>
            </a:pPr>
            <a:r>
              <a:rPr lang="en-US" sz="2400" dirty="0">
                <a:latin typeface="+mn-lt"/>
              </a:rPr>
              <a:t>Both are variables of “struct type CropYield”</a:t>
            </a:r>
          </a:p>
          <a:p>
            <a:pPr lvl="1" eaLnBrk="1" hangingPunct="1">
              <a:spcBef>
                <a:spcPct val="40000"/>
              </a:spcBef>
            </a:pPr>
            <a:r>
              <a:rPr lang="en-US" sz="2400" dirty="0">
                <a:latin typeface="+mn-lt"/>
              </a:rPr>
              <a:t>Simple assignments are legal:</a:t>
            </a:r>
            <a:br>
              <a:rPr lang="en-US" sz="2400" dirty="0">
                <a:latin typeface="+mn-lt"/>
              </a:rPr>
            </a:br>
            <a:r>
              <a:rPr lang="en-US" sz="2400" dirty="0">
                <a:latin typeface="+mn-lt"/>
              </a:rPr>
              <a:t>apples = oranges;</a:t>
            </a:r>
          </a:p>
          <a:p>
            <a:pPr lvl="2" eaLnBrk="1" hangingPunct="1"/>
            <a:r>
              <a:rPr lang="en-US" sz="2400" dirty="0">
                <a:latin typeface="+mn-lt"/>
              </a:rPr>
              <a:t>Simply copies each member variable from apples</a:t>
            </a:r>
            <a:br>
              <a:rPr lang="en-US" sz="2400" dirty="0">
                <a:latin typeface="+mn-lt"/>
              </a:rPr>
            </a:br>
            <a:r>
              <a:rPr lang="en-US" sz="2400" dirty="0">
                <a:latin typeface="+mn-lt"/>
              </a:rPr>
              <a:t>into member variables from oranges</a:t>
            </a:r>
          </a:p>
        </p:txBody>
      </p:sp>
    </p:spTree>
    <p:extLst>
      <p:ext uri="{BB962C8B-B14F-4D97-AF65-F5344CB8AC3E}">
        <p14:creationId xmlns:p14="http://schemas.microsoft.com/office/powerpoint/2010/main" val="34148665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B9563B-0449-45BC-92CD-DEF6112AFDAE}">
  <ds:schemaRefs>
    <ds:schemaRef ds:uri="http://schemas.microsoft.com/sharepoint/v3/contenttype/forms"/>
  </ds:schemaRefs>
</ds:datastoreItem>
</file>

<file path=customXml/itemProps2.xml><?xml version="1.0" encoding="utf-8"?>
<ds:datastoreItem xmlns:ds="http://schemas.openxmlformats.org/officeDocument/2006/customXml" ds:itemID="{11606276-A40B-4533-8165-46F4D19F98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168B98B-D46B-4E1E-B6F3-9D4AA5F07D63}">
  <ds:schemaRefs>
    <ds:schemaRef ds:uri="http://schemas.microsoft.com/office/2006/metadata/properties"/>
    <ds:schemaRef ds:uri="http://www.w3.org/XML/1998/namespace"/>
    <ds:schemaRef ds:uri="http://schemas.openxmlformats.org/package/2006/metadata/core-properties"/>
    <ds:schemaRef ds:uri="http://purl.org/dc/terms/"/>
    <ds:schemaRef ds:uri="http://schemas.microsoft.com/office/2006/documentManagement/types"/>
    <ds:schemaRef ds:uri="http://purl.org/dc/elements/1.1/"/>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13902</TotalTime>
  <Words>1401</Words>
  <Application>Microsoft Office PowerPoint</Application>
  <PresentationFormat>On-screen Show (4:3)</PresentationFormat>
  <Paragraphs>219</Paragraphs>
  <Slides>37</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MS Reference Sans Serif</vt:lpstr>
      <vt:lpstr>Noto Sans Symbols</vt:lpstr>
      <vt:lpstr>Times New Roman</vt:lpstr>
      <vt:lpstr>Verdana</vt:lpstr>
      <vt:lpstr>508 Lecture</vt:lpstr>
      <vt:lpstr>Structures</vt:lpstr>
      <vt:lpstr>Structure Types</vt:lpstr>
      <vt:lpstr>Declare Structure Variable</vt:lpstr>
      <vt:lpstr>Accessing Structure Members</vt:lpstr>
      <vt:lpstr>Structure Example: Display 6.1 A Structure Definition (1 of 3)</vt:lpstr>
      <vt:lpstr>Structure Example: Display 6.1 A Structure Definition (2 of 3)</vt:lpstr>
      <vt:lpstr>Structure Example: Display 6.1 A Structure Definition (3 of 3)</vt:lpstr>
      <vt:lpstr>Structure Pitfall</vt:lpstr>
      <vt:lpstr>Structure Assignments</vt:lpstr>
      <vt:lpstr>Structures as Function Arguments</vt:lpstr>
      <vt:lpstr>Initializing Structures</vt:lpstr>
      <vt:lpstr>Classes</vt:lpstr>
      <vt:lpstr>Class Definitions</vt:lpstr>
      <vt:lpstr>Declaring Objects</vt:lpstr>
      <vt:lpstr>Class Member Access</vt:lpstr>
      <vt:lpstr>Class Member Functions</vt:lpstr>
      <vt:lpstr>Class Member Functions Definition</vt:lpstr>
      <vt:lpstr>Complete Class Example: Display 6.3 Class With a Member Function (1 of 4)</vt:lpstr>
      <vt:lpstr>Complete Class Example: Display 6.3 Class With a Member Function (2 of 4)</vt:lpstr>
      <vt:lpstr>Complete Class Example: Display 6.3 Class With a Member Function (3 of 4)</vt:lpstr>
      <vt:lpstr>Complete Class Example: Display 6.3 Class With a Member Function (4 of 4)</vt:lpstr>
      <vt:lpstr>Dot and Scope Resolution Operator</vt:lpstr>
      <vt:lpstr>A Class’s Place</vt:lpstr>
      <vt:lpstr>Encapsulation</vt:lpstr>
      <vt:lpstr>Abstract Data Types</vt:lpstr>
      <vt:lpstr>More Encapsulation</vt:lpstr>
      <vt:lpstr>Principles of O O P</vt:lpstr>
      <vt:lpstr>Public and Private Members</vt:lpstr>
      <vt:lpstr>Public and Private Example (1 of 2)</vt:lpstr>
      <vt:lpstr>Public and Private Example (2 of 2)</vt:lpstr>
      <vt:lpstr>Public and Private Style</vt:lpstr>
      <vt:lpstr>Accessor and Mutator Functions</vt:lpstr>
      <vt:lpstr>Separate Interface and Implementation</vt:lpstr>
      <vt:lpstr>Structures versus Classes</vt:lpstr>
      <vt:lpstr>Thinking Objects</vt:lpstr>
      <vt:lpstr>Summary 1</vt:lpstr>
      <vt:lpstr>Summary 2</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Absolute C++, 6e</dc:title>
  <dc:subject>Engineering Computer Science</dc:subject>
  <dc:creator>Savitch</dc:creator>
  <cp:keywords>Engineering Computer Science</cp:keywords>
  <cp:lastModifiedBy>Abdelsalam Obaidat</cp:lastModifiedBy>
  <cp:revision>231</cp:revision>
  <dcterms:modified xsi:type="dcterms:W3CDTF">2020-06-22T15:36:51Z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