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08" y="32616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91" y="325763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93" y="325763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27" y="325128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58" y="325763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39" y="32639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38" y="325763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39" y="325128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606" y="325128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405" y="325763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606" y="328938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8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6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7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8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3346373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26"/>
                </a:lnTo>
                <a:lnTo>
                  <a:pt x="1535976" y="109626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35976" y="3346373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26"/>
                </a:lnTo>
                <a:lnTo>
                  <a:pt x="1535976" y="109626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3071952" y="3346373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26"/>
                </a:lnTo>
                <a:lnTo>
                  <a:pt x="1535976" y="109626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40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07" y="810092"/>
            <a:ext cx="4065904" cy="1974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0965" y="3340258"/>
            <a:ext cx="62992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9491" y="3340258"/>
            <a:ext cx="1336675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3880" y="3340258"/>
            <a:ext cx="27940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2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slide" Target="slide2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2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slide" Target="slide2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2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slide" Target="slide2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png"/><Relationship Id="rId4" Type="http://schemas.openxmlformats.org/officeDocument/2006/relationships/slide" Target="slide2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" Target="slide2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slide" Target="slide2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9.xml"/><Relationship Id="rId8" Type="http://schemas.openxmlformats.org/officeDocument/2006/relationships/slide" Target="slide2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" Target="slide2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slide" Target="slide2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slide" Target="slide2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" Target="slide2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" Target="slide2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slide" Target="slide2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slide" Target="slide2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slide" Target="slide2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2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slide" Target="slide2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4392" y="777821"/>
            <a:ext cx="30994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Calibri"/>
                <a:cs typeface="Calibri"/>
              </a:rPr>
              <a:t>Introduction</a:t>
            </a:r>
            <a:r>
              <a:rPr dirty="0" sz="1400" spc="15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B2"/>
                </a:solidFill>
                <a:latin typeface="Calibri"/>
                <a:cs typeface="Calibri"/>
              </a:rPr>
              <a:t>of</a:t>
            </a:r>
            <a:r>
              <a:rPr dirty="0" sz="1400" spc="155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dirty="0" sz="1400" spc="110">
                <a:solidFill>
                  <a:srgbClr val="3333B2"/>
                </a:solidFill>
                <a:latin typeface="Calibri"/>
                <a:cs typeface="Calibri"/>
              </a:rPr>
              <a:t>A</a:t>
            </a:r>
            <a:r>
              <a:rPr dirty="0" sz="1400" spc="155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B2"/>
                </a:solidFill>
                <a:latin typeface="Calibri"/>
                <a:cs typeface="Calibri"/>
              </a:rPr>
              <a:t>Simplified</a:t>
            </a:r>
            <a:r>
              <a:rPr dirty="0" sz="1400" spc="15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B2"/>
                </a:solidFill>
                <a:latin typeface="Calibri"/>
                <a:cs typeface="Calibri"/>
              </a:rPr>
              <a:t>Crypto</a:t>
            </a:r>
            <a:r>
              <a:rPr dirty="0" sz="1400" spc="155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333B2"/>
                </a:solidFill>
                <a:latin typeface="Calibri"/>
                <a:cs typeface="Calibri"/>
              </a:rPr>
              <a:t>Bank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3485" y="1330946"/>
            <a:ext cx="441325" cy="53594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solidFill>
                  <a:srgbClr val="000000"/>
                </a:solidFill>
              </a:rPr>
              <a:t>冯</a:t>
            </a:r>
            <a:r>
              <a:rPr dirty="0" sz="1100" spc="-20">
                <a:solidFill>
                  <a:srgbClr val="000000"/>
                </a:solidFill>
              </a:rPr>
              <a:t>镜</a:t>
            </a:r>
            <a:r>
              <a:rPr dirty="0" sz="1100" spc="-50">
                <a:solidFill>
                  <a:srgbClr val="000000"/>
                </a:solidFill>
              </a:rPr>
              <a:t>维</a:t>
            </a:r>
            <a:r>
              <a:rPr dirty="0" sz="1100" spc="-20">
                <a:solidFill>
                  <a:srgbClr val="000000"/>
                </a:solidFill>
              </a:rPr>
              <a:t>李</a:t>
            </a:r>
            <a:r>
              <a:rPr dirty="0" sz="1100" spc="-20">
                <a:solidFill>
                  <a:srgbClr val="000000"/>
                </a:solidFill>
              </a:rPr>
              <a:t>博</a:t>
            </a:r>
            <a:r>
              <a:rPr dirty="0" sz="1100" spc="-50">
                <a:solidFill>
                  <a:srgbClr val="000000"/>
                </a:solidFill>
              </a:rPr>
              <a:t>文</a:t>
            </a:r>
            <a:r>
              <a:rPr dirty="0" sz="1100" spc="-20">
                <a:solidFill>
                  <a:srgbClr val="000000"/>
                </a:solidFill>
              </a:rPr>
              <a:t>高</a:t>
            </a:r>
            <a:r>
              <a:rPr dirty="0" sz="1100" spc="-20">
                <a:solidFill>
                  <a:srgbClr val="000000"/>
                </a:solidFill>
              </a:rPr>
              <a:t>志</a:t>
            </a:r>
            <a:r>
              <a:rPr dirty="0" sz="1100" spc="-50">
                <a:solidFill>
                  <a:srgbClr val="000000"/>
                </a:solidFill>
              </a:rPr>
              <a:t>成</a:t>
            </a:r>
            <a:endParaRPr sz="1100"/>
          </a:p>
        </p:txBody>
      </p:sp>
      <p:sp>
        <p:nvSpPr>
          <p:cNvPr id="4" name="object 4" descr=""/>
          <p:cNvSpPr txBox="1"/>
          <p:nvPr/>
        </p:nvSpPr>
        <p:spPr>
          <a:xfrm>
            <a:off x="1760296" y="2267748"/>
            <a:ext cx="1087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Calibri"/>
                <a:cs typeface="Calibri"/>
              </a:rPr>
              <a:t>2024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>
                <a:latin typeface="黑体"/>
                <a:cs typeface="黑体"/>
              </a:rPr>
              <a:t>年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9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>
                <a:latin typeface="黑体"/>
                <a:cs typeface="黑体"/>
              </a:rPr>
              <a:t>月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3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50">
                <a:latin typeface="黑体"/>
                <a:cs typeface="黑体"/>
              </a:rPr>
              <a:t>日</a:t>
            </a:r>
            <a:endParaRPr sz="1100">
              <a:latin typeface="黑体"/>
              <a:cs typeface="黑体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72540"/>
            <a:ext cx="20300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认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证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模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块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信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息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交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互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流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程</a:t>
            </a:r>
            <a:r>
              <a:rPr dirty="0" sz="1400" spc="-50">
                <a:solidFill>
                  <a:srgbClr val="3333B2"/>
                </a:solidFill>
                <a:latin typeface="黑体"/>
                <a:cs typeface="黑体"/>
              </a:rPr>
              <a:t>图</a:t>
            </a:r>
            <a:endParaRPr sz="1400">
              <a:latin typeface="黑体"/>
              <a:cs typeface="黑体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09" y="398023"/>
            <a:ext cx="3184688" cy="2720107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1665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认</a:t>
            </a:r>
            <a:r>
              <a:rPr dirty="0"/>
              <a:t>证</a:t>
            </a:r>
            <a:r>
              <a:rPr dirty="0"/>
              <a:t>模</a:t>
            </a:r>
            <a:r>
              <a:rPr dirty="0"/>
              <a:t>块</a:t>
            </a:r>
            <a:r>
              <a:rPr dirty="0"/>
              <a:t>的</a:t>
            </a:r>
            <a:r>
              <a:rPr dirty="0"/>
              <a:t>额</a:t>
            </a:r>
            <a:r>
              <a:rPr dirty="0"/>
              <a:t>外</a:t>
            </a:r>
            <a:r>
              <a:rPr dirty="0"/>
              <a:t>要</a:t>
            </a:r>
            <a:r>
              <a:rPr dirty="0" spc="-50"/>
              <a:t>求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76" y="1292618"/>
            <a:ext cx="65252" cy="652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07" y="1165387"/>
            <a:ext cx="3905250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>
                <a:latin typeface="黑体"/>
                <a:cs typeface="黑体"/>
              </a:rPr>
              <a:t>要</a:t>
            </a:r>
            <a:r>
              <a:rPr dirty="0" sz="1100" spc="-20">
                <a:latin typeface="黑体"/>
                <a:cs typeface="黑体"/>
              </a:rPr>
              <a:t>有</a:t>
            </a:r>
            <a:r>
              <a:rPr dirty="0" sz="1100" spc="-20">
                <a:latin typeface="Calibri"/>
                <a:cs typeface="Calibri"/>
              </a:rPr>
              <a:t>admin</a:t>
            </a:r>
            <a:r>
              <a:rPr dirty="0" sz="1100" spc="-20">
                <a:latin typeface="黑体"/>
                <a:cs typeface="黑体"/>
              </a:rPr>
              <a:t>账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对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切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进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管</a:t>
            </a:r>
            <a:r>
              <a:rPr dirty="0" sz="1100" spc="-50">
                <a:latin typeface="黑体"/>
                <a:cs typeface="黑体"/>
              </a:rPr>
              <a:t>理</a:t>
            </a:r>
            <a:endParaRPr sz="1100">
              <a:latin typeface="黑体"/>
              <a:cs typeface="黑体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黑体"/>
                <a:cs typeface="黑体"/>
              </a:rPr>
              <a:t>要</a:t>
            </a:r>
            <a:r>
              <a:rPr dirty="0" sz="1100" spc="-20">
                <a:latin typeface="黑体"/>
                <a:cs typeface="黑体"/>
              </a:rPr>
              <a:t>求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有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名</a:t>
            </a:r>
            <a:r>
              <a:rPr dirty="0" sz="1100" spc="-20">
                <a:latin typeface="黑体"/>
                <a:cs typeface="黑体"/>
              </a:rPr>
              <a:t>认</a:t>
            </a:r>
            <a:r>
              <a:rPr dirty="0" sz="1100" spc="-20">
                <a:latin typeface="黑体"/>
                <a:cs typeface="黑体"/>
              </a:rPr>
              <a:t>证</a:t>
            </a:r>
            <a:r>
              <a:rPr dirty="0" sz="1100" spc="-20">
                <a:latin typeface="黑体"/>
                <a:cs typeface="黑体"/>
              </a:rPr>
              <a:t>环</a:t>
            </a:r>
            <a:r>
              <a:rPr dirty="0" sz="1100" spc="-20">
                <a:latin typeface="黑体"/>
                <a:cs typeface="黑体"/>
              </a:rPr>
              <a:t>节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调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其</a:t>
            </a:r>
            <a:r>
              <a:rPr dirty="0" sz="1100" spc="-20">
                <a:latin typeface="黑体"/>
                <a:cs typeface="黑体"/>
              </a:rPr>
              <a:t>他</a:t>
            </a:r>
            <a:r>
              <a:rPr dirty="0" sz="1100" spc="-20">
                <a:latin typeface="黑体"/>
                <a:cs typeface="黑体"/>
              </a:rPr>
              <a:t>可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接</a:t>
            </a:r>
            <a:r>
              <a:rPr dirty="0" sz="1100" spc="-20">
                <a:latin typeface="黑体"/>
                <a:cs typeface="黑体"/>
              </a:rPr>
              <a:t>口</a:t>
            </a:r>
            <a:r>
              <a:rPr dirty="0" sz="1100" spc="-20">
                <a:latin typeface="黑体"/>
                <a:cs typeface="黑体"/>
              </a:rPr>
              <a:t>（</a:t>
            </a:r>
            <a:r>
              <a:rPr dirty="0" sz="1100" spc="-20">
                <a:latin typeface="黑体"/>
                <a:cs typeface="黑体"/>
              </a:rPr>
              <a:t>例</a:t>
            </a:r>
            <a:r>
              <a:rPr dirty="0" sz="1100" spc="-20">
                <a:latin typeface="黑体"/>
                <a:cs typeface="黑体"/>
              </a:rPr>
              <a:t>如</a:t>
            </a:r>
            <a:r>
              <a:rPr dirty="0" sz="1100" spc="-20">
                <a:latin typeface="黑体"/>
                <a:cs typeface="黑体"/>
              </a:rPr>
              <a:t>国</a:t>
            </a:r>
            <a:r>
              <a:rPr dirty="0" sz="1100" spc="-20">
                <a:latin typeface="黑体"/>
                <a:cs typeface="黑体"/>
              </a:rPr>
              <a:t>家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息</a:t>
            </a:r>
            <a:r>
              <a:rPr dirty="0" sz="1100" spc="-50">
                <a:latin typeface="黑体"/>
                <a:cs typeface="黑体"/>
              </a:rPr>
              <a:t>认</a:t>
            </a:r>
            <a:r>
              <a:rPr dirty="0" sz="1100" spc="-20">
                <a:latin typeface="黑体"/>
                <a:cs typeface="黑体"/>
              </a:rPr>
              <a:t>证</a:t>
            </a:r>
            <a:r>
              <a:rPr dirty="0" sz="1100" spc="-509">
                <a:latin typeface="黑体"/>
                <a:cs typeface="黑体"/>
              </a:rPr>
              <a:t>）</a:t>
            </a:r>
            <a:r>
              <a:rPr dirty="0" sz="1100" spc="-1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 spc="-20">
                <a:latin typeface="黑体"/>
                <a:cs typeface="黑体"/>
              </a:rPr>
              <a:t>本</a:t>
            </a:r>
            <a:r>
              <a:rPr dirty="0" sz="1100" spc="-20">
                <a:latin typeface="黑体"/>
                <a:cs typeface="黑体"/>
              </a:rPr>
              <a:t>项</a:t>
            </a:r>
            <a:r>
              <a:rPr dirty="0" sz="1100" spc="-20">
                <a:latin typeface="黑体"/>
                <a:cs typeface="黑体"/>
              </a:rPr>
              <a:t>目</a:t>
            </a:r>
            <a:r>
              <a:rPr dirty="0" sz="1100" spc="-20">
                <a:latin typeface="黑体"/>
                <a:cs typeface="黑体"/>
              </a:rPr>
              <a:t>中</a:t>
            </a:r>
            <a:r>
              <a:rPr dirty="0" sz="1100" spc="-20">
                <a:latin typeface="黑体"/>
                <a:cs typeface="黑体"/>
              </a:rPr>
              <a:t>模</a:t>
            </a:r>
            <a:r>
              <a:rPr dirty="0" sz="1100" spc="-20">
                <a:latin typeface="黑体"/>
                <a:cs typeface="黑体"/>
              </a:rPr>
              <a:t>拟</a:t>
            </a:r>
            <a:r>
              <a:rPr dirty="0" sz="1100" spc="-20">
                <a:latin typeface="黑体"/>
                <a:cs typeface="黑体"/>
              </a:rPr>
              <a:t>为</a:t>
            </a:r>
            <a:r>
              <a:rPr dirty="0" sz="1100" spc="-2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管</a:t>
            </a:r>
            <a:r>
              <a:rPr dirty="0" sz="1100" spc="-20">
                <a:latin typeface="黑体"/>
                <a:cs typeface="黑体"/>
              </a:rPr>
              <a:t>理</a:t>
            </a:r>
            <a:r>
              <a:rPr dirty="0" sz="1100" spc="-20">
                <a:latin typeface="黑体"/>
                <a:cs typeface="黑体"/>
              </a:rPr>
              <a:t>员</a:t>
            </a:r>
            <a:r>
              <a:rPr dirty="0" sz="1100" spc="-20">
                <a:latin typeface="黑体"/>
                <a:cs typeface="黑体"/>
              </a:rPr>
              <a:t>审</a:t>
            </a:r>
            <a:r>
              <a:rPr dirty="0" sz="1100" spc="-50">
                <a:latin typeface="黑体"/>
                <a:cs typeface="黑体"/>
              </a:rPr>
              <a:t>核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名</a:t>
            </a:r>
            <a:r>
              <a:rPr dirty="0" sz="1100" spc="-20">
                <a:latin typeface="黑体"/>
                <a:cs typeface="黑体"/>
              </a:rPr>
              <a:t>认</a:t>
            </a:r>
            <a:r>
              <a:rPr dirty="0" sz="1100" spc="-20">
                <a:latin typeface="黑体"/>
                <a:cs typeface="黑体"/>
              </a:rPr>
              <a:t>证</a:t>
            </a:r>
            <a:r>
              <a:rPr dirty="0" sz="1100" spc="-20">
                <a:latin typeface="黑体"/>
                <a:cs typeface="黑体"/>
              </a:rPr>
              <a:t>前</a:t>
            </a:r>
            <a:r>
              <a:rPr dirty="0" sz="1100" spc="-20">
                <a:latin typeface="黑体"/>
                <a:cs typeface="黑体"/>
              </a:rPr>
              <a:t>不</a:t>
            </a:r>
            <a:r>
              <a:rPr dirty="0" sz="1100" spc="-20">
                <a:latin typeface="黑体"/>
                <a:cs typeface="黑体"/>
              </a:rPr>
              <a:t>能</a:t>
            </a:r>
            <a:r>
              <a:rPr dirty="0" sz="1100" spc="-20">
                <a:latin typeface="黑体"/>
                <a:cs typeface="黑体"/>
              </a:rPr>
              <a:t>进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任</a:t>
            </a:r>
            <a:r>
              <a:rPr dirty="0" sz="1100" spc="-20">
                <a:latin typeface="黑体"/>
                <a:cs typeface="黑体"/>
              </a:rPr>
              <a:t>何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操</a:t>
            </a:r>
            <a:r>
              <a:rPr dirty="0" sz="1100" spc="-50">
                <a:latin typeface="黑体"/>
                <a:cs typeface="黑体"/>
              </a:rPr>
              <a:t>作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1502651"/>
            <a:ext cx="65252" cy="6525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76" y="1884756"/>
            <a:ext cx="65252" cy="65252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1118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网</a:t>
            </a:r>
            <a:r>
              <a:rPr dirty="0"/>
              <a:t>上</a:t>
            </a:r>
            <a:r>
              <a:rPr dirty="0"/>
              <a:t>交</a:t>
            </a:r>
            <a:r>
              <a:rPr dirty="0"/>
              <a:t>易</a:t>
            </a:r>
            <a:r>
              <a:rPr dirty="0"/>
              <a:t>模</a:t>
            </a:r>
            <a:r>
              <a:rPr dirty="0" spc="-50"/>
              <a:t>块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76" y="1258201"/>
            <a:ext cx="65252" cy="652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1640319"/>
            <a:ext cx="65252" cy="6525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76" y="2022424"/>
            <a:ext cx="65252" cy="6525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9962" y="920938"/>
            <a:ext cx="4339590" cy="1381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黑体"/>
                <a:cs typeface="黑体"/>
              </a:rPr>
              <a:t>银</a:t>
            </a:r>
            <a:r>
              <a:rPr dirty="0" sz="1100">
                <a:latin typeface="黑体"/>
                <a:cs typeface="黑体"/>
              </a:rPr>
              <a:t>行</a:t>
            </a:r>
            <a:r>
              <a:rPr dirty="0" sz="1100">
                <a:latin typeface="黑体"/>
                <a:cs typeface="黑体"/>
              </a:rPr>
              <a:t>转</a:t>
            </a:r>
            <a:r>
              <a:rPr dirty="0" sz="1100">
                <a:latin typeface="黑体"/>
                <a:cs typeface="黑体"/>
              </a:rPr>
              <a:t>账</a:t>
            </a:r>
            <a:r>
              <a:rPr dirty="0" sz="1100">
                <a:latin typeface="黑体"/>
                <a:cs typeface="黑体"/>
              </a:rPr>
              <a:t>协</a:t>
            </a:r>
            <a:r>
              <a:rPr dirty="0" sz="1100">
                <a:latin typeface="黑体"/>
                <a:cs typeface="黑体"/>
              </a:rPr>
              <a:t>议</a:t>
            </a:r>
            <a:r>
              <a:rPr dirty="0" sz="1100">
                <a:latin typeface="黑体"/>
                <a:cs typeface="黑体"/>
              </a:rPr>
              <a:t>的</a:t>
            </a:r>
            <a:r>
              <a:rPr dirty="0" sz="1100">
                <a:latin typeface="黑体"/>
                <a:cs typeface="黑体"/>
              </a:rPr>
              <a:t>安</a:t>
            </a:r>
            <a:r>
              <a:rPr dirty="0" sz="1100">
                <a:latin typeface="黑体"/>
                <a:cs typeface="黑体"/>
              </a:rPr>
              <a:t>全</a:t>
            </a:r>
            <a:r>
              <a:rPr dirty="0" sz="1100">
                <a:latin typeface="黑体"/>
                <a:cs typeface="黑体"/>
              </a:rPr>
              <a:t>设</a:t>
            </a:r>
            <a:r>
              <a:rPr dirty="0" sz="1100" spc="-50">
                <a:latin typeface="黑体"/>
                <a:cs typeface="黑体"/>
              </a:rPr>
              <a:t>置</a:t>
            </a:r>
            <a:endParaRPr sz="1100">
              <a:latin typeface="黑体"/>
              <a:cs typeface="黑体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>
                <a:latin typeface="黑体"/>
                <a:cs typeface="黑体"/>
              </a:rPr>
              <a:t>通</a:t>
            </a:r>
            <a:r>
              <a:rPr dirty="0" sz="1100">
                <a:latin typeface="黑体"/>
                <a:cs typeface="黑体"/>
              </a:rPr>
              <a:t>信</a:t>
            </a:r>
            <a:r>
              <a:rPr dirty="0" sz="1100">
                <a:latin typeface="黑体"/>
                <a:cs typeface="黑体"/>
              </a:rPr>
              <a:t>安</a:t>
            </a:r>
            <a:r>
              <a:rPr dirty="0" sz="1100" spc="-35">
                <a:latin typeface="黑体"/>
                <a:cs typeface="黑体"/>
              </a:rPr>
              <a:t>全：</a:t>
            </a:r>
            <a:r>
              <a:rPr dirty="0" sz="1100" spc="-20">
                <a:latin typeface="黑体"/>
                <a:cs typeface="黑体"/>
              </a:rPr>
              <a:t>所</a:t>
            </a:r>
            <a:r>
              <a:rPr dirty="0" sz="1100" spc="-20">
                <a:latin typeface="黑体"/>
                <a:cs typeface="黑体"/>
              </a:rPr>
              <a:t>有</a:t>
            </a:r>
            <a:r>
              <a:rPr dirty="0" sz="1100" spc="-2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都</a:t>
            </a:r>
            <a:r>
              <a:rPr dirty="0" sz="1100" spc="-2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195" b="1">
                <a:latin typeface="Calibri"/>
                <a:cs typeface="Calibri"/>
              </a:rPr>
              <a:t>TLS</a:t>
            </a:r>
            <a:r>
              <a:rPr dirty="0" sz="1100">
                <a:latin typeface="黑体"/>
                <a:cs typeface="黑体"/>
              </a:rPr>
              <a:t>协</a:t>
            </a:r>
            <a:r>
              <a:rPr dirty="0" sz="1100" spc="-20">
                <a:latin typeface="黑体"/>
                <a:cs typeface="黑体"/>
              </a:rPr>
              <a:t>议</a:t>
            </a:r>
            <a:r>
              <a:rPr dirty="0" sz="1100" spc="-20">
                <a:latin typeface="黑体"/>
                <a:cs typeface="黑体"/>
              </a:rPr>
              <a:t>进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保</a:t>
            </a: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 spc="-20">
                <a:latin typeface="黑体"/>
                <a:cs typeface="黑体"/>
              </a:rPr>
              <a:t>传</a:t>
            </a:r>
            <a:r>
              <a:rPr dirty="0" sz="1100" spc="-20">
                <a:latin typeface="黑体"/>
                <a:cs typeface="黑体"/>
              </a:rPr>
              <a:t>输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程</a:t>
            </a:r>
            <a:r>
              <a:rPr dirty="0" sz="1100" spc="-50">
                <a:latin typeface="黑体"/>
                <a:cs typeface="黑体"/>
              </a:rPr>
              <a:t>中</a:t>
            </a:r>
            <a:endParaRPr sz="1100">
              <a:latin typeface="黑体"/>
              <a:cs typeface="黑体"/>
            </a:endParaRPr>
          </a:p>
          <a:p>
            <a:pPr marL="2851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机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性</a:t>
            </a:r>
            <a:r>
              <a:rPr dirty="0" sz="1100" spc="-20">
                <a:latin typeface="黑体"/>
                <a:cs typeface="黑体"/>
              </a:rPr>
              <a:t>、</a:t>
            </a:r>
            <a:r>
              <a:rPr dirty="0" sz="1100" spc="-20">
                <a:latin typeface="黑体"/>
                <a:cs typeface="黑体"/>
              </a:rPr>
              <a:t>完</a:t>
            </a:r>
            <a:r>
              <a:rPr dirty="0" sz="1100" spc="-20">
                <a:latin typeface="黑体"/>
                <a:cs typeface="黑体"/>
              </a:rPr>
              <a:t>整</a:t>
            </a:r>
            <a:r>
              <a:rPr dirty="0" sz="1100" spc="-20">
                <a:latin typeface="黑体"/>
                <a:cs typeface="黑体"/>
              </a:rPr>
              <a:t>性</a:t>
            </a:r>
            <a:r>
              <a:rPr dirty="0" sz="1100" spc="-20">
                <a:latin typeface="黑体"/>
                <a:cs typeface="黑体"/>
              </a:rPr>
              <a:t>和</a:t>
            </a:r>
            <a:r>
              <a:rPr dirty="0" sz="1100" spc="-20">
                <a:latin typeface="黑体"/>
                <a:cs typeface="黑体"/>
              </a:rPr>
              <a:t>真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性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防</a:t>
            </a:r>
            <a:r>
              <a:rPr dirty="0" sz="1100" spc="-20">
                <a:latin typeface="黑体"/>
                <a:cs typeface="黑体"/>
              </a:rPr>
              <a:t>止</a:t>
            </a:r>
            <a:r>
              <a:rPr dirty="0" sz="1100" spc="-20">
                <a:latin typeface="黑体"/>
                <a:cs typeface="黑体"/>
              </a:rPr>
              <a:t>中</a:t>
            </a:r>
            <a:r>
              <a:rPr dirty="0" sz="1100" spc="-20">
                <a:latin typeface="黑体"/>
                <a:cs typeface="黑体"/>
              </a:rPr>
              <a:t>间</a:t>
            </a:r>
            <a:r>
              <a:rPr dirty="0" sz="1100" spc="-20">
                <a:latin typeface="黑体"/>
                <a:cs typeface="黑体"/>
              </a:rPr>
              <a:t>人</a:t>
            </a:r>
            <a:r>
              <a:rPr dirty="0" sz="1100" spc="-20">
                <a:latin typeface="黑体"/>
                <a:cs typeface="黑体"/>
              </a:rPr>
              <a:t>攻</a:t>
            </a:r>
            <a:r>
              <a:rPr dirty="0" sz="1100" spc="-50">
                <a:latin typeface="黑体"/>
                <a:cs typeface="黑体"/>
              </a:rPr>
              <a:t>击</a:t>
            </a:r>
            <a:endParaRPr sz="1100">
              <a:latin typeface="黑体"/>
              <a:cs typeface="黑体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>
                <a:latin typeface="黑体"/>
                <a:cs typeface="黑体"/>
              </a:rPr>
              <a:t>交</a:t>
            </a:r>
            <a:r>
              <a:rPr dirty="0" sz="1100">
                <a:latin typeface="黑体"/>
                <a:cs typeface="黑体"/>
              </a:rPr>
              <a:t>易</a:t>
            </a:r>
            <a:r>
              <a:rPr dirty="0" sz="1100">
                <a:latin typeface="黑体"/>
                <a:cs typeface="黑体"/>
              </a:rPr>
              <a:t>加</a:t>
            </a:r>
            <a:r>
              <a:rPr dirty="0" sz="1100" spc="-35">
                <a:latin typeface="黑体"/>
                <a:cs typeface="黑体"/>
              </a:rPr>
              <a:t>密：</a:t>
            </a:r>
            <a:r>
              <a:rPr dirty="0" sz="1100" spc="-20">
                <a:latin typeface="黑体"/>
                <a:cs typeface="黑体"/>
              </a:rPr>
              <a:t>每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笔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都</a:t>
            </a:r>
            <a:r>
              <a:rPr dirty="0" sz="1100" spc="-20">
                <a:latin typeface="黑体"/>
                <a:cs typeface="黑体"/>
              </a:rPr>
              <a:t>使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150" b="1">
                <a:latin typeface="Calibri"/>
                <a:cs typeface="Calibri"/>
              </a:rPr>
              <a:t>AES</a:t>
            </a:r>
            <a:r>
              <a:rPr dirty="0" sz="1100">
                <a:latin typeface="黑体"/>
                <a:cs typeface="黑体"/>
              </a:rPr>
              <a:t>加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保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 spc="-20">
                <a:latin typeface="黑体"/>
                <a:cs typeface="黑体"/>
              </a:rPr>
              <a:t>存</a:t>
            </a:r>
            <a:r>
              <a:rPr dirty="0" sz="1100" spc="-20">
                <a:latin typeface="黑体"/>
                <a:cs typeface="黑体"/>
              </a:rPr>
              <a:t>储</a:t>
            </a:r>
            <a:r>
              <a:rPr dirty="0" sz="1100" spc="-20">
                <a:latin typeface="黑体"/>
                <a:cs typeface="黑体"/>
              </a:rPr>
              <a:t>和</a:t>
            </a:r>
            <a:r>
              <a:rPr dirty="0" sz="1100" spc="-50">
                <a:latin typeface="黑体"/>
                <a:cs typeface="黑体"/>
              </a:rPr>
              <a:t>传</a:t>
            </a:r>
            <a:endParaRPr sz="1100">
              <a:latin typeface="黑体"/>
              <a:cs typeface="黑体"/>
            </a:endParaRPr>
          </a:p>
          <a:p>
            <a:pPr marL="2851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输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程</a:t>
            </a:r>
            <a:r>
              <a:rPr dirty="0" sz="1100" spc="-20">
                <a:latin typeface="黑体"/>
                <a:cs typeface="黑体"/>
              </a:rPr>
              <a:t>中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安</a:t>
            </a:r>
            <a:r>
              <a:rPr dirty="0" sz="1100" spc="-20">
                <a:latin typeface="黑体"/>
                <a:cs typeface="黑体"/>
              </a:rPr>
              <a:t>全</a:t>
            </a:r>
            <a:r>
              <a:rPr dirty="0" sz="1100" spc="-50">
                <a:latin typeface="黑体"/>
                <a:cs typeface="黑体"/>
              </a:rPr>
              <a:t>性</a:t>
            </a:r>
            <a:endParaRPr sz="1100">
              <a:latin typeface="黑体"/>
              <a:cs typeface="黑体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>
                <a:latin typeface="黑体"/>
                <a:cs typeface="黑体"/>
              </a:rPr>
              <a:t>消</a:t>
            </a:r>
            <a:r>
              <a:rPr dirty="0" sz="1100">
                <a:latin typeface="黑体"/>
                <a:cs typeface="黑体"/>
              </a:rPr>
              <a:t>息</a:t>
            </a:r>
            <a:r>
              <a:rPr dirty="0" sz="1100">
                <a:latin typeface="黑体"/>
                <a:cs typeface="黑体"/>
              </a:rPr>
              <a:t>摘</a:t>
            </a:r>
            <a:r>
              <a:rPr dirty="0" sz="1100" spc="-35">
                <a:latin typeface="黑体"/>
                <a:cs typeface="黑体"/>
              </a:rPr>
              <a:t>要：</a:t>
            </a:r>
            <a:r>
              <a:rPr dirty="0" sz="1100" spc="-20">
                <a:latin typeface="黑体"/>
                <a:cs typeface="黑体"/>
              </a:rPr>
              <a:t>对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进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85" b="1">
                <a:latin typeface="Calibri"/>
                <a:cs typeface="Calibri"/>
              </a:rPr>
              <a:t>SHA-</a:t>
            </a:r>
            <a:r>
              <a:rPr dirty="0" sz="1100" spc="95" b="1">
                <a:latin typeface="Calibri"/>
                <a:cs typeface="Calibri"/>
              </a:rPr>
              <a:t>256</a:t>
            </a:r>
            <a:r>
              <a:rPr dirty="0" sz="1100">
                <a:latin typeface="黑体"/>
                <a:cs typeface="黑体"/>
              </a:rPr>
              <a:t>摘</a:t>
            </a:r>
            <a:r>
              <a:rPr dirty="0" sz="1100" spc="-20">
                <a:latin typeface="黑体"/>
                <a:cs typeface="黑体"/>
              </a:rPr>
              <a:t>要</a:t>
            </a:r>
            <a:r>
              <a:rPr dirty="0" sz="1100" spc="-20">
                <a:latin typeface="黑体"/>
                <a:cs typeface="黑体"/>
              </a:rPr>
              <a:t>处</a:t>
            </a:r>
            <a:r>
              <a:rPr dirty="0" sz="1100" spc="-20">
                <a:latin typeface="黑体"/>
                <a:cs typeface="黑体"/>
              </a:rPr>
              <a:t>理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保</a:t>
            </a: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 spc="-20">
                <a:latin typeface="黑体"/>
                <a:cs typeface="黑体"/>
              </a:rPr>
              <a:t>传</a:t>
            </a:r>
            <a:r>
              <a:rPr dirty="0" sz="1100" spc="-50">
                <a:latin typeface="黑体"/>
                <a:cs typeface="黑体"/>
              </a:rPr>
              <a:t>输</a:t>
            </a:r>
            <a:endParaRPr sz="1100">
              <a:latin typeface="黑体"/>
              <a:cs typeface="黑体"/>
            </a:endParaRPr>
          </a:p>
          <a:p>
            <a:pPr marL="2851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和</a:t>
            </a:r>
            <a:r>
              <a:rPr dirty="0" sz="1100" spc="-20">
                <a:latin typeface="黑体"/>
                <a:cs typeface="黑体"/>
              </a:rPr>
              <a:t>存</a:t>
            </a:r>
            <a:r>
              <a:rPr dirty="0" sz="1100" spc="-20">
                <a:latin typeface="黑体"/>
                <a:cs typeface="黑体"/>
              </a:rPr>
              <a:t>储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程</a:t>
            </a:r>
            <a:r>
              <a:rPr dirty="0" sz="1100" spc="-20">
                <a:latin typeface="黑体"/>
                <a:cs typeface="黑体"/>
              </a:rPr>
              <a:t>中</a:t>
            </a:r>
            <a:r>
              <a:rPr dirty="0" sz="1100" spc="-20">
                <a:latin typeface="黑体"/>
                <a:cs typeface="黑体"/>
              </a:rPr>
              <a:t>未</a:t>
            </a:r>
            <a:r>
              <a:rPr dirty="0" sz="1100" spc="-20">
                <a:latin typeface="黑体"/>
                <a:cs typeface="黑体"/>
              </a:rPr>
              <a:t>被</a:t>
            </a:r>
            <a:r>
              <a:rPr dirty="0" sz="1100" spc="-20">
                <a:latin typeface="黑体"/>
                <a:cs typeface="黑体"/>
              </a:rPr>
              <a:t>篡</a:t>
            </a:r>
            <a:r>
              <a:rPr dirty="0" sz="1100" spc="-20">
                <a:latin typeface="黑体"/>
                <a:cs typeface="黑体"/>
              </a:rPr>
              <a:t>改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防</a:t>
            </a:r>
            <a:r>
              <a:rPr dirty="0" sz="1100" spc="-20">
                <a:latin typeface="黑体"/>
                <a:cs typeface="黑体"/>
              </a:rPr>
              <a:t>止</a:t>
            </a:r>
            <a:r>
              <a:rPr dirty="0" sz="1100" spc="-20">
                <a:latin typeface="黑体"/>
                <a:cs typeface="黑体"/>
              </a:rPr>
              <a:t>重</a:t>
            </a:r>
            <a:r>
              <a:rPr dirty="0" sz="1100" spc="-20">
                <a:latin typeface="黑体"/>
                <a:cs typeface="黑体"/>
              </a:rPr>
              <a:t>放</a:t>
            </a:r>
            <a:r>
              <a:rPr dirty="0" sz="1100" spc="-20">
                <a:latin typeface="黑体"/>
                <a:cs typeface="黑体"/>
              </a:rPr>
              <a:t>攻</a:t>
            </a:r>
            <a:r>
              <a:rPr dirty="0" sz="1100" spc="-20">
                <a:latin typeface="黑体"/>
                <a:cs typeface="黑体"/>
              </a:rPr>
              <a:t>击</a:t>
            </a:r>
            <a:r>
              <a:rPr dirty="0" sz="1100" spc="-20">
                <a:latin typeface="黑体"/>
                <a:cs typeface="黑体"/>
              </a:rPr>
              <a:t>和</a:t>
            </a:r>
            <a:r>
              <a:rPr dirty="0" sz="1100" spc="-20">
                <a:latin typeface="黑体"/>
                <a:cs typeface="黑体"/>
              </a:rPr>
              <a:t>选</a:t>
            </a:r>
            <a:r>
              <a:rPr dirty="0" sz="1100" spc="-20">
                <a:latin typeface="黑体"/>
                <a:cs typeface="黑体"/>
              </a:rPr>
              <a:t>择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文</a:t>
            </a:r>
            <a:r>
              <a:rPr dirty="0" sz="1100" spc="-20">
                <a:latin typeface="黑体"/>
                <a:cs typeface="黑体"/>
              </a:rPr>
              <a:t>攻</a:t>
            </a:r>
            <a:r>
              <a:rPr dirty="0" sz="1100" spc="-20">
                <a:latin typeface="黑体"/>
                <a:cs typeface="黑体"/>
              </a:rPr>
              <a:t>击</a:t>
            </a:r>
            <a:r>
              <a:rPr dirty="0" sz="1100" spc="40">
                <a:latin typeface="黑体"/>
                <a:cs typeface="黑体"/>
              </a:rPr>
              <a:t>（</a:t>
            </a:r>
            <a:r>
              <a:rPr dirty="0" sz="1100" spc="40">
                <a:latin typeface="Calibri"/>
                <a:cs typeface="Calibri"/>
              </a:rPr>
              <a:t>CCA</a:t>
            </a:r>
            <a:r>
              <a:rPr dirty="0" sz="1100" spc="40">
                <a:latin typeface="黑体"/>
                <a:cs typeface="黑体"/>
              </a:rPr>
              <a:t>）</a:t>
            </a:r>
            <a:endParaRPr sz="1100">
              <a:latin typeface="黑体"/>
              <a:cs typeface="黑体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1665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网</a:t>
            </a:r>
            <a:r>
              <a:rPr dirty="0"/>
              <a:t>上</a:t>
            </a:r>
            <a:r>
              <a:rPr dirty="0"/>
              <a:t>交</a:t>
            </a:r>
            <a:r>
              <a:rPr dirty="0"/>
              <a:t>易</a:t>
            </a:r>
            <a:r>
              <a:rPr dirty="0"/>
              <a:t>的</a:t>
            </a:r>
            <a:r>
              <a:rPr dirty="0"/>
              <a:t>安</a:t>
            </a:r>
            <a:r>
              <a:rPr dirty="0"/>
              <a:t>全</a:t>
            </a:r>
            <a:r>
              <a:rPr dirty="0"/>
              <a:t>流</a:t>
            </a:r>
            <a:r>
              <a:rPr dirty="0" spc="-50"/>
              <a:t>程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873601"/>
            <a:ext cx="114192" cy="11419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1904" y="86059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2907" y="775688"/>
            <a:ext cx="4050029" cy="18021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135">
                <a:latin typeface="Calibri"/>
                <a:cs typeface="Calibri"/>
              </a:rPr>
              <a:t>TLS</a:t>
            </a:r>
            <a:r>
              <a:rPr dirty="0" sz="1100" spc="-20">
                <a:latin typeface="黑体"/>
                <a:cs typeface="黑体"/>
              </a:rPr>
              <a:t>加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道</a:t>
            </a:r>
            <a:r>
              <a:rPr dirty="0" sz="1100" spc="-20">
                <a:latin typeface="黑体"/>
                <a:cs typeface="黑体"/>
              </a:rPr>
              <a:t>连</a:t>
            </a:r>
            <a:r>
              <a:rPr dirty="0" sz="1100" spc="-20">
                <a:latin typeface="黑体"/>
                <a:cs typeface="黑体"/>
              </a:rPr>
              <a:t>接</a:t>
            </a:r>
            <a:r>
              <a:rPr dirty="0" sz="1100" spc="-20">
                <a:latin typeface="黑体"/>
                <a:cs typeface="黑体"/>
              </a:rPr>
              <a:t>服</a:t>
            </a:r>
            <a:r>
              <a:rPr dirty="0" sz="1100" spc="-20">
                <a:latin typeface="黑体"/>
                <a:cs typeface="黑体"/>
              </a:rPr>
              <a:t>务</a:t>
            </a:r>
            <a:r>
              <a:rPr dirty="0" sz="1100" spc="-20">
                <a:latin typeface="黑体"/>
                <a:cs typeface="黑体"/>
              </a:rPr>
              <a:t>器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发</a:t>
            </a:r>
            <a:r>
              <a:rPr dirty="0" sz="1100" spc="-20">
                <a:latin typeface="黑体"/>
                <a:cs typeface="黑体"/>
              </a:rPr>
              <a:t>起</a:t>
            </a:r>
            <a:r>
              <a:rPr dirty="0" sz="1100" spc="-20">
                <a:latin typeface="黑体"/>
                <a:cs typeface="黑体"/>
              </a:rPr>
              <a:t>转</a:t>
            </a:r>
            <a:r>
              <a:rPr dirty="0" sz="1100" spc="-20">
                <a:latin typeface="黑体"/>
                <a:cs typeface="黑体"/>
              </a:rPr>
              <a:t>账</a:t>
            </a:r>
            <a:r>
              <a:rPr dirty="0" sz="1100" spc="-20">
                <a:latin typeface="黑体"/>
                <a:cs typeface="黑体"/>
              </a:rPr>
              <a:t>请</a:t>
            </a:r>
            <a:r>
              <a:rPr dirty="0" sz="1100" spc="-50">
                <a:latin typeface="黑体"/>
                <a:cs typeface="黑体"/>
              </a:rPr>
              <a:t>求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黑体"/>
                <a:cs typeface="黑体"/>
              </a:rPr>
              <a:t>服</a:t>
            </a:r>
            <a:r>
              <a:rPr dirty="0" sz="1100" spc="-20">
                <a:latin typeface="黑体"/>
                <a:cs typeface="黑体"/>
              </a:rPr>
              <a:t>务</a:t>
            </a:r>
            <a:r>
              <a:rPr dirty="0" sz="1100" spc="-20">
                <a:latin typeface="黑体"/>
                <a:cs typeface="黑体"/>
              </a:rPr>
              <a:t>器</a:t>
            </a:r>
            <a:r>
              <a:rPr dirty="0" sz="1100" spc="-20">
                <a:latin typeface="黑体"/>
                <a:cs typeface="黑体"/>
              </a:rPr>
              <a:t>生</a:t>
            </a:r>
            <a:r>
              <a:rPr dirty="0" sz="1100" spc="-20">
                <a:latin typeface="黑体"/>
                <a:cs typeface="黑体"/>
              </a:rPr>
              <a:t>成</a:t>
            </a:r>
            <a:r>
              <a:rPr dirty="0" sz="1100" spc="-20">
                <a:latin typeface="黑体"/>
                <a:cs typeface="黑体"/>
              </a:rPr>
              <a:t>会</a:t>
            </a:r>
            <a:r>
              <a:rPr dirty="0" sz="1100" spc="-20">
                <a:latin typeface="黑体"/>
                <a:cs typeface="黑体"/>
              </a:rPr>
              <a:t>话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钥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于</a:t>
            </a:r>
            <a:r>
              <a:rPr dirty="0" sz="1100" spc="-20">
                <a:latin typeface="黑体"/>
                <a:cs typeface="黑体"/>
              </a:rPr>
              <a:t>本</a:t>
            </a:r>
            <a:r>
              <a:rPr dirty="0" sz="1100" spc="-20">
                <a:latin typeface="黑体"/>
                <a:cs typeface="黑体"/>
              </a:rPr>
              <a:t>次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150" b="1">
                <a:latin typeface="Calibri"/>
                <a:cs typeface="Calibri"/>
              </a:rPr>
              <a:t>AES</a:t>
            </a:r>
            <a:r>
              <a:rPr dirty="0" sz="1100" spc="-25">
                <a:latin typeface="黑体"/>
                <a:cs typeface="黑体"/>
              </a:rPr>
              <a:t>加密</a:t>
            </a:r>
            <a:endParaRPr sz="1100">
              <a:latin typeface="黑体"/>
              <a:cs typeface="黑体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输</a:t>
            </a:r>
            <a:r>
              <a:rPr dirty="0" sz="1100" spc="-20">
                <a:latin typeface="黑体"/>
                <a:cs typeface="黑体"/>
              </a:rPr>
              <a:t>入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金</a:t>
            </a:r>
            <a:r>
              <a:rPr dirty="0" sz="1100" spc="-20">
                <a:latin typeface="黑体"/>
                <a:cs typeface="黑体"/>
              </a:rPr>
              <a:t>额</a:t>
            </a:r>
            <a:r>
              <a:rPr dirty="0" sz="1100" spc="-20">
                <a:latin typeface="黑体"/>
                <a:cs typeface="黑体"/>
              </a:rPr>
              <a:t>和</a:t>
            </a:r>
            <a:r>
              <a:rPr dirty="0" sz="1100" spc="-20">
                <a:latin typeface="黑体"/>
                <a:cs typeface="黑体"/>
              </a:rPr>
              <a:t>收</a:t>
            </a:r>
            <a:r>
              <a:rPr dirty="0" sz="1100" spc="-20">
                <a:latin typeface="黑体"/>
                <a:cs typeface="黑体"/>
              </a:rPr>
              <a:t>款</a:t>
            </a:r>
            <a:r>
              <a:rPr dirty="0" sz="1100" spc="-20">
                <a:latin typeface="黑体"/>
                <a:cs typeface="黑体"/>
              </a:rPr>
              <a:t>方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息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服</a:t>
            </a:r>
            <a:r>
              <a:rPr dirty="0" sz="1100" spc="-20">
                <a:latin typeface="黑体"/>
                <a:cs typeface="黑体"/>
              </a:rPr>
              <a:t>务</a:t>
            </a:r>
            <a:r>
              <a:rPr dirty="0" sz="1100" spc="-20">
                <a:latin typeface="黑体"/>
                <a:cs typeface="黑体"/>
              </a:rPr>
              <a:t>器</a:t>
            </a:r>
            <a:r>
              <a:rPr dirty="0" sz="1100" spc="-20">
                <a:latin typeface="黑体"/>
                <a:cs typeface="黑体"/>
              </a:rPr>
              <a:t>对</a:t>
            </a: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进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150" b="1">
                <a:latin typeface="Calibri"/>
                <a:cs typeface="Calibri"/>
              </a:rPr>
              <a:t>AES</a:t>
            </a:r>
            <a:r>
              <a:rPr dirty="0" sz="1100">
                <a:latin typeface="黑体"/>
                <a:cs typeface="黑体"/>
              </a:rPr>
              <a:t>加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50">
                <a:latin typeface="黑体"/>
                <a:cs typeface="黑体"/>
              </a:rPr>
              <a:t>并</a:t>
            </a:r>
            <a:r>
              <a:rPr dirty="0" sz="1100" spc="-20">
                <a:latin typeface="黑体"/>
                <a:cs typeface="黑体"/>
              </a:rPr>
              <a:t>生</a:t>
            </a:r>
            <a:r>
              <a:rPr dirty="0" sz="1100" spc="-20">
                <a:latin typeface="黑体"/>
                <a:cs typeface="黑体"/>
              </a:rPr>
              <a:t>成</a:t>
            </a:r>
            <a:r>
              <a:rPr dirty="0" sz="1100" spc="85" b="1">
                <a:latin typeface="Calibri"/>
                <a:cs typeface="Calibri"/>
              </a:rPr>
              <a:t>SHA-</a:t>
            </a:r>
            <a:r>
              <a:rPr dirty="0" sz="1100" spc="95" b="1">
                <a:latin typeface="Calibri"/>
                <a:cs typeface="Calibri"/>
              </a:rPr>
              <a:t>256</a:t>
            </a:r>
            <a:r>
              <a:rPr dirty="0" sz="1100" spc="-25">
                <a:latin typeface="黑体"/>
                <a:cs typeface="黑体"/>
              </a:rPr>
              <a:t>摘要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黑体"/>
                <a:cs typeface="黑体"/>
              </a:rPr>
              <a:t>将</a:t>
            </a:r>
            <a:r>
              <a:rPr dirty="0" sz="1100" spc="-20">
                <a:latin typeface="黑体"/>
                <a:cs typeface="黑体"/>
              </a:rPr>
              <a:t>加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后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和</a:t>
            </a:r>
            <a:r>
              <a:rPr dirty="0" sz="1100" spc="-20">
                <a:latin typeface="黑体"/>
                <a:cs typeface="黑体"/>
              </a:rPr>
              <a:t>摘</a:t>
            </a:r>
            <a:r>
              <a:rPr dirty="0" sz="1100" spc="-20">
                <a:latin typeface="黑体"/>
                <a:cs typeface="黑体"/>
              </a:rPr>
              <a:t>要</a:t>
            </a:r>
            <a:r>
              <a:rPr dirty="0" sz="1100" spc="-2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195" b="1">
                <a:latin typeface="Calibri"/>
                <a:cs typeface="Calibri"/>
              </a:rPr>
              <a:t>TLS</a:t>
            </a:r>
            <a:r>
              <a:rPr dirty="0" sz="1100">
                <a:latin typeface="黑体"/>
                <a:cs typeface="黑体"/>
              </a:rPr>
              <a:t>安</a:t>
            </a:r>
            <a:r>
              <a:rPr dirty="0" sz="1100">
                <a:latin typeface="黑体"/>
                <a:cs typeface="黑体"/>
              </a:rPr>
              <a:t>全</a:t>
            </a:r>
            <a:r>
              <a:rPr dirty="0" sz="110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道</a:t>
            </a:r>
            <a:r>
              <a:rPr dirty="0" sz="1100" spc="-20">
                <a:latin typeface="黑体"/>
                <a:cs typeface="黑体"/>
              </a:rPr>
              <a:t>发</a:t>
            </a:r>
            <a:r>
              <a:rPr dirty="0" sz="1100" spc="-20">
                <a:latin typeface="黑体"/>
                <a:cs typeface="黑体"/>
              </a:rPr>
              <a:t>送</a:t>
            </a:r>
            <a:r>
              <a:rPr dirty="0" sz="1100" spc="-20">
                <a:latin typeface="黑体"/>
                <a:cs typeface="黑体"/>
              </a:rPr>
              <a:t>给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50">
                <a:latin typeface="黑体"/>
                <a:cs typeface="黑体"/>
              </a:rPr>
              <a:t>行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解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验</a:t>
            </a:r>
            <a:r>
              <a:rPr dirty="0" sz="1100" spc="-20">
                <a:latin typeface="黑体"/>
                <a:cs typeface="黑体"/>
              </a:rPr>
              <a:t>证</a:t>
            </a:r>
            <a:r>
              <a:rPr dirty="0" sz="1100" spc="-20">
                <a:latin typeface="黑体"/>
                <a:cs typeface="黑体"/>
              </a:rPr>
              <a:t>摘</a:t>
            </a:r>
            <a:r>
              <a:rPr dirty="0" sz="1100" spc="-20">
                <a:latin typeface="黑体"/>
                <a:cs typeface="黑体"/>
              </a:rPr>
              <a:t>要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保</a:t>
            </a: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完</a:t>
            </a:r>
            <a:r>
              <a:rPr dirty="0" sz="1100" spc="-20">
                <a:latin typeface="黑体"/>
                <a:cs typeface="黑体"/>
              </a:rPr>
              <a:t>整</a:t>
            </a:r>
            <a:r>
              <a:rPr dirty="0" sz="1100" spc="-20">
                <a:latin typeface="黑体"/>
                <a:cs typeface="黑体"/>
              </a:rPr>
              <a:t>性</a:t>
            </a:r>
            <a:r>
              <a:rPr dirty="0" sz="1100" spc="-20">
                <a:latin typeface="黑体"/>
                <a:cs typeface="黑体"/>
              </a:rPr>
              <a:t>和</a:t>
            </a:r>
            <a:r>
              <a:rPr dirty="0" sz="1100" spc="-20">
                <a:latin typeface="黑体"/>
                <a:cs typeface="黑体"/>
              </a:rPr>
              <a:t>真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性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然</a:t>
            </a:r>
            <a:r>
              <a:rPr dirty="0" sz="1100" spc="-50">
                <a:latin typeface="黑体"/>
                <a:cs typeface="黑体"/>
              </a:rPr>
              <a:t>后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执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转</a:t>
            </a:r>
            <a:r>
              <a:rPr dirty="0" sz="1100" spc="-20">
                <a:latin typeface="黑体"/>
                <a:cs typeface="黑体"/>
              </a:rPr>
              <a:t>账</a:t>
            </a:r>
            <a:r>
              <a:rPr dirty="0" sz="1100" spc="-20">
                <a:latin typeface="黑体"/>
                <a:cs typeface="黑体"/>
              </a:rPr>
              <a:t>操</a:t>
            </a:r>
            <a:r>
              <a:rPr dirty="0" sz="1100" spc="-50">
                <a:latin typeface="黑体"/>
                <a:cs typeface="黑体"/>
              </a:rPr>
              <a:t>作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黑体"/>
                <a:cs typeface="黑体"/>
              </a:rPr>
              <a:t>转</a:t>
            </a:r>
            <a:r>
              <a:rPr dirty="0" sz="1100" spc="-20">
                <a:latin typeface="黑体"/>
                <a:cs typeface="黑体"/>
              </a:rPr>
              <a:t>账</a:t>
            </a:r>
            <a:r>
              <a:rPr dirty="0" sz="1100" spc="-20">
                <a:latin typeface="黑体"/>
                <a:cs typeface="黑体"/>
              </a:rPr>
              <a:t>完</a:t>
            </a:r>
            <a:r>
              <a:rPr dirty="0" sz="1100" spc="-20">
                <a:latin typeface="黑体"/>
                <a:cs typeface="黑体"/>
              </a:rPr>
              <a:t>成</a:t>
            </a:r>
            <a:r>
              <a:rPr dirty="0" sz="1100" spc="-20">
                <a:latin typeface="黑体"/>
                <a:cs typeface="黑体"/>
              </a:rPr>
              <a:t>后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生</a:t>
            </a:r>
            <a:r>
              <a:rPr dirty="0" sz="1100" spc="-20">
                <a:latin typeface="黑体"/>
                <a:cs typeface="黑体"/>
              </a:rPr>
              <a:t>成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认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息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并</a:t>
            </a:r>
            <a:r>
              <a:rPr dirty="0" sz="1100" spc="-2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195" b="1">
                <a:latin typeface="Calibri"/>
                <a:cs typeface="Calibri"/>
              </a:rPr>
              <a:t>TLS</a:t>
            </a:r>
            <a:r>
              <a:rPr dirty="0" sz="1100">
                <a:latin typeface="黑体"/>
                <a:cs typeface="黑体"/>
              </a:rPr>
              <a:t>安</a:t>
            </a:r>
            <a:r>
              <a:rPr dirty="0" sz="1100">
                <a:latin typeface="黑体"/>
                <a:cs typeface="黑体"/>
              </a:rPr>
              <a:t>全</a:t>
            </a:r>
            <a:r>
              <a:rPr dirty="0" sz="1100">
                <a:latin typeface="黑体"/>
                <a:cs typeface="黑体"/>
              </a:rPr>
              <a:t>通</a:t>
            </a:r>
            <a:r>
              <a:rPr dirty="0" sz="1100" spc="-25">
                <a:latin typeface="黑体"/>
                <a:cs typeface="黑体"/>
              </a:rPr>
              <a:t>道</a:t>
            </a:r>
            <a:r>
              <a:rPr dirty="0" sz="1100" spc="-20">
                <a:latin typeface="黑体"/>
                <a:cs typeface="黑体"/>
              </a:rPr>
              <a:t>反</a:t>
            </a:r>
            <a:r>
              <a:rPr dirty="0" sz="1100" spc="-20">
                <a:latin typeface="黑体"/>
                <a:cs typeface="黑体"/>
              </a:rPr>
              <a:t>馈</a:t>
            </a:r>
            <a:r>
              <a:rPr dirty="0" sz="1100" spc="-20">
                <a:latin typeface="黑体"/>
                <a:cs typeface="黑体"/>
              </a:rPr>
              <a:t>给</a:t>
            </a:r>
            <a:r>
              <a:rPr dirty="0" sz="1100" spc="-50">
                <a:latin typeface="黑体"/>
                <a:cs typeface="黑体"/>
              </a:rPr>
              <a:t>用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认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已</a:t>
            </a:r>
            <a:r>
              <a:rPr dirty="0" sz="1100" spc="-20">
                <a:latin typeface="黑体"/>
                <a:cs typeface="黑体"/>
              </a:rPr>
              <a:t>成</a:t>
            </a:r>
            <a:r>
              <a:rPr dirty="0" sz="1100" spc="-20">
                <a:latin typeface="黑体"/>
                <a:cs typeface="黑体"/>
              </a:rPr>
              <a:t>功</a:t>
            </a:r>
            <a:r>
              <a:rPr dirty="0" sz="1100" spc="-20">
                <a:latin typeface="黑体"/>
                <a:cs typeface="黑体"/>
              </a:rPr>
              <a:t>处</a:t>
            </a:r>
            <a:r>
              <a:rPr dirty="0" sz="1100" spc="-50">
                <a:latin typeface="黑体"/>
                <a:cs typeface="黑体"/>
              </a:rPr>
              <a:t>理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083633"/>
            <a:ext cx="114192" cy="11419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51904" y="1070627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293666"/>
            <a:ext cx="114192" cy="11419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1904" y="128066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675771"/>
            <a:ext cx="114192" cy="11419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51904" y="166276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885804"/>
            <a:ext cx="114192" cy="11419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51904" y="187279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2267908"/>
            <a:ext cx="114192" cy="114192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51904" y="2254902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69108" y="32616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989491" y="325763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167293" y="325763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3260458" y="3248757"/>
            <a:ext cx="203200" cy="55880"/>
            <a:chOff x="3260458" y="3248757"/>
            <a:chExt cx="203200" cy="55880"/>
          </a:xfrm>
        </p:grpSpPr>
        <p:sp>
          <p:nvSpPr>
            <p:cNvPr id="6" name="object 6" descr=""/>
            <p:cNvSpPr/>
            <p:nvPr/>
          </p:nvSpPr>
          <p:spPr>
            <a:xfrm>
              <a:off x="3323627" y="325128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260458" y="325763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3531438" y="3247492"/>
            <a:ext cx="203200" cy="58419"/>
            <a:chOff x="3531438" y="3247492"/>
            <a:chExt cx="203200" cy="58419"/>
          </a:xfrm>
        </p:grpSpPr>
        <p:sp>
          <p:nvSpPr>
            <p:cNvPr id="9" name="object 9" descr=""/>
            <p:cNvSpPr/>
            <p:nvPr/>
          </p:nvSpPr>
          <p:spPr>
            <a:xfrm>
              <a:off x="3620339" y="326398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31438" y="325763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07639" y="32512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3802405" y="3247492"/>
            <a:ext cx="203200" cy="58419"/>
            <a:chOff x="3802405" y="3247492"/>
            <a:chExt cx="203200" cy="58419"/>
          </a:xfrm>
        </p:grpSpPr>
        <p:sp>
          <p:nvSpPr>
            <p:cNvPr id="13" name="object 13" descr=""/>
            <p:cNvSpPr/>
            <p:nvPr/>
          </p:nvSpPr>
          <p:spPr>
            <a:xfrm>
              <a:off x="3878606" y="325128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02405" y="325763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78606" y="328938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4149573" y="325128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4326572" y="3248748"/>
            <a:ext cx="238760" cy="57150"/>
            <a:chOff x="4326572" y="3248748"/>
            <a:chExt cx="238760" cy="57150"/>
          </a:xfrm>
        </p:grpSpPr>
        <p:sp>
          <p:nvSpPr>
            <p:cNvPr id="18" name="object 18" descr=""/>
            <p:cNvSpPr/>
            <p:nvPr/>
          </p:nvSpPr>
          <p:spPr>
            <a:xfrm>
              <a:off x="4451033" y="328176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23969" y="325527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29112" y="325128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5300" y="72540"/>
            <a:ext cx="13011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交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易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过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程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流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程</a:t>
            </a:r>
            <a:r>
              <a:rPr dirty="0" sz="1400" spc="-50">
                <a:solidFill>
                  <a:srgbClr val="3333B2"/>
                </a:solidFill>
                <a:latin typeface="黑体"/>
                <a:cs typeface="黑体"/>
              </a:rPr>
              <a:t>图</a:t>
            </a:r>
            <a:endParaRPr sz="1400">
              <a:latin typeface="黑体"/>
              <a:cs typeface="黑体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0" y="302092"/>
            <a:ext cx="4608195" cy="3154045"/>
            <a:chOff x="0" y="302092"/>
            <a:chExt cx="4608195" cy="3154045"/>
          </a:xfrm>
        </p:grpSpPr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06" y="302092"/>
              <a:ext cx="4330965" cy="3057629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0" y="3346373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26"/>
                  </a:lnTo>
                  <a:lnTo>
                    <a:pt x="1535976" y="10962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535976" y="3346373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26"/>
                  </a:lnTo>
                  <a:lnTo>
                    <a:pt x="1535976" y="10962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071952" y="3346373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26"/>
                  </a:lnTo>
                  <a:lnTo>
                    <a:pt x="1535976" y="10962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28" name="object 28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13011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存</a:t>
            </a:r>
            <a:r>
              <a:rPr dirty="0"/>
              <a:t>取</a:t>
            </a:r>
            <a:r>
              <a:rPr dirty="0"/>
              <a:t>款</a:t>
            </a:r>
            <a:r>
              <a:rPr dirty="0"/>
              <a:t>操</a:t>
            </a:r>
            <a:r>
              <a:rPr dirty="0"/>
              <a:t>作</a:t>
            </a:r>
            <a:r>
              <a:rPr dirty="0"/>
              <a:t>流</a:t>
            </a:r>
            <a:r>
              <a:rPr dirty="0" spc="-50"/>
              <a:t>程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095266"/>
            <a:ext cx="114192" cy="11419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1904" y="1082261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2907" y="997354"/>
            <a:ext cx="4064000" cy="12477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黑体"/>
                <a:cs typeface="黑体"/>
              </a:rPr>
              <a:t>身</a:t>
            </a:r>
            <a:r>
              <a:rPr dirty="0" sz="1100">
                <a:latin typeface="黑体"/>
                <a:cs typeface="黑体"/>
              </a:rPr>
              <a:t>份</a:t>
            </a:r>
            <a:r>
              <a:rPr dirty="0" sz="1100">
                <a:latin typeface="黑体"/>
                <a:cs typeface="黑体"/>
              </a:rPr>
              <a:t>验</a:t>
            </a:r>
            <a:r>
              <a:rPr dirty="0" sz="1100" spc="-35">
                <a:latin typeface="黑体"/>
                <a:cs typeface="黑体"/>
              </a:rPr>
              <a:t>证：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名</a:t>
            </a:r>
            <a:r>
              <a:rPr dirty="0" sz="1100" spc="-20">
                <a:latin typeface="黑体"/>
                <a:cs typeface="黑体"/>
              </a:rPr>
              <a:t>和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码</a:t>
            </a:r>
            <a:r>
              <a:rPr dirty="0" sz="1100" spc="-20">
                <a:latin typeface="黑体"/>
                <a:cs typeface="黑体"/>
              </a:rPr>
              <a:t>登</a:t>
            </a:r>
            <a:r>
              <a:rPr dirty="0" sz="1100" spc="-20">
                <a:latin typeface="黑体"/>
                <a:cs typeface="黑体"/>
              </a:rPr>
              <a:t>录</a:t>
            </a:r>
            <a:r>
              <a:rPr dirty="0" sz="1100" spc="-20">
                <a:latin typeface="黑体"/>
                <a:cs typeface="黑体"/>
              </a:rPr>
              <a:t>系</a:t>
            </a:r>
            <a:r>
              <a:rPr dirty="0" sz="1100" spc="-20">
                <a:latin typeface="黑体"/>
                <a:cs typeface="黑体"/>
              </a:rPr>
              <a:t>统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 marL="16510" marR="836294">
              <a:lnSpc>
                <a:spcPct val="125299"/>
              </a:lnSpc>
            </a:pPr>
            <a:r>
              <a:rPr dirty="0" sz="1100">
                <a:latin typeface="黑体"/>
                <a:cs typeface="黑体"/>
              </a:rPr>
              <a:t>银</a:t>
            </a:r>
            <a:r>
              <a:rPr dirty="0" sz="1100">
                <a:latin typeface="黑体"/>
                <a:cs typeface="黑体"/>
              </a:rPr>
              <a:t>行</a:t>
            </a:r>
            <a:r>
              <a:rPr dirty="0" sz="1100">
                <a:latin typeface="黑体"/>
                <a:cs typeface="黑体"/>
              </a:rPr>
              <a:t>卡</a:t>
            </a:r>
            <a:r>
              <a:rPr dirty="0" sz="1100">
                <a:latin typeface="黑体"/>
                <a:cs typeface="黑体"/>
              </a:rPr>
              <a:t>选</a:t>
            </a:r>
            <a:r>
              <a:rPr dirty="0" sz="1100" spc="-35">
                <a:latin typeface="黑体"/>
                <a:cs typeface="黑体"/>
              </a:rPr>
              <a:t>择：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选</a:t>
            </a:r>
            <a:r>
              <a:rPr dirty="0" sz="1100" spc="-20">
                <a:latin typeface="黑体"/>
                <a:cs typeface="黑体"/>
              </a:rPr>
              <a:t>择</a:t>
            </a:r>
            <a:r>
              <a:rPr dirty="0" sz="1100" spc="-20">
                <a:latin typeface="黑体"/>
                <a:cs typeface="黑体"/>
              </a:rPr>
              <a:t>要</a:t>
            </a:r>
            <a:r>
              <a:rPr dirty="0" sz="1100" spc="-20">
                <a:latin typeface="黑体"/>
                <a:cs typeface="黑体"/>
              </a:rPr>
              <a:t>进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存</a:t>
            </a:r>
            <a:r>
              <a:rPr dirty="0" sz="1100" spc="-20">
                <a:latin typeface="黑体"/>
                <a:cs typeface="黑体"/>
              </a:rPr>
              <a:t>取</a:t>
            </a:r>
            <a:r>
              <a:rPr dirty="0" sz="1100" spc="-20">
                <a:latin typeface="黑体"/>
                <a:cs typeface="黑体"/>
              </a:rPr>
              <a:t>款</a:t>
            </a:r>
            <a:r>
              <a:rPr dirty="0" sz="1100" spc="-20">
                <a:latin typeface="黑体"/>
                <a:cs typeface="黑体"/>
              </a:rPr>
              <a:t>操</a:t>
            </a:r>
            <a:r>
              <a:rPr dirty="0" sz="1100" spc="-20">
                <a:latin typeface="黑体"/>
                <a:cs typeface="黑体"/>
              </a:rPr>
              <a:t>作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卡</a:t>
            </a:r>
            <a:r>
              <a:rPr dirty="0" sz="1100" spc="-50">
                <a:latin typeface="黑体"/>
                <a:cs typeface="黑体"/>
              </a:rPr>
              <a:t>。</a:t>
            </a:r>
            <a:r>
              <a:rPr dirty="0" sz="1100">
                <a:latin typeface="黑体"/>
                <a:cs typeface="黑体"/>
              </a:rPr>
              <a:t>银</a:t>
            </a:r>
            <a:r>
              <a:rPr dirty="0" sz="1100">
                <a:latin typeface="黑体"/>
                <a:cs typeface="黑体"/>
              </a:rPr>
              <a:t>行</a:t>
            </a:r>
            <a:r>
              <a:rPr dirty="0" sz="1100">
                <a:latin typeface="黑体"/>
                <a:cs typeface="黑体"/>
              </a:rPr>
              <a:t>卡</a:t>
            </a:r>
            <a:r>
              <a:rPr dirty="0" sz="1100">
                <a:latin typeface="黑体"/>
                <a:cs typeface="黑体"/>
              </a:rPr>
              <a:t>验</a:t>
            </a:r>
            <a:r>
              <a:rPr dirty="0" sz="1100" spc="-35">
                <a:latin typeface="黑体"/>
                <a:cs typeface="黑体"/>
              </a:rPr>
              <a:t>证：</a:t>
            </a:r>
            <a:r>
              <a:rPr dirty="0" sz="1100" spc="-20">
                <a:latin typeface="黑体"/>
                <a:cs typeface="黑体"/>
              </a:rPr>
              <a:t>服</a:t>
            </a:r>
            <a:r>
              <a:rPr dirty="0" sz="1100" spc="-20">
                <a:latin typeface="黑体"/>
                <a:cs typeface="黑体"/>
              </a:rPr>
              <a:t>务</a:t>
            </a:r>
            <a:r>
              <a:rPr dirty="0" sz="1100" spc="-20">
                <a:latin typeface="黑体"/>
                <a:cs typeface="黑体"/>
              </a:rPr>
              <a:t>器</a:t>
            </a:r>
            <a:r>
              <a:rPr dirty="0" sz="1100" spc="-20">
                <a:latin typeface="黑体"/>
                <a:cs typeface="黑体"/>
              </a:rPr>
              <a:t>验</a:t>
            </a:r>
            <a:r>
              <a:rPr dirty="0" sz="1100" spc="-20">
                <a:latin typeface="黑体"/>
                <a:cs typeface="黑体"/>
              </a:rPr>
              <a:t>证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卡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真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性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 marL="16510">
              <a:lnSpc>
                <a:spcPct val="100000"/>
              </a:lnSpc>
              <a:spcBef>
                <a:spcPts val="334"/>
              </a:spcBef>
            </a:pPr>
            <a:r>
              <a:rPr dirty="0" sz="1100">
                <a:latin typeface="黑体"/>
                <a:cs typeface="黑体"/>
              </a:rPr>
              <a:t>余</a:t>
            </a:r>
            <a:r>
              <a:rPr dirty="0" sz="1100">
                <a:latin typeface="黑体"/>
                <a:cs typeface="黑体"/>
              </a:rPr>
              <a:t>额</a:t>
            </a:r>
            <a:r>
              <a:rPr dirty="0" sz="1100">
                <a:latin typeface="黑体"/>
                <a:cs typeface="黑体"/>
              </a:rPr>
              <a:t>检</a:t>
            </a:r>
            <a:r>
              <a:rPr dirty="0" sz="1100" spc="-20">
                <a:latin typeface="黑体"/>
                <a:cs typeface="黑体"/>
              </a:rPr>
              <a:t>查</a:t>
            </a:r>
            <a:r>
              <a:rPr dirty="0" sz="1100" spc="-20">
                <a:latin typeface="黑体"/>
                <a:cs typeface="黑体"/>
              </a:rPr>
              <a:t>（</a:t>
            </a:r>
            <a:r>
              <a:rPr dirty="0" sz="1100" spc="-20">
                <a:latin typeface="黑体"/>
                <a:cs typeface="黑体"/>
              </a:rPr>
              <a:t>仅</a:t>
            </a:r>
            <a:r>
              <a:rPr dirty="0" sz="1100" spc="-20">
                <a:latin typeface="黑体"/>
                <a:cs typeface="黑体"/>
              </a:rPr>
              <a:t>取</a:t>
            </a:r>
            <a:r>
              <a:rPr dirty="0" sz="1100" spc="-20">
                <a:latin typeface="黑体"/>
                <a:cs typeface="黑体"/>
              </a:rPr>
              <a:t>款</a:t>
            </a:r>
            <a:r>
              <a:rPr dirty="0" sz="1100" spc="-560">
                <a:latin typeface="黑体"/>
                <a:cs typeface="黑体"/>
              </a:rPr>
              <a:t>）</a:t>
            </a:r>
            <a:r>
              <a:rPr dirty="0" sz="1100" spc="25">
                <a:latin typeface="黑体"/>
                <a:cs typeface="黑体"/>
              </a:rPr>
              <a:t>：</a:t>
            </a:r>
            <a:r>
              <a:rPr dirty="0" sz="1100" spc="-20">
                <a:latin typeface="黑体"/>
                <a:cs typeface="黑体"/>
              </a:rPr>
              <a:t>系</a:t>
            </a:r>
            <a:r>
              <a:rPr dirty="0" sz="1100" spc="-20">
                <a:latin typeface="黑体"/>
                <a:cs typeface="黑体"/>
              </a:rPr>
              <a:t>统</a:t>
            </a:r>
            <a:r>
              <a:rPr dirty="0" sz="1100" spc="-20">
                <a:latin typeface="黑体"/>
                <a:cs typeface="黑体"/>
              </a:rPr>
              <a:t>检</a:t>
            </a:r>
            <a:r>
              <a:rPr dirty="0" sz="1100" spc="-20">
                <a:latin typeface="黑体"/>
                <a:cs typeface="黑体"/>
              </a:rPr>
              <a:t>查</a:t>
            </a:r>
            <a:r>
              <a:rPr dirty="0" sz="1100" spc="-20">
                <a:latin typeface="黑体"/>
                <a:cs typeface="黑体"/>
              </a:rPr>
              <a:t>所</a:t>
            </a:r>
            <a:r>
              <a:rPr dirty="0" sz="1100" spc="-20">
                <a:latin typeface="黑体"/>
                <a:cs typeface="黑体"/>
              </a:rPr>
              <a:t>选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卡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余</a:t>
            </a:r>
            <a:r>
              <a:rPr dirty="0" sz="1100" spc="-20">
                <a:latin typeface="黑体"/>
                <a:cs typeface="黑体"/>
              </a:rPr>
              <a:t>额</a:t>
            </a:r>
            <a:r>
              <a:rPr dirty="0" sz="1100" spc="-20">
                <a:latin typeface="黑体"/>
                <a:cs typeface="黑体"/>
              </a:rPr>
              <a:t>是</a:t>
            </a:r>
            <a:r>
              <a:rPr dirty="0" sz="1100" spc="-20">
                <a:latin typeface="黑体"/>
                <a:cs typeface="黑体"/>
              </a:rPr>
              <a:t>否</a:t>
            </a:r>
            <a:r>
              <a:rPr dirty="0" sz="1100" spc="-20">
                <a:latin typeface="黑体"/>
                <a:cs typeface="黑体"/>
              </a:rPr>
              <a:t>足</a:t>
            </a:r>
            <a:r>
              <a:rPr dirty="0" sz="1100" spc="-20">
                <a:latin typeface="黑体"/>
                <a:cs typeface="黑体"/>
              </a:rPr>
              <a:t>够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 marL="16510">
              <a:lnSpc>
                <a:spcPct val="100000"/>
              </a:lnSpc>
              <a:spcBef>
                <a:spcPts val="330"/>
              </a:spcBef>
            </a:pPr>
            <a:r>
              <a:rPr dirty="0" sz="1100">
                <a:latin typeface="黑体"/>
                <a:cs typeface="黑体"/>
              </a:rPr>
              <a:t>存</a:t>
            </a:r>
            <a:r>
              <a:rPr dirty="0" sz="1100">
                <a:latin typeface="黑体"/>
                <a:cs typeface="黑体"/>
              </a:rPr>
              <a:t>取</a:t>
            </a:r>
            <a:r>
              <a:rPr dirty="0" sz="1100">
                <a:latin typeface="黑体"/>
                <a:cs typeface="黑体"/>
              </a:rPr>
              <a:t>款</a:t>
            </a:r>
            <a:r>
              <a:rPr dirty="0" sz="1100">
                <a:latin typeface="黑体"/>
                <a:cs typeface="黑体"/>
              </a:rPr>
              <a:t>操</a:t>
            </a:r>
            <a:r>
              <a:rPr dirty="0" sz="1100" spc="-35">
                <a:latin typeface="黑体"/>
                <a:cs typeface="黑体"/>
              </a:rPr>
              <a:t>作：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输</a:t>
            </a:r>
            <a:r>
              <a:rPr dirty="0" sz="1100" spc="-20">
                <a:latin typeface="黑体"/>
                <a:cs typeface="黑体"/>
              </a:rPr>
              <a:t>入</a:t>
            </a:r>
            <a:r>
              <a:rPr dirty="0" sz="1100" spc="-20">
                <a:latin typeface="黑体"/>
                <a:cs typeface="黑体"/>
              </a:rPr>
              <a:t>存</a:t>
            </a:r>
            <a:r>
              <a:rPr dirty="0" sz="1100" spc="-20">
                <a:latin typeface="黑体"/>
                <a:cs typeface="黑体"/>
              </a:rPr>
              <a:t>款</a:t>
            </a:r>
            <a:r>
              <a:rPr dirty="0" sz="1100" spc="-20">
                <a:latin typeface="黑体"/>
                <a:cs typeface="黑体"/>
              </a:rPr>
              <a:t>或</a:t>
            </a:r>
            <a:r>
              <a:rPr dirty="0" sz="1100" spc="-20">
                <a:latin typeface="黑体"/>
                <a:cs typeface="黑体"/>
              </a:rPr>
              <a:t>取</a:t>
            </a:r>
            <a:r>
              <a:rPr dirty="0" sz="1100" spc="-20">
                <a:latin typeface="黑体"/>
                <a:cs typeface="黑体"/>
              </a:rPr>
              <a:t>款</a:t>
            </a:r>
            <a:r>
              <a:rPr dirty="0" sz="1100" spc="-20">
                <a:latin typeface="黑体"/>
                <a:cs typeface="黑体"/>
              </a:rPr>
              <a:t>金</a:t>
            </a:r>
            <a:r>
              <a:rPr dirty="0" sz="1100" spc="-20">
                <a:latin typeface="黑体"/>
                <a:cs typeface="黑体"/>
              </a:rPr>
              <a:t>额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服</a:t>
            </a:r>
            <a:r>
              <a:rPr dirty="0" sz="1100" spc="-20">
                <a:latin typeface="黑体"/>
                <a:cs typeface="黑体"/>
              </a:rPr>
              <a:t>务</a:t>
            </a:r>
            <a:r>
              <a:rPr dirty="0" sz="1100" spc="-20">
                <a:latin typeface="黑体"/>
                <a:cs typeface="黑体"/>
              </a:rPr>
              <a:t>器</a:t>
            </a:r>
            <a:r>
              <a:rPr dirty="0" sz="1100" spc="-20">
                <a:latin typeface="黑体"/>
                <a:cs typeface="黑体"/>
              </a:rPr>
              <a:t>处</a:t>
            </a:r>
            <a:r>
              <a:rPr dirty="0" sz="1100" spc="-20">
                <a:latin typeface="黑体"/>
                <a:cs typeface="黑体"/>
              </a:rPr>
              <a:t>理</a:t>
            </a:r>
            <a:r>
              <a:rPr dirty="0" sz="1100" spc="-20">
                <a:latin typeface="黑体"/>
                <a:cs typeface="黑体"/>
              </a:rPr>
              <a:t>操</a:t>
            </a:r>
            <a:r>
              <a:rPr dirty="0" sz="1100" spc="-20">
                <a:latin typeface="黑体"/>
                <a:cs typeface="黑体"/>
              </a:rPr>
              <a:t>作</a:t>
            </a:r>
            <a:r>
              <a:rPr dirty="0" sz="1100" spc="-20">
                <a:latin typeface="黑体"/>
                <a:cs typeface="黑体"/>
              </a:rPr>
              <a:t>并</a:t>
            </a:r>
            <a:r>
              <a:rPr dirty="0" sz="1100" spc="-20">
                <a:latin typeface="黑体"/>
                <a:cs typeface="黑体"/>
              </a:rPr>
              <a:t>反</a:t>
            </a:r>
            <a:r>
              <a:rPr dirty="0" sz="1100" spc="-20">
                <a:latin typeface="黑体"/>
                <a:cs typeface="黑体"/>
              </a:rPr>
              <a:t>馈</a:t>
            </a:r>
            <a:r>
              <a:rPr dirty="0" sz="1100" spc="-50">
                <a:latin typeface="黑体"/>
                <a:cs typeface="黑体"/>
              </a:rPr>
              <a:t>交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认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305299"/>
            <a:ext cx="114192" cy="11419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51904" y="129229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672" y="1515332"/>
            <a:ext cx="114192" cy="11419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1904" y="1502326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725364"/>
            <a:ext cx="114192" cy="11419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51904" y="171235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935397"/>
            <a:ext cx="114192" cy="11419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51904" y="1922391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1665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存</a:t>
            </a:r>
            <a:r>
              <a:rPr dirty="0"/>
              <a:t>取</a:t>
            </a:r>
            <a:r>
              <a:rPr dirty="0"/>
              <a:t>款</a:t>
            </a:r>
            <a:r>
              <a:rPr dirty="0"/>
              <a:t>信</a:t>
            </a:r>
            <a:r>
              <a:rPr dirty="0"/>
              <a:t>息</a:t>
            </a:r>
            <a:r>
              <a:rPr dirty="0"/>
              <a:t>安</a:t>
            </a:r>
            <a:r>
              <a:rPr dirty="0"/>
              <a:t>全</a:t>
            </a:r>
            <a:r>
              <a:rPr dirty="0"/>
              <a:t>保</a:t>
            </a:r>
            <a:r>
              <a:rPr dirty="0" spc="-50"/>
              <a:t>障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76" y="1193431"/>
            <a:ext cx="65252" cy="652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7063" y="1066188"/>
            <a:ext cx="305752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黑体"/>
                <a:cs typeface="黑体"/>
              </a:rPr>
              <a:t>通</a:t>
            </a:r>
            <a:r>
              <a:rPr dirty="0" sz="1100">
                <a:latin typeface="黑体"/>
                <a:cs typeface="黑体"/>
              </a:rPr>
              <a:t>信</a:t>
            </a:r>
            <a:r>
              <a:rPr dirty="0" sz="1100">
                <a:latin typeface="黑体"/>
                <a:cs typeface="黑体"/>
              </a:rPr>
              <a:t>安</a:t>
            </a:r>
            <a:r>
              <a:rPr dirty="0" sz="1100" spc="-35">
                <a:latin typeface="黑体"/>
                <a:cs typeface="黑体"/>
              </a:rPr>
              <a:t>全：</a:t>
            </a:r>
            <a:r>
              <a:rPr dirty="0" sz="1100" spc="-20">
                <a:latin typeface="黑体"/>
                <a:cs typeface="黑体"/>
              </a:rPr>
              <a:t>使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135">
                <a:latin typeface="Calibri"/>
                <a:cs typeface="Calibri"/>
              </a:rPr>
              <a:t>TLS</a:t>
            </a:r>
            <a:r>
              <a:rPr dirty="0" sz="1100" spc="-20">
                <a:latin typeface="黑体"/>
                <a:cs typeface="黑体"/>
              </a:rPr>
              <a:t>协</a:t>
            </a:r>
            <a:r>
              <a:rPr dirty="0" sz="1100" spc="-20">
                <a:latin typeface="黑体"/>
                <a:cs typeface="黑体"/>
              </a:rPr>
              <a:t>议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保</a:t>
            </a: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传</a:t>
            </a:r>
            <a:r>
              <a:rPr dirty="0" sz="1100" spc="-20">
                <a:latin typeface="黑体"/>
                <a:cs typeface="黑体"/>
              </a:rPr>
              <a:t>输</a:t>
            </a:r>
            <a:r>
              <a:rPr dirty="0" sz="1100" spc="-20">
                <a:latin typeface="黑体"/>
                <a:cs typeface="黑体"/>
              </a:rPr>
              <a:t>安</a:t>
            </a:r>
            <a:r>
              <a:rPr dirty="0" sz="1100" spc="-20">
                <a:latin typeface="黑体"/>
                <a:cs typeface="黑体"/>
              </a:rPr>
              <a:t>全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>
                <a:latin typeface="黑体"/>
                <a:cs typeface="黑体"/>
              </a:rPr>
              <a:t>数</a:t>
            </a:r>
            <a:r>
              <a:rPr dirty="0" sz="1100">
                <a:latin typeface="黑体"/>
                <a:cs typeface="黑体"/>
              </a:rPr>
              <a:t>据</a:t>
            </a:r>
            <a:r>
              <a:rPr dirty="0" sz="1100">
                <a:latin typeface="黑体"/>
                <a:cs typeface="黑体"/>
              </a:rPr>
              <a:t>加</a:t>
            </a:r>
            <a:r>
              <a:rPr dirty="0" sz="1100" spc="-35">
                <a:latin typeface="黑体"/>
                <a:cs typeface="黑体"/>
              </a:rPr>
              <a:t>密：</a:t>
            </a:r>
            <a:r>
              <a:rPr dirty="0" sz="1100" spc="-20">
                <a:latin typeface="黑体"/>
                <a:cs typeface="黑体"/>
              </a:rPr>
              <a:t>对</a:t>
            </a:r>
            <a:r>
              <a:rPr dirty="0" sz="1100" spc="-20">
                <a:latin typeface="黑体"/>
                <a:cs typeface="黑体"/>
              </a:rPr>
              <a:t>敏</a:t>
            </a:r>
            <a:r>
              <a:rPr dirty="0" sz="1100" spc="-20">
                <a:latin typeface="黑体"/>
                <a:cs typeface="黑体"/>
              </a:rPr>
              <a:t>感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息</a:t>
            </a:r>
            <a:r>
              <a:rPr dirty="0" sz="1100" spc="-20">
                <a:latin typeface="黑体"/>
                <a:cs typeface="黑体"/>
              </a:rPr>
              <a:t>进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95">
                <a:latin typeface="Calibri"/>
                <a:cs typeface="Calibri"/>
              </a:rPr>
              <a:t>AES</a:t>
            </a:r>
            <a:r>
              <a:rPr dirty="0" sz="1100" spc="-20">
                <a:latin typeface="黑体"/>
                <a:cs typeface="黑体"/>
              </a:rPr>
              <a:t>加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处</a:t>
            </a:r>
            <a:r>
              <a:rPr dirty="0" sz="1100" spc="-20">
                <a:latin typeface="黑体"/>
                <a:cs typeface="黑体"/>
              </a:rPr>
              <a:t>理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>
                <a:latin typeface="黑体"/>
                <a:cs typeface="黑体"/>
              </a:rPr>
              <a:t>数</a:t>
            </a:r>
            <a:r>
              <a:rPr dirty="0" sz="1100">
                <a:latin typeface="黑体"/>
                <a:cs typeface="黑体"/>
              </a:rPr>
              <a:t>据</a:t>
            </a:r>
            <a:r>
              <a:rPr dirty="0" sz="1100">
                <a:latin typeface="黑体"/>
                <a:cs typeface="黑体"/>
              </a:rPr>
              <a:t>完</a:t>
            </a:r>
            <a:r>
              <a:rPr dirty="0" sz="1100">
                <a:latin typeface="黑体"/>
                <a:cs typeface="黑体"/>
              </a:rPr>
              <a:t>整</a:t>
            </a:r>
            <a:r>
              <a:rPr dirty="0" sz="1100" spc="-35">
                <a:latin typeface="黑体"/>
                <a:cs typeface="黑体"/>
              </a:rPr>
              <a:t>性：</a:t>
            </a:r>
            <a:r>
              <a:rPr dirty="0" sz="1100" spc="-20">
                <a:latin typeface="黑体"/>
                <a:cs typeface="黑体"/>
              </a:rPr>
              <a:t>使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>
                <a:latin typeface="Calibri"/>
                <a:cs typeface="Calibri"/>
              </a:rPr>
              <a:t>SHA-256</a:t>
            </a:r>
            <a:r>
              <a:rPr dirty="0" sz="1100" spc="-20">
                <a:latin typeface="黑体"/>
                <a:cs typeface="黑体"/>
              </a:rPr>
              <a:t>摘</a:t>
            </a:r>
            <a:r>
              <a:rPr dirty="0" sz="1100" spc="-20">
                <a:latin typeface="黑体"/>
                <a:cs typeface="黑体"/>
              </a:rPr>
              <a:t>要</a:t>
            </a:r>
            <a:r>
              <a:rPr dirty="0" sz="1100" spc="-20">
                <a:latin typeface="黑体"/>
                <a:cs typeface="黑体"/>
              </a:rPr>
              <a:t>验</a:t>
            </a:r>
            <a:r>
              <a:rPr dirty="0" sz="1100" spc="-20">
                <a:latin typeface="黑体"/>
                <a:cs typeface="黑体"/>
              </a:rPr>
              <a:t>证</a:t>
            </a: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完</a:t>
            </a:r>
            <a:r>
              <a:rPr dirty="0" sz="1100" spc="-20">
                <a:latin typeface="黑体"/>
                <a:cs typeface="黑体"/>
              </a:rPr>
              <a:t>整</a:t>
            </a:r>
            <a:r>
              <a:rPr dirty="0" sz="1100" spc="-20">
                <a:latin typeface="黑体"/>
                <a:cs typeface="黑体"/>
              </a:rPr>
              <a:t>性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>
                <a:latin typeface="黑体"/>
                <a:cs typeface="黑体"/>
              </a:rPr>
              <a:t>身</a:t>
            </a:r>
            <a:r>
              <a:rPr dirty="0" sz="1100">
                <a:latin typeface="黑体"/>
                <a:cs typeface="黑体"/>
              </a:rPr>
              <a:t>份</a:t>
            </a:r>
            <a:r>
              <a:rPr dirty="0" sz="1100">
                <a:latin typeface="黑体"/>
                <a:cs typeface="黑体"/>
              </a:rPr>
              <a:t>验</a:t>
            </a:r>
            <a:r>
              <a:rPr dirty="0" sz="1100" spc="-35">
                <a:latin typeface="黑体"/>
                <a:cs typeface="黑体"/>
              </a:rPr>
              <a:t>证：</a:t>
            </a:r>
            <a:r>
              <a:rPr dirty="0" sz="1100" spc="-20">
                <a:latin typeface="黑体"/>
                <a:cs typeface="黑体"/>
              </a:rPr>
              <a:t>使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135">
                <a:latin typeface="Calibri"/>
                <a:cs typeface="Calibri"/>
              </a:rPr>
              <a:t>JWT</a:t>
            </a:r>
            <a:r>
              <a:rPr dirty="0" sz="1100" spc="-20">
                <a:latin typeface="黑体"/>
                <a:cs typeface="黑体"/>
              </a:rPr>
              <a:t>严</a:t>
            </a:r>
            <a:r>
              <a:rPr dirty="0" sz="1100" spc="-20">
                <a:latin typeface="黑体"/>
                <a:cs typeface="黑体"/>
              </a:rPr>
              <a:t>格</a:t>
            </a:r>
            <a:r>
              <a:rPr dirty="0" sz="1100" spc="-20">
                <a:latin typeface="黑体"/>
                <a:cs typeface="黑体"/>
              </a:rPr>
              <a:t>验</a:t>
            </a:r>
            <a:r>
              <a:rPr dirty="0" sz="1100" spc="-20">
                <a:latin typeface="黑体"/>
                <a:cs typeface="黑体"/>
              </a:rPr>
              <a:t>证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身</a:t>
            </a:r>
            <a:r>
              <a:rPr dirty="0" sz="1100" spc="-20">
                <a:latin typeface="黑体"/>
                <a:cs typeface="黑体"/>
              </a:rPr>
              <a:t>份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>
                <a:latin typeface="黑体"/>
                <a:cs typeface="黑体"/>
              </a:rPr>
              <a:t>会</a:t>
            </a:r>
            <a:r>
              <a:rPr dirty="0" sz="1100">
                <a:latin typeface="黑体"/>
                <a:cs typeface="黑体"/>
              </a:rPr>
              <a:t>话</a:t>
            </a:r>
            <a:r>
              <a:rPr dirty="0" sz="1100">
                <a:latin typeface="黑体"/>
                <a:cs typeface="黑体"/>
              </a:rPr>
              <a:t>安</a:t>
            </a:r>
            <a:r>
              <a:rPr dirty="0" sz="1100" spc="-35">
                <a:latin typeface="黑体"/>
                <a:cs typeface="黑体"/>
              </a:rPr>
              <a:t>全：</a:t>
            </a:r>
            <a:r>
              <a:rPr dirty="0" sz="1100" spc="-20">
                <a:latin typeface="黑体"/>
                <a:cs typeface="黑体"/>
              </a:rPr>
              <a:t>为</a:t>
            </a:r>
            <a:r>
              <a:rPr dirty="0" sz="1100" spc="-20">
                <a:latin typeface="黑体"/>
                <a:cs typeface="黑体"/>
              </a:rPr>
              <a:t>每</a:t>
            </a:r>
            <a:r>
              <a:rPr dirty="0" sz="1100" spc="-20">
                <a:latin typeface="黑体"/>
                <a:cs typeface="黑体"/>
              </a:rPr>
              <a:t>次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生</a:t>
            </a:r>
            <a:r>
              <a:rPr dirty="0" sz="1100" spc="-20">
                <a:latin typeface="黑体"/>
                <a:cs typeface="黑体"/>
              </a:rPr>
              <a:t>成</a:t>
            </a:r>
            <a:r>
              <a:rPr dirty="0" sz="1100" spc="-20">
                <a:latin typeface="黑体"/>
                <a:cs typeface="黑体"/>
              </a:rPr>
              <a:t>唯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会</a:t>
            </a:r>
            <a:r>
              <a:rPr dirty="0" sz="1100" spc="-20">
                <a:latin typeface="黑体"/>
                <a:cs typeface="黑体"/>
              </a:rPr>
              <a:t>话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钥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1403464"/>
            <a:ext cx="65252" cy="6525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1613496"/>
            <a:ext cx="65252" cy="6525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1823529"/>
            <a:ext cx="65252" cy="6525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76" y="2033562"/>
            <a:ext cx="65252" cy="65252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754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额</a:t>
            </a:r>
            <a:r>
              <a:rPr dirty="0"/>
              <a:t>外</a:t>
            </a:r>
            <a:r>
              <a:rPr dirty="0"/>
              <a:t>约</a:t>
            </a:r>
            <a:r>
              <a:rPr dirty="0" spc="-50"/>
              <a:t>束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76" y="1223797"/>
            <a:ext cx="65252" cy="652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07" y="1096553"/>
            <a:ext cx="4043679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>
                <a:latin typeface="黑体"/>
                <a:cs typeface="黑体"/>
              </a:rPr>
              <a:t>转</a:t>
            </a:r>
            <a:r>
              <a:rPr dirty="0" sz="1100" spc="-20">
                <a:latin typeface="黑体"/>
                <a:cs typeface="黑体"/>
              </a:rPr>
              <a:t>账</a:t>
            </a:r>
            <a:r>
              <a:rPr dirty="0" sz="1100" spc="-20">
                <a:latin typeface="黑体"/>
                <a:cs typeface="黑体"/>
              </a:rPr>
              <a:t>双</a:t>
            </a:r>
            <a:r>
              <a:rPr dirty="0" sz="1100" spc="-20">
                <a:latin typeface="黑体"/>
                <a:cs typeface="黑体"/>
              </a:rPr>
              <a:t>方</a:t>
            </a:r>
            <a:r>
              <a:rPr dirty="0" sz="1100" spc="-20">
                <a:latin typeface="黑体"/>
                <a:cs typeface="黑体"/>
              </a:rPr>
              <a:t>都</a:t>
            </a:r>
            <a:r>
              <a:rPr dirty="0" sz="1100" spc="-20">
                <a:latin typeface="黑体"/>
                <a:cs typeface="黑体"/>
              </a:rPr>
              <a:t>需</a:t>
            </a:r>
            <a:r>
              <a:rPr dirty="0" sz="1100" spc="-20">
                <a:latin typeface="黑体"/>
                <a:cs typeface="黑体"/>
              </a:rPr>
              <a:t>要</a:t>
            </a:r>
            <a:r>
              <a:rPr dirty="0" sz="1100" spc="-20">
                <a:latin typeface="黑体"/>
                <a:cs typeface="黑体"/>
              </a:rPr>
              <a:t>有</a:t>
            </a:r>
            <a:r>
              <a:rPr dirty="0" sz="1100" spc="-20">
                <a:latin typeface="黑体"/>
                <a:cs typeface="黑体"/>
              </a:rPr>
              <a:t>至</a:t>
            </a:r>
            <a:r>
              <a:rPr dirty="0" sz="1100" spc="-20">
                <a:latin typeface="黑体"/>
                <a:cs typeface="黑体"/>
              </a:rPr>
              <a:t>少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张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卡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黑体"/>
                <a:cs typeface="黑体"/>
              </a:rPr>
              <a:t>双</a:t>
            </a:r>
            <a:r>
              <a:rPr dirty="0" sz="1100" spc="-20">
                <a:latin typeface="黑体"/>
                <a:cs typeface="黑体"/>
              </a:rPr>
              <a:t>方</a:t>
            </a:r>
            <a:r>
              <a:rPr dirty="0" sz="1100" spc="-20">
                <a:latin typeface="黑体"/>
                <a:cs typeface="黑体"/>
              </a:rPr>
              <a:t>必</a:t>
            </a:r>
            <a:r>
              <a:rPr dirty="0" sz="1100" spc="-20">
                <a:latin typeface="黑体"/>
                <a:cs typeface="黑体"/>
              </a:rPr>
              <a:t>须</a:t>
            </a: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名</a:t>
            </a:r>
            <a:r>
              <a:rPr dirty="0" sz="1100" spc="-20">
                <a:latin typeface="黑体"/>
                <a:cs typeface="黑体"/>
              </a:rPr>
              <a:t>认</a:t>
            </a:r>
            <a:r>
              <a:rPr dirty="0" sz="1100" spc="-20">
                <a:latin typeface="黑体"/>
                <a:cs typeface="黑体"/>
              </a:rPr>
              <a:t>证</a:t>
            </a:r>
            <a:r>
              <a:rPr dirty="0" sz="1100" spc="-20">
                <a:latin typeface="黑体"/>
                <a:cs typeface="黑体"/>
              </a:rPr>
              <a:t>后</a:t>
            </a:r>
            <a:r>
              <a:rPr dirty="0" sz="1100" spc="-20">
                <a:latin typeface="黑体"/>
                <a:cs typeface="黑体"/>
              </a:rPr>
              <a:t>才</a:t>
            </a:r>
            <a:r>
              <a:rPr dirty="0" sz="1100" spc="-20">
                <a:latin typeface="黑体"/>
                <a:cs typeface="黑体"/>
              </a:rPr>
              <a:t>可</a:t>
            </a:r>
            <a:r>
              <a:rPr dirty="0" sz="1100" spc="-20">
                <a:latin typeface="黑体"/>
                <a:cs typeface="黑体"/>
              </a:rPr>
              <a:t>以</a:t>
            </a:r>
            <a:r>
              <a:rPr dirty="0" sz="1100" spc="-20">
                <a:latin typeface="黑体"/>
                <a:cs typeface="黑体"/>
              </a:rPr>
              <a:t>申</a:t>
            </a:r>
            <a:r>
              <a:rPr dirty="0" sz="1100" spc="-20">
                <a:latin typeface="黑体"/>
                <a:cs typeface="黑体"/>
              </a:rPr>
              <a:t>请</a:t>
            </a:r>
            <a:r>
              <a:rPr dirty="0" sz="1100" spc="-20">
                <a:latin typeface="黑体"/>
                <a:cs typeface="黑体"/>
              </a:rPr>
              <a:t>绑</a:t>
            </a:r>
            <a:r>
              <a:rPr dirty="0" sz="1100" spc="-20">
                <a:latin typeface="黑体"/>
                <a:cs typeface="黑体"/>
              </a:rPr>
              <a:t>定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卡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因</a:t>
            </a:r>
            <a:r>
              <a:rPr dirty="0" sz="1100" spc="-20">
                <a:latin typeface="黑体"/>
                <a:cs typeface="黑体"/>
              </a:rPr>
              <a:t>此</a:t>
            </a: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 spc="-20">
                <a:latin typeface="黑体"/>
                <a:cs typeface="黑体"/>
              </a:rPr>
              <a:t>这</a:t>
            </a:r>
            <a:r>
              <a:rPr dirty="0" sz="1100" spc="-20">
                <a:latin typeface="黑体"/>
                <a:cs typeface="黑体"/>
              </a:rPr>
              <a:t>之</a:t>
            </a:r>
            <a:r>
              <a:rPr dirty="0" sz="1100" spc="-20">
                <a:latin typeface="黑体"/>
                <a:cs typeface="黑体"/>
              </a:rPr>
              <a:t>后</a:t>
            </a:r>
            <a:r>
              <a:rPr dirty="0" sz="1100" spc="-20">
                <a:latin typeface="黑体"/>
                <a:cs typeface="黑体"/>
              </a:rPr>
              <a:t>才</a:t>
            </a:r>
            <a:r>
              <a:rPr dirty="0" sz="1100" spc="-50">
                <a:latin typeface="黑体"/>
                <a:cs typeface="黑体"/>
              </a:rPr>
              <a:t>能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转</a:t>
            </a:r>
            <a:r>
              <a:rPr dirty="0" sz="1100" spc="-20">
                <a:latin typeface="黑体"/>
                <a:cs typeface="黑体"/>
              </a:rPr>
              <a:t>账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20">
                <a:latin typeface="黑体"/>
                <a:cs typeface="黑体"/>
              </a:rPr>
              <a:t>转</a:t>
            </a:r>
            <a:r>
              <a:rPr dirty="0" sz="1100" spc="-20">
                <a:latin typeface="黑体"/>
                <a:cs typeface="黑体"/>
              </a:rPr>
              <a:t>账</a:t>
            </a:r>
            <a:r>
              <a:rPr dirty="0" sz="1100" spc="-20">
                <a:latin typeface="黑体"/>
                <a:cs typeface="黑体"/>
              </a:rPr>
              <a:t>方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卡</a:t>
            </a:r>
            <a:r>
              <a:rPr dirty="0" sz="1100" spc="-20">
                <a:latin typeface="黑体"/>
                <a:cs typeface="黑体"/>
              </a:rPr>
              <a:t>余</a:t>
            </a:r>
            <a:r>
              <a:rPr dirty="0" sz="1100" spc="-20">
                <a:latin typeface="黑体"/>
                <a:cs typeface="黑体"/>
              </a:rPr>
              <a:t>额</a:t>
            </a:r>
            <a:r>
              <a:rPr dirty="0" sz="1100" spc="-20">
                <a:latin typeface="黑体"/>
                <a:cs typeface="黑体"/>
              </a:rPr>
              <a:t>必</a:t>
            </a:r>
            <a:r>
              <a:rPr dirty="0" sz="1100" spc="-20">
                <a:latin typeface="黑体"/>
                <a:cs typeface="黑体"/>
              </a:rPr>
              <a:t>须</a:t>
            </a:r>
            <a:r>
              <a:rPr dirty="0" sz="1100" spc="-20">
                <a:latin typeface="黑体"/>
                <a:cs typeface="黑体"/>
              </a:rPr>
              <a:t>充</a:t>
            </a:r>
            <a:r>
              <a:rPr dirty="0" sz="1100" spc="-20">
                <a:latin typeface="黑体"/>
                <a:cs typeface="黑体"/>
              </a:rPr>
              <a:t>足</a:t>
            </a:r>
            <a:r>
              <a:rPr dirty="0" sz="1100" spc="-20">
                <a:latin typeface="黑体"/>
                <a:cs typeface="黑体"/>
              </a:rPr>
              <a:t>。</a:t>
            </a:r>
            <a:r>
              <a:rPr dirty="0" sz="1100" spc="-20">
                <a:latin typeface="黑体"/>
                <a:cs typeface="黑体"/>
              </a:rPr>
              <a:t>提</a:t>
            </a:r>
            <a:r>
              <a:rPr dirty="0" sz="1100" spc="-20">
                <a:latin typeface="黑体"/>
                <a:cs typeface="黑体"/>
              </a:rPr>
              <a:t>款</a:t>
            </a:r>
            <a:r>
              <a:rPr dirty="0" sz="1100" spc="-20">
                <a:latin typeface="黑体"/>
                <a:cs typeface="黑体"/>
              </a:rPr>
              <a:t>时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对</a:t>
            </a:r>
            <a:r>
              <a:rPr dirty="0" sz="1100" spc="-20">
                <a:latin typeface="黑体"/>
                <a:cs typeface="黑体"/>
              </a:rPr>
              <a:t>应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卡</a:t>
            </a:r>
            <a:r>
              <a:rPr dirty="0" sz="1100" spc="-20">
                <a:latin typeface="黑体"/>
                <a:cs typeface="黑体"/>
              </a:rPr>
              <a:t>余</a:t>
            </a:r>
            <a:r>
              <a:rPr dirty="0" sz="1100" spc="-20">
                <a:latin typeface="黑体"/>
                <a:cs typeface="黑体"/>
              </a:rPr>
              <a:t>额</a:t>
            </a:r>
            <a:r>
              <a:rPr dirty="0" sz="1100" spc="-20">
                <a:latin typeface="黑体"/>
                <a:cs typeface="黑体"/>
              </a:rPr>
              <a:t>也</a:t>
            </a:r>
            <a:r>
              <a:rPr dirty="0" sz="1100" spc="-50">
                <a:latin typeface="黑体"/>
                <a:cs typeface="黑体"/>
              </a:rPr>
              <a:t>必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须</a:t>
            </a:r>
            <a:r>
              <a:rPr dirty="0" sz="1100" spc="-20">
                <a:latin typeface="黑体"/>
                <a:cs typeface="黑体"/>
              </a:rPr>
              <a:t>充</a:t>
            </a:r>
            <a:r>
              <a:rPr dirty="0" sz="1100" spc="-20">
                <a:latin typeface="黑体"/>
                <a:cs typeface="黑体"/>
              </a:rPr>
              <a:t>足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1433830"/>
            <a:ext cx="65252" cy="6525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76" y="1815934"/>
            <a:ext cx="65252" cy="65252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1118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虚</a:t>
            </a:r>
            <a:r>
              <a:rPr dirty="0"/>
              <a:t>拟</a:t>
            </a:r>
            <a:r>
              <a:rPr dirty="0"/>
              <a:t>线</a:t>
            </a:r>
            <a:r>
              <a:rPr dirty="0"/>
              <a:t>上</a:t>
            </a:r>
            <a:r>
              <a:rPr dirty="0"/>
              <a:t>商</a:t>
            </a:r>
            <a:r>
              <a:rPr dirty="0" spc="-50"/>
              <a:t>城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806" y="1107705"/>
            <a:ext cx="4320540" cy="10185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黑体"/>
                <a:cs typeface="黑体"/>
              </a:rPr>
              <a:t>用</a:t>
            </a:r>
            <a:r>
              <a:rPr dirty="0" sz="1100">
                <a:latin typeface="黑体"/>
                <a:cs typeface="黑体"/>
              </a:rPr>
              <a:t>户</a:t>
            </a:r>
            <a:r>
              <a:rPr dirty="0" sz="1100">
                <a:latin typeface="黑体"/>
                <a:cs typeface="黑体"/>
              </a:rPr>
              <a:t>认</a:t>
            </a:r>
            <a:r>
              <a:rPr dirty="0" sz="1100" spc="-50">
                <a:latin typeface="黑体"/>
                <a:cs typeface="黑体"/>
              </a:rPr>
              <a:t>证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线</a:t>
            </a:r>
            <a:r>
              <a:rPr dirty="0" sz="1100" spc="-20">
                <a:latin typeface="黑体"/>
                <a:cs typeface="黑体"/>
              </a:rPr>
              <a:t>上</a:t>
            </a:r>
            <a:r>
              <a:rPr dirty="0" sz="1100" spc="-20">
                <a:latin typeface="黑体"/>
                <a:cs typeface="黑体"/>
              </a:rPr>
              <a:t>商</a:t>
            </a:r>
            <a:r>
              <a:rPr dirty="0" sz="1100" spc="-20">
                <a:latin typeface="黑体"/>
                <a:cs typeface="黑体"/>
              </a:rPr>
              <a:t>城</a:t>
            </a:r>
            <a:r>
              <a:rPr dirty="0" sz="1100" spc="-20">
                <a:latin typeface="黑体"/>
                <a:cs typeface="黑体"/>
              </a:rPr>
              <a:t>只</a:t>
            </a:r>
            <a:r>
              <a:rPr dirty="0" sz="1100" spc="-20">
                <a:latin typeface="黑体"/>
                <a:cs typeface="黑体"/>
              </a:rPr>
              <a:t>是</a:t>
            </a:r>
            <a:r>
              <a:rPr dirty="0" sz="1100" spc="-20">
                <a:latin typeface="黑体"/>
                <a:cs typeface="黑体"/>
              </a:rPr>
              <a:t>为</a:t>
            </a:r>
            <a:r>
              <a:rPr dirty="0" sz="1100" spc="-20">
                <a:latin typeface="黑体"/>
                <a:cs typeface="黑体"/>
              </a:rPr>
              <a:t>了</a:t>
            </a:r>
            <a:r>
              <a:rPr dirty="0" sz="1100" spc="-20">
                <a:latin typeface="黑体"/>
                <a:cs typeface="黑体"/>
              </a:rPr>
              <a:t>模</a:t>
            </a:r>
            <a:r>
              <a:rPr dirty="0" sz="1100" spc="-20">
                <a:latin typeface="黑体"/>
                <a:cs typeface="黑体"/>
              </a:rPr>
              <a:t>拟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程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因</a:t>
            </a:r>
            <a:r>
              <a:rPr dirty="0" sz="1100" spc="-20">
                <a:latin typeface="黑体"/>
                <a:cs typeface="黑体"/>
              </a:rPr>
              <a:t>此</a:t>
            </a:r>
            <a:r>
              <a:rPr dirty="0" sz="1100" spc="-20">
                <a:latin typeface="黑体"/>
                <a:cs typeface="黑体"/>
              </a:rPr>
              <a:t>为</a:t>
            </a:r>
            <a:r>
              <a:rPr dirty="0" sz="1100" spc="-20">
                <a:latin typeface="黑体"/>
                <a:cs typeface="黑体"/>
              </a:rPr>
              <a:t>了</a:t>
            </a:r>
            <a:r>
              <a:rPr dirty="0" sz="1100" spc="-20">
                <a:latin typeface="黑体"/>
                <a:cs typeface="黑体"/>
              </a:rPr>
              <a:t>简</a:t>
            </a:r>
            <a:r>
              <a:rPr dirty="0" sz="1100" spc="-20">
                <a:latin typeface="黑体"/>
                <a:cs typeface="黑体"/>
              </a:rPr>
              <a:t>化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部</a:t>
            </a:r>
            <a:r>
              <a:rPr dirty="0" sz="1100" spc="-20">
                <a:latin typeface="黑体"/>
                <a:cs typeface="黑体"/>
              </a:rPr>
              <a:t>分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我</a:t>
            </a:r>
            <a:r>
              <a:rPr dirty="0" sz="1100" spc="-20">
                <a:latin typeface="黑体"/>
                <a:cs typeface="黑体"/>
              </a:rPr>
              <a:t>们</a:t>
            </a:r>
            <a:r>
              <a:rPr dirty="0" sz="1100" spc="-20">
                <a:latin typeface="黑体"/>
                <a:cs typeface="黑体"/>
              </a:rPr>
              <a:t>假</a:t>
            </a:r>
            <a:r>
              <a:rPr dirty="0" sz="1100" spc="-20">
                <a:latin typeface="黑体"/>
                <a:cs typeface="黑体"/>
              </a:rPr>
              <a:t>定</a:t>
            </a:r>
            <a:r>
              <a:rPr dirty="0" sz="1100" spc="-50">
                <a:latin typeface="黑体"/>
                <a:cs typeface="黑体"/>
              </a:rPr>
              <a:t>这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个</a:t>
            </a:r>
            <a:r>
              <a:rPr dirty="0" sz="1100" spc="-20">
                <a:latin typeface="黑体"/>
                <a:cs typeface="黑体"/>
              </a:rPr>
              <a:t>商</a:t>
            </a:r>
            <a:r>
              <a:rPr dirty="0" sz="1100" spc="-20">
                <a:latin typeface="黑体"/>
                <a:cs typeface="黑体"/>
              </a:rPr>
              <a:t>城</a:t>
            </a:r>
            <a:r>
              <a:rPr dirty="0" sz="1100" spc="-20">
                <a:latin typeface="黑体"/>
                <a:cs typeface="黑体"/>
              </a:rPr>
              <a:t>是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系</a:t>
            </a:r>
            <a:r>
              <a:rPr dirty="0" sz="1100" spc="-20">
                <a:latin typeface="黑体"/>
                <a:cs typeface="黑体"/>
              </a:rPr>
              <a:t>统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派</a:t>
            </a:r>
            <a:r>
              <a:rPr dirty="0" sz="1100" spc="-20">
                <a:latin typeface="黑体"/>
                <a:cs typeface="黑体"/>
              </a:rPr>
              <a:t>生</a:t>
            </a:r>
            <a:r>
              <a:rPr dirty="0" sz="1100" spc="-20">
                <a:latin typeface="黑体"/>
                <a:cs typeface="黑体"/>
              </a:rPr>
              <a:t>产</a:t>
            </a:r>
            <a:r>
              <a:rPr dirty="0" sz="1100" spc="-20">
                <a:latin typeface="黑体"/>
                <a:cs typeface="黑体"/>
              </a:rPr>
              <a:t>品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因</a:t>
            </a:r>
            <a:r>
              <a:rPr dirty="0" sz="1100" spc="-20">
                <a:latin typeface="黑体"/>
                <a:cs typeface="黑体"/>
              </a:rPr>
              <a:t>此</a:t>
            </a:r>
            <a:r>
              <a:rPr dirty="0" sz="1100" spc="-20">
                <a:latin typeface="黑体"/>
                <a:cs typeface="黑体"/>
              </a:rPr>
              <a:t>共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套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系</a:t>
            </a:r>
            <a:r>
              <a:rPr dirty="0" sz="1100" spc="-20">
                <a:latin typeface="黑体"/>
                <a:cs typeface="黑体"/>
              </a:rPr>
              <a:t>统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黑体"/>
              <a:cs typeface="黑体"/>
            </a:endParaRPr>
          </a:p>
          <a:p>
            <a:pPr marL="16510">
              <a:lnSpc>
                <a:spcPct val="100000"/>
              </a:lnSpc>
            </a:pPr>
            <a:r>
              <a:rPr dirty="0" sz="1100">
                <a:latin typeface="黑体"/>
                <a:cs typeface="黑体"/>
              </a:rPr>
              <a:t>同</a:t>
            </a:r>
            <a:r>
              <a:rPr dirty="0" sz="1100">
                <a:latin typeface="黑体"/>
                <a:cs typeface="黑体"/>
              </a:rPr>
              <a:t>样</a:t>
            </a:r>
            <a:r>
              <a:rPr dirty="0" sz="1100">
                <a:latin typeface="黑体"/>
                <a:cs typeface="黑体"/>
              </a:rPr>
              <a:t>，</a:t>
            </a:r>
            <a:r>
              <a:rPr dirty="0" sz="1100">
                <a:latin typeface="黑体"/>
                <a:cs typeface="黑体"/>
              </a:rPr>
              <a:t>用</a:t>
            </a:r>
            <a:r>
              <a:rPr dirty="0" sz="1100">
                <a:latin typeface="黑体"/>
                <a:cs typeface="黑体"/>
              </a:rPr>
              <a:t>户</a:t>
            </a:r>
            <a:r>
              <a:rPr dirty="0" sz="1100">
                <a:latin typeface="黑体"/>
                <a:cs typeface="黑体"/>
              </a:rPr>
              <a:t>只</a:t>
            </a:r>
            <a:r>
              <a:rPr dirty="0" sz="1100">
                <a:latin typeface="黑体"/>
                <a:cs typeface="黑体"/>
              </a:rPr>
              <a:t>有</a:t>
            </a:r>
            <a:r>
              <a:rPr dirty="0" sz="1100">
                <a:latin typeface="黑体"/>
                <a:cs typeface="黑体"/>
              </a:rPr>
              <a:t>在</a:t>
            </a:r>
            <a:r>
              <a:rPr dirty="0" sz="1100">
                <a:latin typeface="黑体"/>
                <a:cs typeface="黑体"/>
              </a:rPr>
              <a:t>实</a:t>
            </a:r>
            <a:r>
              <a:rPr dirty="0" sz="1100">
                <a:latin typeface="黑体"/>
                <a:cs typeface="黑体"/>
              </a:rPr>
              <a:t>名</a:t>
            </a:r>
            <a:r>
              <a:rPr dirty="0" sz="1100">
                <a:latin typeface="黑体"/>
                <a:cs typeface="黑体"/>
              </a:rPr>
              <a:t>认</a:t>
            </a:r>
            <a:r>
              <a:rPr dirty="0" sz="1100">
                <a:latin typeface="黑体"/>
                <a:cs typeface="黑体"/>
              </a:rPr>
              <a:t>证</a:t>
            </a:r>
            <a:r>
              <a:rPr dirty="0" sz="1100">
                <a:latin typeface="黑体"/>
                <a:cs typeface="黑体"/>
              </a:rPr>
              <a:t>之</a:t>
            </a:r>
            <a:r>
              <a:rPr dirty="0" sz="1100">
                <a:latin typeface="黑体"/>
                <a:cs typeface="黑体"/>
              </a:rPr>
              <a:t>后</a:t>
            </a:r>
            <a:r>
              <a:rPr dirty="0" sz="1100">
                <a:latin typeface="黑体"/>
                <a:cs typeface="黑体"/>
              </a:rPr>
              <a:t>，</a:t>
            </a:r>
            <a:r>
              <a:rPr dirty="0" sz="1100">
                <a:latin typeface="黑体"/>
                <a:cs typeface="黑体"/>
              </a:rPr>
              <a:t>才</a:t>
            </a:r>
            <a:r>
              <a:rPr dirty="0" sz="1100">
                <a:latin typeface="黑体"/>
                <a:cs typeface="黑体"/>
              </a:rPr>
              <a:t>有</a:t>
            </a:r>
            <a:r>
              <a:rPr dirty="0" sz="1100">
                <a:latin typeface="黑体"/>
                <a:cs typeface="黑体"/>
              </a:rPr>
              <a:t>权</a:t>
            </a:r>
            <a:r>
              <a:rPr dirty="0" sz="1100">
                <a:latin typeface="黑体"/>
                <a:cs typeface="黑体"/>
              </a:rPr>
              <a:t>利</a:t>
            </a:r>
            <a:r>
              <a:rPr dirty="0" sz="1100">
                <a:latin typeface="黑体"/>
                <a:cs typeface="黑体"/>
              </a:rPr>
              <a:t>开</a:t>
            </a:r>
            <a:r>
              <a:rPr dirty="0" sz="1100">
                <a:latin typeface="黑体"/>
                <a:cs typeface="黑体"/>
              </a:rPr>
              <a:t>张</a:t>
            </a:r>
            <a:r>
              <a:rPr dirty="0" sz="1100">
                <a:latin typeface="黑体"/>
                <a:cs typeface="黑体"/>
              </a:rPr>
              <a:t>店</a:t>
            </a:r>
            <a:r>
              <a:rPr dirty="0" sz="1100">
                <a:latin typeface="黑体"/>
                <a:cs typeface="黑体"/>
              </a:rPr>
              <a:t>铺</a:t>
            </a:r>
            <a:r>
              <a:rPr dirty="0" sz="1100">
                <a:latin typeface="黑体"/>
                <a:cs typeface="黑体"/>
              </a:rPr>
              <a:t>并</a:t>
            </a:r>
            <a:r>
              <a:rPr dirty="0" sz="1100">
                <a:latin typeface="黑体"/>
                <a:cs typeface="黑体"/>
              </a:rPr>
              <a:t>使</a:t>
            </a:r>
            <a:r>
              <a:rPr dirty="0" sz="1100">
                <a:latin typeface="黑体"/>
                <a:cs typeface="黑体"/>
              </a:rPr>
              <a:t>用</a:t>
            </a:r>
            <a:r>
              <a:rPr dirty="0" sz="1100">
                <a:latin typeface="黑体"/>
                <a:cs typeface="黑体"/>
              </a:rPr>
              <a:t>银</a:t>
            </a:r>
            <a:r>
              <a:rPr dirty="0" sz="1100">
                <a:latin typeface="黑体"/>
                <a:cs typeface="黑体"/>
              </a:rPr>
              <a:t>行</a:t>
            </a:r>
            <a:r>
              <a:rPr dirty="0" sz="1100">
                <a:latin typeface="黑体"/>
                <a:cs typeface="黑体"/>
              </a:rPr>
              <a:t>系</a:t>
            </a:r>
            <a:r>
              <a:rPr dirty="0" sz="1100" spc="-50">
                <a:latin typeface="黑体"/>
                <a:cs typeface="黑体"/>
              </a:rPr>
              <a:t>统</a:t>
            </a:r>
            <a:endParaRPr sz="1100">
              <a:latin typeface="黑体"/>
              <a:cs typeface="黑体"/>
            </a:endParaRP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黑体"/>
                <a:cs typeface="黑体"/>
              </a:rPr>
              <a:t>的</a:t>
            </a:r>
            <a:r>
              <a:rPr dirty="0" sz="1100">
                <a:latin typeface="黑体"/>
                <a:cs typeface="黑体"/>
              </a:rPr>
              <a:t>各</a:t>
            </a:r>
            <a:r>
              <a:rPr dirty="0" sz="1100">
                <a:latin typeface="黑体"/>
                <a:cs typeface="黑体"/>
              </a:rPr>
              <a:t>种</a:t>
            </a:r>
            <a:r>
              <a:rPr dirty="0" sz="1100">
                <a:latin typeface="黑体"/>
                <a:cs typeface="黑体"/>
              </a:rPr>
              <a:t>功</a:t>
            </a:r>
            <a:r>
              <a:rPr dirty="0" sz="1100">
                <a:latin typeface="黑体"/>
                <a:cs typeface="黑体"/>
              </a:rPr>
              <a:t>能</a:t>
            </a:r>
            <a:r>
              <a:rPr dirty="0" sz="1100">
                <a:latin typeface="黑体"/>
                <a:cs typeface="黑体"/>
              </a:rPr>
              <a:t>和</a:t>
            </a:r>
            <a:r>
              <a:rPr dirty="0" sz="1100">
                <a:latin typeface="黑体"/>
                <a:cs typeface="黑体"/>
              </a:rPr>
              <a:t>接</a:t>
            </a:r>
            <a:r>
              <a:rPr dirty="0" sz="1100">
                <a:latin typeface="黑体"/>
                <a:cs typeface="黑体"/>
              </a:rPr>
              <a:t>口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1118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确</a:t>
            </a:r>
            <a:r>
              <a:rPr dirty="0"/>
              <a:t>保</a:t>
            </a:r>
            <a:r>
              <a:rPr dirty="0"/>
              <a:t>订</a:t>
            </a:r>
            <a:r>
              <a:rPr dirty="0"/>
              <a:t>单</a:t>
            </a:r>
            <a:r>
              <a:rPr dirty="0"/>
              <a:t>安</a:t>
            </a:r>
            <a:r>
              <a:rPr dirty="0" spc="-50"/>
              <a:t>全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705" y="1100657"/>
            <a:ext cx="4483735" cy="634365"/>
            <a:chOff x="87705" y="1100657"/>
            <a:chExt cx="4483735" cy="634365"/>
          </a:xfrm>
        </p:grpSpPr>
        <p:sp>
          <p:nvSpPr>
            <p:cNvPr id="4" name="object 4" descr=""/>
            <p:cNvSpPr/>
            <p:nvPr/>
          </p:nvSpPr>
          <p:spPr>
            <a:xfrm>
              <a:off x="87705" y="110065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83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635" y="82384"/>
                  </a:lnTo>
                  <a:lnTo>
                    <a:pt x="4432635" y="50800"/>
                  </a:lnTo>
                  <a:lnTo>
                    <a:pt x="4428626" y="31075"/>
                  </a:lnTo>
                  <a:lnTo>
                    <a:pt x="4417712" y="14922"/>
                  </a:lnTo>
                  <a:lnTo>
                    <a:pt x="4401559" y="4008"/>
                  </a:lnTo>
                  <a:lnTo>
                    <a:pt x="4381834" y="0"/>
                  </a:lnTo>
                  <a:close/>
                </a:path>
              </a:pathLst>
            </a:custGeom>
            <a:solidFill>
              <a:srgbClr val="F8E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8506" y="1163910"/>
              <a:ext cx="4432935" cy="570865"/>
            </a:xfrm>
            <a:custGeom>
              <a:avLst/>
              <a:gdLst/>
              <a:ahLst/>
              <a:cxnLst/>
              <a:rect l="l" t="t" r="r" b="b"/>
              <a:pathLst>
                <a:path w="4432935" h="570864">
                  <a:moveTo>
                    <a:pt x="4432635" y="0"/>
                  </a:moveTo>
                  <a:lnTo>
                    <a:pt x="0" y="0"/>
                  </a:lnTo>
                  <a:lnTo>
                    <a:pt x="0" y="570542"/>
                  </a:lnTo>
                  <a:lnTo>
                    <a:pt x="4432635" y="570542"/>
                  </a:lnTo>
                  <a:lnTo>
                    <a:pt x="4432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705" y="1145073"/>
              <a:ext cx="4432935" cy="539115"/>
            </a:xfrm>
            <a:custGeom>
              <a:avLst/>
              <a:gdLst/>
              <a:ahLst/>
              <a:cxnLst/>
              <a:rect l="l" t="t" r="r" b="b"/>
              <a:pathLst>
                <a:path w="4432935" h="539114">
                  <a:moveTo>
                    <a:pt x="4432635" y="0"/>
                  </a:moveTo>
                  <a:lnTo>
                    <a:pt x="0" y="0"/>
                  </a:lnTo>
                  <a:lnTo>
                    <a:pt x="0" y="487778"/>
                  </a:lnTo>
                  <a:lnTo>
                    <a:pt x="4008" y="507502"/>
                  </a:lnTo>
                  <a:lnTo>
                    <a:pt x="14922" y="523655"/>
                  </a:lnTo>
                  <a:lnTo>
                    <a:pt x="31075" y="534570"/>
                  </a:lnTo>
                  <a:lnTo>
                    <a:pt x="50800" y="538578"/>
                  </a:lnTo>
                  <a:lnTo>
                    <a:pt x="4381834" y="538578"/>
                  </a:lnTo>
                  <a:lnTo>
                    <a:pt x="4401559" y="534570"/>
                  </a:lnTo>
                  <a:lnTo>
                    <a:pt x="4417712" y="523655"/>
                  </a:lnTo>
                  <a:lnTo>
                    <a:pt x="4428626" y="507502"/>
                  </a:lnTo>
                  <a:lnTo>
                    <a:pt x="4432635" y="487778"/>
                  </a:lnTo>
                  <a:lnTo>
                    <a:pt x="4432635" y="0"/>
                  </a:lnTo>
                  <a:close/>
                </a:path>
              </a:pathLst>
            </a:custGeom>
            <a:solidFill>
              <a:srgbClr val="F8E5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25806" y="1129981"/>
            <a:ext cx="4320540" cy="11277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黑体"/>
                <a:cs typeface="黑体"/>
              </a:rPr>
              <a:t>在</a:t>
            </a:r>
            <a:r>
              <a:rPr dirty="0" sz="1100" spc="-15">
                <a:latin typeface="黑体"/>
                <a:cs typeface="黑体"/>
              </a:rPr>
              <a:t>订</a:t>
            </a:r>
            <a:r>
              <a:rPr dirty="0" sz="1100" spc="-15">
                <a:latin typeface="黑体"/>
                <a:cs typeface="黑体"/>
              </a:rPr>
              <a:t>单</a:t>
            </a:r>
            <a:r>
              <a:rPr dirty="0" sz="1100" spc="-15">
                <a:latin typeface="黑体"/>
                <a:cs typeface="黑体"/>
              </a:rPr>
              <a:t>交</a:t>
            </a:r>
            <a:r>
              <a:rPr dirty="0" sz="1100" spc="-15">
                <a:latin typeface="黑体"/>
                <a:cs typeface="黑体"/>
              </a:rPr>
              <a:t>易</a:t>
            </a:r>
            <a:r>
              <a:rPr dirty="0" sz="1100" spc="-15">
                <a:latin typeface="黑体"/>
                <a:cs typeface="黑体"/>
              </a:rPr>
              <a:t>过</a:t>
            </a:r>
            <a:r>
              <a:rPr dirty="0" sz="1100" spc="-15">
                <a:latin typeface="黑体"/>
                <a:cs typeface="黑体"/>
              </a:rPr>
              <a:t>程</a:t>
            </a:r>
            <a:r>
              <a:rPr dirty="0" sz="1100" spc="-15">
                <a:latin typeface="黑体"/>
                <a:cs typeface="黑体"/>
              </a:rPr>
              <a:t>中</a:t>
            </a:r>
            <a:r>
              <a:rPr dirty="0" sz="1100" spc="-15">
                <a:latin typeface="黑体"/>
                <a:cs typeface="黑体"/>
              </a:rPr>
              <a:t>，</a:t>
            </a:r>
            <a:r>
              <a:rPr dirty="0" sz="1100" spc="-15">
                <a:latin typeface="黑体"/>
                <a:cs typeface="黑体"/>
              </a:rPr>
              <a:t>银</a:t>
            </a:r>
            <a:r>
              <a:rPr dirty="0" sz="1100" spc="-15">
                <a:latin typeface="黑体"/>
                <a:cs typeface="黑体"/>
              </a:rPr>
              <a:t>行</a:t>
            </a:r>
            <a:r>
              <a:rPr dirty="0" sz="1100" spc="-15">
                <a:latin typeface="黑体"/>
                <a:cs typeface="黑体"/>
              </a:rPr>
              <a:t>在</a:t>
            </a:r>
            <a:r>
              <a:rPr dirty="0" sz="1100" spc="-15">
                <a:latin typeface="黑体"/>
                <a:cs typeface="黑体"/>
              </a:rPr>
              <a:t>实</a:t>
            </a:r>
            <a:r>
              <a:rPr dirty="0" sz="1100" spc="-15">
                <a:latin typeface="黑体"/>
                <a:cs typeface="黑体"/>
              </a:rPr>
              <a:t>质</a:t>
            </a:r>
            <a:r>
              <a:rPr dirty="0" sz="1100" spc="-15">
                <a:latin typeface="黑体"/>
                <a:cs typeface="黑体"/>
              </a:rPr>
              <a:t>上</a:t>
            </a:r>
            <a:r>
              <a:rPr dirty="0" sz="1100" spc="-15">
                <a:latin typeface="黑体"/>
                <a:cs typeface="黑体"/>
              </a:rPr>
              <a:t>是</a:t>
            </a:r>
            <a:r>
              <a:rPr dirty="0" sz="1100" spc="-15">
                <a:latin typeface="黑体"/>
                <a:cs typeface="黑体"/>
              </a:rPr>
              <a:t>一</a:t>
            </a:r>
            <a:r>
              <a:rPr dirty="0" sz="1100" spc="-15">
                <a:latin typeface="黑体"/>
                <a:cs typeface="黑体"/>
              </a:rPr>
              <a:t>个</a:t>
            </a:r>
            <a:r>
              <a:rPr dirty="0" sz="1100" spc="-15">
                <a:latin typeface="黑体"/>
                <a:cs typeface="黑体"/>
              </a:rPr>
              <a:t>可</a:t>
            </a:r>
            <a:r>
              <a:rPr dirty="0" sz="1100" spc="-15">
                <a:latin typeface="黑体"/>
                <a:cs typeface="黑体"/>
              </a:rPr>
              <a:t>信</a:t>
            </a:r>
            <a:r>
              <a:rPr dirty="0" sz="1100" spc="-15">
                <a:latin typeface="黑体"/>
                <a:cs typeface="黑体"/>
              </a:rPr>
              <a:t>的</a:t>
            </a:r>
            <a:r>
              <a:rPr dirty="0" sz="1100" spc="-15">
                <a:latin typeface="黑体"/>
                <a:cs typeface="黑体"/>
              </a:rPr>
              <a:t>第</a:t>
            </a:r>
            <a:r>
              <a:rPr dirty="0" sz="1100" spc="-15">
                <a:latin typeface="黑体"/>
                <a:cs typeface="黑体"/>
              </a:rPr>
              <a:t>三</a:t>
            </a:r>
            <a:r>
              <a:rPr dirty="0" sz="1100" spc="-15">
                <a:latin typeface="黑体"/>
                <a:cs typeface="黑体"/>
              </a:rPr>
              <a:t>方</a:t>
            </a:r>
            <a:r>
              <a:rPr dirty="0" sz="1100" spc="-15">
                <a:latin typeface="黑体"/>
                <a:cs typeface="黑体"/>
              </a:rPr>
              <a:t>，</a:t>
            </a:r>
            <a:r>
              <a:rPr dirty="0" sz="1100" spc="-15">
                <a:latin typeface="黑体"/>
                <a:cs typeface="黑体"/>
              </a:rPr>
              <a:t>用</a:t>
            </a:r>
            <a:r>
              <a:rPr dirty="0" sz="1100" spc="-15">
                <a:latin typeface="黑体"/>
                <a:cs typeface="黑体"/>
              </a:rPr>
              <a:t>来</a:t>
            </a:r>
            <a:r>
              <a:rPr dirty="0" sz="1100" spc="-15">
                <a:latin typeface="黑体"/>
                <a:cs typeface="黑体"/>
              </a:rPr>
              <a:t>证</a:t>
            </a:r>
            <a:r>
              <a:rPr dirty="0" sz="1100" spc="-15">
                <a:latin typeface="黑体"/>
                <a:cs typeface="黑体"/>
              </a:rPr>
              <a:t>明</a:t>
            </a:r>
            <a:r>
              <a:rPr dirty="0" sz="1100" spc="-15">
                <a:latin typeface="黑体"/>
                <a:cs typeface="黑体"/>
              </a:rPr>
              <a:t>付</a:t>
            </a:r>
            <a:r>
              <a:rPr dirty="0" sz="1100" spc="-15">
                <a:latin typeface="黑体"/>
                <a:cs typeface="黑体"/>
              </a:rPr>
              <a:t>款</a:t>
            </a:r>
            <a:r>
              <a:rPr dirty="0" sz="1100" spc="-15">
                <a:latin typeface="黑体"/>
                <a:cs typeface="黑体"/>
              </a:rPr>
              <a:t>人</a:t>
            </a:r>
            <a:r>
              <a:rPr dirty="0" sz="1100" spc="80">
                <a:latin typeface="Calibri"/>
                <a:cs typeface="Calibri"/>
              </a:rPr>
              <a:t>A</a:t>
            </a:r>
            <a:r>
              <a:rPr dirty="0" sz="1100" spc="-15">
                <a:latin typeface="黑体"/>
                <a:cs typeface="黑体"/>
              </a:rPr>
              <a:t>的</a:t>
            </a:r>
            <a:r>
              <a:rPr dirty="0" sz="1100" spc="-15">
                <a:latin typeface="黑体"/>
                <a:cs typeface="黑体"/>
              </a:rPr>
              <a:t>银</a:t>
            </a:r>
            <a:r>
              <a:rPr dirty="0" sz="1100" spc="-15">
                <a:latin typeface="黑体"/>
                <a:cs typeface="黑体"/>
              </a:rPr>
              <a:t>行</a:t>
            </a:r>
            <a:r>
              <a:rPr dirty="0" sz="1100" spc="-15">
                <a:latin typeface="黑体"/>
                <a:cs typeface="黑体"/>
              </a:rPr>
              <a:t>卡</a:t>
            </a:r>
            <a:r>
              <a:rPr dirty="0" sz="1100" spc="-15">
                <a:latin typeface="黑体"/>
                <a:cs typeface="黑体"/>
              </a:rPr>
              <a:t>余</a:t>
            </a:r>
            <a:r>
              <a:rPr dirty="0" sz="1100" spc="-15">
                <a:latin typeface="黑体"/>
                <a:cs typeface="黑体"/>
              </a:rPr>
              <a:t>额</a:t>
            </a:r>
            <a:r>
              <a:rPr dirty="0" sz="1100" spc="-15">
                <a:latin typeface="黑体"/>
                <a:cs typeface="黑体"/>
              </a:rPr>
              <a:t>充</a:t>
            </a:r>
            <a:r>
              <a:rPr dirty="0" sz="1100" spc="-15">
                <a:latin typeface="黑体"/>
                <a:cs typeface="黑体"/>
              </a:rPr>
              <a:t>足</a:t>
            </a:r>
            <a:r>
              <a:rPr dirty="0" sz="1100" spc="-15">
                <a:latin typeface="黑体"/>
                <a:cs typeface="黑体"/>
              </a:rPr>
              <a:t>，</a:t>
            </a:r>
            <a:r>
              <a:rPr dirty="0" sz="1100" spc="-15">
                <a:latin typeface="黑体"/>
                <a:cs typeface="黑体"/>
              </a:rPr>
              <a:t>且</a:t>
            </a:r>
            <a:r>
              <a:rPr dirty="0" sz="1100" spc="-15">
                <a:latin typeface="黑体"/>
                <a:cs typeface="黑体"/>
              </a:rPr>
              <a:t>收</a:t>
            </a:r>
            <a:r>
              <a:rPr dirty="0" sz="1100" spc="-15">
                <a:latin typeface="黑体"/>
                <a:cs typeface="黑体"/>
              </a:rPr>
              <a:t>款</a:t>
            </a:r>
            <a:r>
              <a:rPr dirty="0" sz="1100" spc="-15">
                <a:latin typeface="黑体"/>
                <a:cs typeface="黑体"/>
              </a:rPr>
              <a:t>人</a:t>
            </a:r>
            <a:r>
              <a:rPr dirty="0" sz="1100" spc="120">
                <a:latin typeface="Calibri"/>
                <a:cs typeface="Calibri"/>
              </a:rPr>
              <a:t>B</a:t>
            </a:r>
            <a:r>
              <a:rPr dirty="0" sz="1100" spc="-15">
                <a:latin typeface="黑体"/>
                <a:cs typeface="黑体"/>
              </a:rPr>
              <a:t>的</a:t>
            </a:r>
            <a:r>
              <a:rPr dirty="0" sz="1100" spc="-15">
                <a:latin typeface="黑体"/>
                <a:cs typeface="黑体"/>
              </a:rPr>
              <a:t>银</a:t>
            </a:r>
            <a:r>
              <a:rPr dirty="0" sz="1100" spc="-15">
                <a:latin typeface="黑体"/>
                <a:cs typeface="黑体"/>
              </a:rPr>
              <a:t>行</a:t>
            </a:r>
            <a:r>
              <a:rPr dirty="0" sz="1100" spc="-15">
                <a:latin typeface="黑体"/>
                <a:cs typeface="黑体"/>
              </a:rPr>
              <a:t>卡</a:t>
            </a:r>
            <a:r>
              <a:rPr dirty="0" sz="1100" spc="-15">
                <a:latin typeface="黑体"/>
                <a:cs typeface="黑体"/>
              </a:rPr>
              <a:t>确</a:t>
            </a:r>
            <a:r>
              <a:rPr dirty="0" sz="1100" spc="-15">
                <a:latin typeface="黑体"/>
                <a:cs typeface="黑体"/>
              </a:rPr>
              <a:t>实</a:t>
            </a:r>
            <a:r>
              <a:rPr dirty="0" sz="1100" spc="-15">
                <a:latin typeface="黑体"/>
                <a:cs typeface="黑体"/>
              </a:rPr>
              <a:t>存</a:t>
            </a:r>
            <a:r>
              <a:rPr dirty="0" sz="1100" spc="-15">
                <a:latin typeface="黑体"/>
                <a:cs typeface="黑体"/>
              </a:rPr>
              <a:t>在</a:t>
            </a:r>
            <a:r>
              <a:rPr dirty="0" sz="1100" spc="-15">
                <a:latin typeface="黑体"/>
                <a:cs typeface="黑体"/>
              </a:rPr>
              <a:t>，</a:t>
            </a:r>
            <a:r>
              <a:rPr dirty="0" sz="1100" spc="-15">
                <a:latin typeface="黑体"/>
                <a:cs typeface="黑体"/>
              </a:rPr>
              <a:t>并</a:t>
            </a:r>
            <a:r>
              <a:rPr dirty="0" sz="1100" spc="-15">
                <a:latin typeface="黑体"/>
                <a:cs typeface="黑体"/>
              </a:rPr>
              <a:t>能</a:t>
            </a:r>
            <a:r>
              <a:rPr dirty="0" sz="1100" spc="-15">
                <a:latin typeface="黑体"/>
                <a:cs typeface="黑体"/>
              </a:rPr>
              <a:t>可</a:t>
            </a:r>
            <a:r>
              <a:rPr dirty="0" sz="1100" spc="-15">
                <a:latin typeface="黑体"/>
                <a:cs typeface="黑体"/>
              </a:rPr>
              <a:t>信</a:t>
            </a:r>
            <a:r>
              <a:rPr dirty="0" sz="1100" spc="-15">
                <a:latin typeface="黑体"/>
                <a:cs typeface="黑体"/>
              </a:rPr>
              <a:t>地</a:t>
            </a:r>
            <a:r>
              <a:rPr dirty="0" sz="1100" spc="-15">
                <a:latin typeface="黑体"/>
                <a:cs typeface="黑体"/>
              </a:rPr>
              <a:t>通</a:t>
            </a:r>
            <a:r>
              <a:rPr dirty="0" sz="1100" spc="-15">
                <a:latin typeface="黑体"/>
                <a:cs typeface="黑体"/>
              </a:rPr>
              <a:t>知</a:t>
            </a:r>
            <a:r>
              <a:rPr dirty="0" sz="1100" spc="-15">
                <a:latin typeface="黑体"/>
                <a:cs typeface="黑体"/>
              </a:rPr>
              <a:t>交</a:t>
            </a:r>
            <a:r>
              <a:rPr dirty="0" sz="1100" spc="-15">
                <a:latin typeface="黑体"/>
                <a:cs typeface="黑体"/>
              </a:rPr>
              <a:t>易</a:t>
            </a:r>
            <a:r>
              <a:rPr dirty="0" sz="1100" spc="-15">
                <a:latin typeface="黑体"/>
                <a:cs typeface="黑体"/>
              </a:rPr>
              <a:t>平</a:t>
            </a:r>
            <a:r>
              <a:rPr dirty="0" sz="1100" spc="-15">
                <a:latin typeface="黑体"/>
                <a:cs typeface="黑体"/>
              </a:rPr>
              <a:t>台</a:t>
            </a:r>
            <a:r>
              <a:rPr dirty="0" sz="1100" spc="-15">
                <a:latin typeface="黑体"/>
                <a:cs typeface="黑体"/>
              </a:rPr>
              <a:t>转</a:t>
            </a:r>
            <a:r>
              <a:rPr dirty="0" sz="1100" spc="-15">
                <a:latin typeface="黑体"/>
                <a:cs typeface="黑体"/>
              </a:rPr>
              <a:t>账</a:t>
            </a:r>
            <a:r>
              <a:rPr dirty="0" sz="1100" spc="-15">
                <a:latin typeface="黑体"/>
                <a:cs typeface="黑体"/>
              </a:rPr>
              <a:t>成</a:t>
            </a:r>
            <a:r>
              <a:rPr dirty="0" sz="1100" spc="-15">
                <a:latin typeface="黑体"/>
                <a:cs typeface="黑体"/>
              </a:rPr>
              <a:t>功</a:t>
            </a:r>
            <a:r>
              <a:rPr dirty="0" sz="1100" spc="-15">
                <a:latin typeface="黑体"/>
                <a:cs typeface="黑体"/>
              </a:rPr>
              <a:t>，</a:t>
            </a:r>
            <a:r>
              <a:rPr dirty="0" sz="1100" spc="-15">
                <a:latin typeface="黑体"/>
                <a:cs typeface="黑体"/>
              </a:rPr>
              <a:t>从</a:t>
            </a:r>
            <a:r>
              <a:rPr dirty="0" sz="1100" spc="-15">
                <a:latin typeface="黑体"/>
                <a:cs typeface="黑体"/>
              </a:rPr>
              <a:t>而</a:t>
            </a:r>
            <a:r>
              <a:rPr dirty="0" sz="1100" spc="-15">
                <a:latin typeface="黑体"/>
                <a:cs typeface="黑体"/>
              </a:rPr>
              <a:t>结</a:t>
            </a:r>
            <a:r>
              <a:rPr dirty="0" sz="1100" spc="-15">
                <a:latin typeface="黑体"/>
                <a:cs typeface="黑体"/>
              </a:rPr>
              <a:t>束</a:t>
            </a:r>
            <a:r>
              <a:rPr dirty="0" sz="1100" spc="-15">
                <a:latin typeface="黑体"/>
                <a:cs typeface="黑体"/>
              </a:rPr>
              <a:t>交</a:t>
            </a:r>
            <a:r>
              <a:rPr dirty="0" sz="1100" spc="-15">
                <a:latin typeface="黑体"/>
                <a:cs typeface="黑体"/>
              </a:rPr>
              <a:t>易</a:t>
            </a:r>
            <a:r>
              <a:rPr dirty="0" sz="1100" spc="-15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 spc="-20">
                <a:latin typeface="黑体"/>
                <a:cs typeface="黑体"/>
              </a:rPr>
              <a:t>这</a:t>
            </a:r>
            <a:r>
              <a:rPr dirty="0" sz="1100" spc="-20">
                <a:latin typeface="黑体"/>
                <a:cs typeface="黑体"/>
              </a:rPr>
              <a:t>个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程</a:t>
            </a:r>
            <a:r>
              <a:rPr dirty="0" sz="1100" spc="-20">
                <a:latin typeface="黑体"/>
                <a:cs typeface="黑体"/>
              </a:rPr>
              <a:t>中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模</a:t>
            </a:r>
            <a:r>
              <a:rPr dirty="0" sz="1100">
                <a:latin typeface="黑体"/>
                <a:cs typeface="黑体"/>
              </a:rPr>
              <a:t>块</a:t>
            </a:r>
            <a:r>
              <a:rPr dirty="0" sz="1100">
                <a:latin typeface="黑体"/>
                <a:cs typeface="黑体"/>
              </a:rPr>
              <a:t>不</a:t>
            </a:r>
            <a:r>
              <a:rPr dirty="0" sz="1100">
                <a:latin typeface="黑体"/>
                <a:cs typeface="黑体"/>
              </a:rPr>
              <a:t>能</a:t>
            </a:r>
            <a:r>
              <a:rPr dirty="0" sz="1100">
                <a:latin typeface="黑体"/>
                <a:cs typeface="黑体"/>
              </a:rPr>
              <a:t>查</a:t>
            </a:r>
            <a:r>
              <a:rPr dirty="0" sz="1100">
                <a:latin typeface="黑体"/>
                <a:cs typeface="黑体"/>
              </a:rPr>
              <a:t>看</a:t>
            </a:r>
            <a:r>
              <a:rPr dirty="0" sz="1100">
                <a:latin typeface="黑体"/>
                <a:cs typeface="黑体"/>
              </a:rPr>
              <a:t>商</a:t>
            </a:r>
            <a:r>
              <a:rPr dirty="0" sz="1100">
                <a:latin typeface="黑体"/>
                <a:cs typeface="黑体"/>
              </a:rPr>
              <a:t>家</a:t>
            </a:r>
            <a:r>
              <a:rPr dirty="0" sz="1100">
                <a:latin typeface="黑体"/>
                <a:cs typeface="黑体"/>
              </a:rPr>
              <a:t>和</a:t>
            </a:r>
            <a:r>
              <a:rPr dirty="0" sz="1100">
                <a:latin typeface="黑体"/>
                <a:cs typeface="黑体"/>
              </a:rPr>
              <a:t>客</a:t>
            </a:r>
            <a:r>
              <a:rPr dirty="0" sz="1100">
                <a:latin typeface="黑体"/>
                <a:cs typeface="黑体"/>
              </a:rPr>
              <a:t>户</a:t>
            </a:r>
            <a:r>
              <a:rPr dirty="0" sz="1100">
                <a:latin typeface="黑体"/>
                <a:cs typeface="黑体"/>
              </a:rPr>
              <a:t>之</a:t>
            </a:r>
            <a:r>
              <a:rPr dirty="0" sz="1100">
                <a:latin typeface="黑体"/>
                <a:cs typeface="黑体"/>
              </a:rPr>
              <a:t>间</a:t>
            </a:r>
            <a:r>
              <a:rPr dirty="0" sz="1100">
                <a:latin typeface="黑体"/>
                <a:cs typeface="黑体"/>
              </a:rPr>
              <a:t>的</a:t>
            </a:r>
            <a:r>
              <a:rPr dirty="0" sz="1100">
                <a:latin typeface="黑体"/>
                <a:cs typeface="黑体"/>
              </a:rPr>
              <a:t>订</a:t>
            </a:r>
            <a:r>
              <a:rPr dirty="0" sz="1100">
                <a:latin typeface="黑体"/>
                <a:cs typeface="黑体"/>
              </a:rPr>
              <a:t>单</a:t>
            </a:r>
            <a:r>
              <a:rPr dirty="0" sz="1100">
                <a:latin typeface="黑体"/>
                <a:cs typeface="黑体"/>
              </a:rPr>
              <a:t>信</a:t>
            </a:r>
            <a:r>
              <a:rPr dirty="0" sz="1100">
                <a:latin typeface="黑体"/>
                <a:cs typeface="黑体"/>
              </a:rPr>
              <a:t>息</a:t>
            </a:r>
            <a:r>
              <a:rPr dirty="0" sz="1100">
                <a:latin typeface="黑体"/>
                <a:cs typeface="黑体"/>
              </a:rPr>
              <a:t>，</a:t>
            </a:r>
            <a:r>
              <a:rPr dirty="0" sz="1100">
                <a:latin typeface="黑体"/>
                <a:cs typeface="黑体"/>
              </a:rPr>
              <a:t>只</a:t>
            </a:r>
            <a:r>
              <a:rPr dirty="0" sz="1100" spc="-50">
                <a:latin typeface="黑体"/>
                <a:cs typeface="黑体"/>
              </a:rPr>
              <a:t>能</a:t>
            </a:r>
            <a:endParaRPr sz="1100">
              <a:latin typeface="黑体"/>
              <a:cs typeface="黑体"/>
            </a:endParaRP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黑体"/>
                <a:cs typeface="黑体"/>
              </a:rPr>
              <a:t>查</a:t>
            </a:r>
            <a:r>
              <a:rPr dirty="0" sz="1100">
                <a:latin typeface="黑体"/>
                <a:cs typeface="黑体"/>
              </a:rPr>
              <a:t>看</a:t>
            </a:r>
            <a:r>
              <a:rPr dirty="0" sz="1100">
                <a:latin typeface="黑体"/>
                <a:cs typeface="黑体"/>
              </a:rPr>
              <a:t>转</a:t>
            </a:r>
            <a:r>
              <a:rPr dirty="0" sz="1100">
                <a:latin typeface="黑体"/>
                <a:cs typeface="黑体"/>
              </a:rPr>
              <a:t>账</a:t>
            </a:r>
            <a:r>
              <a:rPr dirty="0" sz="110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息</a:t>
            </a:r>
            <a:r>
              <a:rPr dirty="0" sz="1100" spc="-20">
                <a:latin typeface="黑体"/>
                <a:cs typeface="黑体"/>
              </a:rPr>
              <a:t>。</a:t>
            </a:r>
            <a:r>
              <a:rPr dirty="0" sz="1100" spc="-20">
                <a:latin typeface="黑体"/>
                <a:cs typeface="黑体"/>
              </a:rPr>
              <a:t>同</a:t>
            </a:r>
            <a:r>
              <a:rPr dirty="0" sz="1100" spc="-20">
                <a:latin typeface="黑体"/>
                <a:cs typeface="黑体"/>
              </a:rPr>
              <a:t>时</a:t>
            </a:r>
            <a:r>
              <a:rPr dirty="0" sz="1100" spc="-20">
                <a:latin typeface="黑体"/>
                <a:cs typeface="黑体"/>
              </a:rPr>
              <a:t>要</a:t>
            </a:r>
            <a:r>
              <a:rPr dirty="0" sz="1100">
                <a:latin typeface="黑体"/>
                <a:cs typeface="黑体"/>
              </a:rPr>
              <a:t>有</a:t>
            </a:r>
            <a:r>
              <a:rPr dirty="0" sz="1100">
                <a:latin typeface="黑体"/>
                <a:cs typeface="黑体"/>
              </a:rPr>
              <a:t>验</a:t>
            </a:r>
            <a:r>
              <a:rPr dirty="0" sz="1100">
                <a:latin typeface="黑体"/>
                <a:cs typeface="黑体"/>
              </a:rPr>
              <a:t>证</a:t>
            </a:r>
            <a:r>
              <a:rPr dirty="0" sz="1100">
                <a:latin typeface="黑体"/>
                <a:cs typeface="黑体"/>
              </a:rPr>
              <a:t>订</a:t>
            </a:r>
            <a:r>
              <a:rPr dirty="0" sz="1100">
                <a:latin typeface="黑体"/>
                <a:cs typeface="黑体"/>
              </a:rPr>
              <a:t>单</a:t>
            </a:r>
            <a:r>
              <a:rPr dirty="0" sz="1100">
                <a:latin typeface="黑体"/>
                <a:cs typeface="黑体"/>
              </a:rPr>
              <a:t>信</a:t>
            </a:r>
            <a:r>
              <a:rPr dirty="0" sz="1100">
                <a:latin typeface="黑体"/>
                <a:cs typeface="黑体"/>
              </a:rPr>
              <a:t>息</a:t>
            </a:r>
            <a:r>
              <a:rPr dirty="0" sz="1100">
                <a:latin typeface="黑体"/>
                <a:cs typeface="黑体"/>
              </a:rPr>
              <a:t>真</a:t>
            </a:r>
            <a:r>
              <a:rPr dirty="0" sz="1100">
                <a:latin typeface="黑体"/>
                <a:cs typeface="黑体"/>
              </a:rPr>
              <a:t>实</a:t>
            </a:r>
            <a:r>
              <a:rPr dirty="0" sz="1100">
                <a:latin typeface="黑体"/>
                <a:cs typeface="黑体"/>
              </a:rPr>
              <a:t>性</a:t>
            </a:r>
            <a:r>
              <a:rPr dirty="0" sz="1100">
                <a:latin typeface="黑体"/>
                <a:cs typeface="黑体"/>
              </a:rPr>
              <a:t>的</a:t>
            </a:r>
            <a:r>
              <a:rPr dirty="0" sz="1100">
                <a:latin typeface="黑体"/>
                <a:cs typeface="黑体"/>
              </a:rPr>
              <a:t>能</a:t>
            </a:r>
            <a:r>
              <a:rPr dirty="0" sz="1100" spc="-20">
                <a:latin typeface="黑体"/>
                <a:cs typeface="黑体"/>
              </a:rPr>
              <a:t>力</a:t>
            </a:r>
            <a:r>
              <a:rPr dirty="0" sz="1100" spc="-6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72540"/>
            <a:ext cx="4425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3333B2"/>
                </a:solidFill>
                <a:latin typeface="Calibri"/>
                <a:cs typeface="Calibri"/>
              </a:rPr>
              <a:t>Menu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68" y="902043"/>
            <a:ext cx="160058" cy="16005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9717" y="90127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>
                <a:solidFill>
                  <a:srgbClr val="EAEAF7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5097" y="873923"/>
            <a:ext cx="579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3" action="ppaction://hlinksldjump"/>
              </a:rPr>
              <a:t>总</a:t>
            </a: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3" action="ppaction://hlinksldjump"/>
              </a:rPr>
              <a:t>体</a:t>
            </a: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3" action="ppaction://hlinksldjump"/>
              </a:rPr>
              <a:t>架</a:t>
            </a:r>
            <a:r>
              <a:rPr dirty="0" sz="1100" spc="-50">
                <a:solidFill>
                  <a:srgbClr val="3333B2"/>
                </a:solidFill>
                <a:latin typeface="黑体"/>
                <a:cs typeface="黑体"/>
                <a:hlinkClick r:id="rId3" action="ppaction://hlinksldjump"/>
              </a:rPr>
              <a:t>构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68" y="1390573"/>
            <a:ext cx="160058" cy="16005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9717" y="138981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>
                <a:solidFill>
                  <a:srgbClr val="EAEAF7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5097" y="1362454"/>
            <a:ext cx="579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5" action="ppaction://hlinksldjump"/>
              </a:rPr>
              <a:t>项</a:t>
            </a: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5" action="ppaction://hlinksldjump"/>
              </a:rPr>
              <a:t>目</a:t>
            </a: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5" action="ppaction://hlinksldjump"/>
              </a:rPr>
              <a:t>场</a:t>
            </a:r>
            <a:r>
              <a:rPr dirty="0" sz="1100" spc="-50">
                <a:solidFill>
                  <a:srgbClr val="3333B2"/>
                </a:solidFill>
                <a:latin typeface="黑体"/>
                <a:cs typeface="黑体"/>
                <a:hlinkClick r:id="rId5" action="ppaction://hlinksldjump"/>
              </a:rPr>
              <a:t>景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68" y="1879117"/>
            <a:ext cx="160058" cy="160058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29717" y="187834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>
                <a:solidFill>
                  <a:srgbClr val="EAEAF7"/>
                </a:solidFill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5097" y="1850985"/>
            <a:ext cx="579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6" action="ppaction://hlinksldjump"/>
              </a:rPr>
              <a:t>需</a:t>
            </a: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6" action="ppaction://hlinksldjump"/>
              </a:rPr>
              <a:t>求</a:t>
            </a: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6" action="ppaction://hlinksldjump"/>
              </a:rPr>
              <a:t>分</a:t>
            </a:r>
            <a:r>
              <a:rPr dirty="0" sz="1100" spc="-50">
                <a:solidFill>
                  <a:srgbClr val="3333B2"/>
                </a:solidFill>
                <a:latin typeface="黑体"/>
                <a:cs typeface="黑体"/>
                <a:hlinkClick r:id="rId6" action="ppaction://hlinksldjump"/>
              </a:rPr>
              <a:t>析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68" y="2367648"/>
            <a:ext cx="160058" cy="160058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29717" y="2339516"/>
            <a:ext cx="7454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6944" sz="1200">
                <a:solidFill>
                  <a:srgbClr val="EAEAF7"/>
                </a:solidFill>
                <a:latin typeface="Calibri"/>
                <a:cs typeface="Calibri"/>
              </a:rPr>
              <a:t>4</a:t>
            </a:r>
            <a:r>
              <a:rPr dirty="0" baseline="6944" sz="1200" spc="412">
                <a:solidFill>
                  <a:srgbClr val="EAEAF7"/>
                </a:solidFill>
                <a:latin typeface="Calibri"/>
                <a:cs typeface="Calibri"/>
              </a:rPr>
              <a:t>  </a:t>
            </a: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7" action="ppaction://hlinksldjump"/>
              </a:rPr>
              <a:t>模</a:t>
            </a: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7" action="ppaction://hlinksldjump"/>
              </a:rPr>
              <a:t>块</a:t>
            </a:r>
            <a:r>
              <a:rPr dirty="0" sz="1100" spc="-20">
                <a:solidFill>
                  <a:srgbClr val="3333B2"/>
                </a:solidFill>
                <a:latin typeface="黑体"/>
                <a:cs typeface="黑体"/>
                <a:hlinkClick r:id="rId7" action="ppaction://hlinksldjump"/>
              </a:rPr>
              <a:t>设</a:t>
            </a:r>
            <a:r>
              <a:rPr dirty="0" sz="1100" spc="-50">
                <a:solidFill>
                  <a:srgbClr val="3333B2"/>
                </a:solidFill>
                <a:latin typeface="黑体"/>
                <a:cs typeface="黑体"/>
                <a:hlinkClick r:id="rId7" action="ppaction://hlinksldjump"/>
              </a:rPr>
              <a:t>计</a:t>
            </a:r>
            <a:endParaRPr sz="1100">
              <a:latin typeface="黑体"/>
              <a:cs typeface="黑体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72540"/>
            <a:ext cx="17722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双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签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名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与</a:t>
            </a:r>
            <a:r>
              <a:rPr dirty="0" sz="1400" spc="180">
                <a:solidFill>
                  <a:srgbClr val="3333B2"/>
                </a:solidFill>
                <a:latin typeface="Calibri"/>
                <a:cs typeface="Calibri"/>
              </a:rPr>
              <a:t>SET</a:t>
            </a:r>
            <a:r>
              <a:rPr dirty="0" sz="1400" spc="27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Calibri"/>
                <a:cs typeface="Calibri"/>
              </a:rPr>
              <a:t>Protocol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705" y="695705"/>
            <a:ext cx="4432935" cy="204470"/>
          </a:xfrm>
          <a:custGeom>
            <a:avLst/>
            <a:gdLst/>
            <a:ahLst/>
            <a:cxnLst/>
            <a:rect l="l" t="t" r="r" b="b"/>
            <a:pathLst>
              <a:path w="4432935" h="204469">
                <a:moveTo>
                  <a:pt x="438183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3850"/>
                </a:lnTo>
                <a:lnTo>
                  <a:pt x="4432635" y="203850"/>
                </a:lnTo>
                <a:lnTo>
                  <a:pt x="4432635" y="50800"/>
                </a:lnTo>
                <a:lnTo>
                  <a:pt x="4428626" y="31075"/>
                </a:lnTo>
                <a:lnTo>
                  <a:pt x="4417712" y="14922"/>
                </a:lnTo>
                <a:lnTo>
                  <a:pt x="4401559" y="4008"/>
                </a:lnTo>
                <a:lnTo>
                  <a:pt x="438183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8506" y="724801"/>
            <a:ext cx="607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95"/>
              </a:lnSpc>
            </a:pPr>
            <a:r>
              <a:rPr dirty="0" sz="1200" spc="-20">
                <a:solidFill>
                  <a:srgbClr val="3333B2"/>
                </a:solidFill>
                <a:latin typeface="黑体"/>
                <a:cs typeface="黑体"/>
              </a:rPr>
              <a:t>前</a:t>
            </a:r>
            <a:r>
              <a:rPr dirty="0" sz="1200" spc="-20">
                <a:solidFill>
                  <a:srgbClr val="3333B2"/>
                </a:solidFill>
                <a:latin typeface="黑体"/>
                <a:cs typeface="黑体"/>
              </a:rPr>
              <a:t>置</a:t>
            </a:r>
            <a:r>
              <a:rPr dirty="0" sz="1200" spc="-20">
                <a:solidFill>
                  <a:srgbClr val="3333B2"/>
                </a:solidFill>
                <a:latin typeface="黑体"/>
                <a:cs typeface="黑体"/>
              </a:rPr>
              <a:t>要</a:t>
            </a:r>
            <a:r>
              <a:rPr dirty="0" sz="1200" spc="-50">
                <a:solidFill>
                  <a:srgbClr val="3333B2"/>
                </a:solidFill>
                <a:latin typeface="黑体"/>
                <a:cs typeface="黑体"/>
              </a:rPr>
              <a:t>求</a:t>
            </a:r>
            <a:endParaRPr sz="1200">
              <a:latin typeface="黑体"/>
              <a:cs typeface="黑体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05" y="752639"/>
            <a:ext cx="4483735" cy="596265"/>
            <a:chOff x="87705" y="752639"/>
            <a:chExt cx="4483735" cy="59626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06" y="886904"/>
              <a:ext cx="4432634" cy="506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8506" y="752639"/>
              <a:ext cx="4432935" cy="596265"/>
            </a:xfrm>
            <a:custGeom>
              <a:avLst/>
              <a:gdLst/>
              <a:ahLst/>
              <a:cxnLst/>
              <a:rect l="l" t="t" r="r" b="b"/>
              <a:pathLst>
                <a:path w="4432935" h="596265">
                  <a:moveTo>
                    <a:pt x="4432635" y="0"/>
                  </a:moveTo>
                  <a:lnTo>
                    <a:pt x="0" y="0"/>
                  </a:lnTo>
                  <a:lnTo>
                    <a:pt x="0" y="595847"/>
                  </a:lnTo>
                  <a:lnTo>
                    <a:pt x="4432635" y="595847"/>
                  </a:lnTo>
                  <a:lnTo>
                    <a:pt x="4432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705" y="931185"/>
              <a:ext cx="4432935" cy="367030"/>
            </a:xfrm>
            <a:custGeom>
              <a:avLst/>
              <a:gdLst/>
              <a:ahLst/>
              <a:cxnLst/>
              <a:rect l="l" t="t" r="r" b="b"/>
              <a:pathLst>
                <a:path w="4432935" h="367030">
                  <a:moveTo>
                    <a:pt x="4432635" y="0"/>
                  </a:moveTo>
                  <a:lnTo>
                    <a:pt x="0" y="0"/>
                  </a:lnTo>
                  <a:lnTo>
                    <a:pt x="0" y="315701"/>
                  </a:lnTo>
                  <a:lnTo>
                    <a:pt x="4008" y="335425"/>
                  </a:lnTo>
                  <a:lnTo>
                    <a:pt x="14922" y="351578"/>
                  </a:lnTo>
                  <a:lnTo>
                    <a:pt x="31075" y="362492"/>
                  </a:lnTo>
                  <a:lnTo>
                    <a:pt x="50800" y="366501"/>
                  </a:lnTo>
                  <a:lnTo>
                    <a:pt x="4381834" y="366501"/>
                  </a:lnTo>
                  <a:lnTo>
                    <a:pt x="4401559" y="362492"/>
                  </a:lnTo>
                  <a:lnTo>
                    <a:pt x="4417712" y="351578"/>
                  </a:lnTo>
                  <a:lnTo>
                    <a:pt x="4428626" y="335425"/>
                  </a:lnTo>
                  <a:lnTo>
                    <a:pt x="4432635" y="315701"/>
                  </a:lnTo>
                  <a:lnTo>
                    <a:pt x="4432635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25806" y="916087"/>
            <a:ext cx="432054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黑体"/>
                <a:cs typeface="黑体"/>
              </a:rPr>
              <a:t>先</a:t>
            </a:r>
            <a:r>
              <a:rPr dirty="0" sz="1100" spc="-20">
                <a:latin typeface="黑体"/>
                <a:cs typeface="黑体"/>
              </a:rPr>
              <a:t>审</a:t>
            </a:r>
            <a:r>
              <a:rPr dirty="0" sz="1100" spc="-20">
                <a:latin typeface="黑体"/>
                <a:cs typeface="黑体"/>
              </a:rPr>
              <a:t>核</a:t>
            </a:r>
            <a:r>
              <a:rPr dirty="0" sz="1100" spc="-20">
                <a:latin typeface="黑体"/>
                <a:cs typeface="黑体"/>
              </a:rPr>
              <a:t>订</a:t>
            </a:r>
            <a:r>
              <a:rPr dirty="0" sz="1100" spc="-20">
                <a:latin typeface="黑体"/>
                <a:cs typeface="黑体"/>
              </a:rPr>
              <a:t>单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保</a:t>
            </a:r>
            <a:r>
              <a:rPr dirty="0" sz="1100" spc="-20">
                <a:latin typeface="黑体"/>
                <a:cs typeface="黑体"/>
              </a:rPr>
              <a:t>真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性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然</a:t>
            </a:r>
            <a:r>
              <a:rPr dirty="0" sz="1100" spc="-20">
                <a:latin typeface="黑体"/>
                <a:cs typeface="黑体"/>
              </a:rPr>
              <a:t>后</a:t>
            </a:r>
            <a:r>
              <a:rPr dirty="0" sz="1100" spc="-20">
                <a:latin typeface="黑体"/>
                <a:cs typeface="黑体"/>
              </a:rPr>
              <a:t>再</a:t>
            </a:r>
            <a:r>
              <a:rPr dirty="0" sz="1100" spc="-20">
                <a:latin typeface="黑体"/>
                <a:cs typeface="黑体"/>
              </a:rPr>
              <a:t>执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支</a:t>
            </a:r>
            <a:r>
              <a:rPr dirty="0" sz="1100" spc="-20">
                <a:latin typeface="黑体"/>
                <a:cs typeface="黑体"/>
              </a:rPr>
              <a:t>付</a:t>
            </a:r>
            <a:r>
              <a:rPr dirty="0" sz="1100" spc="-20">
                <a:latin typeface="黑体"/>
                <a:cs typeface="黑体"/>
              </a:rPr>
              <a:t>操</a:t>
            </a:r>
            <a:r>
              <a:rPr dirty="0" sz="1100" spc="-20">
                <a:latin typeface="黑体"/>
                <a:cs typeface="黑体"/>
              </a:rPr>
              <a:t>作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并</a:t>
            </a:r>
            <a:r>
              <a:rPr dirty="0" sz="1100" spc="-20">
                <a:latin typeface="黑体"/>
                <a:cs typeface="黑体"/>
              </a:rPr>
              <a:t>将</a:t>
            </a:r>
            <a:r>
              <a:rPr dirty="0" sz="1100" spc="-20">
                <a:latin typeface="黑体"/>
                <a:cs typeface="黑体"/>
              </a:rPr>
              <a:t>转</a:t>
            </a:r>
            <a:r>
              <a:rPr dirty="0" sz="1100" spc="-20">
                <a:latin typeface="黑体"/>
                <a:cs typeface="黑体"/>
              </a:rPr>
              <a:t>账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息</a:t>
            </a:r>
            <a:r>
              <a:rPr dirty="0" sz="1100" spc="-20">
                <a:latin typeface="黑体"/>
                <a:cs typeface="黑体"/>
              </a:rPr>
              <a:t>写</a:t>
            </a:r>
            <a:r>
              <a:rPr dirty="0" sz="1100" spc="-20">
                <a:latin typeface="黑体"/>
                <a:cs typeface="黑体"/>
              </a:rPr>
              <a:t>入</a:t>
            </a:r>
            <a:r>
              <a:rPr dirty="0" sz="1100" spc="-50">
                <a:latin typeface="黑体"/>
                <a:cs typeface="黑体"/>
              </a:rPr>
              <a:t>数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库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更</a:t>
            </a:r>
            <a:r>
              <a:rPr dirty="0" sz="1100" spc="-20">
                <a:latin typeface="黑体"/>
                <a:cs typeface="黑体"/>
              </a:rPr>
              <a:t>新</a:t>
            </a:r>
            <a:r>
              <a:rPr dirty="0" sz="1100" spc="-20">
                <a:latin typeface="黑体"/>
                <a:cs typeface="黑体"/>
              </a:rPr>
              <a:t>双</a:t>
            </a:r>
            <a:r>
              <a:rPr dirty="0" sz="1100" spc="-20">
                <a:latin typeface="黑体"/>
                <a:cs typeface="黑体"/>
              </a:rPr>
              <a:t>方</a:t>
            </a:r>
            <a:r>
              <a:rPr dirty="0" sz="1100" spc="-20">
                <a:latin typeface="黑体"/>
                <a:cs typeface="黑体"/>
              </a:rPr>
              <a:t>对</a:t>
            </a:r>
            <a:r>
              <a:rPr dirty="0" sz="1100" spc="-20">
                <a:latin typeface="黑体"/>
                <a:cs typeface="黑体"/>
              </a:rPr>
              <a:t>应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卡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余</a:t>
            </a:r>
            <a:r>
              <a:rPr dirty="0" sz="1100" spc="-20">
                <a:latin typeface="黑体"/>
                <a:cs typeface="黑体"/>
              </a:rPr>
              <a:t>额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息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06" y="1361013"/>
            <a:ext cx="4330455" cy="1477233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72540"/>
            <a:ext cx="13011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简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单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业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务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数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据</a:t>
            </a:r>
            <a:r>
              <a:rPr dirty="0" sz="1400" spc="-50">
                <a:solidFill>
                  <a:srgbClr val="3333B2"/>
                </a:solidFill>
                <a:latin typeface="黑体"/>
                <a:cs typeface="黑体"/>
              </a:rPr>
              <a:t>流</a:t>
            </a:r>
            <a:endParaRPr sz="1400">
              <a:latin typeface="黑体"/>
              <a:cs typeface="黑体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06" y="426188"/>
            <a:ext cx="3464817" cy="268327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72540"/>
            <a:ext cx="5721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技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术</a:t>
            </a:r>
            <a:r>
              <a:rPr dirty="0" sz="1400" spc="-50">
                <a:solidFill>
                  <a:srgbClr val="3333B2"/>
                </a:solidFill>
                <a:latin typeface="黑体"/>
                <a:cs typeface="黑体"/>
              </a:rPr>
              <a:t>栈</a:t>
            </a:r>
            <a:endParaRPr sz="1400">
              <a:latin typeface="黑体"/>
              <a:cs typeface="黑体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76" y="1272209"/>
            <a:ext cx="65252" cy="652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07" y="1144966"/>
            <a:ext cx="2534285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>
                <a:latin typeface="黑体"/>
                <a:cs typeface="黑体"/>
              </a:rPr>
              <a:t>前</a:t>
            </a:r>
            <a:r>
              <a:rPr dirty="0" sz="1100" spc="-20">
                <a:latin typeface="黑体"/>
                <a:cs typeface="黑体"/>
              </a:rPr>
              <a:t>端</a:t>
            </a:r>
            <a:r>
              <a:rPr dirty="0" sz="1100" spc="-10">
                <a:latin typeface="Calibri"/>
                <a:cs typeface="Calibri"/>
              </a:rPr>
              <a:t>:vue+elementui+eleadmin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黑体"/>
                <a:cs typeface="黑体"/>
              </a:rPr>
              <a:t>后</a:t>
            </a:r>
            <a:r>
              <a:rPr dirty="0" sz="1100" spc="-20">
                <a:latin typeface="黑体"/>
                <a:cs typeface="黑体"/>
              </a:rPr>
              <a:t>端</a:t>
            </a:r>
            <a:r>
              <a:rPr dirty="0" sz="1100">
                <a:latin typeface="Calibri"/>
                <a:cs typeface="Calibri"/>
              </a:rPr>
              <a:t>:flask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(serve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api)</a:t>
            </a:r>
            <a:r>
              <a:rPr dirty="0" sz="1100" spc="165">
                <a:latin typeface="Calibri"/>
                <a:cs typeface="Calibri"/>
              </a:rPr>
              <a:t> + </a:t>
            </a:r>
            <a:r>
              <a:rPr dirty="0" sz="1100" spc="-10">
                <a:latin typeface="Calibri"/>
                <a:cs typeface="Calibri"/>
              </a:rPr>
              <a:t>SQLalchemy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库</a:t>
            </a:r>
            <a:r>
              <a:rPr dirty="0" sz="1100" spc="-10">
                <a:latin typeface="Calibri"/>
                <a:cs typeface="Calibri"/>
              </a:rPr>
              <a:t>:mysql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黑体"/>
                <a:cs typeface="黑体"/>
              </a:rPr>
              <a:t>加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库</a:t>
            </a:r>
            <a:r>
              <a:rPr dirty="0" sz="1100" spc="-10">
                <a:latin typeface="Calibri"/>
                <a:cs typeface="Calibri"/>
              </a:rPr>
              <a:t>:pycryptodome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1482242"/>
            <a:ext cx="65252" cy="6525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1692275"/>
            <a:ext cx="65252" cy="6525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76" y="1902307"/>
            <a:ext cx="65252" cy="65252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754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问</a:t>
            </a:r>
            <a:r>
              <a:rPr dirty="0"/>
              <a:t>题</a:t>
            </a:r>
            <a:r>
              <a:rPr dirty="0"/>
              <a:t>分</a:t>
            </a:r>
            <a:r>
              <a:rPr dirty="0" spc="-50"/>
              <a:t>解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76" y="1013739"/>
            <a:ext cx="65252" cy="652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1684324"/>
            <a:ext cx="65252" cy="6525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2203069"/>
            <a:ext cx="65252" cy="6525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4562" y="716950"/>
            <a:ext cx="2854960" cy="192151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dirty="0" sz="1100">
                <a:latin typeface="黑体"/>
                <a:cs typeface="黑体"/>
              </a:rPr>
              <a:t>银</a:t>
            </a:r>
            <a:r>
              <a:rPr dirty="0" sz="1100">
                <a:latin typeface="黑体"/>
                <a:cs typeface="黑体"/>
              </a:rPr>
              <a:t>行</a:t>
            </a:r>
            <a:r>
              <a:rPr dirty="0" sz="1100">
                <a:latin typeface="黑体"/>
                <a:cs typeface="黑体"/>
              </a:rPr>
              <a:t>转</a:t>
            </a:r>
            <a:r>
              <a:rPr dirty="0" sz="1100" spc="-50">
                <a:latin typeface="黑体"/>
                <a:cs typeface="黑体"/>
              </a:rPr>
              <a:t>账</a:t>
            </a:r>
            <a:endParaRPr sz="1100">
              <a:latin typeface="黑体"/>
              <a:cs typeface="黑体"/>
            </a:endParaRPr>
          </a:p>
          <a:p>
            <a:pPr marL="310515">
              <a:lnSpc>
                <a:spcPct val="100000"/>
              </a:lnSpc>
              <a:spcBef>
                <a:spcPts val="175"/>
              </a:spcBef>
            </a:pPr>
            <a:r>
              <a:rPr dirty="0" sz="1100" spc="-20">
                <a:latin typeface="黑体"/>
                <a:cs typeface="黑体"/>
              </a:rPr>
              <a:t>身</a:t>
            </a:r>
            <a:r>
              <a:rPr dirty="0" sz="1100" spc="-20">
                <a:latin typeface="黑体"/>
                <a:cs typeface="黑体"/>
              </a:rPr>
              <a:t>份</a:t>
            </a:r>
            <a:r>
              <a:rPr dirty="0" sz="1100" spc="-20">
                <a:latin typeface="黑体"/>
                <a:cs typeface="黑体"/>
              </a:rPr>
              <a:t>认</a:t>
            </a:r>
            <a:r>
              <a:rPr dirty="0" sz="1100" spc="-50">
                <a:latin typeface="黑体"/>
                <a:cs typeface="黑体"/>
              </a:rPr>
              <a:t>证</a:t>
            </a:r>
            <a:endParaRPr sz="1100">
              <a:latin typeface="黑体"/>
              <a:cs typeface="黑体"/>
            </a:endParaRPr>
          </a:p>
          <a:p>
            <a:pPr marL="450850">
              <a:lnSpc>
                <a:spcPts val="1200"/>
              </a:lnSpc>
              <a:spcBef>
                <a:spcPts val="175"/>
              </a:spcBef>
            </a:pPr>
            <a:r>
              <a:rPr dirty="0" baseline="13888" sz="900" spc="33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dirty="0" sz="1000" spc="-15">
                <a:latin typeface="黑体"/>
                <a:cs typeface="黑体"/>
              </a:rPr>
              <a:t>注册</a:t>
            </a:r>
            <a:r>
              <a:rPr dirty="0" sz="1000" spc="65">
                <a:latin typeface="Calibri"/>
                <a:cs typeface="Calibri"/>
              </a:rPr>
              <a:t>: </a:t>
            </a:r>
            <a:r>
              <a:rPr dirty="0" sz="1000" spc="-15">
                <a:latin typeface="黑体"/>
                <a:cs typeface="黑体"/>
              </a:rPr>
              <a:t>邮箱号</a:t>
            </a:r>
            <a:r>
              <a:rPr dirty="0" sz="1000">
                <a:latin typeface="Calibri"/>
                <a:cs typeface="Calibri"/>
              </a:rPr>
              <a:t>,</a:t>
            </a:r>
            <a:r>
              <a:rPr dirty="0" sz="1000" spc="-15">
                <a:latin typeface="黑体"/>
                <a:cs typeface="黑体"/>
              </a:rPr>
              <a:t>用</a:t>
            </a:r>
            <a:r>
              <a:rPr dirty="0" sz="1000" spc="-10">
                <a:latin typeface="黑体"/>
                <a:cs typeface="黑体"/>
              </a:rPr>
              <a:t>户</a:t>
            </a:r>
            <a:r>
              <a:rPr dirty="0" sz="1000" spc="-10">
                <a:latin typeface="黑体"/>
                <a:cs typeface="黑体"/>
              </a:rPr>
              <a:t>名</a:t>
            </a:r>
            <a:r>
              <a:rPr dirty="0" sz="1000">
                <a:latin typeface="Calibri"/>
                <a:cs typeface="Calibri"/>
              </a:rPr>
              <a:t>,</a:t>
            </a:r>
            <a:r>
              <a:rPr dirty="0" sz="1000" spc="-10">
                <a:latin typeface="黑体"/>
                <a:cs typeface="黑体"/>
              </a:rPr>
              <a:t>登</a:t>
            </a:r>
            <a:r>
              <a:rPr dirty="0" sz="1000" spc="-10">
                <a:latin typeface="黑体"/>
                <a:cs typeface="黑体"/>
              </a:rPr>
              <a:t>录</a:t>
            </a:r>
            <a:r>
              <a:rPr dirty="0" sz="1000" spc="-15">
                <a:latin typeface="黑体"/>
                <a:cs typeface="黑体"/>
              </a:rPr>
              <a:t>密码</a:t>
            </a:r>
            <a:r>
              <a:rPr dirty="0" sz="1000">
                <a:latin typeface="Calibri"/>
                <a:cs typeface="Calibri"/>
              </a:rPr>
              <a:t>,</a:t>
            </a:r>
            <a:r>
              <a:rPr dirty="0" sz="1000" spc="-15">
                <a:latin typeface="黑体"/>
                <a:cs typeface="黑体"/>
              </a:rPr>
              <a:t>支</a:t>
            </a:r>
            <a:r>
              <a:rPr dirty="0" sz="1000" spc="-10">
                <a:latin typeface="黑体"/>
                <a:cs typeface="黑体"/>
              </a:rPr>
              <a:t>付</a:t>
            </a:r>
            <a:r>
              <a:rPr dirty="0" sz="1000" spc="-10">
                <a:latin typeface="黑体"/>
                <a:cs typeface="黑体"/>
              </a:rPr>
              <a:t>密</a:t>
            </a:r>
            <a:r>
              <a:rPr dirty="0" sz="1000" spc="-50">
                <a:latin typeface="黑体"/>
                <a:cs typeface="黑体"/>
              </a:rPr>
              <a:t>码</a:t>
            </a:r>
            <a:endParaRPr sz="1000">
              <a:latin typeface="黑体"/>
              <a:cs typeface="黑体"/>
            </a:endParaRPr>
          </a:p>
          <a:p>
            <a:pPr marL="450850">
              <a:lnSpc>
                <a:spcPts val="1195"/>
              </a:lnSpc>
            </a:pPr>
            <a:r>
              <a:rPr dirty="0" baseline="13888" sz="900" spc="30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dirty="0" sz="1000" spc="-15">
                <a:latin typeface="黑体"/>
                <a:cs typeface="黑体"/>
              </a:rPr>
              <a:t>登录</a:t>
            </a:r>
            <a:r>
              <a:rPr dirty="0" sz="1000" spc="55">
                <a:latin typeface="Calibri"/>
                <a:cs typeface="Calibri"/>
              </a:rPr>
              <a:t>: </a:t>
            </a:r>
            <a:r>
              <a:rPr dirty="0" sz="1000" spc="-15">
                <a:latin typeface="黑体"/>
                <a:cs typeface="黑体"/>
              </a:rPr>
              <a:t>用户</a:t>
            </a:r>
            <a:r>
              <a:rPr dirty="0" sz="1000" spc="-10">
                <a:latin typeface="黑体"/>
                <a:cs typeface="黑体"/>
              </a:rPr>
              <a:t>通</a:t>
            </a:r>
            <a:r>
              <a:rPr dirty="0" sz="1000" spc="-10">
                <a:latin typeface="黑体"/>
                <a:cs typeface="黑体"/>
              </a:rPr>
              <a:t>过</a:t>
            </a:r>
            <a:r>
              <a:rPr dirty="0" sz="1000" spc="-10">
                <a:latin typeface="黑体"/>
                <a:cs typeface="黑体"/>
              </a:rPr>
              <a:t>输</a:t>
            </a:r>
            <a:r>
              <a:rPr dirty="0" sz="1000" spc="-10">
                <a:latin typeface="黑体"/>
                <a:cs typeface="黑体"/>
              </a:rPr>
              <a:t>入</a:t>
            </a:r>
            <a:r>
              <a:rPr dirty="0" sz="1000" spc="-10">
                <a:latin typeface="黑体"/>
                <a:cs typeface="黑体"/>
              </a:rPr>
              <a:t>邮</a:t>
            </a:r>
            <a:r>
              <a:rPr dirty="0" sz="1000" spc="-15">
                <a:latin typeface="黑体"/>
                <a:cs typeface="黑体"/>
              </a:rPr>
              <a:t>箱</a:t>
            </a:r>
            <a:r>
              <a:rPr dirty="0" sz="1000" spc="-10">
                <a:latin typeface="黑体"/>
                <a:cs typeface="黑体"/>
              </a:rPr>
              <a:t>和</a:t>
            </a:r>
            <a:r>
              <a:rPr dirty="0" sz="1000" spc="-10">
                <a:latin typeface="黑体"/>
                <a:cs typeface="黑体"/>
              </a:rPr>
              <a:t>密</a:t>
            </a:r>
            <a:r>
              <a:rPr dirty="0" sz="1000" spc="-15">
                <a:latin typeface="黑体"/>
                <a:cs typeface="黑体"/>
              </a:rPr>
              <a:t>码进行</a:t>
            </a:r>
            <a:r>
              <a:rPr dirty="0" sz="1000" spc="-10">
                <a:latin typeface="黑体"/>
                <a:cs typeface="黑体"/>
              </a:rPr>
              <a:t>登</a:t>
            </a:r>
            <a:r>
              <a:rPr dirty="0" sz="1000" spc="-50">
                <a:latin typeface="黑体"/>
                <a:cs typeface="黑体"/>
              </a:rPr>
              <a:t>录</a:t>
            </a:r>
            <a:endParaRPr sz="1000">
              <a:latin typeface="黑体"/>
              <a:cs typeface="黑体"/>
            </a:endParaRPr>
          </a:p>
          <a:p>
            <a:pPr marL="450850">
              <a:lnSpc>
                <a:spcPts val="1200"/>
              </a:lnSpc>
            </a:pPr>
            <a:r>
              <a:rPr dirty="0" baseline="13888" sz="900" spc="30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dirty="0" sz="1000" spc="-15">
                <a:latin typeface="黑体"/>
                <a:cs typeface="黑体"/>
              </a:rPr>
              <a:t>用户</a:t>
            </a:r>
            <a:r>
              <a:rPr dirty="0" sz="1000" spc="-10">
                <a:latin typeface="黑体"/>
                <a:cs typeface="黑体"/>
              </a:rPr>
              <a:t>信</a:t>
            </a:r>
            <a:r>
              <a:rPr dirty="0" sz="1000" spc="-10">
                <a:latin typeface="黑体"/>
                <a:cs typeface="黑体"/>
              </a:rPr>
              <a:t>息</a:t>
            </a:r>
            <a:r>
              <a:rPr dirty="0" sz="1000" spc="-15">
                <a:latin typeface="黑体"/>
                <a:cs typeface="黑体"/>
              </a:rPr>
              <a:t>修改</a:t>
            </a:r>
            <a:r>
              <a:rPr dirty="0" sz="1000" spc="75">
                <a:latin typeface="Calibri"/>
                <a:cs typeface="Calibri"/>
              </a:rPr>
              <a:t>(</a:t>
            </a:r>
            <a:r>
              <a:rPr dirty="0" sz="1000" spc="-10">
                <a:latin typeface="黑体"/>
                <a:cs typeface="黑体"/>
              </a:rPr>
              <a:t>忘</a:t>
            </a:r>
            <a:r>
              <a:rPr dirty="0" sz="1000" spc="-10">
                <a:latin typeface="黑体"/>
                <a:cs typeface="黑体"/>
              </a:rPr>
              <a:t>记</a:t>
            </a:r>
            <a:r>
              <a:rPr dirty="0" sz="1000" spc="-15">
                <a:latin typeface="黑体"/>
                <a:cs typeface="黑体"/>
              </a:rPr>
              <a:t>密码</a:t>
            </a:r>
            <a:r>
              <a:rPr dirty="0" sz="1000" spc="3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  <a:spcBef>
                <a:spcPts val="195"/>
              </a:spcBef>
            </a:pP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卡</a:t>
            </a:r>
            <a:r>
              <a:rPr dirty="0" sz="1100" spc="-20">
                <a:latin typeface="黑体"/>
                <a:cs typeface="黑体"/>
              </a:rPr>
              <a:t>管</a:t>
            </a:r>
            <a:r>
              <a:rPr dirty="0" sz="1100" spc="-50">
                <a:latin typeface="黑体"/>
                <a:cs typeface="黑体"/>
              </a:rPr>
              <a:t>理</a:t>
            </a:r>
            <a:endParaRPr sz="1100">
              <a:latin typeface="黑体"/>
              <a:cs typeface="黑体"/>
            </a:endParaRPr>
          </a:p>
          <a:p>
            <a:pPr marL="450850">
              <a:lnSpc>
                <a:spcPts val="1200"/>
              </a:lnSpc>
              <a:spcBef>
                <a:spcPts val="175"/>
              </a:spcBef>
            </a:pPr>
            <a:r>
              <a:rPr dirty="0" baseline="13888" sz="900" spc="30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dirty="0" sz="1000" spc="-15">
                <a:latin typeface="黑体"/>
                <a:cs typeface="黑体"/>
              </a:rPr>
              <a:t>开通新银</a:t>
            </a:r>
            <a:r>
              <a:rPr dirty="0" sz="1000" spc="-10">
                <a:latin typeface="黑体"/>
                <a:cs typeface="黑体"/>
              </a:rPr>
              <a:t>行</a:t>
            </a:r>
            <a:r>
              <a:rPr dirty="0" sz="1000" spc="-50">
                <a:latin typeface="黑体"/>
                <a:cs typeface="黑体"/>
              </a:rPr>
              <a:t>卡</a:t>
            </a:r>
            <a:endParaRPr sz="1000">
              <a:latin typeface="黑体"/>
              <a:cs typeface="黑体"/>
            </a:endParaRPr>
          </a:p>
          <a:p>
            <a:pPr marL="450850">
              <a:lnSpc>
                <a:spcPts val="1200"/>
              </a:lnSpc>
            </a:pPr>
            <a:r>
              <a:rPr dirty="0" baseline="13888" sz="900" spc="30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dirty="0" sz="1000" spc="-15">
                <a:latin typeface="黑体"/>
                <a:cs typeface="黑体"/>
              </a:rPr>
              <a:t>多张银行</a:t>
            </a:r>
            <a:r>
              <a:rPr dirty="0" sz="1000" spc="-10">
                <a:latin typeface="黑体"/>
                <a:cs typeface="黑体"/>
              </a:rPr>
              <a:t>卡</a:t>
            </a:r>
            <a:r>
              <a:rPr dirty="0" sz="1000" spc="-15">
                <a:latin typeface="黑体"/>
                <a:cs typeface="黑体"/>
              </a:rPr>
              <a:t>，金</a:t>
            </a:r>
            <a:r>
              <a:rPr dirty="0" sz="1000" spc="-10">
                <a:latin typeface="黑体"/>
                <a:cs typeface="黑体"/>
              </a:rPr>
              <a:t>额</a:t>
            </a:r>
            <a:r>
              <a:rPr dirty="0" sz="1000" spc="-10">
                <a:latin typeface="黑体"/>
                <a:cs typeface="黑体"/>
              </a:rPr>
              <a:t>独</a:t>
            </a:r>
            <a:r>
              <a:rPr dirty="0" sz="1000" spc="-50">
                <a:latin typeface="黑体"/>
                <a:cs typeface="黑体"/>
              </a:rPr>
              <a:t>立</a:t>
            </a:r>
            <a:endParaRPr sz="1000">
              <a:latin typeface="黑体"/>
              <a:cs typeface="黑体"/>
            </a:endParaRPr>
          </a:p>
          <a:p>
            <a:pPr marL="310515">
              <a:lnSpc>
                <a:spcPct val="100000"/>
              </a:lnSpc>
              <a:spcBef>
                <a:spcPts val="195"/>
              </a:spcBef>
            </a:pP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50">
                <a:latin typeface="黑体"/>
                <a:cs typeface="黑体"/>
              </a:rPr>
              <a:t>易</a:t>
            </a:r>
            <a:endParaRPr sz="1100">
              <a:latin typeface="黑体"/>
              <a:cs typeface="黑体"/>
            </a:endParaRPr>
          </a:p>
          <a:p>
            <a:pPr marL="450850">
              <a:lnSpc>
                <a:spcPts val="1200"/>
              </a:lnSpc>
              <a:spcBef>
                <a:spcPts val="170"/>
              </a:spcBef>
            </a:pPr>
            <a:r>
              <a:rPr dirty="0" baseline="13888" sz="900" spc="30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dirty="0" sz="1000" spc="-15">
                <a:latin typeface="黑体"/>
                <a:cs typeface="黑体"/>
              </a:rPr>
              <a:t>存取款</a:t>
            </a:r>
            <a:r>
              <a:rPr dirty="0" sz="1000" spc="75">
                <a:latin typeface="Calibri"/>
                <a:cs typeface="Calibri"/>
              </a:rPr>
              <a:t>(</a:t>
            </a:r>
            <a:r>
              <a:rPr dirty="0" sz="1000" spc="-10">
                <a:latin typeface="黑体"/>
                <a:cs typeface="黑体"/>
              </a:rPr>
              <a:t>模</a:t>
            </a:r>
            <a:r>
              <a:rPr dirty="0" sz="1000" spc="-10">
                <a:latin typeface="黑体"/>
                <a:cs typeface="黑体"/>
              </a:rPr>
              <a:t>拟</a:t>
            </a:r>
            <a:r>
              <a:rPr dirty="0" sz="1000" spc="2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450850">
              <a:lnSpc>
                <a:spcPts val="1200"/>
              </a:lnSpc>
            </a:pPr>
            <a:r>
              <a:rPr dirty="0" baseline="13888" sz="900" spc="30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dirty="0" sz="1000" spc="-10">
                <a:latin typeface="黑体"/>
                <a:cs typeface="黑体"/>
              </a:rPr>
              <a:t>转</a:t>
            </a:r>
            <a:r>
              <a:rPr dirty="0" sz="1000" spc="-50">
                <a:latin typeface="黑体"/>
                <a:cs typeface="黑体"/>
              </a:rPr>
              <a:t>账</a:t>
            </a:r>
            <a:endParaRPr sz="1000">
              <a:latin typeface="黑体"/>
              <a:cs typeface="黑体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72540"/>
            <a:ext cx="389890" cy="699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交</a:t>
            </a:r>
            <a:r>
              <a:rPr dirty="0" sz="1400" spc="-50">
                <a:solidFill>
                  <a:srgbClr val="3333B2"/>
                </a:solidFill>
                <a:latin typeface="黑体"/>
                <a:cs typeface="黑体"/>
              </a:rPr>
              <a:t>易</a:t>
            </a:r>
            <a:endParaRPr sz="1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黑体"/>
              <a:cs typeface="黑体"/>
            </a:endParaRPr>
          </a:p>
          <a:p>
            <a:pPr marL="46990">
              <a:lnSpc>
                <a:spcPct val="100000"/>
              </a:lnSpc>
            </a:pPr>
            <a:r>
              <a:rPr dirty="0" sz="1100" spc="-25">
                <a:latin typeface="黑体"/>
                <a:cs typeface="黑体"/>
              </a:rPr>
              <a:t>方式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844276"/>
            <a:ext cx="114192" cy="11419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1904" y="83127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2907" y="746363"/>
            <a:ext cx="372681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Calibri"/>
                <a:cs typeface="Calibri"/>
              </a:rPr>
              <a:t>Alice</a:t>
            </a:r>
            <a:r>
              <a:rPr dirty="0" sz="1100" spc="-20">
                <a:latin typeface="黑体"/>
                <a:cs typeface="黑体"/>
              </a:rPr>
              <a:t>与</a:t>
            </a:r>
            <a:r>
              <a:rPr dirty="0" sz="1100">
                <a:latin typeface="Calibri"/>
                <a:cs typeface="Calibri"/>
              </a:rPr>
              <a:t>Bob</a:t>
            </a:r>
            <a:r>
              <a:rPr dirty="0" sz="1100" spc="-20">
                <a:latin typeface="黑体"/>
                <a:cs typeface="黑体"/>
              </a:rPr>
              <a:t>直</a:t>
            </a:r>
            <a:r>
              <a:rPr dirty="0" sz="1100" spc="-20">
                <a:latin typeface="黑体"/>
                <a:cs typeface="黑体"/>
              </a:rPr>
              <a:t>接</a:t>
            </a:r>
            <a:r>
              <a:rPr dirty="0" sz="1100" spc="-2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网</a:t>
            </a:r>
            <a:r>
              <a:rPr dirty="0" sz="1100" spc="-20">
                <a:latin typeface="黑体"/>
                <a:cs typeface="黑体"/>
              </a:rPr>
              <a:t>上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进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转</a:t>
            </a:r>
            <a:r>
              <a:rPr dirty="0" sz="1100" spc="-50">
                <a:latin typeface="黑体"/>
                <a:cs typeface="黑体"/>
              </a:rPr>
              <a:t>账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>
                <a:latin typeface="Calibri"/>
                <a:cs typeface="Calibri"/>
              </a:rPr>
              <a:t>Bob</a:t>
            </a:r>
            <a:r>
              <a:rPr dirty="0" sz="1100" spc="-20">
                <a:latin typeface="黑体"/>
                <a:cs typeface="黑体"/>
              </a:rPr>
              <a:t>开</a:t>
            </a:r>
            <a:r>
              <a:rPr dirty="0" sz="1100" spc="-20">
                <a:latin typeface="黑体"/>
                <a:cs typeface="黑体"/>
              </a:rPr>
              <a:t>了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家</a:t>
            </a:r>
            <a:r>
              <a:rPr dirty="0" sz="1100" spc="-20">
                <a:latin typeface="黑体"/>
                <a:cs typeface="黑体"/>
              </a:rPr>
              <a:t>牛</a:t>
            </a:r>
            <a:r>
              <a:rPr dirty="0" sz="1100" spc="-20">
                <a:latin typeface="黑体"/>
                <a:cs typeface="黑体"/>
              </a:rPr>
              <a:t>肉</a:t>
            </a:r>
            <a:r>
              <a:rPr dirty="0" sz="1100" spc="-20">
                <a:latin typeface="黑体"/>
                <a:cs typeface="黑体"/>
              </a:rPr>
              <a:t>烧</a:t>
            </a:r>
            <a:r>
              <a:rPr dirty="0" sz="1100" spc="-20">
                <a:latin typeface="黑体"/>
                <a:cs typeface="黑体"/>
              </a:rPr>
              <a:t>麦</a:t>
            </a:r>
            <a:r>
              <a:rPr dirty="0" sz="1100" spc="-20">
                <a:latin typeface="黑体"/>
                <a:cs typeface="黑体"/>
              </a:rPr>
              <a:t>店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挂</a:t>
            </a: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平</a:t>
            </a:r>
            <a:r>
              <a:rPr dirty="0" sz="1100" spc="-20">
                <a:latin typeface="黑体"/>
                <a:cs typeface="黑体"/>
              </a:rPr>
              <a:t>台</a:t>
            </a:r>
            <a:r>
              <a:rPr dirty="0" sz="1100" spc="-20">
                <a:latin typeface="黑体"/>
                <a:cs typeface="黑体"/>
              </a:rPr>
              <a:t>上</a:t>
            </a:r>
            <a:r>
              <a:rPr dirty="0" sz="1100">
                <a:latin typeface="黑体"/>
                <a:cs typeface="黑体"/>
              </a:rPr>
              <a:t>，</a:t>
            </a:r>
            <a:r>
              <a:rPr dirty="0" sz="1100">
                <a:latin typeface="Calibri"/>
                <a:cs typeface="Calibri"/>
              </a:rPr>
              <a:t>Alice</a:t>
            </a:r>
            <a:r>
              <a:rPr dirty="0" sz="1100" spc="-20">
                <a:latin typeface="黑体"/>
                <a:cs typeface="黑体"/>
              </a:rPr>
              <a:t>下</a:t>
            </a:r>
            <a:r>
              <a:rPr dirty="0" sz="1100" spc="-20">
                <a:latin typeface="黑体"/>
                <a:cs typeface="黑体"/>
              </a:rPr>
              <a:t>订</a:t>
            </a:r>
            <a:r>
              <a:rPr dirty="0" sz="1100" spc="-20">
                <a:latin typeface="黑体"/>
                <a:cs typeface="黑体"/>
              </a:rPr>
              <a:t>单</a:t>
            </a:r>
            <a:r>
              <a:rPr dirty="0" sz="1100" spc="-20">
                <a:latin typeface="黑体"/>
                <a:cs typeface="黑体"/>
              </a:rPr>
              <a:t>购</a:t>
            </a:r>
            <a:r>
              <a:rPr dirty="0" sz="1100" spc="-50">
                <a:latin typeface="黑体"/>
                <a:cs typeface="黑体"/>
              </a:rPr>
              <a:t>买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054309"/>
            <a:ext cx="114192" cy="11419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51904" y="104130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2389289"/>
            <a:ext cx="65252" cy="6525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76" y="2599321"/>
            <a:ext cx="65252" cy="6525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25806" y="1210207"/>
            <a:ext cx="4320540" cy="16694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黑体"/>
                <a:cs typeface="黑体"/>
              </a:rPr>
              <a:t>简</a:t>
            </a:r>
            <a:r>
              <a:rPr dirty="0" sz="1100">
                <a:latin typeface="黑体"/>
                <a:cs typeface="黑体"/>
              </a:rPr>
              <a:t>单</a:t>
            </a:r>
            <a:r>
              <a:rPr dirty="0" sz="1100">
                <a:latin typeface="黑体"/>
                <a:cs typeface="黑体"/>
              </a:rPr>
              <a:t>商</a:t>
            </a:r>
            <a:r>
              <a:rPr dirty="0" sz="1100" spc="-50">
                <a:latin typeface="黑体"/>
                <a:cs typeface="黑体"/>
              </a:rPr>
              <a:t>城</a:t>
            </a:r>
            <a:endParaRPr sz="11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0">
                <a:latin typeface="黑体"/>
                <a:cs typeface="黑体"/>
              </a:rPr>
              <a:t>虚</a:t>
            </a:r>
            <a:r>
              <a:rPr dirty="0" sz="1100" spc="-20">
                <a:latin typeface="黑体"/>
                <a:cs typeface="黑体"/>
              </a:rPr>
              <a:t>拟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为</a:t>
            </a:r>
            <a:r>
              <a:rPr dirty="0" sz="1100" spc="-20">
                <a:latin typeface="黑体"/>
                <a:cs typeface="黑体"/>
              </a:rPr>
              <a:t>虚</a:t>
            </a:r>
            <a:r>
              <a:rPr dirty="0" sz="1100" spc="-20">
                <a:latin typeface="黑体"/>
                <a:cs typeface="黑体"/>
              </a:rPr>
              <a:t>拟</a:t>
            </a:r>
            <a:r>
              <a:rPr dirty="0" sz="1100" spc="-20">
                <a:latin typeface="黑体"/>
                <a:cs typeface="黑体"/>
              </a:rPr>
              <a:t>商</a:t>
            </a:r>
            <a:r>
              <a:rPr dirty="0" sz="1100" spc="-20">
                <a:latin typeface="黑体"/>
                <a:cs typeface="黑体"/>
              </a:rPr>
              <a:t>城</a:t>
            </a:r>
            <a:r>
              <a:rPr dirty="0" sz="1100" spc="-20">
                <a:latin typeface="黑体"/>
                <a:cs typeface="黑体"/>
              </a:rPr>
              <a:t>提</a:t>
            </a:r>
            <a:r>
              <a:rPr dirty="0" sz="1100" spc="-20">
                <a:latin typeface="黑体"/>
                <a:cs typeface="黑体"/>
              </a:rPr>
              <a:t>供</a:t>
            </a:r>
            <a:r>
              <a:rPr dirty="0" sz="1100" spc="-20">
                <a:latin typeface="黑体"/>
                <a:cs typeface="黑体"/>
              </a:rPr>
              <a:t>必</a:t>
            </a:r>
            <a:r>
              <a:rPr dirty="0" sz="1100" spc="-20">
                <a:latin typeface="黑体"/>
                <a:cs typeface="黑体"/>
              </a:rPr>
              <a:t>要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支</a:t>
            </a:r>
            <a:r>
              <a:rPr dirty="0" sz="1100" spc="-20">
                <a:latin typeface="黑体"/>
                <a:cs typeface="黑体"/>
              </a:rPr>
              <a:t>付</a:t>
            </a:r>
            <a:r>
              <a:rPr dirty="0" sz="1100" spc="-20">
                <a:latin typeface="黑体"/>
                <a:cs typeface="黑体"/>
              </a:rPr>
              <a:t>接</a:t>
            </a:r>
            <a:r>
              <a:rPr dirty="0" sz="1100" spc="-20">
                <a:latin typeface="黑体"/>
                <a:cs typeface="黑体"/>
              </a:rPr>
              <a:t>口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虚</a:t>
            </a:r>
            <a:r>
              <a:rPr dirty="0" sz="1100" spc="-20">
                <a:latin typeface="黑体"/>
                <a:cs typeface="黑体"/>
              </a:rPr>
              <a:t>拟</a:t>
            </a:r>
            <a:r>
              <a:rPr dirty="0" sz="1100" spc="-20">
                <a:latin typeface="黑体"/>
                <a:cs typeface="黑体"/>
              </a:rPr>
              <a:t>商</a:t>
            </a:r>
            <a:r>
              <a:rPr dirty="0" sz="1100" spc="-20">
                <a:latin typeface="黑体"/>
                <a:cs typeface="黑体"/>
              </a:rPr>
              <a:t>城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于</a:t>
            </a:r>
            <a:r>
              <a:rPr dirty="0" sz="1100" spc="-20">
                <a:latin typeface="黑体"/>
                <a:cs typeface="黑体"/>
              </a:rPr>
              <a:t>模</a:t>
            </a:r>
            <a:r>
              <a:rPr dirty="0" sz="1100" spc="-20">
                <a:latin typeface="黑体"/>
                <a:cs typeface="黑体"/>
              </a:rPr>
              <a:t>拟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 spc="-50">
                <a:latin typeface="黑体"/>
                <a:cs typeface="黑体"/>
              </a:rPr>
              <a:t>实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际</a:t>
            </a:r>
            <a:r>
              <a:rPr dirty="0" sz="1100" spc="-20">
                <a:latin typeface="黑体"/>
                <a:cs typeface="黑体"/>
              </a:rPr>
              <a:t>生</a:t>
            </a:r>
            <a:r>
              <a:rPr dirty="0" sz="1100" spc="-20">
                <a:latin typeface="黑体"/>
                <a:cs typeface="黑体"/>
              </a:rPr>
              <a:t>活</a:t>
            </a:r>
            <a:r>
              <a:rPr dirty="0" sz="1100" spc="-20">
                <a:latin typeface="黑体"/>
                <a:cs typeface="黑体"/>
              </a:rPr>
              <a:t>中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程</a:t>
            </a:r>
            <a:r>
              <a:rPr dirty="0" sz="1100" spc="-50">
                <a:latin typeface="黑体"/>
                <a:cs typeface="黑体"/>
              </a:rPr>
              <a:t>。</a:t>
            </a:r>
            <a:endParaRPr sz="11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latin typeface="黑体"/>
                <a:cs typeface="黑体"/>
              </a:rPr>
              <a:t>例</a:t>
            </a:r>
            <a:r>
              <a:rPr dirty="0" sz="1100">
                <a:latin typeface="黑体"/>
                <a:cs typeface="黑体"/>
              </a:rPr>
              <a:t>如</a:t>
            </a:r>
            <a:r>
              <a:rPr dirty="0" sz="1100" spc="2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Alice</a:t>
            </a: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>
                <a:latin typeface="Calibri"/>
                <a:cs typeface="Calibri"/>
              </a:rPr>
              <a:t>Bob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网</a:t>
            </a:r>
            <a:r>
              <a:rPr dirty="0" sz="1100" spc="-20">
                <a:latin typeface="黑体"/>
                <a:cs typeface="黑体"/>
              </a:rPr>
              <a:t>店</a:t>
            </a:r>
            <a:r>
              <a:rPr dirty="0" sz="1100" spc="-20">
                <a:latin typeface="黑体"/>
                <a:cs typeface="黑体"/>
              </a:rPr>
              <a:t>上</a:t>
            </a:r>
            <a:r>
              <a:rPr dirty="0" sz="1100" spc="-20">
                <a:latin typeface="黑体"/>
                <a:cs typeface="黑体"/>
              </a:rPr>
              <a:t>订</a:t>
            </a:r>
            <a:r>
              <a:rPr dirty="0" sz="1100" spc="-20">
                <a:latin typeface="黑体"/>
                <a:cs typeface="黑体"/>
              </a:rPr>
              <a:t>购</a:t>
            </a:r>
            <a:r>
              <a:rPr dirty="0" sz="1100" spc="-20">
                <a:latin typeface="黑体"/>
                <a:cs typeface="黑体"/>
              </a:rPr>
              <a:t>了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斤</a:t>
            </a:r>
            <a:r>
              <a:rPr dirty="0" sz="1100" spc="-20">
                <a:latin typeface="黑体"/>
                <a:cs typeface="黑体"/>
              </a:rPr>
              <a:t>烧</a:t>
            </a:r>
            <a:r>
              <a:rPr dirty="0" sz="1100" spc="-50">
                <a:latin typeface="黑体"/>
                <a:cs typeface="黑体"/>
              </a:rPr>
              <a:t>麦</a:t>
            </a:r>
            <a:endParaRPr sz="11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黑体"/>
              <a:cs typeface="黑体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dirty="0" sz="1100" spc="-30">
                <a:latin typeface="黑体"/>
                <a:cs typeface="黑体"/>
              </a:rPr>
              <a:t>商城：</a:t>
            </a:r>
            <a:r>
              <a:rPr dirty="0" sz="1100" spc="-20">
                <a:latin typeface="黑体"/>
                <a:cs typeface="黑体"/>
              </a:rPr>
              <a:t>订</a:t>
            </a:r>
            <a:r>
              <a:rPr dirty="0" sz="1100" spc="-20">
                <a:latin typeface="黑体"/>
                <a:cs typeface="黑体"/>
              </a:rPr>
              <a:t>单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存</a:t>
            </a:r>
            <a:r>
              <a:rPr dirty="0" sz="1100" spc="-20">
                <a:latin typeface="黑体"/>
                <a:cs typeface="黑体"/>
              </a:rPr>
              <a:t>在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而</a:t>
            </a:r>
            <a:r>
              <a:rPr dirty="0" sz="1100" spc="-20">
                <a:latin typeface="黑体"/>
                <a:cs typeface="黑体"/>
              </a:rPr>
              <a:t>且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双</a:t>
            </a:r>
            <a:r>
              <a:rPr dirty="0" sz="1100" spc="-20">
                <a:latin typeface="黑体"/>
                <a:cs typeface="黑体"/>
              </a:rPr>
              <a:t>方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身</a:t>
            </a:r>
            <a:r>
              <a:rPr dirty="0" sz="1100" spc="-20">
                <a:latin typeface="黑体"/>
                <a:cs typeface="黑体"/>
              </a:rPr>
              <a:t>份</a:t>
            </a:r>
            <a:r>
              <a:rPr dirty="0" sz="1100" spc="-20">
                <a:latin typeface="黑体"/>
                <a:cs typeface="黑体"/>
              </a:rPr>
              <a:t>不</a:t>
            </a:r>
            <a:r>
              <a:rPr dirty="0" sz="1100" spc="-20">
                <a:latin typeface="黑体"/>
                <a:cs typeface="黑体"/>
              </a:rPr>
              <a:t>能</a:t>
            </a:r>
            <a:r>
              <a:rPr dirty="0" sz="1100" spc="-50">
                <a:latin typeface="黑体"/>
                <a:cs typeface="黑体"/>
              </a:rPr>
              <a:t>变</a:t>
            </a:r>
            <a:endParaRPr sz="1100">
              <a:latin typeface="黑体"/>
              <a:cs typeface="黑体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30">
                <a:latin typeface="黑体"/>
                <a:cs typeface="黑体"/>
              </a:rPr>
              <a:t>银行：</a:t>
            </a:r>
            <a:r>
              <a:rPr dirty="0" sz="1100" spc="-20">
                <a:latin typeface="黑体"/>
                <a:cs typeface="黑体"/>
              </a:rPr>
              <a:t>可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资</a:t>
            </a:r>
            <a:r>
              <a:rPr dirty="0" sz="1100" spc="-20">
                <a:latin typeface="黑体"/>
                <a:cs typeface="黑体"/>
              </a:rPr>
              <a:t>金</a:t>
            </a:r>
            <a:r>
              <a:rPr dirty="0" sz="1100" spc="-20">
                <a:latin typeface="黑体"/>
                <a:cs typeface="黑体"/>
              </a:rPr>
              <a:t>平</a:t>
            </a:r>
            <a:r>
              <a:rPr dirty="0" sz="1100" spc="-20">
                <a:latin typeface="黑体"/>
                <a:cs typeface="黑体"/>
              </a:rPr>
              <a:t>台</a:t>
            </a:r>
            <a:r>
              <a:rPr dirty="0" sz="1100">
                <a:latin typeface="黑体"/>
                <a:cs typeface="黑体"/>
              </a:rPr>
              <a:t>，</a:t>
            </a:r>
            <a:r>
              <a:rPr dirty="0" sz="1100">
                <a:latin typeface="Calibri"/>
                <a:cs typeface="Calibri"/>
              </a:rPr>
              <a:t>Alice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有</a:t>
            </a:r>
            <a:r>
              <a:rPr dirty="0" sz="1100" spc="-20">
                <a:latin typeface="黑体"/>
                <a:cs typeface="黑体"/>
              </a:rPr>
              <a:t>足</a:t>
            </a:r>
            <a:r>
              <a:rPr dirty="0" sz="1100" spc="-20">
                <a:latin typeface="黑体"/>
                <a:cs typeface="黑体"/>
              </a:rPr>
              <a:t>够</a:t>
            </a:r>
            <a:r>
              <a:rPr dirty="0" sz="1100" spc="-20">
                <a:latin typeface="黑体"/>
                <a:cs typeface="黑体"/>
              </a:rPr>
              <a:t>多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钱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这</a:t>
            </a:r>
            <a:r>
              <a:rPr dirty="0" sz="1100" spc="-20">
                <a:latin typeface="黑体"/>
                <a:cs typeface="黑体"/>
              </a:rPr>
              <a:t>笔</a:t>
            </a:r>
            <a:r>
              <a:rPr dirty="0" sz="1100" spc="-20">
                <a:latin typeface="黑体"/>
                <a:cs typeface="黑体"/>
              </a:rPr>
              <a:t>钱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转</a:t>
            </a:r>
            <a:r>
              <a:rPr dirty="0" sz="1100" spc="-50">
                <a:latin typeface="黑体"/>
                <a:cs typeface="黑体"/>
              </a:rPr>
              <a:t>给</a:t>
            </a:r>
            <a:endParaRPr sz="1100">
              <a:latin typeface="黑体"/>
              <a:cs typeface="黑体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了</a:t>
            </a:r>
            <a:r>
              <a:rPr dirty="0" sz="1100" spc="-25">
                <a:latin typeface="Calibri"/>
                <a:cs typeface="Calibri"/>
              </a:rPr>
              <a:t>Bob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72540"/>
            <a:ext cx="7543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模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块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总</a:t>
            </a:r>
            <a:r>
              <a:rPr dirty="0" sz="1400" spc="-50">
                <a:solidFill>
                  <a:srgbClr val="3333B2"/>
                </a:solidFill>
                <a:latin typeface="黑体"/>
                <a:cs typeface="黑体"/>
              </a:rPr>
              <a:t>结</a:t>
            </a:r>
            <a:endParaRPr sz="1400">
              <a:latin typeface="黑体"/>
              <a:cs typeface="黑体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332121"/>
            <a:ext cx="114192" cy="11419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1904" y="131911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2907" y="1234196"/>
            <a:ext cx="335089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>
                <a:latin typeface="黑体"/>
                <a:cs typeface="黑体"/>
              </a:rPr>
              <a:t>利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来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现</a:t>
            </a:r>
            <a:r>
              <a:rPr dirty="0" sz="1100" spc="-20">
                <a:latin typeface="黑体"/>
                <a:cs typeface="黑体"/>
              </a:rPr>
              <a:t>转</a:t>
            </a:r>
            <a:r>
              <a:rPr dirty="0" sz="1100" spc="-20">
                <a:latin typeface="黑体"/>
                <a:cs typeface="黑体"/>
              </a:rPr>
              <a:t>账</a:t>
            </a:r>
            <a:r>
              <a:rPr dirty="0" sz="1100" spc="-20">
                <a:latin typeface="黑体"/>
                <a:cs typeface="黑体"/>
              </a:rPr>
              <a:t>、</a:t>
            </a:r>
            <a:r>
              <a:rPr dirty="0" sz="1100" spc="-20">
                <a:latin typeface="黑体"/>
                <a:cs typeface="黑体"/>
              </a:rPr>
              <a:t>存</a:t>
            </a:r>
            <a:r>
              <a:rPr dirty="0" sz="1100" spc="-20">
                <a:latin typeface="黑体"/>
                <a:cs typeface="黑体"/>
              </a:rPr>
              <a:t>取</a:t>
            </a:r>
            <a:r>
              <a:rPr dirty="0" sz="1100" spc="-50">
                <a:latin typeface="黑体"/>
                <a:cs typeface="黑体"/>
              </a:rPr>
              <a:t>款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黑体"/>
                <a:cs typeface="黑体"/>
              </a:rPr>
              <a:t>利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网</a:t>
            </a:r>
            <a:r>
              <a:rPr dirty="0" sz="1100" spc="-20">
                <a:latin typeface="黑体"/>
                <a:cs typeface="黑体"/>
              </a:rPr>
              <a:t>络</a:t>
            </a:r>
            <a:r>
              <a:rPr dirty="0" sz="1100" spc="-20">
                <a:latin typeface="黑体"/>
                <a:cs typeface="黑体"/>
              </a:rPr>
              <a:t>商</a:t>
            </a:r>
            <a:r>
              <a:rPr dirty="0" sz="1100" spc="-20">
                <a:latin typeface="黑体"/>
                <a:cs typeface="黑体"/>
              </a:rPr>
              <a:t>城</a:t>
            </a:r>
            <a:r>
              <a:rPr dirty="0" sz="1100" spc="-20">
                <a:latin typeface="黑体"/>
                <a:cs typeface="黑体"/>
              </a:rPr>
              <a:t>模</a:t>
            </a:r>
            <a:r>
              <a:rPr dirty="0" sz="1100" spc="-20">
                <a:latin typeface="黑体"/>
                <a:cs typeface="黑体"/>
              </a:rPr>
              <a:t>块</a:t>
            </a:r>
            <a:r>
              <a:rPr dirty="0" sz="1100" spc="-20">
                <a:latin typeface="黑体"/>
                <a:cs typeface="黑体"/>
              </a:rPr>
              <a:t>和</a:t>
            </a: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模</a:t>
            </a:r>
            <a:r>
              <a:rPr dirty="0" sz="1100" spc="-20">
                <a:latin typeface="黑体"/>
                <a:cs typeface="黑体"/>
              </a:rPr>
              <a:t>块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协</a:t>
            </a:r>
            <a:r>
              <a:rPr dirty="0" sz="1100" spc="-20">
                <a:latin typeface="黑体"/>
                <a:cs typeface="黑体"/>
              </a:rPr>
              <a:t>作</a:t>
            </a:r>
            <a:r>
              <a:rPr dirty="0" sz="1100" spc="-20">
                <a:latin typeface="黑体"/>
                <a:cs typeface="黑体"/>
              </a:rPr>
              <a:t>来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现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50">
                <a:latin typeface="黑体"/>
                <a:cs typeface="黑体"/>
              </a:rPr>
              <a:t>易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20">
                <a:latin typeface="黑体"/>
                <a:cs typeface="黑体"/>
              </a:rPr>
              <a:t>银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和</a:t>
            </a:r>
            <a:r>
              <a:rPr dirty="0" sz="1100" spc="-20">
                <a:latin typeface="黑体"/>
                <a:cs typeface="黑体"/>
              </a:rPr>
              <a:t>网</a:t>
            </a:r>
            <a:r>
              <a:rPr dirty="0" sz="1100" spc="-20">
                <a:latin typeface="黑体"/>
                <a:cs typeface="黑体"/>
              </a:rPr>
              <a:t>络</a:t>
            </a:r>
            <a:r>
              <a:rPr dirty="0" sz="1100" spc="-20">
                <a:latin typeface="黑体"/>
                <a:cs typeface="黑体"/>
              </a:rPr>
              <a:t>商</a:t>
            </a:r>
            <a:r>
              <a:rPr dirty="0" sz="1100" spc="-20">
                <a:latin typeface="黑体"/>
                <a:cs typeface="黑体"/>
              </a:rPr>
              <a:t>城</a:t>
            </a:r>
            <a:r>
              <a:rPr dirty="0" sz="1100" spc="-20">
                <a:latin typeface="黑体"/>
                <a:cs typeface="黑体"/>
              </a:rPr>
              <a:t>都</a:t>
            </a:r>
            <a:r>
              <a:rPr dirty="0" sz="1100" spc="-20">
                <a:latin typeface="黑体"/>
                <a:cs typeface="黑体"/>
              </a:rPr>
              <a:t>需</a:t>
            </a:r>
            <a:r>
              <a:rPr dirty="0" sz="1100" spc="-20">
                <a:latin typeface="黑体"/>
                <a:cs typeface="黑体"/>
              </a:rPr>
              <a:t>要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套</a:t>
            </a:r>
            <a:r>
              <a:rPr dirty="0" sz="1100" spc="-20">
                <a:latin typeface="黑体"/>
                <a:cs typeface="黑体"/>
              </a:rPr>
              <a:t>安</a:t>
            </a:r>
            <a:r>
              <a:rPr dirty="0" sz="1100" spc="-20">
                <a:latin typeface="黑体"/>
                <a:cs typeface="黑体"/>
              </a:rPr>
              <a:t>全</a:t>
            </a:r>
            <a:r>
              <a:rPr dirty="0" sz="1100" spc="-20">
                <a:latin typeface="黑体"/>
                <a:cs typeface="黑体"/>
              </a:rPr>
              <a:t>的</a:t>
            </a: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互</a:t>
            </a:r>
            <a:r>
              <a:rPr dirty="0" sz="1100" spc="-20">
                <a:latin typeface="黑体"/>
                <a:cs typeface="黑体"/>
              </a:rPr>
              <a:t>协</a:t>
            </a:r>
            <a:r>
              <a:rPr dirty="0" sz="1100" spc="-20">
                <a:latin typeface="黑体"/>
                <a:cs typeface="黑体"/>
              </a:rPr>
              <a:t>议</a:t>
            </a:r>
            <a:r>
              <a:rPr dirty="0" sz="1100" spc="-20">
                <a:latin typeface="黑体"/>
                <a:cs typeface="黑体"/>
              </a:rPr>
              <a:t>来</a:t>
            </a:r>
            <a:r>
              <a:rPr dirty="0" sz="1100" spc="-20">
                <a:latin typeface="黑体"/>
                <a:cs typeface="黑体"/>
              </a:rPr>
              <a:t>保</a:t>
            </a:r>
            <a:r>
              <a:rPr dirty="0" sz="1100" spc="-20">
                <a:latin typeface="黑体"/>
                <a:cs typeface="黑体"/>
              </a:rPr>
              <a:t>证</a:t>
            </a:r>
            <a:r>
              <a:rPr dirty="0" sz="1100" spc="-20">
                <a:latin typeface="黑体"/>
                <a:cs typeface="黑体"/>
              </a:rPr>
              <a:t>可</a:t>
            </a:r>
            <a:r>
              <a:rPr dirty="0" sz="1100" spc="-50">
                <a:latin typeface="黑体"/>
                <a:cs typeface="黑体"/>
              </a:rPr>
              <a:t>信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542154"/>
            <a:ext cx="114192" cy="11419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51904" y="1529161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752200"/>
            <a:ext cx="114192" cy="11419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51904" y="1739194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72540"/>
            <a:ext cx="9366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顶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层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结</a:t>
            </a:r>
            <a:r>
              <a:rPr dirty="0" sz="1400">
                <a:solidFill>
                  <a:srgbClr val="3333B2"/>
                </a:solidFill>
                <a:latin typeface="黑体"/>
                <a:cs typeface="黑体"/>
              </a:rPr>
              <a:t>构</a:t>
            </a:r>
            <a:r>
              <a:rPr dirty="0" sz="1400" spc="-50">
                <a:solidFill>
                  <a:srgbClr val="3333B2"/>
                </a:solidFill>
                <a:latin typeface="黑体"/>
                <a:cs typeface="黑体"/>
              </a:rPr>
              <a:t>图</a:t>
            </a:r>
            <a:endParaRPr sz="1400">
              <a:latin typeface="黑体"/>
              <a:cs typeface="黑体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06" y="414728"/>
            <a:ext cx="4330784" cy="2711973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754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安</a:t>
            </a:r>
            <a:r>
              <a:rPr dirty="0"/>
              <a:t>全</a:t>
            </a:r>
            <a:r>
              <a:rPr dirty="0"/>
              <a:t>需</a:t>
            </a:r>
            <a:r>
              <a:rPr dirty="0" spc="-50"/>
              <a:t>求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76" y="1262253"/>
            <a:ext cx="65252" cy="652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76" y="1472285"/>
            <a:ext cx="65252" cy="6525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76" y="1662074"/>
            <a:ext cx="65252" cy="6525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4562" y="924989"/>
            <a:ext cx="3770629" cy="137223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黑体"/>
                <a:cs typeface="黑体"/>
              </a:rPr>
              <a:t>从</a:t>
            </a:r>
            <a:r>
              <a:rPr dirty="0" sz="1100">
                <a:latin typeface="黑体"/>
                <a:cs typeface="黑体"/>
              </a:rPr>
              <a:t>攻</a:t>
            </a:r>
            <a:r>
              <a:rPr dirty="0" sz="1100">
                <a:latin typeface="黑体"/>
                <a:cs typeface="黑体"/>
              </a:rPr>
              <a:t>击</a:t>
            </a:r>
            <a:r>
              <a:rPr dirty="0" sz="1100">
                <a:latin typeface="黑体"/>
                <a:cs typeface="黑体"/>
              </a:rPr>
              <a:t>者</a:t>
            </a:r>
            <a:r>
              <a:rPr dirty="0" sz="1100">
                <a:latin typeface="黑体"/>
                <a:cs typeface="黑体"/>
              </a:rPr>
              <a:t>的</a:t>
            </a:r>
            <a:r>
              <a:rPr dirty="0" sz="1100">
                <a:latin typeface="黑体"/>
                <a:cs typeface="黑体"/>
              </a:rPr>
              <a:t>角</a:t>
            </a:r>
            <a:r>
              <a:rPr dirty="0" sz="1100">
                <a:latin typeface="黑体"/>
                <a:cs typeface="黑体"/>
              </a:rPr>
              <a:t>度</a:t>
            </a:r>
            <a:r>
              <a:rPr dirty="0" sz="1100">
                <a:latin typeface="黑体"/>
                <a:cs typeface="黑体"/>
              </a:rPr>
              <a:t>看</a:t>
            </a:r>
            <a:r>
              <a:rPr dirty="0" sz="1100">
                <a:latin typeface="黑体"/>
                <a:cs typeface="黑体"/>
              </a:rPr>
              <a:t>，</a:t>
            </a:r>
            <a:r>
              <a:rPr dirty="0" sz="1100">
                <a:latin typeface="黑体"/>
                <a:cs typeface="黑体"/>
              </a:rPr>
              <a:t>哪</a:t>
            </a:r>
            <a:r>
              <a:rPr dirty="0" sz="1100">
                <a:latin typeface="黑体"/>
                <a:cs typeface="黑体"/>
              </a:rPr>
              <a:t>些</a:t>
            </a:r>
            <a:r>
              <a:rPr dirty="0" sz="1100">
                <a:latin typeface="黑体"/>
                <a:cs typeface="黑体"/>
              </a:rPr>
              <a:t>地</a:t>
            </a:r>
            <a:r>
              <a:rPr dirty="0" sz="1100">
                <a:latin typeface="黑体"/>
                <a:cs typeface="黑体"/>
              </a:rPr>
              <a:t>方</a:t>
            </a:r>
            <a:r>
              <a:rPr dirty="0" sz="1100">
                <a:latin typeface="黑体"/>
                <a:cs typeface="黑体"/>
              </a:rPr>
              <a:t>可</a:t>
            </a:r>
            <a:r>
              <a:rPr dirty="0" sz="1100">
                <a:latin typeface="黑体"/>
                <a:cs typeface="黑体"/>
              </a:rPr>
              <a:t>以</a:t>
            </a:r>
            <a:r>
              <a:rPr dirty="0" sz="1100">
                <a:latin typeface="黑体"/>
                <a:cs typeface="黑体"/>
              </a:rPr>
              <a:t>狠</a:t>
            </a:r>
            <a:r>
              <a:rPr dirty="0" sz="1100">
                <a:latin typeface="黑体"/>
                <a:cs typeface="黑体"/>
              </a:rPr>
              <a:t>狠</a:t>
            </a:r>
            <a:r>
              <a:rPr dirty="0" sz="1100">
                <a:latin typeface="黑体"/>
                <a:cs typeface="黑体"/>
              </a:rPr>
              <a:t>地</a:t>
            </a:r>
            <a:r>
              <a:rPr dirty="0" sz="1100">
                <a:latin typeface="黑体"/>
                <a:cs typeface="黑体"/>
              </a:rPr>
              <a:t>攻</a:t>
            </a:r>
            <a:r>
              <a:rPr dirty="0" sz="1100" spc="-50">
                <a:latin typeface="黑体"/>
                <a:cs typeface="黑体"/>
              </a:rPr>
              <a:t>击</a:t>
            </a:r>
            <a:endParaRPr sz="1100">
              <a:latin typeface="黑体"/>
              <a:cs typeface="黑体"/>
            </a:endParaRPr>
          </a:p>
          <a:p>
            <a:pPr marL="310515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息</a:t>
            </a:r>
            <a:r>
              <a:rPr dirty="0" sz="1100" spc="-20">
                <a:latin typeface="黑体"/>
                <a:cs typeface="黑体"/>
              </a:rPr>
              <a:t>认</a:t>
            </a:r>
            <a:r>
              <a:rPr dirty="0" sz="1100">
                <a:latin typeface="黑体"/>
                <a:cs typeface="黑体"/>
              </a:rPr>
              <a:t>证</a:t>
            </a:r>
            <a:r>
              <a:rPr dirty="0" sz="1100" spc="250">
                <a:latin typeface="Times New Roman"/>
                <a:cs typeface="Times New Roman"/>
              </a:rPr>
              <a:t> </a:t>
            </a:r>
            <a:r>
              <a:rPr dirty="0" sz="1100" spc="200">
                <a:latin typeface="Calibri"/>
                <a:cs typeface="Calibri"/>
              </a:rPr>
              <a:t>&lt;- </a:t>
            </a:r>
            <a:r>
              <a:rPr dirty="0" sz="1100" b="1">
                <a:latin typeface="Calibri"/>
                <a:cs typeface="Calibri"/>
              </a:rPr>
              <a:t>unsign,</a:t>
            </a:r>
            <a:r>
              <a:rPr dirty="0" sz="1100" spc="3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cookie</a:t>
            </a:r>
            <a:r>
              <a:rPr dirty="0" sz="1100" spc="3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injection</a:t>
            </a:r>
            <a:r>
              <a:rPr dirty="0" sz="1100">
                <a:latin typeface="黑体"/>
                <a:cs typeface="黑体"/>
              </a:rPr>
              <a:t>，</a:t>
            </a:r>
            <a:r>
              <a:rPr dirty="0" sz="1100">
                <a:latin typeface="黑体"/>
                <a:cs typeface="黑体"/>
              </a:rPr>
              <a:t>弱</a:t>
            </a:r>
            <a:r>
              <a:rPr dirty="0" sz="1100">
                <a:latin typeface="黑体"/>
                <a:cs typeface="黑体"/>
              </a:rPr>
              <a:t>口</a:t>
            </a:r>
            <a:r>
              <a:rPr dirty="0" sz="1100">
                <a:latin typeface="黑体"/>
                <a:cs typeface="黑体"/>
              </a:rPr>
              <a:t>令</a:t>
            </a:r>
            <a:r>
              <a:rPr dirty="0" sz="1100">
                <a:latin typeface="黑体"/>
                <a:cs typeface="黑体"/>
              </a:rPr>
              <a:t>爆</a:t>
            </a:r>
            <a:r>
              <a:rPr dirty="0" sz="1100" spc="-50">
                <a:latin typeface="黑体"/>
                <a:cs typeface="黑体"/>
              </a:rPr>
              <a:t>破</a:t>
            </a:r>
            <a:endParaRPr sz="1100">
              <a:latin typeface="黑体"/>
              <a:cs typeface="黑体"/>
            </a:endParaRPr>
          </a:p>
          <a:p>
            <a:pPr marL="310515" marR="864869">
              <a:lnSpc>
                <a:spcPct val="113199"/>
              </a:lnSpc>
              <a:spcBef>
                <a:spcPts val="155"/>
              </a:spcBef>
            </a:pPr>
            <a:r>
              <a:rPr dirty="0" sz="1100" spc="-20">
                <a:latin typeface="黑体"/>
                <a:cs typeface="黑体"/>
              </a:rPr>
              <a:t>交</a:t>
            </a:r>
            <a:r>
              <a:rPr dirty="0" sz="1100" spc="-20">
                <a:latin typeface="黑体"/>
                <a:cs typeface="黑体"/>
              </a:rPr>
              <a:t>易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>
                <a:latin typeface="黑体"/>
                <a:cs typeface="黑体"/>
              </a:rPr>
              <a:t>程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60">
                <a:latin typeface="Calibri"/>
                <a:cs typeface="Calibri"/>
              </a:rPr>
              <a:t>&lt;- </a:t>
            </a:r>
            <a:r>
              <a:rPr dirty="0" sz="1100">
                <a:latin typeface="黑体"/>
                <a:cs typeface="黑体"/>
              </a:rPr>
              <a:t>信</a:t>
            </a:r>
            <a:r>
              <a:rPr dirty="0" sz="1100">
                <a:latin typeface="黑体"/>
                <a:cs typeface="黑体"/>
              </a:rPr>
              <a:t>息</a:t>
            </a:r>
            <a:r>
              <a:rPr dirty="0" sz="1100">
                <a:latin typeface="黑体"/>
                <a:cs typeface="黑体"/>
              </a:rPr>
              <a:t>窃</a:t>
            </a:r>
            <a:r>
              <a:rPr dirty="0" sz="1100" spc="-20">
                <a:latin typeface="黑体"/>
                <a:cs typeface="黑体"/>
              </a:rPr>
              <a:t>听</a:t>
            </a:r>
            <a:r>
              <a:rPr dirty="0" sz="1100" spc="35" b="1">
                <a:latin typeface="Calibri"/>
                <a:cs typeface="Calibri"/>
              </a:rPr>
              <a:t>, </a:t>
            </a:r>
            <a:r>
              <a:rPr dirty="0" sz="1100" spc="70" b="1">
                <a:latin typeface="Calibri"/>
                <a:cs typeface="Calibri"/>
              </a:rPr>
              <a:t>MIM, </a:t>
            </a:r>
            <a:r>
              <a:rPr dirty="0" sz="1100">
                <a:latin typeface="黑体"/>
                <a:cs typeface="黑体"/>
              </a:rPr>
              <a:t>篡</a:t>
            </a:r>
            <a:r>
              <a:rPr dirty="0" sz="1100">
                <a:latin typeface="黑体"/>
                <a:cs typeface="黑体"/>
              </a:rPr>
              <a:t>改</a:t>
            </a:r>
            <a:r>
              <a:rPr dirty="0" sz="1100">
                <a:latin typeface="黑体"/>
                <a:cs typeface="黑体"/>
              </a:rPr>
              <a:t>，</a:t>
            </a:r>
            <a:r>
              <a:rPr dirty="0" sz="1100">
                <a:latin typeface="黑体"/>
                <a:cs typeface="黑体"/>
              </a:rPr>
              <a:t>重</a:t>
            </a:r>
            <a:r>
              <a:rPr dirty="0" sz="1100" spc="-50">
                <a:latin typeface="黑体"/>
                <a:cs typeface="黑体"/>
              </a:rPr>
              <a:t>放</a:t>
            </a:r>
            <a:r>
              <a:rPr dirty="0" sz="1100" spc="-20">
                <a:latin typeface="黑体"/>
                <a:cs typeface="黑体"/>
              </a:rPr>
              <a:t>数</a:t>
            </a:r>
            <a:r>
              <a:rPr dirty="0" sz="1100" spc="-20">
                <a:latin typeface="黑体"/>
                <a:cs typeface="黑体"/>
              </a:rPr>
              <a:t>据</a:t>
            </a:r>
            <a:r>
              <a:rPr dirty="0" sz="1100" spc="-20">
                <a:latin typeface="黑体"/>
                <a:cs typeface="黑体"/>
              </a:rPr>
              <a:t>处</a:t>
            </a:r>
            <a:r>
              <a:rPr dirty="0" sz="1100" spc="-50">
                <a:latin typeface="黑体"/>
                <a:cs typeface="黑体"/>
              </a:rPr>
              <a:t>理</a:t>
            </a:r>
            <a:endParaRPr sz="1100">
              <a:latin typeface="黑体"/>
              <a:cs typeface="黑体"/>
            </a:endParaRPr>
          </a:p>
          <a:p>
            <a:pPr marL="450850">
              <a:lnSpc>
                <a:spcPts val="1200"/>
              </a:lnSpc>
              <a:spcBef>
                <a:spcPts val="175"/>
              </a:spcBef>
            </a:pPr>
            <a:r>
              <a:rPr dirty="0" baseline="13888" sz="900" spc="30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dirty="0" sz="1000" spc="-15">
                <a:latin typeface="黑体"/>
                <a:cs typeface="黑体"/>
              </a:rPr>
              <a:t>数据查询</a:t>
            </a:r>
            <a:r>
              <a:rPr dirty="0" sz="1000" spc="-10">
                <a:latin typeface="黑体"/>
                <a:cs typeface="黑体"/>
              </a:rPr>
              <a:t>过</a:t>
            </a:r>
            <a:r>
              <a:rPr dirty="0" sz="1000">
                <a:latin typeface="黑体"/>
                <a:cs typeface="黑体"/>
              </a:rPr>
              <a:t>程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130">
                <a:latin typeface="Calibri"/>
                <a:cs typeface="Calibri"/>
              </a:rPr>
              <a:t>&lt;- </a:t>
            </a:r>
            <a:r>
              <a:rPr dirty="0" sz="1000" spc="140" b="1">
                <a:latin typeface="Calibri"/>
                <a:cs typeface="Calibri"/>
              </a:rPr>
              <a:t>SQL</a:t>
            </a:r>
            <a:r>
              <a:rPr dirty="0" sz="1000" spc="-25">
                <a:latin typeface="黑体"/>
                <a:cs typeface="黑体"/>
              </a:rPr>
              <a:t>注入</a:t>
            </a:r>
            <a:endParaRPr sz="1000">
              <a:latin typeface="黑体"/>
              <a:cs typeface="黑体"/>
            </a:endParaRPr>
          </a:p>
          <a:p>
            <a:pPr marL="450850">
              <a:lnSpc>
                <a:spcPts val="1200"/>
              </a:lnSpc>
            </a:pPr>
            <a:r>
              <a:rPr dirty="0" baseline="13888" sz="900" spc="307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dirty="0" sz="1000" spc="-15">
                <a:latin typeface="黑体"/>
                <a:cs typeface="黑体"/>
              </a:rPr>
              <a:t>数据</a:t>
            </a:r>
            <a:r>
              <a:rPr dirty="0" sz="1000" spc="-10">
                <a:latin typeface="黑体"/>
                <a:cs typeface="黑体"/>
              </a:rPr>
              <a:t>渲</a:t>
            </a:r>
            <a:r>
              <a:rPr dirty="0" sz="1000">
                <a:latin typeface="黑体"/>
                <a:cs typeface="黑体"/>
              </a:rPr>
              <a:t>染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135">
                <a:latin typeface="Calibri"/>
                <a:cs typeface="Calibri"/>
              </a:rPr>
              <a:t>&lt;- </a:t>
            </a:r>
            <a:r>
              <a:rPr dirty="0" sz="1000" spc="140" b="1">
                <a:latin typeface="Calibri"/>
                <a:cs typeface="Calibri"/>
              </a:rPr>
              <a:t>SSRF</a:t>
            </a:r>
            <a:r>
              <a:rPr dirty="0" sz="1000">
                <a:latin typeface="黑体"/>
                <a:cs typeface="黑体"/>
              </a:rPr>
              <a:t>导</a:t>
            </a:r>
            <a:r>
              <a:rPr dirty="0" sz="1000">
                <a:latin typeface="黑体"/>
                <a:cs typeface="黑体"/>
              </a:rPr>
              <a:t>致</a:t>
            </a:r>
            <a:r>
              <a:rPr dirty="0" sz="1000" spc="-10">
                <a:latin typeface="黑体"/>
                <a:cs typeface="黑体"/>
              </a:rPr>
              <a:t>的</a:t>
            </a:r>
            <a:r>
              <a:rPr dirty="0" sz="1000" spc="120" b="1">
                <a:latin typeface="Calibri"/>
                <a:cs typeface="Calibri"/>
              </a:rPr>
              <a:t>RCE</a:t>
            </a:r>
            <a:endParaRPr sz="10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  <a:spcBef>
                <a:spcPts val="254"/>
              </a:spcBef>
            </a:pPr>
            <a:r>
              <a:rPr dirty="0" sz="1100" spc="-20">
                <a:latin typeface="黑体"/>
                <a:cs typeface="黑体"/>
              </a:rPr>
              <a:t>此</a:t>
            </a:r>
            <a:r>
              <a:rPr dirty="0" sz="1100" spc="-20">
                <a:latin typeface="黑体"/>
                <a:cs typeface="黑体"/>
              </a:rPr>
              <a:t>外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整</a:t>
            </a:r>
            <a:r>
              <a:rPr dirty="0" sz="1100" spc="-20">
                <a:latin typeface="黑体"/>
                <a:cs typeface="黑体"/>
              </a:rPr>
              <a:t>个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程</a:t>
            </a:r>
            <a:r>
              <a:rPr dirty="0" sz="1100" spc="-20">
                <a:latin typeface="黑体"/>
                <a:cs typeface="黑体"/>
              </a:rPr>
              <a:t>还</a:t>
            </a:r>
            <a:r>
              <a:rPr dirty="0" sz="1100" spc="-20">
                <a:latin typeface="黑体"/>
                <a:cs typeface="黑体"/>
              </a:rPr>
              <a:t>涉</a:t>
            </a:r>
            <a:r>
              <a:rPr dirty="0" sz="1100" spc="-20">
                <a:latin typeface="黑体"/>
                <a:cs typeface="黑体"/>
              </a:rPr>
              <a:t>及</a:t>
            </a:r>
            <a:r>
              <a:rPr dirty="0" sz="1100" spc="95">
                <a:latin typeface="Calibri"/>
                <a:cs typeface="Calibri"/>
              </a:rPr>
              <a:t>DDOS</a:t>
            </a:r>
            <a:r>
              <a:rPr dirty="0" sz="1100" spc="-20">
                <a:latin typeface="黑体"/>
                <a:cs typeface="黑体"/>
              </a:rPr>
              <a:t>等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些</a:t>
            </a:r>
            <a:r>
              <a:rPr dirty="0" sz="1100" spc="-20">
                <a:latin typeface="黑体"/>
                <a:cs typeface="黑体"/>
              </a:rPr>
              <a:t>暴</a:t>
            </a:r>
            <a:r>
              <a:rPr dirty="0" sz="1100" spc="-20">
                <a:latin typeface="黑体"/>
                <a:cs typeface="黑体"/>
              </a:rPr>
              <a:t>力</a:t>
            </a:r>
            <a:r>
              <a:rPr dirty="0" sz="1100" spc="-20">
                <a:latin typeface="黑体"/>
                <a:cs typeface="黑体"/>
              </a:rPr>
              <a:t>下</a:t>
            </a:r>
            <a:r>
              <a:rPr dirty="0" sz="1100" spc="-20">
                <a:latin typeface="黑体"/>
                <a:cs typeface="黑体"/>
              </a:rPr>
              <a:t>三</a:t>
            </a:r>
            <a:r>
              <a:rPr dirty="0" sz="1100" spc="-20">
                <a:latin typeface="黑体"/>
                <a:cs typeface="黑体"/>
              </a:rPr>
              <a:t>滥</a:t>
            </a:r>
            <a:r>
              <a:rPr dirty="0" sz="1100" spc="-20">
                <a:latin typeface="黑体"/>
                <a:cs typeface="黑体"/>
              </a:rPr>
              <a:t>手</a:t>
            </a:r>
            <a:r>
              <a:rPr dirty="0" sz="1100" spc="-50">
                <a:latin typeface="黑体"/>
                <a:cs typeface="黑体"/>
              </a:rPr>
              <a:t>段</a:t>
            </a:r>
            <a:endParaRPr sz="1100">
              <a:latin typeface="黑体"/>
              <a:cs typeface="黑体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754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安</a:t>
            </a:r>
            <a:r>
              <a:rPr dirty="0"/>
              <a:t>全</a:t>
            </a:r>
            <a:r>
              <a:rPr dirty="0"/>
              <a:t>需</a:t>
            </a:r>
            <a:r>
              <a:rPr dirty="0" spc="-50"/>
              <a:t>求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9962" y="643838"/>
            <a:ext cx="2875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黑体"/>
                <a:cs typeface="黑体"/>
              </a:rPr>
              <a:t>根</a:t>
            </a:r>
            <a:r>
              <a:rPr dirty="0" sz="1100">
                <a:latin typeface="黑体"/>
                <a:cs typeface="黑体"/>
              </a:rPr>
              <a:t>据</a:t>
            </a:r>
            <a:r>
              <a:rPr dirty="0" sz="1100">
                <a:latin typeface="黑体"/>
                <a:cs typeface="黑体"/>
              </a:rPr>
              <a:t>刚</a:t>
            </a:r>
            <a:r>
              <a:rPr dirty="0" sz="1100">
                <a:latin typeface="黑体"/>
                <a:cs typeface="黑体"/>
              </a:rPr>
              <a:t>才</a:t>
            </a:r>
            <a:r>
              <a:rPr dirty="0" sz="1100">
                <a:latin typeface="黑体"/>
                <a:cs typeface="黑体"/>
              </a:rPr>
              <a:t>列</a:t>
            </a:r>
            <a:r>
              <a:rPr dirty="0" sz="1100">
                <a:latin typeface="黑体"/>
                <a:cs typeface="黑体"/>
              </a:rPr>
              <a:t>举</a:t>
            </a:r>
            <a:r>
              <a:rPr dirty="0" sz="1100">
                <a:latin typeface="黑体"/>
                <a:cs typeface="黑体"/>
              </a:rPr>
              <a:t>的</a:t>
            </a:r>
            <a:r>
              <a:rPr dirty="0" sz="1100">
                <a:latin typeface="黑体"/>
                <a:cs typeface="黑体"/>
              </a:rPr>
              <a:t>简</a:t>
            </a:r>
            <a:r>
              <a:rPr dirty="0" sz="1100">
                <a:latin typeface="黑体"/>
                <a:cs typeface="黑体"/>
              </a:rPr>
              <a:t>单</a:t>
            </a:r>
            <a:r>
              <a:rPr dirty="0" sz="1100">
                <a:latin typeface="黑体"/>
                <a:cs typeface="黑体"/>
              </a:rPr>
              <a:t>部</a:t>
            </a:r>
            <a:r>
              <a:rPr dirty="0" sz="1100">
                <a:latin typeface="黑体"/>
                <a:cs typeface="黑体"/>
              </a:rPr>
              <a:t>分</a:t>
            </a:r>
            <a:r>
              <a:rPr dirty="0" sz="1100">
                <a:latin typeface="黑体"/>
                <a:cs typeface="黑体"/>
              </a:rPr>
              <a:t>攻</a:t>
            </a:r>
            <a:r>
              <a:rPr dirty="0" sz="1100">
                <a:latin typeface="黑体"/>
                <a:cs typeface="黑体"/>
              </a:rPr>
              <a:t>击</a:t>
            </a:r>
            <a:r>
              <a:rPr dirty="0" sz="1100">
                <a:latin typeface="黑体"/>
                <a:cs typeface="黑体"/>
              </a:rPr>
              <a:t>，</a:t>
            </a:r>
            <a:r>
              <a:rPr dirty="0" sz="1100">
                <a:latin typeface="黑体"/>
                <a:cs typeface="黑体"/>
              </a:rPr>
              <a:t>分</a:t>
            </a:r>
            <a:r>
              <a:rPr dirty="0" sz="1100">
                <a:latin typeface="黑体"/>
                <a:cs typeface="黑体"/>
              </a:rPr>
              <a:t>析</a:t>
            </a:r>
            <a:r>
              <a:rPr dirty="0" sz="1100">
                <a:latin typeface="黑体"/>
                <a:cs typeface="黑体"/>
              </a:rPr>
              <a:t>安</a:t>
            </a:r>
            <a:r>
              <a:rPr dirty="0" sz="1100">
                <a:latin typeface="黑体"/>
                <a:cs typeface="黑体"/>
              </a:rPr>
              <a:t>全</a:t>
            </a:r>
            <a:r>
              <a:rPr dirty="0" sz="1100">
                <a:latin typeface="黑体"/>
                <a:cs typeface="黑体"/>
              </a:rPr>
              <a:t>需</a:t>
            </a:r>
            <a:r>
              <a:rPr dirty="0" sz="1100" spc="-50">
                <a:latin typeface="黑体"/>
                <a:cs typeface="黑体"/>
              </a:rPr>
              <a:t>求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908018"/>
            <a:ext cx="114192" cy="11419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51904" y="894999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pc="-20"/>
              <a:t>账</a:t>
            </a:r>
            <a:r>
              <a:rPr dirty="0" spc="-20"/>
              <a:t>户</a:t>
            </a:r>
            <a:r>
              <a:rPr dirty="0" spc="-20"/>
              <a:t>安</a:t>
            </a:r>
            <a:r>
              <a:rPr dirty="0" spc="-35"/>
              <a:t>全：</a:t>
            </a:r>
            <a:r>
              <a:rPr dirty="0" spc="-20"/>
              <a:t>采</a:t>
            </a:r>
            <a:r>
              <a:rPr dirty="0" spc="-20"/>
              <a:t>用</a:t>
            </a:r>
            <a:r>
              <a:rPr dirty="0" b="1">
                <a:latin typeface="Calibri"/>
                <a:cs typeface="Calibri"/>
              </a:rPr>
              <a:t>jwt</a:t>
            </a:r>
            <a:r>
              <a:rPr dirty="0" spc="-20"/>
              <a:t>严</a:t>
            </a:r>
            <a:r>
              <a:rPr dirty="0" spc="-20"/>
              <a:t>格</a:t>
            </a:r>
            <a:r>
              <a:rPr dirty="0" spc="-20"/>
              <a:t>认</a:t>
            </a:r>
            <a:r>
              <a:rPr dirty="0" spc="-20"/>
              <a:t>证</a:t>
            </a:r>
            <a:r>
              <a:rPr dirty="0" spc="-20"/>
              <a:t>，</a:t>
            </a:r>
            <a:r>
              <a:rPr dirty="0" spc="-20"/>
              <a:t>规</a:t>
            </a:r>
            <a:r>
              <a:rPr dirty="0" spc="-20"/>
              <a:t>范</a:t>
            </a:r>
            <a:r>
              <a:rPr dirty="0" spc="-20"/>
              <a:t>过</a:t>
            </a:r>
            <a:r>
              <a:rPr dirty="0" spc="-20"/>
              <a:t>期</a:t>
            </a:r>
            <a:r>
              <a:rPr dirty="0" spc="-20"/>
              <a:t>时</a:t>
            </a:r>
            <a:r>
              <a:rPr dirty="0" spc="-20"/>
              <a:t>间</a:t>
            </a:r>
            <a:r>
              <a:rPr dirty="0" spc="-20"/>
              <a:t>，</a:t>
            </a:r>
            <a:r>
              <a:rPr dirty="0" spc="-20"/>
              <a:t>对</a:t>
            </a:r>
            <a:r>
              <a:rPr dirty="0" spc="-30">
                <a:latin typeface="Calibri"/>
                <a:cs typeface="Calibri"/>
              </a:rPr>
              <a:t>session</a:t>
            </a:r>
            <a:r>
              <a:rPr dirty="0" spc="-20"/>
              <a:t>添</a:t>
            </a:r>
            <a:r>
              <a:rPr dirty="0"/>
              <a:t>加</a:t>
            </a:r>
            <a:r>
              <a:rPr dirty="0"/>
              <a:t>唯</a:t>
            </a:r>
            <a:r>
              <a:rPr dirty="0" spc="-20"/>
              <a:t>一</a:t>
            </a:r>
            <a:r>
              <a:rPr dirty="0" spc="-25" b="1">
                <a:latin typeface="Calibri"/>
                <a:cs typeface="Calibri"/>
              </a:rPr>
              <a:t>id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pc="-20"/>
              <a:t>交</a:t>
            </a:r>
            <a:r>
              <a:rPr dirty="0" spc="-20"/>
              <a:t>易</a:t>
            </a:r>
            <a:r>
              <a:rPr dirty="0" spc="-20"/>
              <a:t>过</a:t>
            </a:r>
            <a:r>
              <a:rPr dirty="0" spc="-35"/>
              <a:t>程：</a:t>
            </a:r>
            <a:r>
              <a:rPr dirty="0" spc="-20"/>
              <a:t>对</a:t>
            </a:r>
            <a:r>
              <a:rPr dirty="0" spc="-20"/>
              <a:t>于</a:t>
            </a:r>
            <a:r>
              <a:rPr dirty="0" spc="-20"/>
              <a:t>商</a:t>
            </a:r>
            <a:r>
              <a:rPr dirty="0" spc="-20"/>
              <a:t>城</a:t>
            </a:r>
            <a:r>
              <a:rPr dirty="0" spc="-20"/>
              <a:t>交</a:t>
            </a:r>
            <a:r>
              <a:rPr dirty="0" spc="-20"/>
              <a:t>易</a:t>
            </a:r>
            <a:r>
              <a:rPr dirty="0" spc="-20"/>
              <a:t>，</a:t>
            </a:r>
            <a:r>
              <a:rPr dirty="0" spc="-20"/>
              <a:t>采</a:t>
            </a:r>
            <a:r>
              <a:rPr dirty="0" spc="-20"/>
              <a:t>用</a:t>
            </a:r>
            <a:r>
              <a:rPr dirty="0" spc="135">
                <a:latin typeface="Calibri"/>
                <a:cs typeface="Calibri"/>
              </a:rPr>
              <a:t>SET</a:t>
            </a:r>
            <a:r>
              <a:rPr dirty="0" spc="-20"/>
              <a:t>协</a:t>
            </a:r>
            <a:r>
              <a:rPr dirty="0" spc="-20"/>
              <a:t>议</a:t>
            </a:r>
            <a:r>
              <a:rPr dirty="0" spc="-20"/>
              <a:t>，</a:t>
            </a:r>
            <a:r>
              <a:rPr dirty="0" spc="-20"/>
              <a:t>对</a:t>
            </a:r>
            <a:r>
              <a:rPr dirty="0" spc="-20"/>
              <a:t>于</a:t>
            </a:r>
            <a:r>
              <a:rPr dirty="0" spc="-20"/>
              <a:t>银</a:t>
            </a:r>
            <a:r>
              <a:rPr dirty="0" spc="-20"/>
              <a:t>行</a:t>
            </a:r>
            <a:r>
              <a:rPr dirty="0" spc="-20"/>
              <a:t>转</a:t>
            </a:r>
            <a:r>
              <a:rPr dirty="0" spc="-20"/>
              <a:t>账</a:t>
            </a:r>
            <a:r>
              <a:rPr dirty="0" spc="-20"/>
              <a:t>，</a:t>
            </a:r>
            <a:r>
              <a:rPr dirty="0" spc="-50"/>
              <a:t>采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20"/>
              <a:t>用</a:t>
            </a:r>
            <a:r>
              <a:rPr dirty="0" spc="95">
                <a:latin typeface="Calibri"/>
                <a:cs typeface="Calibri"/>
              </a:rPr>
              <a:t>AES</a:t>
            </a:r>
            <a:r>
              <a:rPr dirty="0" spc="-20"/>
              <a:t>对</a:t>
            </a:r>
            <a:r>
              <a:rPr dirty="0" spc="-20"/>
              <a:t>交</a:t>
            </a:r>
            <a:r>
              <a:rPr dirty="0" spc="-20"/>
              <a:t>易</a:t>
            </a:r>
            <a:r>
              <a:rPr dirty="0" spc="-20"/>
              <a:t>信</a:t>
            </a:r>
            <a:r>
              <a:rPr dirty="0" spc="-20"/>
              <a:t>息</a:t>
            </a:r>
            <a:r>
              <a:rPr dirty="0" spc="-20"/>
              <a:t>加</a:t>
            </a:r>
            <a:r>
              <a:rPr dirty="0" spc="-20"/>
              <a:t>密</a:t>
            </a:r>
            <a:r>
              <a:rPr dirty="0" spc="-20"/>
              <a:t>，</a:t>
            </a:r>
            <a:r>
              <a:rPr dirty="0" spc="-20"/>
              <a:t>并</a:t>
            </a:r>
            <a:r>
              <a:rPr dirty="0">
                <a:latin typeface="Calibri"/>
                <a:cs typeface="Calibri"/>
              </a:rPr>
              <a:t>SHA256</a:t>
            </a:r>
            <a:r>
              <a:rPr dirty="0" spc="-20"/>
              <a:t>生</a:t>
            </a:r>
            <a:r>
              <a:rPr dirty="0" spc="-20"/>
              <a:t>成</a:t>
            </a:r>
            <a:r>
              <a:rPr dirty="0" spc="-20"/>
              <a:t>摘</a:t>
            </a:r>
            <a:r>
              <a:rPr dirty="0" spc="-20"/>
              <a:t>要</a:t>
            </a:r>
            <a:r>
              <a:rPr dirty="0" spc="-20"/>
              <a:t>进</a:t>
            </a:r>
            <a:r>
              <a:rPr dirty="0" spc="-20"/>
              <a:t>行</a:t>
            </a:r>
            <a:r>
              <a:rPr dirty="0" spc="-20"/>
              <a:t>验</a:t>
            </a:r>
            <a:r>
              <a:rPr dirty="0" spc="-20"/>
              <a:t>证</a:t>
            </a:r>
            <a:r>
              <a:rPr dirty="0" spc="-25"/>
              <a:t>，确</a:t>
            </a: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r>
              <a:rPr dirty="0" spc="-20"/>
              <a:t>保</a:t>
            </a:r>
            <a:r>
              <a:rPr dirty="0" spc="170" b="1">
                <a:latin typeface="Calibri"/>
                <a:cs typeface="Calibri"/>
              </a:rPr>
              <a:t>CCA</a:t>
            </a:r>
            <a:r>
              <a:rPr dirty="0" spc="-25"/>
              <a:t>安全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pc="-20"/>
              <a:t>通</a:t>
            </a:r>
            <a:r>
              <a:rPr dirty="0" spc="-20"/>
              <a:t>信</a:t>
            </a:r>
            <a:r>
              <a:rPr dirty="0" spc="-20"/>
              <a:t>安</a:t>
            </a:r>
            <a:r>
              <a:rPr dirty="0" spc="-35"/>
              <a:t>全：</a:t>
            </a:r>
            <a:r>
              <a:rPr dirty="0" spc="-20"/>
              <a:t>使</a:t>
            </a:r>
            <a:r>
              <a:rPr dirty="0" spc="-20"/>
              <a:t>用</a:t>
            </a:r>
            <a:r>
              <a:rPr dirty="0" spc="70">
                <a:latin typeface="Calibri"/>
                <a:cs typeface="Calibri"/>
              </a:rPr>
              <a:t>TLS1.2</a:t>
            </a:r>
            <a:r>
              <a:rPr dirty="0" spc="-20"/>
              <a:t>防</a:t>
            </a:r>
            <a:r>
              <a:rPr dirty="0" spc="-20"/>
              <a:t>范</a:t>
            </a:r>
            <a:r>
              <a:rPr dirty="0" spc="-20"/>
              <a:t>窃</a:t>
            </a:r>
            <a:r>
              <a:rPr dirty="0" spc="-20"/>
              <a:t>听</a:t>
            </a:r>
            <a:r>
              <a:rPr dirty="0" spc="-20"/>
              <a:t>攻</a:t>
            </a:r>
            <a:r>
              <a:rPr dirty="0" spc="-20"/>
              <a:t>击</a:t>
            </a:r>
            <a:r>
              <a:rPr dirty="0" spc="-20"/>
              <a:t>和</a:t>
            </a:r>
            <a:r>
              <a:rPr dirty="0" spc="-20"/>
              <a:t>中</a:t>
            </a:r>
            <a:r>
              <a:rPr dirty="0" spc="-20"/>
              <a:t>间</a:t>
            </a:r>
            <a:r>
              <a:rPr dirty="0" spc="-20"/>
              <a:t>人</a:t>
            </a:r>
            <a:r>
              <a:rPr dirty="0" spc="-20"/>
              <a:t>攻</a:t>
            </a:r>
            <a:r>
              <a:rPr dirty="0" spc="-50"/>
              <a:t>击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pc="-20"/>
              <a:t>数</a:t>
            </a:r>
            <a:r>
              <a:rPr dirty="0" spc="-20"/>
              <a:t>据</a:t>
            </a:r>
            <a:r>
              <a:rPr dirty="0" spc="-20"/>
              <a:t>处</a:t>
            </a:r>
            <a:r>
              <a:rPr dirty="0" spc="-35"/>
              <a:t>理：</a:t>
            </a:r>
            <a:r>
              <a:rPr dirty="0" spc="-20"/>
              <a:t>采</a:t>
            </a:r>
            <a:r>
              <a:rPr dirty="0" spc="-20"/>
              <a:t>用</a:t>
            </a:r>
            <a:r>
              <a:rPr dirty="0" spc="-20"/>
              <a:t>前</a:t>
            </a:r>
            <a:r>
              <a:rPr dirty="0" spc="-20"/>
              <a:t>后</a:t>
            </a:r>
            <a:r>
              <a:rPr dirty="0" spc="-20"/>
              <a:t>端</a:t>
            </a:r>
            <a:r>
              <a:rPr dirty="0" spc="-20"/>
              <a:t>分</a:t>
            </a:r>
            <a:r>
              <a:rPr dirty="0" spc="-20"/>
              <a:t>离</a:t>
            </a:r>
            <a:r>
              <a:rPr dirty="0" spc="-20"/>
              <a:t>开</a:t>
            </a:r>
            <a:r>
              <a:rPr dirty="0" spc="-20"/>
              <a:t>发</a:t>
            </a:r>
            <a:r>
              <a:rPr dirty="0" spc="-20"/>
              <a:t>，</a:t>
            </a:r>
            <a:r>
              <a:rPr dirty="0" spc="-20"/>
              <a:t>在</a:t>
            </a:r>
            <a:r>
              <a:rPr dirty="0" spc="-20"/>
              <a:t>后</a:t>
            </a:r>
            <a:r>
              <a:rPr dirty="0" spc="-20"/>
              <a:t>端</a:t>
            </a:r>
            <a:r>
              <a:rPr dirty="0" spc="-20"/>
              <a:t>对</a:t>
            </a:r>
            <a:r>
              <a:rPr dirty="0" spc="-20"/>
              <a:t>前</a:t>
            </a:r>
            <a:r>
              <a:rPr dirty="0" spc="-20"/>
              <a:t>端</a:t>
            </a:r>
            <a:r>
              <a:rPr dirty="0" spc="-20"/>
              <a:t>发</a:t>
            </a:r>
            <a:r>
              <a:rPr dirty="0" spc="-20"/>
              <a:t>来</a:t>
            </a:r>
            <a:r>
              <a:rPr dirty="0" spc="-20"/>
              <a:t>的</a:t>
            </a:r>
            <a:r>
              <a:rPr dirty="0" spc="-20"/>
              <a:t>参</a:t>
            </a:r>
            <a:r>
              <a:rPr dirty="0" spc="-20"/>
              <a:t>数</a:t>
            </a:r>
            <a:r>
              <a:rPr dirty="0" spc="-20"/>
              <a:t>请</a:t>
            </a:r>
            <a:r>
              <a:rPr dirty="0" spc="-20"/>
              <a:t>求</a:t>
            </a:r>
            <a:r>
              <a:rPr dirty="0" spc="-50"/>
              <a:t>执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20"/>
              <a:t>行</a:t>
            </a:r>
            <a:r>
              <a:rPr dirty="0" spc="-20"/>
              <a:t>严</a:t>
            </a:r>
            <a:r>
              <a:rPr dirty="0" spc="-20"/>
              <a:t>格</a:t>
            </a:r>
            <a:r>
              <a:rPr dirty="0" spc="-20"/>
              <a:t>的</a:t>
            </a:r>
            <a:r>
              <a:rPr dirty="0" spc="-20"/>
              <a:t>白</a:t>
            </a:r>
            <a:r>
              <a:rPr dirty="0" spc="-20"/>
              <a:t>名</a:t>
            </a:r>
            <a:r>
              <a:rPr dirty="0" spc="-20"/>
              <a:t>单</a:t>
            </a:r>
            <a:r>
              <a:rPr dirty="0" spc="-20"/>
              <a:t>过</a:t>
            </a:r>
            <a:r>
              <a:rPr dirty="0" spc="-20"/>
              <a:t>滤</a:t>
            </a:r>
            <a:r>
              <a:rPr dirty="0" spc="-20"/>
              <a:t>策</a:t>
            </a:r>
            <a:r>
              <a:rPr dirty="0" spc="-50"/>
              <a:t>略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pc="-20"/>
              <a:t>用</a:t>
            </a:r>
            <a:r>
              <a:rPr dirty="0" spc="-20"/>
              <a:t>户</a:t>
            </a:r>
            <a:r>
              <a:rPr dirty="0" spc="-20"/>
              <a:t>信</a:t>
            </a:r>
            <a:r>
              <a:rPr dirty="0" spc="-20"/>
              <a:t>息</a:t>
            </a:r>
            <a:r>
              <a:rPr dirty="0" spc="-20"/>
              <a:t>安</a:t>
            </a:r>
            <a:r>
              <a:rPr dirty="0" spc="-35"/>
              <a:t>全：</a:t>
            </a:r>
            <a:r>
              <a:rPr dirty="0" spc="-20"/>
              <a:t>规</a:t>
            </a:r>
            <a:r>
              <a:rPr dirty="0" spc="-20"/>
              <a:t>范</a:t>
            </a:r>
            <a:r>
              <a:rPr dirty="0" spc="-20"/>
              <a:t>并</a:t>
            </a:r>
            <a:r>
              <a:rPr dirty="0" spc="-20"/>
              <a:t>强</a:t>
            </a:r>
            <a:r>
              <a:rPr dirty="0" spc="-20"/>
              <a:t>制</a:t>
            </a:r>
            <a:r>
              <a:rPr dirty="0" spc="-20"/>
              <a:t>用</a:t>
            </a:r>
            <a:r>
              <a:rPr dirty="0" spc="-20"/>
              <a:t>户</a:t>
            </a:r>
            <a:r>
              <a:rPr dirty="0" spc="-20"/>
              <a:t>提</a:t>
            </a:r>
            <a:r>
              <a:rPr dirty="0" spc="-20"/>
              <a:t>高</a:t>
            </a:r>
            <a:r>
              <a:rPr dirty="0" spc="-20"/>
              <a:t>密</a:t>
            </a:r>
            <a:r>
              <a:rPr dirty="0" spc="-20"/>
              <a:t>码</a:t>
            </a:r>
            <a:r>
              <a:rPr dirty="0" spc="-20"/>
              <a:t>复</a:t>
            </a:r>
            <a:r>
              <a:rPr dirty="0" spc="-20"/>
              <a:t>杂</a:t>
            </a:r>
            <a:r>
              <a:rPr dirty="0" spc="-20"/>
              <a:t>度</a:t>
            </a:r>
            <a:r>
              <a:rPr dirty="0" spc="-20"/>
              <a:t>以</a:t>
            </a:r>
            <a:r>
              <a:rPr dirty="0" spc="-20"/>
              <a:t>防</a:t>
            </a:r>
            <a:r>
              <a:rPr dirty="0" spc="-20"/>
              <a:t>范</a:t>
            </a:r>
            <a:r>
              <a:rPr dirty="0" spc="-20"/>
              <a:t>简</a:t>
            </a:r>
            <a:r>
              <a:rPr dirty="0" spc="-20"/>
              <a:t>单</a:t>
            </a:r>
            <a:r>
              <a:rPr dirty="0" spc="-20"/>
              <a:t>的</a:t>
            </a:r>
            <a:r>
              <a:rPr dirty="0" spc="-20"/>
              <a:t>弱</a:t>
            </a:r>
            <a:r>
              <a:rPr dirty="0" spc="-50"/>
              <a:t>口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20"/>
              <a:t>令</a:t>
            </a:r>
            <a:r>
              <a:rPr dirty="0" spc="-20"/>
              <a:t>爆</a:t>
            </a:r>
            <a:r>
              <a:rPr dirty="0" spc="-50"/>
              <a:t>破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pc="-20"/>
              <a:t>针</a:t>
            </a:r>
            <a:r>
              <a:rPr dirty="0" spc="-20"/>
              <a:t>对</a:t>
            </a:r>
            <a:r>
              <a:rPr dirty="0" spc="-20"/>
              <a:t>拒</a:t>
            </a:r>
            <a:r>
              <a:rPr dirty="0" spc="-20"/>
              <a:t>绝</a:t>
            </a:r>
            <a:r>
              <a:rPr dirty="0" spc="-20"/>
              <a:t>服</a:t>
            </a:r>
            <a:r>
              <a:rPr dirty="0" spc="-20"/>
              <a:t>务</a:t>
            </a:r>
            <a:r>
              <a:rPr dirty="0" spc="-20"/>
              <a:t>攻</a:t>
            </a:r>
            <a:r>
              <a:rPr dirty="0" spc="-35"/>
              <a:t>击：</a:t>
            </a:r>
            <a:r>
              <a:rPr dirty="0" spc="-20"/>
              <a:t>严</a:t>
            </a:r>
            <a:r>
              <a:rPr dirty="0" spc="-20"/>
              <a:t>格</a:t>
            </a:r>
            <a:r>
              <a:rPr dirty="0" spc="-20"/>
              <a:t>控</a:t>
            </a:r>
            <a:r>
              <a:rPr dirty="0" spc="-20"/>
              <a:t>制</a:t>
            </a:r>
            <a:r>
              <a:rPr dirty="0" spc="-20"/>
              <a:t>请</a:t>
            </a:r>
            <a:r>
              <a:rPr dirty="0" spc="-20"/>
              <a:t>求</a:t>
            </a:r>
            <a:r>
              <a:rPr dirty="0" spc="-20"/>
              <a:t>次</a:t>
            </a:r>
            <a:r>
              <a:rPr dirty="0" spc="-20"/>
              <a:t>数</a:t>
            </a:r>
            <a:r>
              <a:rPr dirty="0" spc="-20"/>
              <a:t>，</a:t>
            </a:r>
            <a:r>
              <a:rPr dirty="0" spc="-20"/>
              <a:t>构</a:t>
            </a:r>
            <a:r>
              <a:rPr dirty="0" spc="-20"/>
              <a:t>筑</a:t>
            </a:r>
            <a:r>
              <a:rPr dirty="0" spc="-20"/>
              <a:t>基</a:t>
            </a:r>
            <a:r>
              <a:rPr dirty="0" spc="-20"/>
              <a:t>本</a:t>
            </a:r>
            <a:r>
              <a:rPr dirty="0" spc="-20"/>
              <a:t>的</a:t>
            </a:r>
            <a:r>
              <a:rPr dirty="0" spc="-20"/>
              <a:t>防</a:t>
            </a:r>
            <a:r>
              <a:rPr dirty="0" spc="-20"/>
              <a:t>火</a:t>
            </a:r>
            <a:r>
              <a:rPr dirty="0" spc="-50"/>
              <a:t>墙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118050"/>
            <a:ext cx="114192" cy="11419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51904" y="1105032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672227"/>
            <a:ext cx="114192" cy="11419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51904" y="1659221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882260"/>
            <a:ext cx="114192" cy="11419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51904" y="1869254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2264365"/>
            <a:ext cx="114192" cy="11419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51904" y="2251359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2646470"/>
            <a:ext cx="114192" cy="114192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51904" y="2633464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40"/>
            <a:ext cx="1483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用</a:t>
            </a:r>
            <a:r>
              <a:rPr dirty="0"/>
              <a:t>户</a:t>
            </a:r>
            <a:r>
              <a:rPr dirty="0"/>
              <a:t>信</a:t>
            </a:r>
            <a:r>
              <a:rPr dirty="0"/>
              <a:t>息</a:t>
            </a:r>
            <a:r>
              <a:rPr dirty="0"/>
              <a:t>认</a:t>
            </a:r>
            <a:r>
              <a:rPr dirty="0"/>
              <a:t>证</a:t>
            </a:r>
            <a:r>
              <a:rPr dirty="0"/>
              <a:t>模</a:t>
            </a:r>
            <a:r>
              <a:rPr dirty="0" spc="-50"/>
              <a:t>块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1175410"/>
            <a:ext cx="65252" cy="652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729587"/>
            <a:ext cx="65252" cy="6525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2111692"/>
            <a:ext cx="65252" cy="6525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3798" y="838134"/>
            <a:ext cx="2138045" cy="1553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黑体"/>
                <a:cs typeface="黑体"/>
              </a:rPr>
              <a:t>用</a:t>
            </a:r>
            <a:r>
              <a:rPr dirty="0" sz="1100">
                <a:latin typeface="黑体"/>
                <a:cs typeface="黑体"/>
              </a:rPr>
              <a:t>户</a:t>
            </a:r>
            <a:r>
              <a:rPr dirty="0" sz="1100">
                <a:latin typeface="黑体"/>
                <a:cs typeface="黑体"/>
              </a:rPr>
              <a:t>操</a:t>
            </a:r>
            <a:r>
              <a:rPr dirty="0" sz="1100" spc="-50">
                <a:latin typeface="黑体"/>
                <a:cs typeface="黑体"/>
              </a:rPr>
              <a:t>作</a:t>
            </a:r>
            <a:endParaRPr sz="1100">
              <a:latin typeface="黑体"/>
              <a:cs typeface="黑体"/>
            </a:endParaRPr>
          </a:p>
          <a:p>
            <a:pPr algn="just" marL="28511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黑体"/>
                <a:cs typeface="黑体"/>
              </a:rPr>
              <a:t>注册：</a:t>
            </a:r>
            <a:r>
              <a:rPr dirty="0" sz="1100" spc="-20">
                <a:latin typeface="黑体"/>
                <a:cs typeface="黑体"/>
              </a:rPr>
              <a:t>实</a:t>
            </a:r>
            <a:r>
              <a:rPr dirty="0" sz="1100" spc="-20">
                <a:latin typeface="黑体"/>
                <a:cs typeface="黑体"/>
              </a:rPr>
              <a:t>名</a:t>
            </a:r>
            <a:r>
              <a:rPr dirty="0" sz="1100" spc="-20">
                <a:latin typeface="黑体"/>
                <a:cs typeface="黑体"/>
              </a:rPr>
              <a:t>身</a:t>
            </a:r>
            <a:r>
              <a:rPr dirty="0" sz="1100" spc="-20">
                <a:latin typeface="黑体"/>
                <a:cs typeface="黑体"/>
              </a:rPr>
              <a:t>份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息</a:t>
            </a:r>
            <a:r>
              <a:rPr dirty="0" sz="1100" spc="-20">
                <a:latin typeface="黑体"/>
                <a:cs typeface="黑体"/>
              </a:rPr>
              <a:t>认</a:t>
            </a:r>
            <a:r>
              <a:rPr dirty="0" sz="1100" spc="-20">
                <a:latin typeface="黑体"/>
                <a:cs typeface="黑体"/>
              </a:rPr>
              <a:t>证</a:t>
            </a:r>
            <a:r>
              <a:rPr dirty="0" sz="1100">
                <a:latin typeface="Calibri"/>
                <a:cs typeface="Calibri"/>
              </a:rPr>
              <a:t>,</a:t>
            </a:r>
            <a:r>
              <a:rPr dirty="0" sz="1100" spc="-20">
                <a:latin typeface="黑体"/>
                <a:cs typeface="黑体"/>
              </a:rPr>
              <a:t>登</a:t>
            </a:r>
            <a:r>
              <a:rPr dirty="0" sz="1100" spc="-50">
                <a:latin typeface="黑体"/>
                <a:cs typeface="黑体"/>
              </a:rPr>
              <a:t>录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码</a:t>
            </a:r>
            <a:r>
              <a:rPr dirty="0" sz="1100">
                <a:latin typeface="Calibri"/>
                <a:cs typeface="Calibri"/>
              </a:rPr>
              <a:t>,</a:t>
            </a:r>
            <a:r>
              <a:rPr dirty="0" sz="1100" spc="-20">
                <a:latin typeface="黑体"/>
                <a:cs typeface="黑体"/>
              </a:rPr>
              <a:t>支</a:t>
            </a:r>
            <a:r>
              <a:rPr dirty="0" sz="1100" spc="-20">
                <a:latin typeface="黑体"/>
                <a:cs typeface="黑体"/>
              </a:rPr>
              <a:t>付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码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输</a:t>
            </a:r>
            <a:r>
              <a:rPr dirty="0" sz="1100" spc="-20">
                <a:latin typeface="黑体"/>
                <a:cs typeface="黑体"/>
              </a:rPr>
              <a:t>入</a:t>
            </a:r>
            <a:r>
              <a:rPr dirty="0" sz="1100" spc="-20">
                <a:latin typeface="黑体"/>
                <a:cs typeface="黑体"/>
              </a:rPr>
              <a:t>唯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5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名</a:t>
            </a:r>
            <a:r>
              <a:rPr dirty="0" sz="1100" spc="-20">
                <a:latin typeface="黑体"/>
                <a:cs typeface="黑体"/>
              </a:rPr>
              <a:t>以</a:t>
            </a:r>
            <a:r>
              <a:rPr dirty="0" sz="1100" spc="-20">
                <a:latin typeface="黑体"/>
                <a:cs typeface="黑体"/>
              </a:rPr>
              <a:t>及</a:t>
            </a:r>
            <a:r>
              <a:rPr dirty="0" sz="1100" spc="-20">
                <a:latin typeface="黑体"/>
                <a:cs typeface="黑体"/>
              </a:rPr>
              <a:t>邮</a:t>
            </a:r>
            <a:r>
              <a:rPr dirty="0" sz="1100" spc="-20">
                <a:latin typeface="黑体"/>
                <a:cs typeface="黑体"/>
              </a:rPr>
              <a:t>箱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提</a:t>
            </a:r>
            <a:r>
              <a:rPr dirty="0" sz="1100" spc="-20">
                <a:latin typeface="黑体"/>
                <a:cs typeface="黑体"/>
              </a:rPr>
              <a:t>供</a:t>
            </a:r>
            <a:r>
              <a:rPr dirty="0" sz="1100" spc="-20">
                <a:latin typeface="黑体"/>
                <a:cs typeface="黑体"/>
              </a:rPr>
              <a:t>唯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35">
                <a:latin typeface="Calibri"/>
                <a:cs typeface="Calibri"/>
              </a:rPr>
              <a:t>ID</a:t>
            </a:r>
            <a:endParaRPr sz="11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330"/>
              </a:spcBef>
            </a:pPr>
            <a:r>
              <a:rPr dirty="0" sz="1100" spc="-30">
                <a:latin typeface="黑体"/>
                <a:cs typeface="黑体"/>
              </a:rPr>
              <a:t>登录：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唯</a:t>
            </a:r>
            <a:r>
              <a:rPr dirty="0" sz="1100" spc="-20">
                <a:latin typeface="黑体"/>
                <a:cs typeface="黑体"/>
              </a:rPr>
              <a:t>一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名</a:t>
            </a:r>
            <a:r>
              <a:rPr dirty="0" sz="1100" spc="-50">
                <a:latin typeface="黑体"/>
                <a:cs typeface="黑体"/>
              </a:rPr>
              <a:t>登</a:t>
            </a:r>
            <a:endParaRPr sz="1100">
              <a:latin typeface="黑体"/>
              <a:cs typeface="黑体"/>
            </a:endParaRPr>
          </a:p>
          <a:p>
            <a:pPr marL="2851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录</a:t>
            </a:r>
            <a:r>
              <a:rPr dirty="0" sz="1100" spc="-20">
                <a:latin typeface="黑体"/>
                <a:cs typeface="黑体"/>
              </a:rPr>
              <a:t>，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码</a:t>
            </a:r>
            <a:r>
              <a:rPr dirty="0" sz="1100" spc="-20">
                <a:latin typeface="黑体"/>
                <a:cs typeface="黑体"/>
              </a:rPr>
              <a:t>正</a:t>
            </a:r>
            <a:r>
              <a:rPr dirty="0" sz="1100" spc="-20">
                <a:latin typeface="黑体"/>
                <a:cs typeface="黑体"/>
              </a:rPr>
              <a:t>确</a:t>
            </a:r>
            <a:r>
              <a:rPr dirty="0" sz="1100" spc="-20">
                <a:latin typeface="黑体"/>
                <a:cs typeface="黑体"/>
              </a:rPr>
              <a:t>即</a:t>
            </a:r>
            <a:r>
              <a:rPr dirty="0" sz="1100" spc="-20">
                <a:latin typeface="黑体"/>
                <a:cs typeface="黑体"/>
              </a:rPr>
              <a:t>可</a:t>
            </a:r>
            <a:r>
              <a:rPr dirty="0" sz="1100" spc="-20">
                <a:latin typeface="黑体"/>
                <a:cs typeface="黑体"/>
              </a:rPr>
              <a:t>进</a:t>
            </a:r>
            <a:r>
              <a:rPr dirty="0" sz="1100" spc="-20">
                <a:latin typeface="黑体"/>
                <a:cs typeface="黑体"/>
              </a:rPr>
              <a:t>入</a:t>
            </a:r>
            <a:r>
              <a:rPr dirty="0" sz="1100" spc="-20">
                <a:latin typeface="黑体"/>
                <a:cs typeface="黑体"/>
              </a:rPr>
              <a:t>系</a:t>
            </a:r>
            <a:r>
              <a:rPr dirty="0" sz="1100" spc="-50">
                <a:latin typeface="黑体"/>
                <a:cs typeface="黑体"/>
              </a:rPr>
              <a:t>统</a:t>
            </a:r>
            <a:endParaRPr sz="1100">
              <a:latin typeface="黑体"/>
              <a:cs typeface="黑体"/>
            </a:endParaRPr>
          </a:p>
          <a:p>
            <a:pPr marL="285115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黑体"/>
                <a:cs typeface="黑体"/>
              </a:rPr>
              <a:t>忘</a:t>
            </a:r>
            <a:r>
              <a:rPr dirty="0" sz="1100" spc="-20">
                <a:latin typeface="黑体"/>
                <a:cs typeface="黑体"/>
              </a:rPr>
              <a:t>记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35">
                <a:latin typeface="黑体"/>
                <a:cs typeface="黑体"/>
              </a:rPr>
              <a:t>码：</a:t>
            </a:r>
            <a:r>
              <a:rPr dirty="0" sz="1100" spc="-20">
                <a:latin typeface="黑体"/>
                <a:cs typeface="黑体"/>
              </a:rPr>
              <a:t>通</a:t>
            </a:r>
            <a:r>
              <a:rPr dirty="0" sz="1100" spc="-20">
                <a:latin typeface="黑体"/>
                <a:cs typeface="黑体"/>
              </a:rPr>
              <a:t>过</a:t>
            </a:r>
            <a:r>
              <a:rPr dirty="0" sz="1100" spc="-20">
                <a:latin typeface="黑体"/>
                <a:cs typeface="黑体"/>
              </a:rPr>
              <a:t>邮</a:t>
            </a:r>
            <a:r>
              <a:rPr dirty="0" sz="1100" spc="-20">
                <a:latin typeface="黑体"/>
                <a:cs typeface="黑体"/>
              </a:rPr>
              <a:t>箱</a:t>
            </a:r>
            <a:r>
              <a:rPr dirty="0" sz="1100" spc="-20">
                <a:latin typeface="黑体"/>
                <a:cs typeface="黑体"/>
              </a:rPr>
              <a:t>重</a:t>
            </a:r>
            <a:r>
              <a:rPr dirty="0" sz="1100" spc="-20">
                <a:latin typeface="黑体"/>
                <a:cs typeface="黑体"/>
              </a:rPr>
              <a:t>置</a:t>
            </a:r>
            <a:r>
              <a:rPr dirty="0" sz="1100" spc="-20">
                <a:latin typeface="黑体"/>
                <a:cs typeface="黑体"/>
              </a:rPr>
              <a:t>账</a:t>
            </a:r>
            <a:r>
              <a:rPr dirty="0" sz="1100" spc="-50">
                <a:latin typeface="黑体"/>
                <a:cs typeface="黑体"/>
              </a:rPr>
              <a:t>号</a:t>
            </a:r>
            <a:endParaRPr sz="1100">
              <a:latin typeface="黑体"/>
              <a:cs typeface="黑体"/>
            </a:endParaRPr>
          </a:p>
          <a:p>
            <a:pPr marL="2851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50">
                <a:latin typeface="黑体"/>
                <a:cs typeface="黑体"/>
              </a:rPr>
              <a:t>码</a:t>
            </a:r>
            <a:endParaRPr sz="1100">
              <a:latin typeface="黑体"/>
              <a:cs typeface="黑体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41629" y="1053984"/>
            <a:ext cx="102044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黑体"/>
                <a:cs typeface="黑体"/>
              </a:rPr>
              <a:t>服</a:t>
            </a:r>
            <a:r>
              <a:rPr dirty="0" sz="1100">
                <a:latin typeface="黑体"/>
                <a:cs typeface="黑体"/>
              </a:rPr>
              <a:t>务</a:t>
            </a:r>
            <a:r>
              <a:rPr dirty="0" sz="1100">
                <a:latin typeface="黑体"/>
                <a:cs typeface="黑体"/>
              </a:rPr>
              <a:t>器</a:t>
            </a:r>
            <a:r>
              <a:rPr dirty="0" sz="1100">
                <a:latin typeface="黑体"/>
                <a:cs typeface="黑体"/>
              </a:rPr>
              <a:t>认</a:t>
            </a:r>
            <a:r>
              <a:rPr dirty="0" sz="1100">
                <a:latin typeface="黑体"/>
                <a:cs typeface="黑体"/>
              </a:rPr>
              <a:t>证</a:t>
            </a:r>
            <a:r>
              <a:rPr dirty="0" sz="1100">
                <a:latin typeface="黑体"/>
                <a:cs typeface="黑体"/>
              </a:rPr>
              <a:t>过</a:t>
            </a:r>
            <a:r>
              <a:rPr dirty="0" sz="1100" spc="-50">
                <a:latin typeface="黑体"/>
                <a:cs typeface="黑体"/>
              </a:rPr>
              <a:t>程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9327" y="1318152"/>
            <a:ext cx="114192" cy="11419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463571" y="1305146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14561" y="1220239"/>
            <a:ext cx="1831975" cy="1000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265">
              <a:lnSpc>
                <a:spcPct val="125299"/>
              </a:lnSpc>
              <a:spcBef>
                <a:spcPts val="100"/>
              </a:spcBef>
            </a:pPr>
            <a:r>
              <a:rPr dirty="0" sz="1100" spc="-20">
                <a:latin typeface="黑体"/>
                <a:cs typeface="黑体"/>
              </a:rPr>
              <a:t>对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-20">
                <a:latin typeface="黑体"/>
                <a:cs typeface="黑体"/>
              </a:rPr>
              <a:t>户</a:t>
            </a:r>
            <a:r>
              <a:rPr dirty="0" sz="1100" spc="-20">
                <a:latin typeface="黑体"/>
                <a:cs typeface="黑体"/>
              </a:rPr>
              <a:t>信</a:t>
            </a:r>
            <a:r>
              <a:rPr dirty="0" sz="1100" spc="-20">
                <a:latin typeface="黑体"/>
                <a:cs typeface="黑体"/>
              </a:rPr>
              <a:t>息</a:t>
            </a:r>
            <a:r>
              <a:rPr dirty="0" sz="1100" spc="-20">
                <a:latin typeface="黑体"/>
                <a:cs typeface="黑体"/>
              </a:rPr>
              <a:t>利</a:t>
            </a: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b="1">
                <a:latin typeface="Calibri"/>
                <a:cs typeface="Calibri"/>
              </a:rPr>
              <a:t>jwt</a:t>
            </a:r>
            <a:r>
              <a:rPr dirty="0" sz="1100" spc="-20">
                <a:latin typeface="黑体"/>
                <a:cs typeface="黑体"/>
              </a:rPr>
              <a:t>进</a:t>
            </a:r>
            <a:r>
              <a:rPr dirty="0" sz="1100" spc="-20">
                <a:latin typeface="黑体"/>
                <a:cs typeface="黑体"/>
              </a:rPr>
              <a:t>行</a:t>
            </a:r>
            <a:r>
              <a:rPr dirty="0" sz="1100" spc="-20">
                <a:latin typeface="黑体"/>
                <a:cs typeface="黑体"/>
              </a:rPr>
              <a:t>封</a:t>
            </a:r>
            <a:r>
              <a:rPr dirty="0" sz="1100" spc="-50">
                <a:latin typeface="黑体"/>
                <a:cs typeface="黑体"/>
              </a:rPr>
              <a:t>装</a:t>
            </a:r>
            <a:r>
              <a:rPr dirty="0" sz="1100" spc="-20">
                <a:latin typeface="黑体"/>
                <a:cs typeface="黑体"/>
              </a:rPr>
              <a:t>对</a:t>
            </a:r>
            <a:r>
              <a:rPr dirty="0" sz="1100" spc="-20">
                <a:latin typeface="黑体"/>
                <a:cs typeface="黑体"/>
              </a:rPr>
              <a:t>支</a:t>
            </a:r>
            <a:r>
              <a:rPr dirty="0" sz="1100" spc="-20">
                <a:latin typeface="黑体"/>
                <a:cs typeface="黑体"/>
              </a:rPr>
              <a:t>付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20">
                <a:latin typeface="黑体"/>
                <a:cs typeface="黑体"/>
              </a:rPr>
              <a:t>码</a:t>
            </a:r>
            <a:r>
              <a:rPr dirty="0" sz="1100" spc="-20">
                <a:latin typeface="黑体"/>
                <a:cs typeface="黑体"/>
              </a:rPr>
              <a:t>和</a:t>
            </a:r>
            <a:r>
              <a:rPr dirty="0" sz="1100" spc="-20">
                <a:latin typeface="黑体"/>
                <a:cs typeface="黑体"/>
              </a:rPr>
              <a:t>登</a:t>
            </a:r>
            <a:r>
              <a:rPr dirty="0" sz="1100" spc="-20">
                <a:latin typeface="黑体"/>
                <a:cs typeface="黑体"/>
              </a:rPr>
              <a:t>录</a:t>
            </a:r>
            <a:r>
              <a:rPr dirty="0" sz="1100" spc="-20">
                <a:latin typeface="黑体"/>
                <a:cs typeface="黑体"/>
              </a:rPr>
              <a:t>密</a:t>
            </a:r>
            <a:r>
              <a:rPr dirty="0" sz="1100" spc="-50">
                <a:latin typeface="黑体"/>
                <a:cs typeface="黑体"/>
              </a:rPr>
              <a:t>码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黑体"/>
                <a:cs typeface="黑体"/>
              </a:rPr>
              <a:t>用</a:t>
            </a:r>
            <a:r>
              <a:rPr dirty="0" sz="1100" spc="90" b="1">
                <a:latin typeface="Calibri"/>
                <a:cs typeface="Calibri"/>
              </a:rPr>
              <a:t>SHA256</a:t>
            </a:r>
            <a:r>
              <a:rPr dirty="0" sz="1100" spc="-20">
                <a:latin typeface="黑体"/>
                <a:cs typeface="黑体"/>
              </a:rPr>
              <a:t>哈</a:t>
            </a:r>
            <a:r>
              <a:rPr dirty="0" sz="1100" spc="-50">
                <a:latin typeface="黑体"/>
                <a:cs typeface="黑体"/>
              </a:rPr>
              <a:t>希</a:t>
            </a:r>
            <a:endParaRPr sz="1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黑体"/>
                <a:cs typeface="黑体"/>
              </a:rPr>
              <a:t>前</a:t>
            </a:r>
            <a:r>
              <a:rPr dirty="0" sz="1100" spc="-20">
                <a:latin typeface="黑体"/>
                <a:cs typeface="黑体"/>
              </a:rPr>
              <a:t>端</a:t>
            </a:r>
            <a:r>
              <a:rPr dirty="0" sz="1100" spc="-20">
                <a:latin typeface="黑体"/>
                <a:cs typeface="黑体"/>
              </a:rPr>
              <a:t>设</a:t>
            </a:r>
            <a:r>
              <a:rPr dirty="0" sz="1100" spc="-20">
                <a:latin typeface="黑体"/>
                <a:cs typeface="黑体"/>
              </a:rPr>
              <a:t>置</a:t>
            </a:r>
            <a:r>
              <a:rPr dirty="0" sz="1100" spc="-20">
                <a:latin typeface="黑体"/>
                <a:cs typeface="黑体"/>
              </a:rPr>
              <a:t>好</a:t>
            </a:r>
            <a:r>
              <a:rPr dirty="0" sz="1100" b="1">
                <a:latin typeface="Calibri"/>
                <a:cs typeface="Calibri"/>
              </a:rPr>
              <a:t>cookie</a:t>
            </a:r>
            <a:r>
              <a:rPr dirty="0" sz="1100" spc="-20">
                <a:latin typeface="黑体"/>
                <a:cs typeface="黑体"/>
              </a:rPr>
              <a:t>并</a:t>
            </a:r>
            <a:r>
              <a:rPr dirty="0" sz="1100" spc="-20">
                <a:latin typeface="黑体"/>
                <a:cs typeface="黑体"/>
              </a:rPr>
              <a:t>规</a:t>
            </a:r>
            <a:r>
              <a:rPr dirty="0" sz="1100" spc="-20">
                <a:latin typeface="黑体"/>
                <a:cs typeface="黑体"/>
              </a:rPr>
              <a:t>范</a:t>
            </a:r>
            <a:r>
              <a:rPr dirty="0" sz="1100" spc="110" b="1">
                <a:latin typeface="Calibri"/>
                <a:cs typeface="Calibri"/>
              </a:rPr>
              <a:t>ID</a:t>
            </a:r>
            <a:r>
              <a:rPr dirty="0" sz="1100" spc="-50">
                <a:latin typeface="黑体"/>
                <a:cs typeface="黑体"/>
              </a:rPr>
              <a:t>和</a:t>
            </a:r>
            <a:endParaRPr sz="1100">
              <a:latin typeface="黑体"/>
              <a:cs typeface="黑体"/>
            </a:endParaRP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黑体"/>
                <a:cs typeface="黑体"/>
              </a:rPr>
              <a:t>过</a:t>
            </a:r>
            <a:r>
              <a:rPr dirty="0" sz="1100">
                <a:latin typeface="黑体"/>
                <a:cs typeface="黑体"/>
              </a:rPr>
              <a:t>期</a:t>
            </a:r>
            <a:r>
              <a:rPr dirty="0" sz="1100">
                <a:latin typeface="黑体"/>
                <a:cs typeface="黑体"/>
              </a:rPr>
              <a:t>时</a:t>
            </a:r>
            <a:r>
              <a:rPr dirty="0" sz="1100" spc="-50">
                <a:latin typeface="黑体"/>
                <a:cs typeface="黑体"/>
              </a:rPr>
              <a:t>间</a:t>
            </a:r>
            <a:endParaRPr sz="1100">
              <a:latin typeface="黑体"/>
              <a:cs typeface="黑体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9327" y="1528184"/>
            <a:ext cx="114192" cy="11419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463571" y="151517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9327" y="1910302"/>
            <a:ext cx="114192" cy="11419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463571" y="189728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Jingwei</a:t>
            </a:r>
            <a:r>
              <a:rPr dirty="0" spc="195"/>
              <a:t> </a:t>
            </a:r>
            <a:r>
              <a:rPr dirty="0"/>
              <a:t>Feng,</a:t>
            </a:r>
            <a:r>
              <a:rPr dirty="0" spc="200"/>
              <a:t> </a:t>
            </a:r>
            <a:r>
              <a:rPr dirty="0"/>
              <a:t>Bowen</a:t>
            </a:r>
            <a:r>
              <a:rPr dirty="0" spc="200"/>
              <a:t> </a:t>
            </a:r>
            <a:r>
              <a:rPr dirty="0"/>
              <a:t>Li,</a:t>
            </a:r>
            <a:r>
              <a:rPr dirty="0" spc="195"/>
              <a:t> </a:t>
            </a:r>
            <a:r>
              <a:rPr dirty="0"/>
              <a:t>Zhicheng</a:t>
            </a:r>
            <a:r>
              <a:rPr dirty="0" spc="200"/>
              <a:t> </a:t>
            </a:r>
            <a:r>
              <a:rPr dirty="0" spc="-20"/>
              <a:t>flao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593507" y="3340258"/>
            <a:ext cx="1421765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Introduction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of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A</a:t>
            </a:r>
            <a:r>
              <a:rPr dirty="0" sz="600" spc="17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Simplified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Crypto</a:t>
            </a:r>
            <a:r>
              <a:rPr dirty="0" sz="600" spc="175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Bank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2024</a:t>
            </a:r>
            <a:r>
              <a:rPr dirty="0" spc="85"/>
              <a:t> </a:t>
            </a:r>
            <a:r>
              <a:rPr dirty="0">
                <a:latin typeface="黑体"/>
                <a:cs typeface="黑体"/>
              </a:rPr>
              <a:t>年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9</a:t>
            </a:r>
            <a:r>
              <a:rPr dirty="0" spc="90"/>
              <a:t> </a:t>
            </a:r>
            <a:r>
              <a:rPr dirty="0">
                <a:latin typeface="黑体"/>
                <a:cs typeface="黑体"/>
              </a:rPr>
              <a:t>月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dirty="0" spc="90"/>
              <a:t> </a:t>
            </a:r>
            <a:r>
              <a:rPr dirty="0" spc="-50">
                <a:latin typeface="黑体"/>
                <a:cs typeface="黑体"/>
              </a:rPr>
              <a:t>日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r>
              <a:rPr dirty="0" spc="-20"/>
              <a:t> </a:t>
            </a:r>
            <a:r>
              <a:rPr dirty="0" spc="80"/>
              <a:t>/</a:t>
            </a:r>
            <a:r>
              <a:rPr dirty="0" spc="-15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 冯镜维  李博文  高志成 </dc:creator>
  <dc:title>Introduction of A Simplified Crypto Bank</dc:title>
  <dcterms:created xsi:type="dcterms:W3CDTF">2024-09-03T12:17:06Z</dcterms:created>
  <dcterms:modified xsi:type="dcterms:W3CDTF">2024-09-03T12:17:06Z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2024-09-03T00:00:00Z</vt:filetime>
  </property>
</Properties>
</file>