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300" r:id="rId4"/>
    <p:sldId id="259" r:id="rId5"/>
    <p:sldId id="304" r:id="rId6"/>
    <p:sldId id="309" r:id="rId7"/>
    <p:sldId id="305" r:id="rId8"/>
    <p:sldId id="311" r:id="rId9"/>
    <p:sldId id="260" r:id="rId10"/>
    <p:sldId id="317" r:id="rId11"/>
    <p:sldId id="310" r:id="rId12"/>
    <p:sldId id="318" r:id="rId13"/>
    <p:sldId id="261" r:id="rId14"/>
    <p:sldId id="313" r:id="rId15"/>
    <p:sldId id="314" r:id="rId16"/>
    <p:sldId id="262" r:id="rId17"/>
    <p:sldId id="316" r:id="rId18"/>
    <p:sldId id="301" r:id="rId19"/>
    <p:sldId id="315" r:id="rId20"/>
    <p:sldId id="302" r:id="rId21"/>
    <p:sldId id="303" r:id="rId22"/>
    <p:sldId id="29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50A2"/>
    <a:srgbClr val="F398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9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BAD72-D166-4932-9339-2E755BE5A4DB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8A6F3-9001-4A99-AA78-D43B3970DB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012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658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693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074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640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2823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161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203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747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275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754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994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051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12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blipFill dpi="0" rotWithShape="1">
          <a:blip r:embed="rId2"/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cesson.com/v/gSA7C41h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hhhdxd/Reques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207455" y="157627"/>
            <a:ext cx="869659" cy="8696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0494498" y="1027286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984544" y="2075926"/>
            <a:ext cx="422031" cy="422031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360270" y="2472639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104119" y="375750"/>
            <a:ext cx="302456" cy="302456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118973" y="19442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190500" y="5924841"/>
            <a:ext cx="1098259" cy="10982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184400" y="4749799"/>
            <a:ext cx="622299" cy="62229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428873" y="5924841"/>
            <a:ext cx="847727" cy="847727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90560" y="5569741"/>
            <a:ext cx="1288259" cy="128825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84161" y="5093491"/>
            <a:ext cx="622299" cy="62229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92854" y="4279899"/>
            <a:ext cx="204399" cy="2043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082200" y="4482499"/>
            <a:ext cx="204399" cy="20439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238831" y="5302440"/>
            <a:ext cx="204399" cy="2043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067119" y="5404639"/>
            <a:ext cx="204399" cy="20439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227778" y="5609038"/>
            <a:ext cx="204399" cy="2043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标题 3"/>
          <p:cNvSpPr>
            <a:spLocks noGrp="1"/>
          </p:cNvSpPr>
          <p:nvPr/>
        </p:nvSpPr>
        <p:spPr>
          <a:xfrm>
            <a:off x="3208939" y="2591125"/>
            <a:ext cx="6914515" cy="1080770"/>
          </a:xfrm>
        </p:spPr>
        <p:txBody>
          <a:bodyPr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endParaRPr lang="zh-CN" altLang="en-US" sz="4400" b="1" dirty="0">
              <a:solidFill>
                <a:srgbClr val="1C50A2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208939" y="3969754"/>
            <a:ext cx="2227580" cy="425450"/>
            <a:chOff x="4654427" y="4718860"/>
            <a:chExt cx="1663809" cy="317821"/>
          </a:xfrm>
        </p:grpSpPr>
        <p:grpSp>
          <p:nvGrpSpPr>
            <p:cNvPr id="34" name="组合 33"/>
            <p:cNvGrpSpPr/>
            <p:nvPr/>
          </p:nvGrpSpPr>
          <p:grpSpPr>
            <a:xfrm>
              <a:off x="4654427" y="4718860"/>
              <a:ext cx="276971" cy="276971"/>
              <a:chOff x="3725237" y="4930504"/>
              <a:chExt cx="531780" cy="531780"/>
            </a:xfrm>
          </p:grpSpPr>
          <p:sp>
            <p:nvSpPr>
              <p:cNvPr id="36" name="圆角矩形 2"/>
              <p:cNvSpPr/>
              <p:nvPr/>
            </p:nvSpPr>
            <p:spPr>
              <a:xfrm>
                <a:off x="3725237" y="4930504"/>
                <a:ext cx="531780" cy="531780"/>
              </a:xfrm>
              <a:prstGeom prst="ellipse">
                <a:avLst/>
              </a:prstGeom>
              <a:solidFill>
                <a:srgbClr val="1C50A2"/>
              </a:solidFill>
              <a:ln w="25400" cap="flat" cmpd="sng" algn="ctr">
                <a:noFill/>
                <a:prstDash val="solid"/>
                <a:miter lim="800000"/>
              </a:ln>
              <a:effectLst>
                <a:outerShdw blurRad="177800" dist="101600" dir="8100000" algn="tr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1C50A2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7" name="student-graduation-cap-shape_52041"/>
              <p:cNvSpPr>
                <a:spLocks noChangeAspect="1"/>
              </p:cNvSpPr>
              <p:nvPr/>
            </p:nvSpPr>
            <p:spPr bwMode="auto">
              <a:xfrm>
                <a:off x="3875605" y="5054575"/>
                <a:ext cx="219840" cy="264806"/>
              </a:xfrm>
              <a:custGeom>
                <a:avLst/>
                <a:gdLst>
                  <a:gd name="connsiteX0" fmla="*/ 56671 w 279400"/>
                  <a:gd name="connsiteY0" fmla="*/ 192087 h 336550"/>
                  <a:gd name="connsiteX1" fmla="*/ 224047 w 279400"/>
                  <a:gd name="connsiteY1" fmla="*/ 192087 h 336550"/>
                  <a:gd name="connsiteX2" fmla="*/ 279400 w 279400"/>
                  <a:gd name="connsiteY2" fmla="*/ 247752 h 336550"/>
                  <a:gd name="connsiteX3" fmla="*/ 279400 w 279400"/>
                  <a:gd name="connsiteY3" fmla="*/ 336550 h 336550"/>
                  <a:gd name="connsiteX4" fmla="*/ 176602 w 279400"/>
                  <a:gd name="connsiteY4" fmla="*/ 336550 h 336550"/>
                  <a:gd name="connsiteX5" fmla="*/ 158151 w 279400"/>
                  <a:gd name="connsiteY5" fmla="*/ 245101 h 336550"/>
                  <a:gd name="connsiteX6" fmla="*/ 151562 w 279400"/>
                  <a:gd name="connsiteY6" fmla="*/ 239800 h 336550"/>
                  <a:gd name="connsiteX7" fmla="*/ 167377 w 279400"/>
                  <a:gd name="connsiteY7" fmla="*/ 213293 h 336550"/>
                  <a:gd name="connsiteX8" fmla="*/ 167377 w 279400"/>
                  <a:gd name="connsiteY8" fmla="*/ 209317 h 336550"/>
                  <a:gd name="connsiteX9" fmla="*/ 163423 w 279400"/>
                  <a:gd name="connsiteY9" fmla="*/ 207991 h 336550"/>
                  <a:gd name="connsiteX10" fmla="*/ 121249 w 279400"/>
                  <a:gd name="connsiteY10" fmla="*/ 207991 h 336550"/>
                  <a:gd name="connsiteX11" fmla="*/ 118613 w 279400"/>
                  <a:gd name="connsiteY11" fmla="*/ 209317 h 336550"/>
                  <a:gd name="connsiteX12" fmla="*/ 118613 w 279400"/>
                  <a:gd name="connsiteY12" fmla="*/ 213293 h 336550"/>
                  <a:gd name="connsiteX13" fmla="*/ 134429 w 279400"/>
                  <a:gd name="connsiteY13" fmla="*/ 239800 h 336550"/>
                  <a:gd name="connsiteX14" fmla="*/ 126521 w 279400"/>
                  <a:gd name="connsiteY14" fmla="*/ 245101 h 336550"/>
                  <a:gd name="connsiteX15" fmla="*/ 110706 w 279400"/>
                  <a:gd name="connsiteY15" fmla="*/ 336550 h 336550"/>
                  <a:gd name="connsiteX16" fmla="*/ 0 w 279400"/>
                  <a:gd name="connsiteY16" fmla="*/ 336550 h 336550"/>
                  <a:gd name="connsiteX17" fmla="*/ 0 w 279400"/>
                  <a:gd name="connsiteY17" fmla="*/ 247752 h 336550"/>
                  <a:gd name="connsiteX18" fmla="*/ 56671 w 279400"/>
                  <a:gd name="connsiteY18" fmla="*/ 192087 h 336550"/>
                  <a:gd name="connsiteX19" fmla="*/ 138907 w 279400"/>
                  <a:gd name="connsiteY19" fmla="*/ 0 h 336550"/>
                  <a:gd name="connsiteX20" fmla="*/ 219076 w 279400"/>
                  <a:gd name="connsiteY20" fmla="*/ 80169 h 336550"/>
                  <a:gd name="connsiteX21" fmla="*/ 138907 w 279400"/>
                  <a:gd name="connsiteY21" fmla="*/ 160338 h 336550"/>
                  <a:gd name="connsiteX22" fmla="*/ 58738 w 279400"/>
                  <a:gd name="connsiteY22" fmla="*/ 80169 h 336550"/>
                  <a:gd name="connsiteX23" fmla="*/ 138907 w 279400"/>
                  <a:gd name="connsiteY23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79400" h="336550">
                    <a:moveTo>
                      <a:pt x="56671" y="192087"/>
                    </a:moveTo>
                    <a:cubicBezTo>
                      <a:pt x="56671" y="192087"/>
                      <a:pt x="56671" y="192087"/>
                      <a:pt x="224047" y="192087"/>
                    </a:cubicBezTo>
                    <a:cubicBezTo>
                      <a:pt x="254360" y="192087"/>
                      <a:pt x="279400" y="217269"/>
                      <a:pt x="279400" y="247752"/>
                    </a:cubicBezTo>
                    <a:cubicBezTo>
                      <a:pt x="279400" y="247752"/>
                      <a:pt x="279400" y="247752"/>
                      <a:pt x="279400" y="336550"/>
                    </a:cubicBezTo>
                    <a:cubicBezTo>
                      <a:pt x="279400" y="336550"/>
                      <a:pt x="279400" y="336550"/>
                      <a:pt x="176602" y="336550"/>
                    </a:cubicBezTo>
                    <a:cubicBezTo>
                      <a:pt x="176602" y="336550"/>
                      <a:pt x="176602" y="336550"/>
                      <a:pt x="158151" y="245101"/>
                    </a:cubicBezTo>
                    <a:cubicBezTo>
                      <a:pt x="158151" y="242450"/>
                      <a:pt x="154197" y="239800"/>
                      <a:pt x="151562" y="239800"/>
                    </a:cubicBezTo>
                    <a:cubicBezTo>
                      <a:pt x="151562" y="239800"/>
                      <a:pt x="151562" y="239800"/>
                      <a:pt x="167377" y="213293"/>
                    </a:cubicBezTo>
                    <a:cubicBezTo>
                      <a:pt x="167377" y="211967"/>
                      <a:pt x="167377" y="210642"/>
                      <a:pt x="167377" y="209317"/>
                    </a:cubicBezTo>
                    <a:cubicBezTo>
                      <a:pt x="166059" y="207991"/>
                      <a:pt x="164741" y="207991"/>
                      <a:pt x="163423" y="207991"/>
                    </a:cubicBezTo>
                    <a:cubicBezTo>
                      <a:pt x="163423" y="207991"/>
                      <a:pt x="163423" y="207991"/>
                      <a:pt x="121249" y="207991"/>
                    </a:cubicBezTo>
                    <a:cubicBezTo>
                      <a:pt x="119931" y="207991"/>
                      <a:pt x="118613" y="207991"/>
                      <a:pt x="118613" y="209317"/>
                    </a:cubicBezTo>
                    <a:cubicBezTo>
                      <a:pt x="117296" y="210642"/>
                      <a:pt x="117296" y="211967"/>
                      <a:pt x="118613" y="213293"/>
                    </a:cubicBezTo>
                    <a:cubicBezTo>
                      <a:pt x="118613" y="213293"/>
                      <a:pt x="118613" y="213293"/>
                      <a:pt x="134429" y="239800"/>
                    </a:cubicBezTo>
                    <a:cubicBezTo>
                      <a:pt x="130475" y="239800"/>
                      <a:pt x="127839" y="242450"/>
                      <a:pt x="126521" y="245101"/>
                    </a:cubicBezTo>
                    <a:cubicBezTo>
                      <a:pt x="126521" y="245101"/>
                      <a:pt x="126521" y="245101"/>
                      <a:pt x="110706" y="336550"/>
                    </a:cubicBezTo>
                    <a:cubicBezTo>
                      <a:pt x="110706" y="336550"/>
                      <a:pt x="110706" y="336550"/>
                      <a:pt x="0" y="336550"/>
                    </a:cubicBezTo>
                    <a:cubicBezTo>
                      <a:pt x="0" y="336550"/>
                      <a:pt x="0" y="336550"/>
                      <a:pt x="0" y="247752"/>
                    </a:cubicBezTo>
                    <a:cubicBezTo>
                      <a:pt x="0" y="217269"/>
                      <a:pt x="25040" y="192087"/>
                      <a:pt x="56671" y="192087"/>
                    </a:cubicBezTo>
                    <a:close/>
                    <a:moveTo>
                      <a:pt x="138907" y="0"/>
                    </a:moveTo>
                    <a:cubicBezTo>
                      <a:pt x="183183" y="0"/>
                      <a:pt x="219076" y="35893"/>
                      <a:pt x="219076" y="80169"/>
                    </a:cubicBezTo>
                    <a:cubicBezTo>
                      <a:pt x="219076" y="124445"/>
                      <a:pt x="183183" y="160338"/>
                      <a:pt x="138907" y="160338"/>
                    </a:cubicBezTo>
                    <a:cubicBezTo>
                      <a:pt x="94631" y="160338"/>
                      <a:pt x="58738" y="124445"/>
                      <a:pt x="58738" y="80169"/>
                    </a:cubicBezTo>
                    <a:cubicBezTo>
                      <a:pt x="58738" y="35893"/>
                      <a:pt x="94631" y="0"/>
                      <a:pt x="13890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5" name="文本框 22"/>
            <p:cNvSpPr txBox="1"/>
            <p:nvPr/>
          </p:nvSpPr>
          <p:spPr>
            <a:xfrm>
              <a:off x="4925563" y="4806871"/>
              <a:ext cx="1392673" cy="22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汇报人：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G17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小组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26334" y="4006584"/>
            <a:ext cx="2699385" cy="388620"/>
            <a:chOff x="6395842" y="4718860"/>
            <a:chExt cx="2016134" cy="290158"/>
          </a:xfrm>
        </p:grpSpPr>
        <p:grpSp>
          <p:nvGrpSpPr>
            <p:cNvPr id="39" name="组合 38"/>
            <p:cNvGrpSpPr/>
            <p:nvPr/>
          </p:nvGrpSpPr>
          <p:grpSpPr>
            <a:xfrm>
              <a:off x="6395842" y="4718860"/>
              <a:ext cx="276971" cy="276971"/>
              <a:chOff x="6392770" y="4930504"/>
              <a:chExt cx="531780" cy="531780"/>
            </a:xfrm>
          </p:grpSpPr>
          <p:sp>
            <p:nvSpPr>
              <p:cNvPr id="41" name="圆角矩形 2"/>
              <p:cNvSpPr/>
              <p:nvPr/>
            </p:nvSpPr>
            <p:spPr>
              <a:xfrm>
                <a:off x="6392770" y="4930504"/>
                <a:ext cx="531780" cy="531780"/>
              </a:xfrm>
              <a:prstGeom prst="ellipse">
                <a:avLst/>
              </a:prstGeom>
              <a:solidFill>
                <a:srgbClr val="1C50A2"/>
              </a:solidFill>
              <a:ln w="25400" cap="flat" cmpd="sng" algn="ctr">
                <a:noFill/>
                <a:prstDash val="solid"/>
                <a:miter lim="800000"/>
              </a:ln>
              <a:effectLst>
                <a:outerShdw blurRad="177800" dist="101600" dir="8100000" algn="tr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1C50A2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2" name="student-graduation-cap-shape_52041"/>
              <p:cNvSpPr>
                <a:spLocks noChangeAspect="1"/>
              </p:cNvSpPr>
              <p:nvPr/>
            </p:nvSpPr>
            <p:spPr bwMode="auto">
              <a:xfrm>
                <a:off x="6527005" y="5064598"/>
                <a:ext cx="256066" cy="264808"/>
              </a:xfrm>
              <a:custGeom>
                <a:avLst/>
                <a:gdLst>
                  <a:gd name="connsiteX0" fmla="*/ 233363 w 325438"/>
                  <a:gd name="connsiteY0" fmla="*/ 249238 h 336550"/>
                  <a:gd name="connsiteX1" fmla="*/ 279401 w 325438"/>
                  <a:gd name="connsiteY1" fmla="*/ 249238 h 336550"/>
                  <a:gd name="connsiteX2" fmla="*/ 279401 w 325438"/>
                  <a:gd name="connsiteY2" fmla="*/ 290513 h 336550"/>
                  <a:gd name="connsiteX3" fmla="*/ 233363 w 325438"/>
                  <a:gd name="connsiteY3" fmla="*/ 290513 h 336550"/>
                  <a:gd name="connsiteX4" fmla="*/ 171450 w 325438"/>
                  <a:gd name="connsiteY4" fmla="*/ 249238 h 336550"/>
                  <a:gd name="connsiteX5" fmla="*/ 217488 w 325438"/>
                  <a:gd name="connsiteY5" fmla="*/ 249238 h 336550"/>
                  <a:gd name="connsiteX6" fmla="*/ 217488 w 325438"/>
                  <a:gd name="connsiteY6" fmla="*/ 290513 h 336550"/>
                  <a:gd name="connsiteX7" fmla="*/ 171450 w 325438"/>
                  <a:gd name="connsiteY7" fmla="*/ 290513 h 336550"/>
                  <a:gd name="connsiteX8" fmla="*/ 107950 w 325438"/>
                  <a:gd name="connsiteY8" fmla="*/ 249238 h 336550"/>
                  <a:gd name="connsiteX9" fmla="*/ 155575 w 325438"/>
                  <a:gd name="connsiteY9" fmla="*/ 249238 h 336550"/>
                  <a:gd name="connsiteX10" fmla="*/ 155575 w 325438"/>
                  <a:gd name="connsiteY10" fmla="*/ 290513 h 336550"/>
                  <a:gd name="connsiteX11" fmla="*/ 107950 w 325438"/>
                  <a:gd name="connsiteY11" fmla="*/ 290513 h 336550"/>
                  <a:gd name="connsiteX12" fmla="*/ 46038 w 325438"/>
                  <a:gd name="connsiteY12" fmla="*/ 249238 h 336550"/>
                  <a:gd name="connsiteX13" fmla="*/ 93663 w 325438"/>
                  <a:gd name="connsiteY13" fmla="*/ 249238 h 336550"/>
                  <a:gd name="connsiteX14" fmla="*/ 93663 w 325438"/>
                  <a:gd name="connsiteY14" fmla="*/ 290513 h 336550"/>
                  <a:gd name="connsiteX15" fmla="*/ 46038 w 325438"/>
                  <a:gd name="connsiteY15" fmla="*/ 290513 h 336550"/>
                  <a:gd name="connsiteX16" fmla="*/ 233363 w 325438"/>
                  <a:gd name="connsiteY16" fmla="*/ 195263 h 336550"/>
                  <a:gd name="connsiteX17" fmla="*/ 279401 w 325438"/>
                  <a:gd name="connsiteY17" fmla="*/ 195263 h 336550"/>
                  <a:gd name="connsiteX18" fmla="*/ 279401 w 325438"/>
                  <a:gd name="connsiteY18" fmla="*/ 234951 h 336550"/>
                  <a:gd name="connsiteX19" fmla="*/ 233363 w 325438"/>
                  <a:gd name="connsiteY19" fmla="*/ 234951 h 336550"/>
                  <a:gd name="connsiteX20" fmla="*/ 171450 w 325438"/>
                  <a:gd name="connsiteY20" fmla="*/ 195263 h 336550"/>
                  <a:gd name="connsiteX21" fmla="*/ 217488 w 325438"/>
                  <a:gd name="connsiteY21" fmla="*/ 195263 h 336550"/>
                  <a:gd name="connsiteX22" fmla="*/ 217488 w 325438"/>
                  <a:gd name="connsiteY22" fmla="*/ 234951 h 336550"/>
                  <a:gd name="connsiteX23" fmla="*/ 171450 w 325438"/>
                  <a:gd name="connsiteY23" fmla="*/ 234951 h 336550"/>
                  <a:gd name="connsiteX24" fmla="*/ 107950 w 325438"/>
                  <a:gd name="connsiteY24" fmla="*/ 195263 h 336550"/>
                  <a:gd name="connsiteX25" fmla="*/ 155575 w 325438"/>
                  <a:gd name="connsiteY25" fmla="*/ 195263 h 336550"/>
                  <a:gd name="connsiteX26" fmla="*/ 155575 w 325438"/>
                  <a:gd name="connsiteY26" fmla="*/ 234951 h 336550"/>
                  <a:gd name="connsiteX27" fmla="*/ 107950 w 325438"/>
                  <a:gd name="connsiteY27" fmla="*/ 234951 h 336550"/>
                  <a:gd name="connsiteX28" fmla="*/ 46038 w 325438"/>
                  <a:gd name="connsiteY28" fmla="*/ 195263 h 336550"/>
                  <a:gd name="connsiteX29" fmla="*/ 93663 w 325438"/>
                  <a:gd name="connsiteY29" fmla="*/ 195263 h 336550"/>
                  <a:gd name="connsiteX30" fmla="*/ 93663 w 325438"/>
                  <a:gd name="connsiteY30" fmla="*/ 234951 h 336550"/>
                  <a:gd name="connsiteX31" fmla="*/ 46038 w 325438"/>
                  <a:gd name="connsiteY31" fmla="*/ 234951 h 336550"/>
                  <a:gd name="connsiteX32" fmla="*/ 233363 w 325438"/>
                  <a:gd name="connsiteY32" fmla="*/ 139700 h 336550"/>
                  <a:gd name="connsiteX33" fmla="*/ 279401 w 325438"/>
                  <a:gd name="connsiteY33" fmla="*/ 139700 h 336550"/>
                  <a:gd name="connsiteX34" fmla="*/ 279401 w 325438"/>
                  <a:gd name="connsiteY34" fmla="*/ 180975 h 336550"/>
                  <a:gd name="connsiteX35" fmla="*/ 233363 w 325438"/>
                  <a:gd name="connsiteY35" fmla="*/ 180975 h 336550"/>
                  <a:gd name="connsiteX36" fmla="*/ 171450 w 325438"/>
                  <a:gd name="connsiteY36" fmla="*/ 139700 h 336550"/>
                  <a:gd name="connsiteX37" fmla="*/ 217488 w 325438"/>
                  <a:gd name="connsiteY37" fmla="*/ 139700 h 336550"/>
                  <a:gd name="connsiteX38" fmla="*/ 217488 w 325438"/>
                  <a:gd name="connsiteY38" fmla="*/ 180975 h 336550"/>
                  <a:gd name="connsiteX39" fmla="*/ 171450 w 325438"/>
                  <a:gd name="connsiteY39" fmla="*/ 180975 h 336550"/>
                  <a:gd name="connsiteX40" fmla="*/ 107950 w 325438"/>
                  <a:gd name="connsiteY40" fmla="*/ 139700 h 336550"/>
                  <a:gd name="connsiteX41" fmla="*/ 155575 w 325438"/>
                  <a:gd name="connsiteY41" fmla="*/ 139700 h 336550"/>
                  <a:gd name="connsiteX42" fmla="*/ 155575 w 325438"/>
                  <a:gd name="connsiteY42" fmla="*/ 180975 h 336550"/>
                  <a:gd name="connsiteX43" fmla="*/ 107950 w 325438"/>
                  <a:gd name="connsiteY43" fmla="*/ 180975 h 336550"/>
                  <a:gd name="connsiteX44" fmla="*/ 49167 w 325438"/>
                  <a:gd name="connsiteY44" fmla="*/ 38100 h 336550"/>
                  <a:gd name="connsiteX45" fmla="*/ 25400 w 325438"/>
                  <a:gd name="connsiteY45" fmla="*/ 61753 h 336550"/>
                  <a:gd name="connsiteX46" fmla="*/ 25400 w 325438"/>
                  <a:gd name="connsiteY46" fmla="*/ 289085 h 336550"/>
                  <a:gd name="connsiteX47" fmla="*/ 49167 w 325438"/>
                  <a:gd name="connsiteY47" fmla="*/ 312738 h 336550"/>
                  <a:gd name="connsiteX48" fmla="*/ 276271 w 325438"/>
                  <a:gd name="connsiteY48" fmla="*/ 312738 h 336550"/>
                  <a:gd name="connsiteX49" fmla="*/ 300038 w 325438"/>
                  <a:gd name="connsiteY49" fmla="*/ 289085 h 336550"/>
                  <a:gd name="connsiteX50" fmla="*/ 300038 w 325438"/>
                  <a:gd name="connsiteY50" fmla="*/ 61753 h 336550"/>
                  <a:gd name="connsiteX51" fmla="*/ 276271 w 325438"/>
                  <a:gd name="connsiteY51" fmla="*/ 38100 h 336550"/>
                  <a:gd name="connsiteX52" fmla="*/ 269669 w 325438"/>
                  <a:gd name="connsiteY52" fmla="*/ 38100 h 336550"/>
                  <a:gd name="connsiteX53" fmla="*/ 269669 w 325438"/>
                  <a:gd name="connsiteY53" fmla="*/ 63067 h 336550"/>
                  <a:gd name="connsiteX54" fmla="*/ 276271 w 325438"/>
                  <a:gd name="connsiteY54" fmla="*/ 74894 h 336550"/>
                  <a:gd name="connsiteX55" fmla="*/ 260427 w 325438"/>
                  <a:gd name="connsiteY55" fmla="*/ 90662 h 336550"/>
                  <a:gd name="connsiteX56" fmla="*/ 244582 w 325438"/>
                  <a:gd name="connsiteY56" fmla="*/ 74894 h 336550"/>
                  <a:gd name="connsiteX57" fmla="*/ 249864 w 325438"/>
                  <a:gd name="connsiteY57" fmla="*/ 63067 h 336550"/>
                  <a:gd name="connsiteX58" fmla="*/ 249864 w 325438"/>
                  <a:gd name="connsiteY58" fmla="*/ 38100 h 336550"/>
                  <a:gd name="connsiteX59" fmla="*/ 231379 w 325438"/>
                  <a:gd name="connsiteY59" fmla="*/ 38100 h 336550"/>
                  <a:gd name="connsiteX60" fmla="*/ 231379 w 325438"/>
                  <a:gd name="connsiteY60" fmla="*/ 63067 h 336550"/>
                  <a:gd name="connsiteX61" fmla="*/ 236660 w 325438"/>
                  <a:gd name="connsiteY61" fmla="*/ 74894 h 336550"/>
                  <a:gd name="connsiteX62" fmla="*/ 220816 w 325438"/>
                  <a:gd name="connsiteY62" fmla="*/ 90662 h 336550"/>
                  <a:gd name="connsiteX63" fmla="*/ 204971 w 325438"/>
                  <a:gd name="connsiteY63" fmla="*/ 74894 h 336550"/>
                  <a:gd name="connsiteX64" fmla="*/ 210253 w 325438"/>
                  <a:gd name="connsiteY64" fmla="*/ 63067 h 336550"/>
                  <a:gd name="connsiteX65" fmla="*/ 210253 w 325438"/>
                  <a:gd name="connsiteY65" fmla="*/ 38100 h 336550"/>
                  <a:gd name="connsiteX66" fmla="*/ 191767 w 325438"/>
                  <a:gd name="connsiteY66" fmla="*/ 38100 h 336550"/>
                  <a:gd name="connsiteX67" fmla="*/ 191767 w 325438"/>
                  <a:gd name="connsiteY67" fmla="*/ 63067 h 336550"/>
                  <a:gd name="connsiteX68" fmla="*/ 198369 w 325438"/>
                  <a:gd name="connsiteY68" fmla="*/ 74894 h 336550"/>
                  <a:gd name="connsiteX69" fmla="*/ 182525 w 325438"/>
                  <a:gd name="connsiteY69" fmla="*/ 90662 h 336550"/>
                  <a:gd name="connsiteX70" fmla="*/ 166680 w 325438"/>
                  <a:gd name="connsiteY70" fmla="*/ 74894 h 336550"/>
                  <a:gd name="connsiteX71" fmla="*/ 171962 w 325438"/>
                  <a:gd name="connsiteY71" fmla="*/ 63067 h 336550"/>
                  <a:gd name="connsiteX72" fmla="*/ 171962 w 325438"/>
                  <a:gd name="connsiteY72" fmla="*/ 38100 h 336550"/>
                  <a:gd name="connsiteX73" fmla="*/ 153476 w 325438"/>
                  <a:gd name="connsiteY73" fmla="*/ 38100 h 336550"/>
                  <a:gd name="connsiteX74" fmla="*/ 153476 w 325438"/>
                  <a:gd name="connsiteY74" fmla="*/ 63067 h 336550"/>
                  <a:gd name="connsiteX75" fmla="*/ 158758 w 325438"/>
                  <a:gd name="connsiteY75" fmla="*/ 74894 h 336550"/>
                  <a:gd name="connsiteX76" fmla="*/ 142913 w 325438"/>
                  <a:gd name="connsiteY76" fmla="*/ 90662 h 336550"/>
                  <a:gd name="connsiteX77" fmla="*/ 127069 w 325438"/>
                  <a:gd name="connsiteY77" fmla="*/ 74894 h 336550"/>
                  <a:gd name="connsiteX78" fmla="*/ 133671 w 325438"/>
                  <a:gd name="connsiteY78" fmla="*/ 63067 h 336550"/>
                  <a:gd name="connsiteX79" fmla="*/ 133671 w 325438"/>
                  <a:gd name="connsiteY79" fmla="*/ 38100 h 336550"/>
                  <a:gd name="connsiteX80" fmla="*/ 115186 w 325438"/>
                  <a:gd name="connsiteY80" fmla="*/ 38100 h 336550"/>
                  <a:gd name="connsiteX81" fmla="*/ 115186 w 325438"/>
                  <a:gd name="connsiteY81" fmla="*/ 63067 h 336550"/>
                  <a:gd name="connsiteX82" fmla="*/ 120467 w 325438"/>
                  <a:gd name="connsiteY82" fmla="*/ 74894 h 336550"/>
                  <a:gd name="connsiteX83" fmla="*/ 104623 w 325438"/>
                  <a:gd name="connsiteY83" fmla="*/ 90662 h 336550"/>
                  <a:gd name="connsiteX84" fmla="*/ 88778 w 325438"/>
                  <a:gd name="connsiteY84" fmla="*/ 74894 h 336550"/>
                  <a:gd name="connsiteX85" fmla="*/ 94060 w 325438"/>
                  <a:gd name="connsiteY85" fmla="*/ 63067 h 336550"/>
                  <a:gd name="connsiteX86" fmla="*/ 94060 w 325438"/>
                  <a:gd name="connsiteY86" fmla="*/ 38100 h 336550"/>
                  <a:gd name="connsiteX87" fmla="*/ 75574 w 325438"/>
                  <a:gd name="connsiteY87" fmla="*/ 38100 h 336550"/>
                  <a:gd name="connsiteX88" fmla="*/ 75574 w 325438"/>
                  <a:gd name="connsiteY88" fmla="*/ 63067 h 336550"/>
                  <a:gd name="connsiteX89" fmla="*/ 80856 w 325438"/>
                  <a:gd name="connsiteY89" fmla="*/ 74894 h 336550"/>
                  <a:gd name="connsiteX90" fmla="*/ 65011 w 325438"/>
                  <a:gd name="connsiteY90" fmla="*/ 90662 h 336550"/>
                  <a:gd name="connsiteX91" fmla="*/ 49167 w 325438"/>
                  <a:gd name="connsiteY91" fmla="*/ 74894 h 336550"/>
                  <a:gd name="connsiteX92" fmla="*/ 55769 w 325438"/>
                  <a:gd name="connsiteY92" fmla="*/ 63067 h 336550"/>
                  <a:gd name="connsiteX93" fmla="*/ 55769 w 325438"/>
                  <a:gd name="connsiteY93" fmla="*/ 38100 h 336550"/>
                  <a:gd name="connsiteX94" fmla="*/ 49167 w 325438"/>
                  <a:gd name="connsiteY94" fmla="*/ 38100 h 336550"/>
                  <a:gd name="connsiteX95" fmla="*/ 65315 w 325438"/>
                  <a:gd name="connsiteY95" fmla="*/ 4763 h 336550"/>
                  <a:gd name="connsiteX96" fmla="*/ 61913 w 325438"/>
                  <a:gd name="connsiteY96" fmla="*/ 10110 h 336550"/>
                  <a:gd name="connsiteX97" fmla="*/ 61913 w 325438"/>
                  <a:gd name="connsiteY97" fmla="*/ 75616 h 336550"/>
                  <a:gd name="connsiteX98" fmla="*/ 65315 w 325438"/>
                  <a:gd name="connsiteY98" fmla="*/ 80963 h 336550"/>
                  <a:gd name="connsiteX99" fmla="*/ 69851 w 325438"/>
                  <a:gd name="connsiteY99" fmla="*/ 75616 h 336550"/>
                  <a:gd name="connsiteX100" fmla="*/ 69851 w 325438"/>
                  <a:gd name="connsiteY100" fmla="*/ 10110 h 336550"/>
                  <a:gd name="connsiteX101" fmla="*/ 65315 w 325438"/>
                  <a:gd name="connsiteY101" fmla="*/ 4763 h 336550"/>
                  <a:gd name="connsiteX102" fmla="*/ 104776 w 325438"/>
                  <a:gd name="connsiteY102" fmla="*/ 4763 h 336550"/>
                  <a:gd name="connsiteX103" fmla="*/ 100013 w 325438"/>
                  <a:gd name="connsiteY103" fmla="*/ 10110 h 336550"/>
                  <a:gd name="connsiteX104" fmla="*/ 100013 w 325438"/>
                  <a:gd name="connsiteY104" fmla="*/ 75616 h 336550"/>
                  <a:gd name="connsiteX105" fmla="*/ 104776 w 325438"/>
                  <a:gd name="connsiteY105" fmla="*/ 80963 h 336550"/>
                  <a:gd name="connsiteX106" fmla="*/ 109538 w 325438"/>
                  <a:gd name="connsiteY106" fmla="*/ 75616 h 336550"/>
                  <a:gd name="connsiteX107" fmla="*/ 109538 w 325438"/>
                  <a:gd name="connsiteY107" fmla="*/ 10110 h 336550"/>
                  <a:gd name="connsiteX108" fmla="*/ 104776 w 325438"/>
                  <a:gd name="connsiteY108" fmla="*/ 4763 h 336550"/>
                  <a:gd name="connsiteX109" fmla="*/ 142876 w 325438"/>
                  <a:gd name="connsiteY109" fmla="*/ 4763 h 336550"/>
                  <a:gd name="connsiteX110" fmla="*/ 138113 w 325438"/>
                  <a:gd name="connsiteY110" fmla="*/ 10110 h 336550"/>
                  <a:gd name="connsiteX111" fmla="*/ 138113 w 325438"/>
                  <a:gd name="connsiteY111" fmla="*/ 75616 h 336550"/>
                  <a:gd name="connsiteX112" fmla="*/ 142876 w 325438"/>
                  <a:gd name="connsiteY112" fmla="*/ 80963 h 336550"/>
                  <a:gd name="connsiteX113" fmla="*/ 147638 w 325438"/>
                  <a:gd name="connsiteY113" fmla="*/ 75616 h 336550"/>
                  <a:gd name="connsiteX114" fmla="*/ 147638 w 325438"/>
                  <a:gd name="connsiteY114" fmla="*/ 10110 h 336550"/>
                  <a:gd name="connsiteX115" fmla="*/ 142876 w 325438"/>
                  <a:gd name="connsiteY115" fmla="*/ 4763 h 336550"/>
                  <a:gd name="connsiteX116" fmla="*/ 182563 w 325438"/>
                  <a:gd name="connsiteY116" fmla="*/ 4763 h 336550"/>
                  <a:gd name="connsiteX117" fmla="*/ 177800 w 325438"/>
                  <a:gd name="connsiteY117" fmla="*/ 10110 h 336550"/>
                  <a:gd name="connsiteX118" fmla="*/ 177800 w 325438"/>
                  <a:gd name="connsiteY118" fmla="*/ 75616 h 336550"/>
                  <a:gd name="connsiteX119" fmla="*/ 182563 w 325438"/>
                  <a:gd name="connsiteY119" fmla="*/ 80963 h 336550"/>
                  <a:gd name="connsiteX120" fmla="*/ 187325 w 325438"/>
                  <a:gd name="connsiteY120" fmla="*/ 75616 h 336550"/>
                  <a:gd name="connsiteX121" fmla="*/ 187325 w 325438"/>
                  <a:gd name="connsiteY121" fmla="*/ 10110 h 336550"/>
                  <a:gd name="connsiteX122" fmla="*/ 182563 w 325438"/>
                  <a:gd name="connsiteY122" fmla="*/ 4763 h 336550"/>
                  <a:gd name="connsiteX123" fmla="*/ 220663 w 325438"/>
                  <a:gd name="connsiteY123" fmla="*/ 4763 h 336550"/>
                  <a:gd name="connsiteX124" fmla="*/ 215900 w 325438"/>
                  <a:gd name="connsiteY124" fmla="*/ 10110 h 336550"/>
                  <a:gd name="connsiteX125" fmla="*/ 215900 w 325438"/>
                  <a:gd name="connsiteY125" fmla="*/ 75616 h 336550"/>
                  <a:gd name="connsiteX126" fmla="*/ 220663 w 325438"/>
                  <a:gd name="connsiteY126" fmla="*/ 80963 h 336550"/>
                  <a:gd name="connsiteX127" fmla="*/ 225425 w 325438"/>
                  <a:gd name="connsiteY127" fmla="*/ 75616 h 336550"/>
                  <a:gd name="connsiteX128" fmla="*/ 225425 w 325438"/>
                  <a:gd name="connsiteY128" fmla="*/ 10110 h 336550"/>
                  <a:gd name="connsiteX129" fmla="*/ 220663 w 325438"/>
                  <a:gd name="connsiteY129" fmla="*/ 4763 h 336550"/>
                  <a:gd name="connsiteX130" fmla="*/ 260124 w 325438"/>
                  <a:gd name="connsiteY130" fmla="*/ 4763 h 336550"/>
                  <a:gd name="connsiteX131" fmla="*/ 255588 w 325438"/>
                  <a:gd name="connsiteY131" fmla="*/ 10110 h 336550"/>
                  <a:gd name="connsiteX132" fmla="*/ 255588 w 325438"/>
                  <a:gd name="connsiteY132" fmla="*/ 75616 h 336550"/>
                  <a:gd name="connsiteX133" fmla="*/ 260124 w 325438"/>
                  <a:gd name="connsiteY133" fmla="*/ 80963 h 336550"/>
                  <a:gd name="connsiteX134" fmla="*/ 263526 w 325438"/>
                  <a:gd name="connsiteY134" fmla="*/ 75616 h 336550"/>
                  <a:gd name="connsiteX135" fmla="*/ 263526 w 325438"/>
                  <a:gd name="connsiteY135" fmla="*/ 10110 h 336550"/>
                  <a:gd name="connsiteX136" fmla="*/ 260124 w 325438"/>
                  <a:gd name="connsiteY136" fmla="*/ 4763 h 336550"/>
                  <a:gd name="connsiteX137" fmla="*/ 64823 w 325438"/>
                  <a:gd name="connsiteY137" fmla="*/ 0 h 336550"/>
                  <a:gd name="connsiteX138" fmla="*/ 75406 w 325438"/>
                  <a:gd name="connsiteY138" fmla="*/ 10517 h 336550"/>
                  <a:gd name="connsiteX139" fmla="*/ 75406 w 325438"/>
                  <a:gd name="connsiteY139" fmla="*/ 14461 h 336550"/>
                  <a:gd name="connsiteX140" fmla="*/ 93927 w 325438"/>
                  <a:gd name="connsiteY140" fmla="*/ 14461 h 336550"/>
                  <a:gd name="connsiteX141" fmla="*/ 93927 w 325438"/>
                  <a:gd name="connsiteY141" fmla="*/ 10517 h 336550"/>
                  <a:gd name="connsiteX142" fmla="*/ 104511 w 325438"/>
                  <a:gd name="connsiteY142" fmla="*/ 0 h 336550"/>
                  <a:gd name="connsiteX143" fmla="*/ 115094 w 325438"/>
                  <a:gd name="connsiteY143" fmla="*/ 10517 h 336550"/>
                  <a:gd name="connsiteX144" fmla="*/ 115094 w 325438"/>
                  <a:gd name="connsiteY144" fmla="*/ 14461 h 336550"/>
                  <a:gd name="connsiteX145" fmla="*/ 133615 w 325438"/>
                  <a:gd name="connsiteY145" fmla="*/ 14461 h 336550"/>
                  <a:gd name="connsiteX146" fmla="*/ 133615 w 325438"/>
                  <a:gd name="connsiteY146" fmla="*/ 10517 h 336550"/>
                  <a:gd name="connsiteX147" fmla="*/ 142875 w 325438"/>
                  <a:gd name="connsiteY147" fmla="*/ 0 h 336550"/>
                  <a:gd name="connsiteX148" fmla="*/ 153459 w 325438"/>
                  <a:gd name="connsiteY148" fmla="*/ 10517 h 336550"/>
                  <a:gd name="connsiteX149" fmla="*/ 153459 w 325438"/>
                  <a:gd name="connsiteY149" fmla="*/ 14461 h 336550"/>
                  <a:gd name="connsiteX150" fmla="*/ 171980 w 325438"/>
                  <a:gd name="connsiteY150" fmla="*/ 14461 h 336550"/>
                  <a:gd name="connsiteX151" fmla="*/ 171980 w 325438"/>
                  <a:gd name="connsiteY151" fmla="*/ 10517 h 336550"/>
                  <a:gd name="connsiteX152" fmla="*/ 182563 w 325438"/>
                  <a:gd name="connsiteY152" fmla="*/ 0 h 336550"/>
                  <a:gd name="connsiteX153" fmla="*/ 191823 w 325438"/>
                  <a:gd name="connsiteY153" fmla="*/ 10517 h 336550"/>
                  <a:gd name="connsiteX154" fmla="*/ 191823 w 325438"/>
                  <a:gd name="connsiteY154" fmla="*/ 14461 h 336550"/>
                  <a:gd name="connsiteX155" fmla="*/ 210344 w 325438"/>
                  <a:gd name="connsiteY155" fmla="*/ 14461 h 336550"/>
                  <a:gd name="connsiteX156" fmla="*/ 210344 w 325438"/>
                  <a:gd name="connsiteY156" fmla="*/ 10517 h 336550"/>
                  <a:gd name="connsiteX157" fmla="*/ 220927 w 325438"/>
                  <a:gd name="connsiteY157" fmla="*/ 0 h 336550"/>
                  <a:gd name="connsiteX158" fmla="*/ 231511 w 325438"/>
                  <a:gd name="connsiteY158" fmla="*/ 10517 h 336550"/>
                  <a:gd name="connsiteX159" fmla="*/ 231511 w 325438"/>
                  <a:gd name="connsiteY159" fmla="*/ 14461 h 336550"/>
                  <a:gd name="connsiteX160" fmla="*/ 250032 w 325438"/>
                  <a:gd name="connsiteY160" fmla="*/ 14461 h 336550"/>
                  <a:gd name="connsiteX161" fmla="*/ 250032 w 325438"/>
                  <a:gd name="connsiteY161" fmla="*/ 10517 h 336550"/>
                  <a:gd name="connsiteX162" fmla="*/ 260615 w 325438"/>
                  <a:gd name="connsiteY162" fmla="*/ 0 h 336550"/>
                  <a:gd name="connsiteX163" fmla="*/ 269875 w 325438"/>
                  <a:gd name="connsiteY163" fmla="*/ 10517 h 336550"/>
                  <a:gd name="connsiteX164" fmla="*/ 269875 w 325438"/>
                  <a:gd name="connsiteY164" fmla="*/ 14461 h 336550"/>
                  <a:gd name="connsiteX165" fmla="*/ 276490 w 325438"/>
                  <a:gd name="connsiteY165" fmla="*/ 14461 h 336550"/>
                  <a:gd name="connsiteX166" fmla="*/ 325438 w 325438"/>
                  <a:gd name="connsiteY166" fmla="*/ 61789 h 336550"/>
                  <a:gd name="connsiteX167" fmla="*/ 325438 w 325438"/>
                  <a:gd name="connsiteY167" fmla="*/ 289223 h 336550"/>
                  <a:gd name="connsiteX168" fmla="*/ 276490 w 325438"/>
                  <a:gd name="connsiteY168" fmla="*/ 336550 h 336550"/>
                  <a:gd name="connsiteX169" fmla="*/ 48948 w 325438"/>
                  <a:gd name="connsiteY169" fmla="*/ 336550 h 336550"/>
                  <a:gd name="connsiteX170" fmla="*/ 0 w 325438"/>
                  <a:gd name="connsiteY170" fmla="*/ 289223 h 336550"/>
                  <a:gd name="connsiteX171" fmla="*/ 0 w 325438"/>
                  <a:gd name="connsiteY171" fmla="*/ 61789 h 336550"/>
                  <a:gd name="connsiteX172" fmla="*/ 48948 w 325438"/>
                  <a:gd name="connsiteY172" fmla="*/ 14461 h 336550"/>
                  <a:gd name="connsiteX173" fmla="*/ 55563 w 325438"/>
                  <a:gd name="connsiteY173" fmla="*/ 14461 h 336550"/>
                  <a:gd name="connsiteX174" fmla="*/ 55563 w 325438"/>
                  <a:gd name="connsiteY174" fmla="*/ 10517 h 336550"/>
                  <a:gd name="connsiteX175" fmla="*/ 64823 w 325438"/>
                  <a:gd name="connsiteY175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</a:cxnLst>
                <a:rect l="l" t="t" r="r" b="b"/>
                <a:pathLst>
                  <a:path w="325438" h="336550">
                    <a:moveTo>
                      <a:pt x="233363" y="249238"/>
                    </a:moveTo>
                    <a:lnTo>
                      <a:pt x="279401" y="249238"/>
                    </a:lnTo>
                    <a:lnTo>
                      <a:pt x="279401" y="290513"/>
                    </a:lnTo>
                    <a:lnTo>
                      <a:pt x="233363" y="290513"/>
                    </a:lnTo>
                    <a:close/>
                    <a:moveTo>
                      <a:pt x="171450" y="249238"/>
                    </a:moveTo>
                    <a:lnTo>
                      <a:pt x="217488" y="249238"/>
                    </a:lnTo>
                    <a:lnTo>
                      <a:pt x="217488" y="290513"/>
                    </a:lnTo>
                    <a:lnTo>
                      <a:pt x="171450" y="290513"/>
                    </a:lnTo>
                    <a:close/>
                    <a:moveTo>
                      <a:pt x="107950" y="249238"/>
                    </a:moveTo>
                    <a:lnTo>
                      <a:pt x="155575" y="249238"/>
                    </a:lnTo>
                    <a:lnTo>
                      <a:pt x="155575" y="290513"/>
                    </a:lnTo>
                    <a:lnTo>
                      <a:pt x="107950" y="290513"/>
                    </a:lnTo>
                    <a:close/>
                    <a:moveTo>
                      <a:pt x="46038" y="249238"/>
                    </a:moveTo>
                    <a:lnTo>
                      <a:pt x="93663" y="249238"/>
                    </a:lnTo>
                    <a:lnTo>
                      <a:pt x="93663" y="290513"/>
                    </a:lnTo>
                    <a:lnTo>
                      <a:pt x="46038" y="290513"/>
                    </a:lnTo>
                    <a:close/>
                    <a:moveTo>
                      <a:pt x="233363" y="195263"/>
                    </a:moveTo>
                    <a:lnTo>
                      <a:pt x="279401" y="195263"/>
                    </a:lnTo>
                    <a:lnTo>
                      <a:pt x="279401" y="234951"/>
                    </a:lnTo>
                    <a:lnTo>
                      <a:pt x="233363" y="234951"/>
                    </a:lnTo>
                    <a:close/>
                    <a:moveTo>
                      <a:pt x="171450" y="195263"/>
                    </a:moveTo>
                    <a:lnTo>
                      <a:pt x="217488" y="195263"/>
                    </a:lnTo>
                    <a:lnTo>
                      <a:pt x="217488" y="234951"/>
                    </a:lnTo>
                    <a:lnTo>
                      <a:pt x="171450" y="234951"/>
                    </a:lnTo>
                    <a:close/>
                    <a:moveTo>
                      <a:pt x="107950" y="195263"/>
                    </a:moveTo>
                    <a:lnTo>
                      <a:pt x="155575" y="195263"/>
                    </a:lnTo>
                    <a:lnTo>
                      <a:pt x="155575" y="234951"/>
                    </a:lnTo>
                    <a:lnTo>
                      <a:pt x="107950" y="234951"/>
                    </a:lnTo>
                    <a:close/>
                    <a:moveTo>
                      <a:pt x="46038" y="195263"/>
                    </a:moveTo>
                    <a:lnTo>
                      <a:pt x="93663" y="195263"/>
                    </a:lnTo>
                    <a:lnTo>
                      <a:pt x="93663" y="234951"/>
                    </a:lnTo>
                    <a:lnTo>
                      <a:pt x="46038" y="234951"/>
                    </a:lnTo>
                    <a:close/>
                    <a:moveTo>
                      <a:pt x="233363" y="139700"/>
                    </a:moveTo>
                    <a:lnTo>
                      <a:pt x="279401" y="139700"/>
                    </a:lnTo>
                    <a:lnTo>
                      <a:pt x="279401" y="180975"/>
                    </a:lnTo>
                    <a:lnTo>
                      <a:pt x="233363" y="180975"/>
                    </a:lnTo>
                    <a:close/>
                    <a:moveTo>
                      <a:pt x="171450" y="139700"/>
                    </a:moveTo>
                    <a:lnTo>
                      <a:pt x="217488" y="139700"/>
                    </a:lnTo>
                    <a:lnTo>
                      <a:pt x="217488" y="180975"/>
                    </a:lnTo>
                    <a:lnTo>
                      <a:pt x="171450" y="180975"/>
                    </a:lnTo>
                    <a:close/>
                    <a:moveTo>
                      <a:pt x="107950" y="139700"/>
                    </a:moveTo>
                    <a:lnTo>
                      <a:pt x="155575" y="139700"/>
                    </a:lnTo>
                    <a:lnTo>
                      <a:pt x="155575" y="180975"/>
                    </a:lnTo>
                    <a:lnTo>
                      <a:pt x="107950" y="180975"/>
                    </a:lnTo>
                    <a:close/>
                    <a:moveTo>
                      <a:pt x="49167" y="38100"/>
                    </a:moveTo>
                    <a:cubicBezTo>
                      <a:pt x="35963" y="38100"/>
                      <a:pt x="25400" y="48613"/>
                      <a:pt x="25400" y="61753"/>
                    </a:cubicBezTo>
                    <a:cubicBezTo>
                      <a:pt x="25400" y="61753"/>
                      <a:pt x="25400" y="61753"/>
                      <a:pt x="25400" y="289085"/>
                    </a:cubicBezTo>
                    <a:cubicBezTo>
                      <a:pt x="25400" y="302226"/>
                      <a:pt x="35963" y="312738"/>
                      <a:pt x="49167" y="312738"/>
                    </a:cubicBezTo>
                    <a:cubicBezTo>
                      <a:pt x="49167" y="312738"/>
                      <a:pt x="49167" y="312738"/>
                      <a:pt x="276271" y="312738"/>
                    </a:cubicBezTo>
                    <a:cubicBezTo>
                      <a:pt x="289475" y="312738"/>
                      <a:pt x="300038" y="302226"/>
                      <a:pt x="300038" y="289085"/>
                    </a:cubicBezTo>
                    <a:cubicBezTo>
                      <a:pt x="300038" y="289085"/>
                      <a:pt x="300038" y="289085"/>
                      <a:pt x="300038" y="61753"/>
                    </a:cubicBezTo>
                    <a:cubicBezTo>
                      <a:pt x="300038" y="48613"/>
                      <a:pt x="289475" y="38100"/>
                      <a:pt x="276271" y="38100"/>
                    </a:cubicBezTo>
                    <a:cubicBezTo>
                      <a:pt x="276271" y="38100"/>
                      <a:pt x="276271" y="38100"/>
                      <a:pt x="269669" y="38100"/>
                    </a:cubicBezTo>
                    <a:cubicBezTo>
                      <a:pt x="269669" y="38100"/>
                      <a:pt x="269669" y="38100"/>
                      <a:pt x="269669" y="63067"/>
                    </a:cubicBezTo>
                    <a:cubicBezTo>
                      <a:pt x="273631" y="65695"/>
                      <a:pt x="276271" y="70951"/>
                      <a:pt x="276271" y="74894"/>
                    </a:cubicBezTo>
                    <a:cubicBezTo>
                      <a:pt x="276271" y="84092"/>
                      <a:pt x="268349" y="90662"/>
                      <a:pt x="260427" y="90662"/>
                    </a:cubicBezTo>
                    <a:cubicBezTo>
                      <a:pt x="251184" y="90662"/>
                      <a:pt x="244582" y="84092"/>
                      <a:pt x="244582" y="74894"/>
                    </a:cubicBezTo>
                    <a:cubicBezTo>
                      <a:pt x="244582" y="70951"/>
                      <a:pt x="245903" y="65695"/>
                      <a:pt x="249864" y="63067"/>
                    </a:cubicBezTo>
                    <a:cubicBezTo>
                      <a:pt x="249864" y="63067"/>
                      <a:pt x="249864" y="63067"/>
                      <a:pt x="249864" y="38100"/>
                    </a:cubicBezTo>
                    <a:cubicBezTo>
                      <a:pt x="249864" y="38100"/>
                      <a:pt x="249864" y="38100"/>
                      <a:pt x="231379" y="38100"/>
                    </a:cubicBezTo>
                    <a:cubicBezTo>
                      <a:pt x="231379" y="38100"/>
                      <a:pt x="231379" y="38100"/>
                      <a:pt x="231379" y="63067"/>
                    </a:cubicBezTo>
                    <a:cubicBezTo>
                      <a:pt x="234019" y="65695"/>
                      <a:pt x="236660" y="70951"/>
                      <a:pt x="236660" y="74894"/>
                    </a:cubicBezTo>
                    <a:cubicBezTo>
                      <a:pt x="236660" y="84092"/>
                      <a:pt x="230058" y="90662"/>
                      <a:pt x="220816" y="90662"/>
                    </a:cubicBezTo>
                    <a:cubicBezTo>
                      <a:pt x="212893" y="90662"/>
                      <a:pt x="204971" y="84092"/>
                      <a:pt x="204971" y="74894"/>
                    </a:cubicBezTo>
                    <a:cubicBezTo>
                      <a:pt x="204971" y="70951"/>
                      <a:pt x="207612" y="65695"/>
                      <a:pt x="210253" y="63067"/>
                    </a:cubicBezTo>
                    <a:cubicBezTo>
                      <a:pt x="210253" y="63067"/>
                      <a:pt x="210253" y="63067"/>
                      <a:pt x="210253" y="38100"/>
                    </a:cubicBezTo>
                    <a:cubicBezTo>
                      <a:pt x="210253" y="38100"/>
                      <a:pt x="210253" y="38100"/>
                      <a:pt x="191767" y="38100"/>
                    </a:cubicBezTo>
                    <a:cubicBezTo>
                      <a:pt x="191767" y="38100"/>
                      <a:pt x="191767" y="38100"/>
                      <a:pt x="191767" y="63067"/>
                    </a:cubicBezTo>
                    <a:cubicBezTo>
                      <a:pt x="195728" y="65695"/>
                      <a:pt x="198369" y="70951"/>
                      <a:pt x="198369" y="74894"/>
                    </a:cubicBezTo>
                    <a:cubicBezTo>
                      <a:pt x="198369" y="84092"/>
                      <a:pt x="190447" y="90662"/>
                      <a:pt x="182525" y="90662"/>
                    </a:cubicBezTo>
                    <a:cubicBezTo>
                      <a:pt x="173282" y="90662"/>
                      <a:pt x="166680" y="84092"/>
                      <a:pt x="166680" y="74894"/>
                    </a:cubicBezTo>
                    <a:cubicBezTo>
                      <a:pt x="166680" y="70951"/>
                      <a:pt x="168001" y="65695"/>
                      <a:pt x="171962" y="63067"/>
                    </a:cubicBezTo>
                    <a:cubicBezTo>
                      <a:pt x="171962" y="63067"/>
                      <a:pt x="171962" y="63067"/>
                      <a:pt x="171962" y="38100"/>
                    </a:cubicBezTo>
                    <a:cubicBezTo>
                      <a:pt x="171962" y="38100"/>
                      <a:pt x="171962" y="38100"/>
                      <a:pt x="153476" y="38100"/>
                    </a:cubicBezTo>
                    <a:cubicBezTo>
                      <a:pt x="153476" y="38100"/>
                      <a:pt x="153476" y="38100"/>
                      <a:pt x="153476" y="63067"/>
                    </a:cubicBezTo>
                    <a:cubicBezTo>
                      <a:pt x="157438" y="65695"/>
                      <a:pt x="158758" y="70951"/>
                      <a:pt x="158758" y="74894"/>
                    </a:cubicBezTo>
                    <a:cubicBezTo>
                      <a:pt x="158758" y="84092"/>
                      <a:pt x="152156" y="90662"/>
                      <a:pt x="142913" y="90662"/>
                    </a:cubicBezTo>
                    <a:cubicBezTo>
                      <a:pt x="134991" y="90662"/>
                      <a:pt x="127069" y="84092"/>
                      <a:pt x="127069" y="74894"/>
                    </a:cubicBezTo>
                    <a:cubicBezTo>
                      <a:pt x="127069" y="70951"/>
                      <a:pt x="129710" y="65695"/>
                      <a:pt x="133671" y="63067"/>
                    </a:cubicBezTo>
                    <a:cubicBezTo>
                      <a:pt x="133671" y="63067"/>
                      <a:pt x="133671" y="63067"/>
                      <a:pt x="133671" y="38100"/>
                    </a:cubicBezTo>
                    <a:cubicBezTo>
                      <a:pt x="133671" y="38100"/>
                      <a:pt x="133671" y="38100"/>
                      <a:pt x="115186" y="38100"/>
                    </a:cubicBezTo>
                    <a:cubicBezTo>
                      <a:pt x="115186" y="38100"/>
                      <a:pt x="115186" y="38100"/>
                      <a:pt x="115186" y="63067"/>
                    </a:cubicBezTo>
                    <a:cubicBezTo>
                      <a:pt x="117826" y="65695"/>
                      <a:pt x="120467" y="70951"/>
                      <a:pt x="120467" y="74894"/>
                    </a:cubicBezTo>
                    <a:cubicBezTo>
                      <a:pt x="120467" y="84092"/>
                      <a:pt x="112545" y="90662"/>
                      <a:pt x="104623" y="90662"/>
                    </a:cubicBezTo>
                    <a:cubicBezTo>
                      <a:pt x="95380" y="90662"/>
                      <a:pt x="88778" y="84092"/>
                      <a:pt x="88778" y="74894"/>
                    </a:cubicBezTo>
                    <a:cubicBezTo>
                      <a:pt x="88778" y="70951"/>
                      <a:pt x="91419" y="65695"/>
                      <a:pt x="94060" y="63067"/>
                    </a:cubicBezTo>
                    <a:cubicBezTo>
                      <a:pt x="94060" y="63067"/>
                      <a:pt x="94060" y="63067"/>
                      <a:pt x="94060" y="38100"/>
                    </a:cubicBezTo>
                    <a:cubicBezTo>
                      <a:pt x="94060" y="38100"/>
                      <a:pt x="94060" y="38100"/>
                      <a:pt x="75574" y="38100"/>
                    </a:cubicBezTo>
                    <a:cubicBezTo>
                      <a:pt x="75574" y="38100"/>
                      <a:pt x="75574" y="38100"/>
                      <a:pt x="75574" y="63067"/>
                    </a:cubicBezTo>
                    <a:cubicBezTo>
                      <a:pt x="79535" y="65695"/>
                      <a:pt x="80856" y="70951"/>
                      <a:pt x="80856" y="74894"/>
                    </a:cubicBezTo>
                    <a:cubicBezTo>
                      <a:pt x="80856" y="84092"/>
                      <a:pt x="74254" y="90662"/>
                      <a:pt x="65011" y="90662"/>
                    </a:cubicBezTo>
                    <a:cubicBezTo>
                      <a:pt x="57089" y="90662"/>
                      <a:pt x="49167" y="84092"/>
                      <a:pt x="49167" y="74894"/>
                    </a:cubicBezTo>
                    <a:cubicBezTo>
                      <a:pt x="49167" y="70951"/>
                      <a:pt x="51808" y="65695"/>
                      <a:pt x="55769" y="63067"/>
                    </a:cubicBezTo>
                    <a:cubicBezTo>
                      <a:pt x="55769" y="63067"/>
                      <a:pt x="55769" y="63067"/>
                      <a:pt x="55769" y="38100"/>
                    </a:cubicBezTo>
                    <a:cubicBezTo>
                      <a:pt x="55769" y="38100"/>
                      <a:pt x="55769" y="38100"/>
                      <a:pt x="49167" y="38100"/>
                    </a:cubicBezTo>
                    <a:close/>
                    <a:moveTo>
                      <a:pt x="65315" y="4763"/>
                    </a:moveTo>
                    <a:cubicBezTo>
                      <a:pt x="63047" y="4763"/>
                      <a:pt x="61913" y="7437"/>
                      <a:pt x="61913" y="10110"/>
                    </a:cubicBezTo>
                    <a:lnTo>
                      <a:pt x="61913" y="75616"/>
                    </a:lnTo>
                    <a:cubicBezTo>
                      <a:pt x="61913" y="79626"/>
                      <a:pt x="63047" y="80963"/>
                      <a:pt x="65315" y="80963"/>
                    </a:cubicBezTo>
                    <a:cubicBezTo>
                      <a:pt x="68717" y="80963"/>
                      <a:pt x="69851" y="79626"/>
                      <a:pt x="69851" y="75616"/>
                    </a:cubicBezTo>
                    <a:cubicBezTo>
                      <a:pt x="69851" y="75616"/>
                      <a:pt x="69851" y="75616"/>
                      <a:pt x="69851" y="10110"/>
                    </a:cubicBezTo>
                    <a:cubicBezTo>
                      <a:pt x="69851" y="7437"/>
                      <a:pt x="68717" y="4763"/>
                      <a:pt x="65315" y="4763"/>
                    </a:cubicBezTo>
                    <a:close/>
                    <a:moveTo>
                      <a:pt x="104776" y="4763"/>
                    </a:moveTo>
                    <a:cubicBezTo>
                      <a:pt x="102394" y="4763"/>
                      <a:pt x="100013" y="7437"/>
                      <a:pt x="100013" y="10110"/>
                    </a:cubicBezTo>
                    <a:lnTo>
                      <a:pt x="100013" y="75616"/>
                    </a:lnTo>
                    <a:cubicBezTo>
                      <a:pt x="100013" y="79626"/>
                      <a:pt x="102394" y="80963"/>
                      <a:pt x="104776" y="80963"/>
                    </a:cubicBezTo>
                    <a:cubicBezTo>
                      <a:pt x="107157" y="80963"/>
                      <a:pt x="109538" y="79626"/>
                      <a:pt x="109538" y="75616"/>
                    </a:cubicBezTo>
                    <a:cubicBezTo>
                      <a:pt x="109538" y="75616"/>
                      <a:pt x="109538" y="75616"/>
                      <a:pt x="109538" y="10110"/>
                    </a:cubicBezTo>
                    <a:cubicBezTo>
                      <a:pt x="109538" y="7437"/>
                      <a:pt x="107157" y="4763"/>
                      <a:pt x="104776" y="4763"/>
                    </a:cubicBezTo>
                    <a:close/>
                    <a:moveTo>
                      <a:pt x="142876" y="4763"/>
                    </a:moveTo>
                    <a:cubicBezTo>
                      <a:pt x="140494" y="4763"/>
                      <a:pt x="138113" y="7437"/>
                      <a:pt x="138113" y="10110"/>
                    </a:cubicBezTo>
                    <a:lnTo>
                      <a:pt x="138113" y="75616"/>
                    </a:lnTo>
                    <a:cubicBezTo>
                      <a:pt x="138113" y="79626"/>
                      <a:pt x="140494" y="80963"/>
                      <a:pt x="142876" y="80963"/>
                    </a:cubicBezTo>
                    <a:cubicBezTo>
                      <a:pt x="145257" y="80963"/>
                      <a:pt x="147638" y="79626"/>
                      <a:pt x="147638" y="75616"/>
                    </a:cubicBezTo>
                    <a:cubicBezTo>
                      <a:pt x="147638" y="75616"/>
                      <a:pt x="147638" y="75616"/>
                      <a:pt x="147638" y="10110"/>
                    </a:cubicBezTo>
                    <a:cubicBezTo>
                      <a:pt x="147638" y="7437"/>
                      <a:pt x="145257" y="4763"/>
                      <a:pt x="142876" y="4763"/>
                    </a:cubicBezTo>
                    <a:close/>
                    <a:moveTo>
                      <a:pt x="182563" y="4763"/>
                    </a:moveTo>
                    <a:cubicBezTo>
                      <a:pt x="180181" y="4763"/>
                      <a:pt x="177800" y="7437"/>
                      <a:pt x="177800" y="10110"/>
                    </a:cubicBezTo>
                    <a:lnTo>
                      <a:pt x="177800" y="75616"/>
                    </a:lnTo>
                    <a:cubicBezTo>
                      <a:pt x="177800" y="79626"/>
                      <a:pt x="180181" y="80963"/>
                      <a:pt x="182563" y="80963"/>
                    </a:cubicBezTo>
                    <a:cubicBezTo>
                      <a:pt x="184944" y="80963"/>
                      <a:pt x="187325" y="79626"/>
                      <a:pt x="187325" y="75616"/>
                    </a:cubicBezTo>
                    <a:cubicBezTo>
                      <a:pt x="187325" y="75616"/>
                      <a:pt x="187325" y="75616"/>
                      <a:pt x="187325" y="10110"/>
                    </a:cubicBezTo>
                    <a:cubicBezTo>
                      <a:pt x="187325" y="7437"/>
                      <a:pt x="184944" y="4763"/>
                      <a:pt x="182563" y="4763"/>
                    </a:cubicBezTo>
                    <a:close/>
                    <a:moveTo>
                      <a:pt x="220663" y="4763"/>
                    </a:moveTo>
                    <a:cubicBezTo>
                      <a:pt x="218281" y="4763"/>
                      <a:pt x="215900" y="7437"/>
                      <a:pt x="215900" y="10110"/>
                    </a:cubicBezTo>
                    <a:lnTo>
                      <a:pt x="215900" y="75616"/>
                    </a:lnTo>
                    <a:cubicBezTo>
                      <a:pt x="215900" y="79626"/>
                      <a:pt x="218281" y="80963"/>
                      <a:pt x="220663" y="80963"/>
                    </a:cubicBezTo>
                    <a:cubicBezTo>
                      <a:pt x="223044" y="80963"/>
                      <a:pt x="225425" y="79626"/>
                      <a:pt x="225425" y="75616"/>
                    </a:cubicBezTo>
                    <a:cubicBezTo>
                      <a:pt x="225425" y="75616"/>
                      <a:pt x="225425" y="75616"/>
                      <a:pt x="225425" y="10110"/>
                    </a:cubicBezTo>
                    <a:cubicBezTo>
                      <a:pt x="225425" y="7437"/>
                      <a:pt x="223044" y="4763"/>
                      <a:pt x="220663" y="4763"/>
                    </a:cubicBezTo>
                    <a:close/>
                    <a:moveTo>
                      <a:pt x="260124" y="4763"/>
                    </a:moveTo>
                    <a:cubicBezTo>
                      <a:pt x="256722" y="4763"/>
                      <a:pt x="255588" y="7437"/>
                      <a:pt x="255588" y="10110"/>
                    </a:cubicBezTo>
                    <a:lnTo>
                      <a:pt x="255588" y="75616"/>
                    </a:lnTo>
                    <a:cubicBezTo>
                      <a:pt x="255588" y="79626"/>
                      <a:pt x="256722" y="80963"/>
                      <a:pt x="260124" y="80963"/>
                    </a:cubicBezTo>
                    <a:cubicBezTo>
                      <a:pt x="262392" y="80963"/>
                      <a:pt x="263526" y="79626"/>
                      <a:pt x="263526" y="75616"/>
                    </a:cubicBezTo>
                    <a:cubicBezTo>
                      <a:pt x="263526" y="75616"/>
                      <a:pt x="263526" y="75616"/>
                      <a:pt x="263526" y="10110"/>
                    </a:cubicBezTo>
                    <a:cubicBezTo>
                      <a:pt x="263526" y="7437"/>
                      <a:pt x="262392" y="4763"/>
                      <a:pt x="260124" y="4763"/>
                    </a:cubicBezTo>
                    <a:close/>
                    <a:moveTo>
                      <a:pt x="64823" y="0"/>
                    </a:moveTo>
                    <a:cubicBezTo>
                      <a:pt x="71438" y="0"/>
                      <a:pt x="75406" y="3944"/>
                      <a:pt x="75406" y="10517"/>
                    </a:cubicBezTo>
                    <a:cubicBezTo>
                      <a:pt x="75406" y="10517"/>
                      <a:pt x="75406" y="10517"/>
                      <a:pt x="75406" y="14461"/>
                    </a:cubicBezTo>
                    <a:cubicBezTo>
                      <a:pt x="75406" y="14461"/>
                      <a:pt x="75406" y="14461"/>
                      <a:pt x="93927" y="14461"/>
                    </a:cubicBezTo>
                    <a:cubicBezTo>
                      <a:pt x="93927" y="14461"/>
                      <a:pt x="93927" y="14461"/>
                      <a:pt x="93927" y="10517"/>
                    </a:cubicBezTo>
                    <a:cubicBezTo>
                      <a:pt x="93927" y="3944"/>
                      <a:pt x="99219" y="0"/>
                      <a:pt x="104511" y="0"/>
                    </a:cubicBezTo>
                    <a:cubicBezTo>
                      <a:pt x="109802" y="0"/>
                      <a:pt x="115094" y="3944"/>
                      <a:pt x="115094" y="10517"/>
                    </a:cubicBezTo>
                    <a:cubicBezTo>
                      <a:pt x="115094" y="10517"/>
                      <a:pt x="115094" y="10517"/>
                      <a:pt x="115094" y="14461"/>
                    </a:cubicBezTo>
                    <a:cubicBezTo>
                      <a:pt x="115094" y="14461"/>
                      <a:pt x="115094" y="14461"/>
                      <a:pt x="133615" y="14461"/>
                    </a:cubicBezTo>
                    <a:cubicBezTo>
                      <a:pt x="133615" y="14461"/>
                      <a:pt x="133615" y="14461"/>
                      <a:pt x="133615" y="10517"/>
                    </a:cubicBezTo>
                    <a:cubicBezTo>
                      <a:pt x="133615" y="3944"/>
                      <a:pt x="137584" y="0"/>
                      <a:pt x="142875" y="0"/>
                    </a:cubicBezTo>
                    <a:cubicBezTo>
                      <a:pt x="149490" y="0"/>
                      <a:pt x="153459" y="3944"/>
                      <a:pt x="153459" y="10517"/>
                    </a:cubicBezTo>
                    <a:cubicBezTo>
                      <a:pt x="153459" y="10517"/>
                      <a:pt x="153459" y="10517"/>
                      <a:pt x="153459" y="14461"/>
                    </a:cubicBezTo>
                    <a:cubicBezTo>
                      <a:pt x="153459" y="14461"/>
                      <a:pt x="153459" y="14461"/>
                      <a:pt x="171980" y="14461"/>
                    </a:cubicBezTo>
                    <a:cubicBezTo>
                      <a:pt x="171980" y="14461"/>
                      <a:pt x="171980" y="14461"/>
                      <a:pt x="171980" y="10517"/>
                    </a:cubicBezTo>
                    <a:cubicBezTo>
                      <a:pt x="171980" y="3944"/>
                      <a:pt x="175948" y="0"/>
                      <a:pt x="182563" y="0"/>
                    </a:cubicBezTo>
                    <a:cubicBezTo>
                      <a:pt x="187855" y="0"/>
                      <a:pt x="191823" y="3944"/>
                      <a:pt x="191823" y="10517"/>
                    </a:cubicBezTo>
                    <a:cubicBezTo>
                      <a:pt x="191823" y="10517"/>
                      <a:pt x="191823" y="10517"/>
                      <a:pt x="191823" y="14461"/>
                    </a:cubicBezTo>
                    <a:cubicBezTo>
                      <a:pt x="191823" y="14461"/>
                      <a:pt x="191823" y="14461"/>
                      <a:pt x="210344" y="14461"/>
                    </a:cubicBezTo>
                    <a:cubicBezTo>
                      <a:pt x="210344" y="14461"/>
                      <a:pt x="210344" y="14461"/>
                      <a:pt x="210344" y="10517"/>
                    </a:cubicBezTo>
                    <a:cubicBezTo>
                      <a:pt x="210344" y="3944"/>
                      <a:pt x="215636" y="0"/>
                      <a:pt x="220927" y="0"/>
                    </a:cubicBezTo>
                    <a:cubicBezTo>
                      <a:pt x="226219" y="0"/>
                      <a:pt x="231511" y="3944"/>
                      <a:pt x="231511" y="10517"/>
                    </a:cubicBezTo>
                    <a:cubicBezTo>
                      <a:pt x="231511" y="10517"/>
                      <a:pt x="231511" y="10517"/>
                      <a:pt x="231511" y="14461"/>
                    </a:cubicBezTo>
                    <a:cubicBezTo>
                      <a:pt x="231511" y="14461"/>
                      <a:pt x="231511" y="14461"/>
                      <a:pt x="250032" y="14461"/>
                    </a:cubicBezTo>
                    <a:cubicBezTo>
                      <a:pt x="250032" y="14461"/>
                      <a:pt x="250032" y="14461"/>
                      <a:pt x="250032" y="10517"/>
                    </a:cubicBezTo>
                    <a:cubicBezTo>
                      <a:pt x="250032" y="3944"/>
                      <a:pt x="254000" y="0"/>
                      <a:pt x="260615" y="0"/>
                    </a:cubicBezTo>
                    <a:cubicBezTo>
                      <a:pt x="265907" y="0"/>
                      <a:pt x="269875" y="3944"/>
                      <a:pt x="269875" y="10517"/>
                    </a:cubicBezTo>
                    <a:cubicBezTo>
                      <a:pt x="269875" y="10517"/>
                      <a:pt x="269875" y="10517"/>
                      <a:pt x="269875" y="14461"/>
                    </a:cubicBezTo>
                    <a:cubicBezTo>
                      <a:pt x="269875" y="14461"/>
                      <a:pt x="269875" y="14461"/>
                      <a:pt x="276490" y="14461"/>
                    </a:cubicBezTo>
                    <a:cubicBezTo>
                      <a:pt x="302948" y="14461"/>
                      <a:pt x="325438" y="35496"/>
                      <a:pt x="325438" y="61789"/>
                    </a:cubicBezTo>
                    <a:cubicBezTo>
                      <a:pt x="325438" y="61789"/>
                      <a:pt x="325438" y="61789"/>
                      <a:pt x="325438" y="289223"/>
                    </a:cubicBezTo>
                    <a:cubicBezTo>
                      <a:pt x="325438" y="315516"/>
                      <a:pt x="302948" y="336550"/>
                      <a:pt x="276490" y="336550"/>
                    </a:cubicBezTo>
                    <a:cubicBezTo>
                      <a:pt x="276490" y="336550"/>
                      <a:pt x="276490" y="336550"/>
                      <a:pt x="48948" y="336550"/>
                    </a:cubicBezTo>
                    <a:cubicBezTo>
                      <a:pt x="22490" y="336550"/>
                      <a:pt x="0" y="315516"/>
                      <a:pt x="0" y="289223"/>
                    </a:cubicBezTo>
                    <a:cubicBezTo>
                      <a:pt x="0" y="289223"/>
                      <a:pt x="0" y="289223"/>
                      <a:pt x="0" y="61789"/>
                    </a:cubicBezTo>
                    <a:cubicBezTo>
                      <a:pt x="0" y="35496"/>
                      <a:pt x="22490" y="14461"/>
                      <a:pt x="48948" y="14461"/>
                    </a:cubicBezTo>
                    <a:cubicBezTo>
                      <a:pt x="48948" y="14461"/>
                      <a:pt x="48948" y="14461"/>
                      <a:pt x="55563" y="14461"/>
                    </a:cubicBezTo>
                    <a:cubicBezTo>
                      <a:pt x="55563" y="14461"/>
                      <a:pt x="55563" y="14461"/>
                      <a:pt x="55563" y="10517"/>
                    </a:cubicBezTo>
                    <a:cubicBezTo>
                      <a:pt x="55563" y="3944"/>
                      <a:pt x="59531" y="0"/>
                      <a:pt x="64823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文本框 27"/>
            <p:cNvSpPr txBox="1"/>
            <p:nvPr/>
          </p:nvSpPr>
          <p:spPr>
            <a:xfrm>
              <a:off x="6669040" y="4779208"/>
              <a:ext cx="1742936" cy="22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时间：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2023.3.13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3" name="圆角矩形 42"/>
          <p:cNvSpPr/>
          <p:nvPr/>
        </p:nvSpPr>
        <p:spPr>
          <a:xfrm>
            <a:off x="3208939" y="1989631"/>
            <a:ext cx="1514238" cy="543229"/>
          </a:xfrm>
          <a:prstGeom prst="roundRect">
            <a:avLst/>
          </a:prstGeom>
          <a:solidFill>
            <a:srgbClr val="1C5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Helvetica Condensed" panose="020B0606020202030204" pitchFamily="34" charset="0"/>
              </a:rPr>
              <a:t>G17</a:t>
            </a:r>
          </a:p>
        </p:txBody>
      </p:sp>
      <p:sp>
        <p:nvSpPr>
          <p:cNvPr id="44" name="矩形 43"/>
          <p:cNvSpPr/>
          <p:nvPr/>
        </p:nvSpPr>
        <p:spPr>
          <a:xfrm>
            <a:off x="3141398" y="2594972"/>
            <a:ext cx="79557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1C50A2"/>
                </a:solidFill>
                <a:latin typeface="+mj-ea"/>
                <a:ea typeface="+mj-ea"/>
              </a:rPr>
              <a:t>易学</a:t>
            </a:r>
            <a:r>
              <a:rPr lang="en-US" altLang="zh-CN" sz="4400" b="1" dirty="0">
                <a:solidFill>
                  <a:srgbClr val="1C50A2"/>
                </a:solidFill>
                <a:latin typeface="+mj-ea"/>
                <a:ea typeface="+mj-ea"/>
              </a:rPr>
              <a:t>e-Learning APP</a:t>
            </a:r>
            <a:r>
              <a:rPr lang="zh-CN" altLang="en-US" sz="4400" b="1" dirty="0">
                <a:solidFill>
                  <a:srgbClr val="1C50A2"/>
                </a:solidFill>
                <a:latin typeface="+mj-ea"/>
                <a:ea typeface="+mj-ea"/>
              </a:rPr>
              <a:t>小组展示</a:t>
            </a:r>
          </a:p>
        </p:txBody>
      </p:sp>
      <p:sp>
        <p:nvSpPr>
          <p:cNvPr id="45" name="矩形 44"/>
          <p:cNvSpPr/>
          <p:nvPr/>
        </p:nvSpPr>
        <p:spPr>
          <a:xfrm>
            <a:off x="3227778" y="3405816"/>
            <a:ext cx="5519058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b="1" i="0" u="none" strike="noStrike" dirty="0">
                <a:solidFill>
                  <a:srgbClr val="5A75E0"/>
                </a:solidFill>
                <a:effectLst/>
                <a:latin typeface="PingFang SC"/>
              </a:rPr>
              <a:t>e-</a:t>
            </a:r>
            <a:r>
              <a:rPr lang="en-US" altLang="zh-CN" b="1" i="0" u="none" strike="noStrike" dirty="0" err="1">
                <a:solidFill>
                  <a:srgbClr val="5A75E0"/>
                </a:solidFill>
                <a:effectLst/>
                <a:latin typeface="PingFang SC"/>
              </a:rPr>
              <a:t>leraning</a:t>
            </a:r>
            <a:r>
              <a:rPr lang="en-US" altLang="zh-CN" b="1" i="0" u="none" strike="noStrike" dirty="0">
                <a:solidFill>
                  <a:srgbClr val="5A75E0"/>
                </a:solidFill>
                <a:effectLst/>
                <a:latin typeface="PingFang SC"/>
              </a:rPr>
              <a:t> </a:t>
            </a:r>
            <a:r>
              <a:rPr lang="en-US" altLang="zh-CN" b="1" dirty="0" err="1">
                <a:solidFill>
                  <a:srgbClr val="5A75E0"/>
                </a:solidFill>
                <a:latin typeface="PingFang SC"/>
              </a:rPr>
              <a:t>application</a:t>
            </a:r>
            <a:r>
              <a:rPr lang="en-US" altLang="zh-CN" b="1" i="0" u="none" strike="noStrike" dirty="0" err="1">
                <a:solidFill>
                  <a:srgbClr val="5A75E0"/>
                </a:solidFill>
                <a:effectLst/>
                <a:latin typeface="PingFang SC"/>
              </a:rPr>
              <a:t>group</a:t>
            </a:r>
            <a:r>
              <a:rPr lang="en-US" altLang="zh-CN" b="1" i="0" u="none" strike="noStrike" dirty="0">
                <a:solidFill>
                  <a:srgbClr val="5A75E0"/>
                </a:solidFill>
                <a:effectLst/>
                <a:latin typeface="PingFang SC"/>
              </a:rPr>
              <a:t> presentation</a:t>
            </a:r>
            <a:endParaRPr lang="en-US" altLang="zh-CN" dirty="0">
              <a:solidFill>
                <a:srgbClr val="1C50A2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4FDF809-9037-CF46-B352-9987B206E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74" y="1378432"/>
            <a:ext cx="2817524" cy="211314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57576" y="481250"/>
            <a:ext cx="4927600" cy="1552898"/>
            <a:chOff x="2276771" y="2221458"/>
            <a:chExt cx="2625430" cy="2625428"/>
          </a:xfrm>
        </p:grpSpPr>
        <p:sp>
          <p:nvSpPr>
            <p:cNvPr id="5" name="椭圆 4"/>
            <p:cNvSpPr/>
            <p:nvPr/>
          </p:nvSpPr>
          <p:spPr>
            <a:xfrm>
              <a:off x="2276771" y="2221458"/>
              <a:ext cx="2625430" cy="2625428"/>
            </a:xfrm>
            <a:prstGeom prst="ellipse">
              <a:avLst/>
            </a:prstGeom>
            <a:noFill/>
            <a:ln w="28575">
              <a:solidFill>
                <a:srgbClr val="184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581581" y="2621254"/>
              <a:ext cx="2052942" cy="1840098"/>
              <a:chOff x="4950565" y="2141272"/>
              <a:chExt cx="3094826" cy="277396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950565" y="2141272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893507" y="4763350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582460" y="2625347"/>
              <a:ext cx="2045906" cy="1856228"/>
              <a:chOff x="4953229" y="2141272"/>
              <a:chExt cx="3084220" cy="2798278"/>
            </a:xfrm>
            <a:solidFill>
              <a:srgbClr val="1C50A2"/>
            </a:solidFill>
          </p:grpSpPr>
          <p:sp>
            <p:nvSpPr>
              <p:cNvPr id="46" name="椭圆 45"/>
              <p:cNvSpPr/>
              <p:nvPr/>
            </p:nvSpPr>
            <p:spPr>
              <a:xfrm>
                <a:off x="4953229" y="4787666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885565" y="2141272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616618" y="2570729"/>
              <a:ext cx="1946033" cy="1946033"/>
            </a:xfrm>
            <a:prstGeom prst="ellipse">
              <a:avLst/>
            </a:prstGeom>
            <a:solidFill>
              <a:srgbClr val="1C50A2"/>
            </a:soli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项目需求</a:t>
              </a:r>
            </a:p>
          </p:txBody>
        </p:sp>
      </p:grp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E32FDF-4B5B-D8DE-102D-45778A70455E}"/>
              </a:ext>
            </a:extLst>
          </p:cNvPr>
          <p:cNvSpPr txBox="1"/>
          <p:nvPr/>
        </p:nvSpPr>
        <p:spPr>
          <a:xfrm>
            <a:off x="3105149" y="2240736"/>
            <a:ext cx="333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大致内容展表</a:t>
            </a:r>
            <a:r>
              <a:rPr lang="en-US" altLang="zh-CN" dirty="0"/>
              <a:t>——</a:t>
            </a:r>
            <a:r>
              <a:rPr lang="zh-CN" altLang="en-US" dirty="0"/>
              <a:t>项目进度表：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A2EA73C-C67B-068B-4F43-D9AE3C78A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3000929"/>
            <a:ext cx="9525000" cy="32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57576" y="481250"/>
            <a:ext cx="4927600" cy="1552898"/>
            <a:chOff x="2276771" y="2221458"/>
            <a:chExt cx="2625430" cy="2625428"/>
          </a:xfrm>
        </p:grpSpPr>
        <p:sp>
          <p:nvSpPr>
            <p:cNvPr id="5" name="椭圆 4"/>
            <p:cNvSpPr/>
            <p:nvPr/>
          </p:nvSpPr>
          <p:spPr>
            <a:xfrm>
              <a:off x="2276771" y="2221458"/>
              <a:ext cx="2625430" cy="2625428"/>
            </a:xfrm>
            <a:prstGeom prst="ellipse">
              <a:avLst/>
            </a:prstGeom>
            <a:noFill/>
            <a:ln w="28575">
              <a:solidFill>
                <a:srgbClr val="184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581581" y="2621254"/>
              <a:ext cx="2052942" cy="1840098"/>
              <a:chOff x="4950565" y="2141272"/>
              <a:chExt cx="3094826" cy="277396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950565" y="2141272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893507" y="4763350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582460" y="2625347"/>
              <a:ext cx="2045906" cy="1856228"/>
              <a:chOff x="4953229" y="2141272"/>
              <a:chExt cx="3084220" cy="2798278"/>
            </a:xfrm>
            <a:solidFill>
              <a:srgbClr val="1C50A2"/>
            </a:solidFill>
          </p:grpSpPr>
          <p:sp>
            <p:nvSpPr>
              <p:cNvPr id="46" name="椭圆 45"/>
              <p:cNvSpPr/>
              <p:nvPr/>
            </p:nvSpPr>
            <p:spPr>
              <a:xfrm>
                <a:off x="4953229" y="4787666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885565" y="2141272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616618" y="2570728"/>
              <a:ext cx="1946033" cy="1946033"/>
            </a:xfrm>
            <a:prstGeom prst="ellipse">
              <a:avLst/>
            </a:prstGeom>
            <a:solidFill>
              <a:srgbClr val="1C50A2"/>
            </a:soli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项目需求</a:t>
              </a:r>
            </a:p>
          </p:txBody>
        </p:sp>
      </p:grp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8192A9-2926-C2A3-5DD0-A3C91CE71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801" y="2695575"/>
            <a:ext cx="10304453" cy="387340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7722DDB-4947-B02A-C5A3-6D7D04BB2937}"/>
              </a:ext>
            </a:extLst>
          </p:cNvPr>
          <p:cNvSpPr txBox="1"/>
          <p:nvPr/>
        </p:nvSpPr>
        <p:spPr>
          <a:xfrm>
            <a:off x="4029665" y="2172616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大致内容展表</a:t>
            </a:r>
            <a:r>
              <a:rPr lang="en-US" altLang="zh-CN" dirty="0"/>
              <a:t>——</a:t>
            </a:r>
            <a:r>
              <a:rPr lang="zh-CN" altLang="en-US"/>
              <a:t>项目组织结构（</a:t>
            </a:r>
            <a:r>
              <a:rPr lang="en-US" altLang="zh-CN" dirty="0"/>
              <a:t>OBS</a:t>
            </a:r>
            <a:r>
              <a:rPr lang="zh-CN" altLang="en-US" dirty="0"/>
              <a:t>）：</a:t>
            </a:r>
          </a:p>
        </p:txBody>
      </p:sp>
    </p:spTree>
    <p:extLst>
      <p:ext uri="{BB962C8B-B14F-4D97-AF65-F5344CB8AC3E}">
        <p14:creationId xmlns:p14="http://schemas.microsoft.com/office/powerpoint/2010/main" val="426043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57576" y="481250"/>
            <a:ext cx="4927600" cy="1552898"/>
            <a:chOff x="2276771" y="2221458"/>
            <a:chExt cx="2625430" cy="2625428"/>
          </a:xfrm>
        </p:grpSpPr>
        <p:sp>
          <p:nvSpPr>
            <p:cNvPr id="5" name="椭圆 4"/>
            <p:cNvSpPr/>
            <p:nvPr/>
          </p:nvSpPr>
          <p:spPr>
            <a:xfrm>
              <a:off x="2276771" y="2221458"/>
              <a:ext cx="2625430" cy="2625428"/>
            </a:xfrm>
            <a:prstGeom prst="ellipse">
              <a:avLst/>
            </a:prstGeom>
            <a:noFill/>
            <a:ln w="28575">
              <a:solidFill>
                <a:srgbClr val="184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581581" y="2621254"/>
              <a:ext cx="2052942" cy="1840098"/>
              <a:chOff x="4950565" y="2141272"/>
              <a:chExt cx="3094826" cy="277396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950565" y="2141272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893507" y="4763350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582460" y="2625347"/>
              <a:ext cx="2045906" cy="1856228"/>
              <a:chOff x="4953229" y="2141272"/>
              <a:chExt cx="3084220" cy="2798278"/>
            </a:xfrm>
            <a:solidFill>
              <a:srgbClr val="1C50A2"/>
            </a:solidFill>
          </p:grpSpPr>
          <p:sp>
            <p:nvSpPr>
              <p:cNvPr id="46" name="椭圆 45"/>
              <p:cNvSpPr/>
              <p:nvPr/>
            </p:nvSpPr>
            <p:spPr>
              <a:xfrm>
                <a:off x="4953229" y="4787666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885565" y="2141272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616618" y="2570728"/>
              <a:ext cx="1946033" cy="1946033"/>
            </a:xfrm>
            <a:prstGeom prst="ellipse">
              <a:avLst/>
            </a:prstGeom>
            <a:solidFill>
              <a:srgbClr val="1C50A2"/>
            </a:soli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项目需求</a:t>
              </a:r>
            </a:p>
          </p:txBody>
        </p:sp>
      </p:grp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722DDB-4947-B02A-C5A3-6D7D04BB2937}"/>
              </a:ext>
            </a:extLst>
          </p:cNvPr>
          <p:cNvSpPr txBox="1"/>
          <p:nvPr/>
        </p:nvSpPr>
        <p:spPr>
          <a:xfrm>
            <a:off x="3315289" y="2056070"/>
            <a:ext cx="692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大致内容展表</a:t>
            </a:r>
            <a:r>
              <a:rPr lang="en-US" altLang="zh-CN" dirty="0"/>
              <a:t>——WBS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SRA2023-G17-WBS</a:t>
            </a:r>
            <a:r>
              <a:rPr lang="zh-CN" altLang="en-US" dirty="0">
                <a:hlinkClick r:id="rId3"/>
              </a:rPr>
              <a:t>文件</a:t>
            </a:r>
            <a:r>
              <a:rPr lang="en-US" altLang="zh-CN" dirty="0">
                <a:hlinkClick r:id="rId3"/>
              </a:rPr>
              <a:t>-</a:t>
            </a:r>
            <a:r>
              <a:rPr lang="en-US" altLang="zh-CN" dirty="0" err="1">
                <a:hlinkClick r:id="rId3"/>
              </a:rPr>
              <a:t>ProcessOn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0BC0BFB-81F9-3CAA-63DD-A0721B802C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79" y="2541948"/>
            <a:ext cx="10239375" cy="377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00971" y="2140570"/>
            <a:ext cx="1393529" cy="1393528"/>
            <a:chOff x="2276771" y="2221458"/>
            <a:chExt cx="2625430" cy="2625428"/>
          </a:xfrm>
        </p:grpSpPr>
        <p:sp>
          <p:nvSpPr>
            <p:cNvPr id="5" name="椭圆 4"/>
            <p:cNvSpPr/>
            <p:nvPr/>
          </p:nvSpPr>
          <p:spPr>
            <a:xfrm>
              <a:off x="2276771" y="2221458"/>
              <a:ext cx="2625430" cy="2625428"/>
            </a:xfrm>
            <a:prstGeom prst="ellipse">
              <a:avLst/>
            </a:prstGeom>
            <a:noFill/>
            <a:ln w="28575">
              <a:solidFill>
                <a:srgbClr val="184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581581" y="2621254"/>
              <a:ext cx="2052942" cy="1840098"/>
              <a:chOff x="4950565" y="2141272"/>
              <a:chExt cx="3094826" cy="277396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950565" y="2141272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893507" y="4763350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582460" y="2625347"/>
              <a:ext cx="2045906" cy="1856228"/>
              <a:chOff x="4953229" y="2141272"/>
              <a:chExt cx="3084220" cy="2798278"/>
            </a:xfrm>
            <a:solidFill>
              <a:srgbClr val="1C50A2"/>
            </a:solidFill>
          </p:grpSpPr>
          <p:sp>
            <p:nvSpPr>
              <p:cNvPr id="46" name="椭圆 45"/>
              <p:cNvSpPr/>
              <p:nvPr/>
            </p:nvSpPr>
            <p:spPr>
              <a:xfrm>
                <a:off x="4953229" y="4787666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885565" y="2141272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616618" y="2570728"/>
              <a:ext cx="1946033" cy="1946033"/>
            </a:xfrm>
            <a:prstGeom prst="ellipse">
              <a:avLst/>
            </a:prstGeom>
            <a:solidFill>
              <a:srgbClr val="1C50A2"/>
            </a:soli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3</a:t>
              </a:r>
              <a:endPara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2856939" y="3915698"/>
            <a:ext cx="6481592" cy="807881"/>
          </a:xfrm>
          <a:prstGeom prst="rect">
            <a:avLst/>
          </a:prstGeom>
          <a:noFill/>
        </p:spPr>
        <p:txBody>
          <a:bodyPr wrap="square" lIns="68548" tIns="34274" rIns="68548" bIns="3427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/>
            <a:r>
              <a:rPr lang="zh-CN" altLang="en-US" sz="48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项目可行性分析</a:t>
            </a:r>
            <a:endParaRPr lang="en-US" altLang="zh-CN" sz="4800" b="1" dirty="0">
              <a:solidFill>
                <a:srgbClr val="1C50A2"/>
              </a:solidFill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57576" y="481250"/>
            <a:ext cx="4927600" cy="1552898"/>
            <a:chOff x="2276771" y="2221458"/>
            <a:chExt cx="2625430" cy="2625428"/>
          </a:xfrm>
        </p:grpSpPr>
        <p:sp>
          <p:nvSpPr>
            <p:cNvPr id="5" name="椭圆 4"/>
            <p:cNvSpPr/>
            <p:nvPr/>
          </p:nvSpPr>
          <p:spPr>
            <a:xfrm>
              <a:off x="2276771" y="2221458"/>
              <a:ext cx="2625430" cy="2625428"/>
            </a:xfrm>
            <a:prstGeom prst="ellipse">
              <a:avLst/>
            </a:prstGeom>
            <a:noFill/>
            <a:ln w="28575">
              <a:solidFill>
                <a:srgbClr val="184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581581" y="2621254"/>
              <a:ext cx="2052942" cy="1840098"/>
              <a:chOff x="4950565" y="2141272"/>
              <a:chExt cx="3094826" cy="277396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950565" y="2141272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893507" y="4763350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582460" y="2625347"/>
              <a:ext cx="2045906" cy="1856228"/>
              <a:chOff x="4953229" y="2141272"/>
              <a:chExt cx="3084220" cy="2798278"/>
            </a:xfrm>
            <a:solidFill>
              <a:srgbClr val="1C50A2"/>
            </a:solidFill>
          </p:grpSpPr>
          <p:sp>
            <p:nvSpPr>
              <p:cNvPr id="46" name="椭圆 45"/>
              <p:cNvSpPr/>
              <p:nvPr/>
            </p:nvSpPr>
            <p:spPr>
              <a:xfrm>
                <a:off x="4953229" y="4787666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885565" y="2141272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616618" y="2570728"/>
              <a:ext cx="1946033" cy="1946033"/>
            </a:xfrm>
            <a:prstGeom prst="ellipse">
              <a:avLst/>
            </a:prstGeom>
            <a:solidFill>
              <a:srgbClr val="1C50A2"/>
            </a:soli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可行性分析</a:t>
              </a:r>
            </a:p>
          </p:txBody>
        </p:sp>
      </p:grp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íṣḻíde">
            <a:extLst>
              <a:ext uri="{FF2B5EF4-FFF2-40B4-BE49-F238E27FC236}">
                <a16:creationId xmlns:a16="http://schemas.microsoft.com/office/drawing/2014/main" id="{142544AD-2783-4863-5307-C935DCBCC2E1}"/>
              </a:ext>
            </a:extLst>
          </p:cNvPr>
          <p:cNvSpPr txBox="1"/>
          <p:nvPr/>
        </p:nvSpPr>
        <p:spPr bwMode="auto">
          <a:xfrm>
            <a:off x="757215" y="2292500"/>
            <a:ext cx="1671354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/>
              <a:t>项目要求：</a:t>
            </a:r>
            <a:endParaRPr lang="en-US" altLang="zh-CN" sz="2800" b="1" dirty="0"/>
          </a:p>
        </p:txBody>
      </p:sp>
      <p:sp>
        <p:nvSpPr>
          <p:cNvPr id="8" name="íślîďe">
            <a:extLst>
              <a:ext uri="{FF2B5EF4-FFF2-40B4-BE49-F238E27FC236}">
                <a16:creationId xmlns:a16="http://schemas.microsoft.com/office/drawing/2014/main" id="{F6264FC1-86C9-4DC1-0DD0-C6A3A4B9AE82}"/>
              </a:ext>
            </a:extLst>
          </p:cNvPr>
          <p:cNvSpPr/>
          <p:nvPr/>
        </p:nvSpPr>
        <p:spPr bwMode="auto">
          <a:xfrm>
            <a:off x="2428569" y="2114148"/>
            <a:ext cx="2278061" cy="54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dirty="0"/>
              <a:t>项目的完成期限是</a:t>
            </a:r>
            <a:r>
              <a:rPr lang="en-US" altLang="zh-CN" dirty="0"/>
              <a:t>2023</a:t>
            </a:r>
            <a:r>
              <a:rPr lang="zh-CN" altLang="zh-CN" dirty="0"/>
              <a:t>年</a:t>
            </a:r>
            <a:r>
              <a:rPr lang="en-US" altLang="zh-CN" dirty="0"/>
              <a:t>6</a:t>
            </a:r>
            <a:r>
              <a:rPr lang="zh-CN" altLang="zh-CN" dirty="0"/>
              <a:t>月</a:t>
            </a:r>
            <a:r>
              <a:rPr lang="en-US" altLang="zh-CN" dirty="0"/>
              <a:t>9</a:t>
            </a:r>
            <a:r>
              <a:rPr lang="zh-CN" altLang="zh-CN" dirty="0"/>
              <a:t>日</a:t>
            </a:r>
            <a:endParaRPr lang="en-US" altLang="zh-CN" sz="2400" dirty="0"/>
          </a:p>
        </p:txBody>
      </p:sp>
      <p:sp>
        <p:nvSpPr>
          <p:cNvPr id="10" name="íṣḻíde">
            <a:extLst>
              <a:ext uri="{FF2B5EF4-FFF2-40B4-BE49-F238E27FC236}">
                <a16:creationId xmlns:a16="http://schemas.microsoft.com/office/drawing/2014/main" id="{A6E9672D-0F08-20DA-7C0C-A5455D24A287}"/>
              </a:ext>
            </a:extLst>
          </p:cNvPr>
          <p:cNvSpPr txBox="1"/>
          <p:nvPr/>
        </p:nvSpPr>
        <p:spPr bwMode="auto">
          <a:xfrm>
            <a:off x="330217" y="3429000"/>
            <a:ext cx="2054831" cy="114196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/>
              <a:t>项目环境、</a:t>
            </a:r>
            <a:endParaRPr lang="en-US" altLang="zh-CN" sz="2800" b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/>
              <a:t>条件、限制：</a:t>
            </a:r>
            <a:endParaRPr lang="en-US" altLang="zh-CN" sz="2800" b="1" dirty="0"/>
          </a:p>
        </p:txBody>
      </p:sp>
      <p:sp>
        <p:nvSpPr>
          <p:cNvPr id="11" name="íślîďe">
            <a:extLst>
              <a:ext uri="{FF2B5EF4-FFF2-40B4-BE49-F238E27FC236}">
                <a16:creationId xmlns:a16="http://schemas.microsoft.com/office/drawing/2014/main" id="{94C445EA-2263-DD33-6299-E1958354E808}"/>
              </a:ext>
            </a:extLst>
          </p:cNvPr>
          <p:cNvSpPr/>
          <p:nvPr/>
        </p:nvSpPr>
        <p:spPr bwMode="auto">
          <a:xfrm>
            <a:off x="2385048" y="3519568"/>
            <a:ext cx="3667432" cy="306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zh-CN" dirty="0"/>
              <a:t>环境：运行于智能手机</a:t>
            </a:r>
          </a:p>
          <a:p>
            <a:r>
              <a:rPr lang="zh-CN" altLang="zh-CN" dirty="0"/>
              <a:t>条件：开发人员为</a:t>
            </a:r>
            <a:r>
              <a:rPr lang="en-US" altLang="zh-CN" dirty="0"/>
              <a:t>6</a:t>
            </a:r>
            <a:r>
              <a:rPr lang="zh-CN" altLang="zh-CN" dirty="0"/>
              <a:t>位在校大三学生</a:t>
            </a:r>
          </a:p>
          <a:p>
            <a:r>
              <a:rPr lang="zh-CN" altLang="zh-CN" dirty="0"/>
              <a:t>限制：资金有限，使用设备是笔记本电脑；</a:t>
            </a:r>
          </a:p>
        </p:txBody>
      </p:sp>
      <p:sp>
        <p:nvSpPr>
          <p:cNvPr id="12" name="íṣḻíde">
            <a:extLst>
              <a:ext uri="{FF2B5EF4-FFF2-40B4-BE49-F238E27FC236}">
                <a16:creationId xmlns:a16="http://schemas.microsoft.com/office/drawing/2014/main" id="{D938A460-7A72-6229-539D-22EFC647415F}"/>
              </a:ext>
            </a:extLst>
          </p:cNvPr>
          <p:cNvSpPr txBox="1"/>
          <p:nvPr/>
        </p:nvSpPr>
        <p:spPr bwMode="auto">
          <a:xfrm>
            <a:off x="8356760" y="1893245"/>
            <a:ext cx="336466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3000" b="1" dirty="0"/>
              <a:t>可行性分析方</a:t>
            </a:r>
            <a:r>
              <a:rPr lang="zh-CN" altLang="en-US" sz="3000" b="1" dirty="0"/>
              <a:t>法</a:t>
            </a:r>
            <a:r>
              <a:rPr lang="zh-CN" altLang="en-US" sz="2800" b="1" dirty="0"/>
              <a:t>：</a:t>
            </a:r>
            <a:endParaRPr lang="en-US" altLang="zh-CN" sz="2800" b="1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724474E-D29B-3679-0B1F-C8A28DF75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620418"/>
              </p:ext>
            </p:extLst>
          </p:nvPr>
        </p:nvGraphicFramePr>
        <p:xfrm>
          <a:off x="7096591" y="3205630"/>
          <a:ext cx="4927599" cy="22198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0090">
                  <a:extLst>
                    <a:ext uri="{9D8B030D-6E8A-4147-A177-3AD203B41FA5}">
                      <a16:colId xmlns:a16="http://schemas.microsoft.com/office/drawing/2014/main" val="3613853462"/>
                    </a:ext>
                  </a:extLst>
                </a:gridCol>
                <a:gridCol w="2457509">
                  <a:extLst>
                    <a:ext uri="{9D8B030D-6E8A-4147-A177-3AD203B41FA5}">
                      <a16:colId xmlns:a16="http://schemas.microsoft.com/office/drawing/2014/main" val="566731769"/>
                    </a:ext>
                  </a:extLst>
                </a:gridCol>
              </a:tblGrid>
              <a:tr h="11924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kern="100" dirty="0">
                          <a:effectLst/>
                        </a:rPr>
                        <a:t>Strength</a:t>
                      </a:r>
                      <a:r>
                        <a:rPr lang="zh-CN" sz="900" kern="100" dirty="0">
                          <a:effectLst/>
                        </a:rPr>
                        <a:t>：用户为在校师生，用户固定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kern="100">
                          <a:effectLst/>
                        </a:rPr>
                        <a:t>Weakness</a:t>
                      </a:r>
                      <a:r>
                        <a:rPr lang="zh-CN" sz="900" kern="100">
                          <a:effectLst/>
                        </a:rPr>
                        <a:t>：小组成员的技术力不强，可能没有办法很好的满足用户的需求。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2996174"/>
                  </a:ext>
                </a:extLst>
              </a:tr>
              <a:tr h="102732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kern="100">
                          <a:effectLst/>
                        </a:rPr>
                        <a:t>Opportunity</a:t>
                      </a:r>
                      <a:r>
                        <a:rPr lang="zh-CN" sz="900" kern="100">
                          <a:effectLst/>
                        </a:rPr>
                        <a:t>：学生和老师都需要此类应用进行教育学习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kern="100" dirty="0">
                          <a:effectLst/>
                        </a:rPr>
                        <a:t>Threat</a:t>
                      </a:r>
                      <a:r>
                        <a:rPr lang="zh-CN" sz="900" kern="100" dirty="0">
                          <a:effectLst/>
                        </a:rPr>
                        <a:t>：此类产品竞品较多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0886752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F072631B-7F05-B718-0A36-587B6DF83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107" y="2588226"/>
            <a:ext cx="51944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dirty="0"/>
              <a:t>我们小组进行可行性分析的方法为</a:t>
            </a:r>
            <a:r>
              <a:rPr lang="en-US" altLang="zh-CN" dirty="0"/>
              <a:t>SWOT</a:t>
            </a:r>
            <a:r>
              <a:rPr lang="zh-CN" altLang="en-US" dirty="0"/>
              <a:t>分析。</a:t>
            </a:r>
          </a:p>
        </p:txBody>
      </p:sp>
    </p:spTree>
    <p:extLst>
      <p:ext uri="{BB962C8B-B14F-4D97-AF65-F5344CB8AC3E}">
        <p14:creationId xmlns:p14="http://schemas.microsoft.com/office/powerpoint/2010/main" val="76718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  <p:bldP spid="4" grpId="0"/>
          <p:bldP spid="8" grpId="0"/>
          <p:bldP spid="10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  <p:bldP spid="4" grpId="0"/>
          <p:bldP spid="8" grpId="0"/>
          <p:bldP spid="10" grpId="0"/>
          <p:bldP spid="11" grpId="0"/>
          <p:bldP spid="12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57576" y="481250"/>
            <a:ext cx="4927600" cy="1552898"/>
            <a:chOff x="2276771" y="2221458"/>
            <a:chExt cx="2625430" cy="2625428"/>
          </a:xfrm>
        </p:grpSpPr>
        <p:sp>
          <p:nvSpPr>
            <p:cNvPr id="5" name="椭圆 4"/>
            <p:cNvSpPr/>
            <p:nvPr/>
          </p:nvSpPr>
          <p:spPr>
            <a:xfrm>
              <a:off x="2276771" y="2221458"/>
              <a:ext cx="2625430" cy="2625428"/>
            </a:xfrm>
            <a:prstGeom prst="ellipse">
              <a:avLst/>
            </a:prstGeom>
            <a:noFill/>
            <a:ln w="28575">
              <a:solidFill>
                <a:srgbClr val="184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581581" y="2621254"/>
              <a:ext cx="2052942" cy="1840098"/>
              <a:chOff x="4950565" y="2141272"/>
              <a:chExt cx="3094826" cy="277396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950565" y="2141272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893507" y="4763350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582460" y="2625347"/>
              <a:ext cx="2045906" cy="1856228"/>
              <a:chOff x="4953229" y="2141272"/>
              <a:chExt cx="3084220" cy="2798278"/>
            </a:xfrm>
            <a:solidFill>
              <a:srgbClr val="1C50A2"/>
            </a:solidFill>
          </p:grpSpPr>
          <p:sp>
            <p:nvSpPr>
              <p:cNvPr id="46" name="椭圆 45"/>
              <p:cNvSpPr/>
              <p:nvPr/>
            </p:nvSpPr>
            <p:spPr>
              <a:xfrm>
                <a:off x="4953229" y="4787666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885565" y="2141272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616618" y="2570728"/>
              <a:ext cx="1946033" cy="1946033"/>
            </a:xfrm>
            <a:prstGeom prst="ellipse">
              <a:avLst/>
            </a:prstGeom>
            <a:solidFill>
              <a:srgbClr val="1C50A2"/>
            </a:soli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经济可行性分析</a:t>
              </a:r>
            </a:p>
          </p:txBody>
        </p:sp>
      </p:grp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íṣḻíde">
            <a:extLst>
              <a:ext uri="{FF2B5EF4-FFF2-40B4-BE49-F238E27FC236}">
                <a16:creationId xmlns:a16="http://schemas.microsoft.com/office/drawing/2014/main" id="{142544AD-2783-4863-5307-C935DCBCC2E1}"/>
              </a:ext>
            </a:extLst>
          </p:cNvPr>
          <p:cNvSpPr txBox="1"/>
          <p:nvPr/>
        </p:nvSpPr>
        <p:spPr bwMode="auto">
          <a:xfrm>
            <a:off x="757215" y="2292500"/>
            <a:ext cx="1671354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/>
              <a:t>投资：</a:t>
            </a:r>
            <a:endParaRPr lang="en-US" altLang="zh-CN" sz="2800" b="1" dirty="0"/>
          </a:p>
        </p:txBody>
      </p:sp>
      <p:sp>
        <p:nvSpPr>
          <p:cNvPr id="8" name="íślîďe">
            <a:extLst>
              <a:ext uri="{FF2B5EF4-FFF2-40B4-BE49-F238E27FC236}">
                <a16:creationId xmlns:a16="http://schemas.microsoft.com/office/drawing/2014/main" id="{F6264FC1-86C9-4DC1-0DD0-C6A3A4B9AE82}"/>
              </a:ext>
            </a:extLst>
          </p:cNvPr>
          <p:cNvSpPr/>
          <p:nvPr/>
        </p:nvSpPr>
        <p:spPr bwMode="auto">
          <a:xfrm>
            <a:off x="2173038" y="2268927"/>
            <a:ext cx="9006216" cy="1670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zh-CN" b="1" dirty="0"/>
              <a:t>基本建设投资</a:t>
            </a:r>
            <a:r>
              <a:rPr lang="zh-CN" altLang="zh-CN" dirty="0"/>
              <a:t>：</a:t>
            </a:r>
            <a:r>
              <a:rPr lang="en-US" altLang="zh-CN" dirty="0"/>
              <a:t>WIN10</a:t>
            </a:r>
            <a:r>
              <a:rPr lang="zh-CN" altLang="zh-CN" dirty="0"/>
              <a:t>操作系统（家庭中文版，买电脑附赠），笔记本电脑六台（</a:t>
            </a:r>
            <a:r>
              <a:rPr lang="en-US" altLang="zh-CN" dirty="0"/>
              <a:t>6499+7000+5499+4399+6500+7000=32498</a:t>
            </a:r>
            <a:r>
              <a:rPr lang="zh-CN" altLang="zh-CN" dirty="0"/>
              <a:t>元），</a:t>
            </a:r>
            <a:r>
              <a:rPr lang="en-US" altLang="zh-CN" dirty="0" err="1"/>
              <a:t>MicrosoftProject</a:t>
            </a:r>
            <a:r>
              <a:rPr lang="zh-CN" altLang="zh-CN" dirty="0"/>
              <a:t>等软件（学校激活）。</a:t>
            </a:r>
          </a:p>
          <a:p>
            <a:r>
              <a:rPr lang="zh-CN" altLang="zh-CN" b="1" dirty="0"/>
              <a:t>非一次性投资</a:t>
            </a:r>
            <a:r>
              <a:rPr lang="zh-CN" altLang="zh-CN" dirty="0"/>
              <a:t>：培训费（在</a:t>
            </a:r>
            <a:r>
              <a:rPr lang="en-US" altLang="zh-CN" dirty="0"/>
              <a:t>B</a:t>
            </a:r>
            <a:r>
              <a:rPr lang="zh-CN" altLang="zh-CN" dirty="0"/>
              <a:t>站自主学习，</a:t>
            </a:r>
            <a:r>
              <a:rPr lang="en-US" altLang="zh-CN" dirty="0"/>
              <a:t>0</a:t>
            </a:r>
            <a:r>
              <a:rPr lang="zh-CN" altLang="zh-CN" dirty="0"/>
              <a:t>元），技术管理费（预设</a:t>
            </a:r>
            <a:r>
              <a:rPr lang="en-US" altLang="zh-CN" dirty="0"/>
              <a:t>100</a:t>
            </a:r>
            <a:r>
              <a:rPr lang="zh-CN" altLang="zh-CN" dirty="0"/>
              <a:t>）、管理费（预设</a:t>
            </a:r>
            <a:r>
              <a:rPr lang="en-US" altLang="zh-CN" dirty="0"/>
              <a:t>100</a:t>
            </a:r>
            <a:r>
              <a:rPr lang="zh-CN" altLang="zh-CN" dirty="0"/>
              <a:t>）、人员工资粗略共计</a:t>
            </a:r>
            <a:r>
              <a:rPr lang="en-US" altLang="zh-CN" dirty="0"/>
              <a:t>10000</a:t>
            </a:r>
            <a:r>
              <a:rPr lang="zh-CN" altLang="zh-CN" dirty="0"/>
              <a:t>元、奖金（预设</a:t>
            </a:r>
            <a:r>
              <a:rPr lang="en-US" altLang="zh-CN" dirty="0"/>
              <a:t>100</a:t>
            </a:r>
            <a:r>
              <a:rPr lang="zh-CN" altLang="zh-CN" dirty="0"/>
              <a:t>奖金）和差旅费（走路访谈校内用户，</a:t>
            </a:r>
            <a:r>
              <a:rPr lang="en-US" altLang="zh-CN" dirty="0"/>
              <a:t>0</a:t>
            </a:r>
            <a:r>
              <a:rPr lang="zh-CN" altLang="zh-CN" dirty="0"/>
              <a:t>元）、团建基金（预设</a:t>
            </a:r>
            <a:r>
              <a:rPr lang="en-US" altLang="zh-CN" dirty="0"/>
              <a:t>0</a:t>
            </a:r>
            <a:r>
              <a:rPr lang="zh-CN" altLang="zh-CN" dirty="0"/>
              <a:t>）。</a:t>
            </a:r>
          </a:p>
          <a:p>
            <a:r>
              <a:rPr lang="zh-CN" altLang="zh-CN" dirty="0"/>
              <a:t>共计：</a:t>
            </a:r>
            <a:r>
              <a:rPr lang="en-US" altLang="zh-CN" dirty="0"/>
              <a:t>32498+300+10000=42798</a:t>
            </a:r>
            <a:r>
              <a:rPr lang="zh-CN" altLang="zh-CN" dirty="0"/>
              <a:t>元</a:t>
            </a:r>
          </a:p>
        </p:txBody>
      </p:sp>
      <p:sp>
        <p:nvSpPr>
          <p:cNvPr id="13" name="íṣḻíde">
            <a:extLst>
              <a:ext uri="{FF2B5EF4-FFF2-40B4-BE49-F238E27FC236}">
                <a16:creationId xmlns:a16="http://schemas.microsoft.com/office/drawing/2014/main" id="{4601397C-782B-7D2B-FAC2-BB55656272A9}"/>
              </a:ext>
            </a:extLst>
          </p:cNvPr>
          <p:cNvSpPr txBox="1"/>
          <p:nvPr/>
        </p:nvSpPr>
        <p:spPr bwMode="auto">
          <a:xfrm>
            <a:off x="501683" y="4463548"/>
            <a:ext cx="3223649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800" b="1" dirty="0"/>
              <a:t>预期的经济效益：无</a:t>
            </a:r>
            <a:endParaRPr lang="en-US" altLang="zh-CN" sz="1900" b="1" dirty="0"/>
          </a:p>
        </p:txBody>
      </p:sp>
      <p:sp>
        <p:nvSpPr>
          <p:cNvPr id="15" name="íṣḻíde">
            <a:extLst>
              <a:ext uri="{FF2B5EF4-FFF2-40B4-BE49-F238E27FC236}">
                <a16:creationId xmlns:a16="http://schemas.microsoft.com/office/drawing/2014/main" id="{4BD10094-8A15-1014-5E60-FAA82AE986D5}"/>
              </a:ext>
            </a:extLst>
          </p:cNvPr>
          <p:cNvSpPr txBox="1"/>
          <p:nvPr/>
        </p:nvSpPr>
        <p:spPr bwMode="auto">
          <a:xfrm>
            <a:off x="501683" y="5602392"/>
            <a:ext cx="687278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800" b="1" dirty="0"/>
              <a:t>市场预测：</a:t>
            </a:r>
            <a:r>
              <a:rPr lang="zh-CN" altLang="zh-CN" dirty="0"/>
              <a:t>本应用向教师推荐，在教师推荐下由同学使用。</a:t>
            </a:r>
          </a:p>
          <a:p>
            <a:pPr>
              <a:spcBef>
                <a:spcPct val="0"/>
              </a:spcBef>
            </a:pPr>
            <a:endParaRPr lang="en-US" altLang="zh-CN" sz="1900" b="1" dirty="0"/>
          </a:p>
        </p:txBody>
      </p:sp>
    </p:spTree>
    <p:extLst>
      <p:ext uri="{BB962C8B-B14F-4D97-AF65-F5344CB8AC3E}">
        <p14:creationId xmlns:p14="http://schemas.microsoft.com/office/powerpoint/2010/main" val="156828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  <p:bldP spid="4" grpId="0"/>
          <p:bldP spid="8" grpId="0"/>
          <p:bldP spid="13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  <p:bldP spid="4" grpId="0"/>
          <p:bldP spid="8" grpId="0"/>
          <p:bldP spid="13" grpId="0"/>
          <p:bldP spid="15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00971" y="2140570"/>
            <a:ext cx="1393529" cy="1393528"/>
            <a:chOff x="2276771" y="2221458"/>
            <a:chExt cx="2625430" cy="2625428"/>
          </a:xfrm>
        </p:grpSpPr>
        <p:sp>
          <p:nvSpPr>
            <p:cNvPr id="5" name="椭圆 4"/>
            <p:cNvSpPr/>
            <p:nvPr/>
          </p:nvSpPr>
          <p:spPr>
            <a:xfrm>
              <a:off x="2276771" y="2221458"/>
              <a:ext cx="2625430" cy="2625428"/>
            </a:xfrm>
            <a:prstGeom prst="ellipse">
              <a:avLst/>
            </a:prstGeom>
            <a:noFill/>
            <a:ln w="28575">
              <a:solidFill>
                <a:srgbClr val="184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581581" y="2621254"/>
              <a:ext cx="2052942" cy="1840098"/>
              <a:chOff x="4950565" y="2141272"/>
              <a:chExt cx="3094826" cy="277396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950565" y="2141272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893507" y="4763350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582460" y="2625347"/>
              <a:ext cx="2045906" cy="1856228"/>
              <a:chOff x="4953229" y="2141272"/>
              <a:chExt cx="3084220" cy="2798278"/>
            </a:xfrm>
            <a:solidFill>
              <a:srgbClr val="1C50A2"/>
            </a:solidFill>
          </p:grpSpPr>
          <p:sp>
            <p:nvSpPr>
              <p:cNvPr id="46" name="椭圆 45"/>
              <p:cNvSpPr/>
              <p:nvPr/>
            </p:nvSpPr>
            <p:spPr>
              <a:xfrm>
                <a:off x="4953229" y="4787666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885565" y="2141272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616618" y="2570728"/>
              <a:ext cx="1946033" cy="1946033"/>
            </a:xfrm>
            <a:prstGeom prst="ellipse">
              <a:avLst/>
            </a:prstGeom>
            <a:solidFill>
              <a:srgbClr val="1C50A2"/>
            </a:soli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4</a:t>
              </a:r>
              <a:endPara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2856939" y="3915698"/>
            <a:ext cx="6481592" cy="807881"/>
          </a:xfrm>
          <a:prstGeom prst="rect">
            <a:avLst/>
          </a:prstGeom>
          <a:noFill/>
        </p:spPr>
        <p:txBody>
          <a:bodyPr wrap="square" lIns="68548" tIns="34274" rIns="68548" bIns="3427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/>
            <a:r>
              <a:rPr lang="zh-CN" altLang="en-US" sz="48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项目工作计划</a:t>
            </a:r>
            <a:endParaRPr lang="en-US" altLang="zh-CN" sz="4800" b="1" dirty="0">
              <a:solidFill>
                <a:srgbClr val="1C50A2"/>
              </a:solidFill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386342" y="460740"/>
            <a:ext cx="5635625" cy="1552898"/>
            <a:chOff x="2276771" y="2221458"/>
            <a:chExt cx="2625430" cy="2625428"/>
          </a:xfrm>
        </p:grpSpPr>
        <p:sp>
          <p:nvSpPr>
            <p:cNvPr id="5" name="椭圆 4"/>
            <p:cNvSpPr/>
            <p:nvPr/>
          </p:nvSpPr>
          <p:spPr>
            <a:xfrm>
              <a:off x="2276771" y="2221458"/>
              <a:ext cx="2625430" cy="2625428"/>
            </a:xfrm>
            <a:prstGeom prst="ellipse">
              <a:avLst/>
            </a:prstGeom>
            <a:noFill/>
            <a:ln w="28575">
              <a:solidFill>
                <a:srgbClr val="184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581581" y="2621254"/>
              <a:ext cx="2052942" cy="1840098"/>
              <a:chOff x="4950565" y="2141272"/>
              <a:chExt cx="3094826" cy="277396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950565" y="2141272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893507" y="4763350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582460" y="2625347"/>
              <a:ext cx="2045906" cy="1856228"/>
              <a:chOff x="4953229" y="2141272"/>
              <a:chExt cx="3084220" cy="2798278"/>
            </a:xfrm>
            <a:solidFill>
              <a:srgbClr val="1C50A2"/>
            </a:solidFill>
          </p:grpSpPr>
          <p:sp>
            <p:nvSpPr>
              <p:cNvPr id="46" name="椭圆 45"/>
              <p:cNvSpPr/>
              <p:nvPr/>
            </p:nvSpPr>
            <p:spPr>
              <a:xfrm>
                <a:off x="4953229" y="4787666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885565" y="2141272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616618" y="2570729"/>
              <a:ext cx="1946033" cy="1946033"/>
            </a:xfrm>
            <a:prstGeom prst="ellipse">
              <a:avLst/>
            </a:prstGeom>
            <a:solidFill>
              <a:srgbClr val="1C50A2"/>
            </a:soli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项目工作计划</a:t>
              </a:r>
            </a:p>
          </p:txBody>
        </p:sp>
      </p:grp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AA273FA-B02F-2068-9D20-00BB0FE32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350" y="3939419"/>
            <a:ext cx="4123032" cy="26208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826EABC-EBBC-6581-130A-EE1CE9D5E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31182"/>
            <a:ext cx="12192000" cy="130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8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57576" y="481250"/>
            <a:ext cx="4927600" cy="1552898"/>
            <a:chOff x="2276771" y="2221458"/>
            <a:chExt cx="2625430" cy="2625428"/>
          </a:xfrm>
        </p:grpSpPr>
        <p:sp>
          <p:nvSpPr>
            <p:cNvPr id="5" name="椭圆 4"/>
            <p:cNvSpPr/>
            <p:nvPr/>
          </p:nvSpPr>
          <p:spPr>
            <a:xfrm>
              <a:off x="2276771" y="2221458"/>
              <a:ext cx="2625430" cy="2625428"/>
            </a:xfrm>
            <a:prstGeom prst="ellipse">
              <a:avLst/>
            </a:prstGeom>
            <a:noFill/>
            <a:ln w="28575">
              <a:solidFill>
                <a:srgbClr val="184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581581" y="2621254"/>
              <a:ext cx="2052942" cy="1840098"/>
              <a:chOff x="4950565" y="2141272"/>
              <a:chExt cx="3094826" cy="277396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950565" y="2141272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893507" y="4763350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582460" y="2625347"/>
              <a:ext cx="2045906" cy="1856228"/>
              <a:chOff x="4953229" y="2141272"/>
              <a:chExt cx="3084220" cy="2798278"/>
            </a:xfrm>
            <a:solidFill>
              <a:srgbClr val="1C50A2"/>
            </a:solidFill>
          </p:grpSpPr>
          <p:sp>
            <p:nvSpPr>
              <p:cNvPr id="46" name="椭圆 45"/>
              <p:cNvSpPr/>
              <p:nvPr/>
            </p:nvSpPr>
            <p:spPr>
              <a:xfrm>
                <a:off x="4953229" y="4787666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885565" y="2141272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616618" y="2570728"/>
              <a:ext cx="1946033" cy="1946033"/>
            </a:xfrm>
            <a:prstGeom prst="ellipse">
              <a:avLst/>
            </a:prstGeom>
            <a:solidFill>
              <a:srgbClr val="1C50A2"/>
            </a:soli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参考资料</a:t>
              </a:r>
            </a:p>
          </p:txBody>
        </p:sp>
      </p:grp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íślîďe">
            <a:extLst>
              <a:ext uri="{FF2B5EF4-FFF2-40B4-BE49-F238E27FC236}">
                <a16:creationId xmlns:a16="http://schemas.microsoft.com/office/drawing/2014/main" id="{7E9AFD73-6703-118B-5D8A-06A55E446E43}"/>
              </a:ext>
            </a:extLst>
          </p:cNvPr>
          <p:cNvSpPr/>
          <p:nvPr/>
        </p:nvSpPr>
        <p:spPr bwMode="auto">
          <a:xfrm>
            <a:off x="644871" y="3818646"/>
            <a:ext cx="5856953" cy="238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indent="228600">
              <a:lnSpc>
                <a:spcPct val="150000"/>
              </a:lnSpc>
            </a:pPr>
            <a:r>
              <a:rPr lang="zh-CN" altLang="en-US" sz="1600" b="1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可行性分析报告：</a:t>
            </a:r>
            <a:endParaRPr lang="en-US" altLang="zh-CN" sz="1600" b="1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1.</a:t>
            </a:r>
            <a:r>
              <a:rPr lang="zh-CN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《</a:t>
            </a: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&lt;</a:t>
            </a:r>
            <a:r>
              <a:rPr lang="zh-CN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计算机软件编制规范</a:t>
            </a: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&gt;GB-T8567-2006</a:t>
            </a:r>
            <a:r>
              <a:rPr lang="zh-CN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》</a:t>
            </a: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2. </a:t>
            </a:r>
            <a:r>
              <a:rPr lang="zh-CN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《教学平台项目开发计划书》（</a:t>
            </a: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SE2021-G11-</a:t>
            </a:r>
            <a:r>
              <a:rPr lang="zh-CN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项目计划书）</a:t>
            </a: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3. </a:t>
            </a:r>
            <a:r>
              <a:rPr lang="zh-CN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国家标准《计算机软件产品开发文件编制指南》</a:t>
            </a: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(GB8567—2006</a:t>
            </a:r>
            <a:r>
              <a:rPr lang="zh-CN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）</a:t>
            </a: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4.</a:t>
            </a:r>
            <a:r>
              <a:rPr lang="zh-CN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《软件需求》（第三版）</a:t>
            </a: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5.</a:t>
            </a:r>
            <a:r>
              <a:rPr lang="zh-CN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《软件需求分析原理与实践</a:t>
            </a: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zh-CN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项目选题》</a:t>
            </a: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.pdf </a:t>
            </a:r>
            <a:endParaRPr lang="zh-CN" altLang="zh-CN" sz="14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7A32EE-B058-E91A-1DAD-CCDBAA67C7B5}"/>
              </a:ext>
            </a:extLst>
          </p:cNvPr>
          <p:cNvSpPr txBox="1"/>
          <p:nvPr/>
        </p:nvSpPr>
        <p:spPr>
          <a:xfrm>
            <a:off x="157831" y="1729641"/>
            <a:ext cx="3955751" cy="1590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>
              <a:spcBef>
                <a:spcPts val="600"/>
              </a:spcBef>
              <a:spcAft>
                <a:spcPts val="200"/>
              </a:spcAft>
            </a:pPr>
            <a:r>
              <a:rPr lang="en-US" altLang="zh-CN" sz="1400" dirty="0">
                <a:latin typeface="+mj-ea"/>
                <a:ea typeface="+mj-ea"/>
                <a:cs typeface="Times New Roman" panose="02020603050405020304" pitchFamily="18" charset="0"/>
              </a:rPr>
              <a:t>1.</a:t>
            </a:r>
            <a:r>
              <a:rPr lang="zh-CN" altLang="zh-CN" sz="1400" dirty="0">
                <a:latin typeface="+mj-ea"/>
                <a:ea typeface="+mj-ea"/>
                <a:cs typeface="Times New Roman" panose="02020603050405020304" pitchFamily="18" charset="0"/>
              </a:rPr>
              <a:t>软件需求（第三版）</a:t>
            </a:r>
          </a:p>
          <a:p>
            <a:pPr marL="45720">
              <a:spcBef>
                <a:spcPts val="600"/>
              </a:spcBef>
              <a:spcAft>
                <a:spcPts val="200"/>
              </a:spcAft>
            </a:pPr>
            <a:r>
              <a:rPr lang="en-US" altLang="zh-CN" sz="1400" dirty="0">
                <a:latin typeface="+mj-ea"/>
                <a:ea typeface="+mj-ea"/>
                <a:cs typeface="Times New Roman" panose="02020603050405020304" pitchFamily="18" charset="0"/>
              </a:rPr>
              <a:t>2.UML 2</a:t>
            </a:r>
            <a:r>
              <a:rPr lang="zh-CN" altLang="zh-CN" sz="1400" dirty="0">
                <a:latin typeface="+mj-ea"/>
                <a:ea typeface="+mj-ea"/>
                <a:cs typeface="Times New Roman" panose="02020603050405020304" pitchFamily="18" charset="0"/>
              </a:rPr>
              <a:t>面向对象设计与分析</a:t>
            </a:r>
          </a:p>
          <a:p>
            <a:pPr marL="45720">
              <a:spcBef>
                <a:spcPts val="600"/>
              </a:spcBef>
              <a:spcAft>
                <a:spcPts val="200"/>
              </a:spcAft>
            </a:pPr>
            <a:r>
              <a:rPr lang="en-US" altLang="zh-CN" sz="1400" dirty="0">
                <a:latin typeface="+mj-ea"/>
                <a:ea typeface="+mj-ea"/>
                <a:cs typeface="Times New Roman" panose="02020603050405020304" pitchFamily="18" charset="0"/>
              </a:rPr>
              <a:t>3.</a:t>
            </a:r>
            <a:r>
              <a:rPr lang="zh-CN" altLang="zh-CN" sz="1400" dirty="0">
                <a:latin typeface="+mj-ea"/>
                <a:ea typeface="+mj-ea"/>
                <a:cs typeface="Times New Roman" panose="02020603050405020304" pitchFamily="18" charset="0"/>
              </a:rPr>
              <a:t>计算机软件需求规格说明规范国标：</a:t>
            </a:r>
            <a:r>
              <a:rPr lang="en-US" altLang="zh-CN" sz="1400" dirty="0">
                <a:latin typeface="+mj-ea"/>
                <a:ea typeface="+mj-ea"/>
                <a:cs typeface="Times New Roman" panose="02020603050405020304" pitchFamily="18" charset="0"/>
              </a:rPr>
              <a:t>http://c.gb688.cn/bzgk/gb/showGb?type=online&amp;hcno=2790825C43AD0B69E3C38C140BFFCFE6</a:t>
            </a:r>
            <a:endParaRPr lang="zh-CN" altLang="zh-CN" sz="14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8C5F0B-79FB-AD66-77F5-47BE2BB65855}"/>
              </a:ext>
            </a:extLst>
          </p:cNvPr>
          <p:cNvSpPr txBox="1"/>
          <p:nvPr/>
        </p:nvSpPr>
        <p:spPr>
          <a:xfrm>
            <a:off x="6268941" y="2387485"/>
            <a:ext cx="42236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  <a:buSzPts val="1050"/>
            </a:pPr>
            <a:r>
              <a:rPr lang="zh-CN" altLang="en-US" sz="1600" b="1" dirty="0">
                <a:latin typeface="+mj-ea"/>
                <a:ea typeface="+mj-ea"/>
                <a:cs typeface="Times New Roman" panose="02020603050405020304" pitchFamily="18" charset="0"/>
              </a:rPr>
              <a:t>项目计划书</a:t>
            </a:r>
            <a:r>
              <a:rPr lang="en-US" altLang="zh-CN" sz="1600" b="1" dirty="0">
                <a:latin typeface="+mj-ea"/>
                <a:ea typeface="+mj-ea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l">
              <a:lnSpc>
                <a:spcPct val="150000"/>
              </a:lnSpc>
              <a:buSzPts val="1050"/>
              <a:buFont typeface="Times New Roman" panose="02020603050405020304" pitchFamily="18" charset="0"/>
              <a:buAutoNum type="arabicPeriod"/>
            </a:pPr>
            <a:r>
              <a:rPr lang="zh-CN" altLang="zh-CN" sz="1400" dirty="0">
                <a:latin typeface="+mj-ea"/>
                <a:ea typeface="+mj-ea"/>
                <a:cs typeface="Times New Roman" panose="02020603050405020304" pitchFamily="18" charset="0"/>
              </a:rPr>
              <a:t>《软件需求分析原理与实践</a:t>
            </a:r>
            <a:r>
              <a:rPr lang="en-US" altLang="zh-CN" sz="1400" dirty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zh-CN" altLang="zh-CN" sz="1400" dirty="0">
                <a:latin typeface="+mj-ea"/>
                <a:ea typeface="+mj-ea"/>
                <a:cs typeface="Times New Roman" panose="02020603050405020304" pitchFamily="18" charset="0"/>
              </a:rPr>
              <a:t>项目选题》</a:t>
            </a:r>
            <a:r>
              <a:rPr lang="en-US" altLang="zh-CN" sz="1400" dirty="0">
                <a:latin typeface="+mj-ea"/>
                <a:ea typeface="+mj-ea"/>
                <a:cs typeface="Times New Roman" panose="02020603050405020304" pitchFamily="18" charset="0"/>
              </a:rPr>
              <a:t>.pdf </a:t>
            </a:r>
            <a:endParaRPr lang="zh-CN" altLang="zh-CN" sz="14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SzPts val="1050"/>
              <a:buFont typeface="Times New Roman" panose="02020603050405020304" pitchFamily="18" charset="0"/>
              <a:buAutoNum type="arabicPeriod"/>
            </a:pPr>
            <a:r>
              <a:rPr lang="zh-CN" altLang="zh-CN" sz="1400" dirty="0">
                <a:latin typeface="+mj-ea"/>
                <a:ea typeface="+mj-ea"/>
                <a:cs typeface="Times New Roman" panose="02020603050405020304" pitchFamily="18" charset="0"/>
              </a:rPr>
              <a:t>《</a:t>
            </a:r>
            <a:r>
              <a:rPr lang="en-US" altLang="zh-CN" sz="1400" dirty="0">
                <a:latin typeface="+mj-ea"/>
                <a:ea typeface="+mj-ea"/>
                <a:cs typeface="Times New Roman" panose="02020603050405020304" pitchFamily="18" charset="0"/>
              </a:rPr>
              <a:t>IT</a:t>
            </a:r>
            <a:r>
              <a:rPr lang="zh-CN" altLang="zh-CN" sz="1400" dirty="0">
                <a:latin typeface="+mj-ea"/>
                <a:ea typeface="+mj-ea"/>
                <a:cs typeface="Times New Roman" panose="02020603050405020304" pitchFamily="18" charset="0"/>
              </a:rPr>
              <a:t>项目管理》项目章程的定义及内容</a:t>
            </a:r>
          </a:p>
          <a:p>
            <a:pPr marL="342900" lvl="0" indent="-342900" algn="l">
              <a:lnSpc>
                <a:spcPct val="150000"/>
              </a:lnSpc>
              <a:buSzPts val="1050"/>
              <a:buFont typeface="Times New Roman" panose="02020603050405020304" pitchFamily="18" charset="0"/>
              <a:buAutoNum type="arabicPeriod"/>
            </a:pPr>
            <a:r>
              <a:rPr lang="zh-CN" altLang="zh-CN" sz="1400" dirty="0">
                <a:latin typeface="+mj-ea"/>
                <a:ea typeface="+mj-ea"/>
                <a:cs typeface="Times New Roman" panose="02020603050405020304" pitchFamily="18" charset="0"/>
              </a:rPr>
              <a:t>《软件工程导论》软件过程</a:t>
            </a:r>
          </a:p>
          <a:p>
            <a:pPr marL="342900" lvl="0" indent="-342900" algn="l">
              <a:lnSpc>
                <a:spcPct val="150000"/>
              </a:lnSpc>
              <a:buSzPts val="1050"/>
              <a:buFont typeface="Times New Roman" panose="02020603050405020304" pitchFamily="18" charset="0"/>
              <a:buAutoNum type="arabicPeriod"/>
            </a:pPr>
            <a:r>
              <a:rPr lang="zh-CN" altLang="zh-CN" sz="1400" dirty="0">
                <a:latin typeface="+mj-ea"/>
                <a:ea typeface="+mj-ea"/>
                <a:cs typeface="Times New Roman" panose="02020603050405020304" pitchFamily="18" charset="0"/>
              </a:rPr>
              <a:t>《项目计划书</a:t>
            </a:r>
            <a:r>
              <a:rPr lang="en-US" altLang="zh-CN" sz="1400" dirty="0">
                <a:latin typeface="+mj-ea"/>
                <a:ea typeface="+mj-ea"/>
                <a:cs typeface="Times New Roman" panose="02020603050405020304" pitchFamily="18" charset="0"/>
              </a:rPr>
              <a:t>(GB/T8567-2006)</a:t>
            </a:r>
            <a:r>
              <a:rPr lang="zh-CN" altLang="zh-CN" sz="1400" dirty="0">
                <a:latin typeface="+mj-ea"/>
                <a:ea typeface="+mj-ea"/>
                <a:cs typeface="Times New Roman" panose="02020603050405020304" pitchFamily="18" charset="0"/>
              </a:rPr>
              <a:t>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91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57576" y="481250"/>
            <a:ext cx="4927600" cy="1552898"/>
            <a:chOff x="2276771" y="2221458"/>
            <a:chExt cx="2625430" cy="2625428"/>
          </a:xfrm>
        </p:grpSpPr>
        <p:sp>
          <p:nvSpPr>
            <p:cNvPr id="5" name="椭圆 4"/>
            <p:cNvSpPr/>
            <p:nvPr/>
          </p:nvSpPr>
          <p:spPr>
            <a:xfrm>
              <a:off x="2276771" y="2221458"/>
              <a:ext cx="2625430" cy="2625428"/>
            </a:xfrm>
            <a:prstGeom prst="ellipse">
              <a:avLst/>
            </a:prstGeom>
            <a:noFill/>
            <a:ln w="28575">
              <a:solidFill>
                <a:srgbClr val="184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581581" y="2621254"/>
              <a:ext cx="2052942" cy="1840098"/>
              <a:chOff x="4950565" y="2141272"/>
              <a:chExt cx="3094826" cy="277396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950565" y="2141272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893507" y="4763350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582460" y="2625347"/>
              <a:ext cx="2045906" cy="1856228"/>
              <a:chOff x="4953229" y="2141272"/>
              <a:chExt cx="3084220" cy="2798278"/>
            </a:xfrm>
            <a:solidFill>
              <a:srgbClr val="1C50A2"/>
            </a:solidFill>
          </p:grpSpPr>
          <p:sp>
            <p:nvSpPr>
              <p:cNvPr id="46" name="椭圆 45"/>
              <p:cNvSpPr/>
              <p:nvPr/>
            </p:nvSpPr>
            <p:spPr>
              <a:xfrm>
                <a:off x="4953229" y="4787666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885565" y="2141272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616618" y="2570728"/>
              <a:ext cx="1946033" cy="1946033"/>
            </a:xfrm>
            <a:prstGeom prst="ellipse">
              <a:avLst/>
            </a:prstGeom>
            <a:solidFill>
              <a:srgbClr val="1C50A2"/>
            </a:soli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参考资料</a:t>
              </a:r>
            </a:p>
          </p:txBody>
        </p:sp>
      </p:grp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íślîďe">
            <a:extLst>
              <a:ext uri="{FF2B5EF4-FFF2-40B4-BE49-F238E27FC236}">
                <a16:creationId xmlns:a16="http://schemas.microsoft.com/office/drawing/2014/main" id="{7E9AFD73-6703-118B-5D8A-06A55E446E43}"/>
              </a:ext>
            </a:extLst>
          </p:cNvPr>
          <p:cNvSpPr/>
          <p:nvPr/>
        </p:nvSpPr>
        <p:spPr bwMode="auto">
          <a:xfrm>
            <a:off x="644871" y="3818646"/>
            <a:ext cx="5856953" cy="238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indent="228600">
              <a:lnSpc>
                <a:spcPct val="150000"/>
              </a:lnSpc>
            </a:pPr>
            <a:r>
              <a:rPr lang="zh-CN" altLang="en-US" sz="1600" b="1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可行性分析报告：</a:t>
            </a:r>
            <a:endParaRPr lang="en-US" altLang="zh-CN" sz="1600" b="1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1.</a:t>
            </a:r>
            <a:r>
              <a:rPr lang="zh-CN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《</a:t>
            </a: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&lt;</a:t>
            </a:r>
            <a:r>
              <a:rPr lang="zh-CN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计算机软件编制规范</a:t>
            </a: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&gt;GB-T8567-2006</a:t>
            </a:r>
            <a:r>
              <a:rPr lang="zh-CN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》</a:t>
            </a: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2. </a:t>
            </a:r>
            <a:r>
              <a:rPr lang="zh-CN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《教学平台项目开发计划书》（</a:t>
            </a: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SE2021-G11-</a:t>
            </a:r>
            <a:r>
              <a:rPr lang="zh-CN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项目计划书）</a:t>
            </a: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3. </a:t>
            </a:r>
            <a:r>
              <a:rPr lang="zh-CN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国家标准《计算机软件产品开发文件编制指南》</a:t>
            </a: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(GB8567—2006</a:t>
            </a:r>
            <a:r>
              <a:rPr lang="zh-CN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）</a:t>
            </a: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4.</a:t>
            </a:r>
            <a:r>
              <a:rPr lang="zh-CN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《软件需求》（第三版）</a:t>
            </a: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5.</a:t>
            </a:r>
            <a:r>
              <a:rPr lang="zh-CN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《软件需求分析原理与实践</a:t>
            </a: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zh-CN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项目选题》</a:t>
            </a: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.pdf </a:t>
            </a:r>
            <a:endParaRPr lang="zh-CN" altLang="zh-CN" sz="14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7A32EE-B058-E91A-1DAD-CCDBAA67C7B5}"/>
              </a:ext>
            </a:extLst>
          </p:cNvPr>
          <p:cNvSpPr txBox="1"/>
          <p:nvPr/>
        </p:nvSpPr>
        <p:spPr>
          <a:xfrm>
            <a:off x="157831" y="1729641"/>
            <a:ext cx="3955751" cy="1590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>
              <a:spcBef>
                <a:spcPts val="600"/>
              </a:spcBef>
              <a:spcAft>
                <a:spcPts val="200"/>
              </a:spcAft>
            </a:pPr>
            <a:r>
              <a:rPr lang="en-US" altLang="zh-CN" sz="1400" dirty="0">
                <a:latin typeface="+mj-ea"/>
                <a:ea typeface="+mj-ea"/>
                <a:cs typeface="Times New Roman" panose="02020603050405020304" pitchFamily="18" charset="0"/>
              </a:rPr>
              <a:t>1.</a:t>
            </a:r>
            <a:r>
              <a:rPr lang="zh-CN" altLang="zh-CN" sz="1400" dirty="0">
                <a:latin typeface="+mj-ea"/>
                <a:ea typeface="+mj-ea"/>
                <a:cs typeface="Times New Roman" panose="02020603050405020304" pitchFamily="18" charset="0"/>
              </a:rPr>
              <a:t>软件需求（第三版）</a:t>
            </a:r>
          </a:p>
          <a:p>
            <a:pPr marL="45720">
              <a:spcBef>
                <a:spcPts val="600"/>
              </a:spcBef>
              <a:spcAft>
                <a:spcPts val="200"/>
              </a:spcAft>
            </a:pPr>
            <a:r>
              <a:rPr lang="en-US" altLang="zh-CN" sz="1400" dirty="0">
                <a:latin typeface="+mj-ea"/>
                <a:ea typeface="+mj-ea"/>
                <a:cs typeface="Times New Roman" panose="02020603050405020304" pitchFamily="18" charset="0"/>
              </a:rPr>
              <a:t>2.UML 2</a:t>
            </a:r>
            <a:r>
              <a:rPr lang="zh-CN" altLang="zh-CN" sz="1400" dirty="0">
                <a:latin typeface="+mj-ea"/>
                <a:ea typeface="+mj-ea"/>
                <a:cs typeface="Times New Roman" panose="02020603050405020304" pitchFamily="18" charset="0"/>
              </a:rPr>
              <a:t>面向对象设计与分析</a:t>
            </a:r>
          </a:p>
          <a:p>
            <a:pPr marL="45720">
              <a:spcBef>
                <a:spcPts val="600"/>
              </a:spcBef>
              <a:spcAft>
                <a:spcPts val="200"/>
              </a:spcAft>
            </a:pPr>
            <a:r>
              <a:rPr lang="en-US" altLang="zh-CN" sz="1400" dirty="0">
                <a:latin typeface="+mj-ea"/>
                <a:ea typeface="+mj-ea"/>
                <a:cs typeface="Times New Roman" panose="02020603050405020304" pitchFamily="18" charset="0"/>
              </a:rPr>
              <a:t>3.</a:t>
            </a:r>
            <a:r>
              <a:rPr lang="zh-CN" altLang="zh-CN" sz="1400" dirty="0">
                <a:latin typeface="+mj-ea"/>
                <a:ea typeface="+mj-ea"/>
                <a:cs typeface="Times New Roman" panose="02020603050405020304" pitchFamily="18" charset="0"/>
              </a:rPr>
              <a:t>计算机软件需求规格说明规范国标：</a:t>
            </a:r>
            <a:r>
              <a:rPr lang="en-US" altLang="zh-CN" sz="1400" dirty="0">
                <a:latin typeface="+mj-ea"/>
                <a:ea typeface="+mj-ea"/>
                <a:cs typeface="Times New Roman" panose="02020603050405020304" pitchFamily="18" charset="0"/>
              </a:rPr>
              <a:t>http://c.gb688.cn/bzgk/gb/showGb?type=online&amp;hcno=2790825C43AD0B69E3C38C140BFFCFE6</a:t>
            </a:r>
            <a:endParaRPr lang="zh-CN" altLang="zh-CN" sz="14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8C5F0B-79FB-AD66-77F5-47BE2BB65855}"/>
              </a:ext>
            </a:extLst>
          </p:cNvPr>
          <p:cNvSpPr txBox="1"/>
          <p:nvPr/>
        </p:nvSpPr>
        <p:spPr>
          <a:xfrm>
            <a:off x="6268941" y="2387485"/>
            <a:ext cx="42236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  <a:buSzPts val="1050"/>
            </a:pPr>
            <a:r>
              <a:rPr lang="zh-CN" altLang="en-US" sz="1600" b="1" dirty="0">
                <a:latin typeface="+mj-ea"/>
                <a:ea typeface="+mj-ea"/>
                <a:cs typeface="Times New Roman" panose="02020603050405020304" pitchFamily="18" charset="0"/>
              </a:rPr>
              <a:t>项目计划书</a:t>
            </a:r>
            <a:r>
              <a:rPr lang="en-US" altLang="zh-CN" sz="1600" b="1" dirty="0">
                <a:latin typeface="+mj-ea"/>
                <a:ea typeface="+mj-ea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l">
              <a:lnSpc>
                <a:spcPct val="150000"/>
              </a:lnSpc>
              <a:buSzPts val="1050"/>
              <a:buFont typeface="Times New Roman" panose="02020603050405020304" pitchFamily="18" charset="0"/>
              <a:buAutoNum type="arabicPeriod"/>
            </a:pPr>
            <a:r>
              <a:rPr lang="zh-CN" altLang="zh-CN" sz="1400" dirty="0">
                <a:latin typeface="+mj-ea"/>
                <a:ea typeface="+mj-ea"/>
                <a:cs typeface="Times New Roman" panose="02020603050405020304" pitchFamily="18" charset="0"/>
              </a:rPr>
              <a:t>《软件需求分析原理与实践</a:t>
            </a:r>
            <a:r>
              <a:rPr lang="en-US" altLang="zh-CN" sz="1400" dirty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zh-CN" altLang="zh-CN" sz="1400" dirty="0">
                <a:latin typeface="+mj-ea"/>
                <a:ea typeface="+mj-ea"/>
                <a:cs typeface="Times New Roman" panose="02020603050405020304" pitchFamily="18" charset="0"/>
              </a:rPr>
              <a:t>项目选题》</a:t>
            </a:r>
            <a:r>
              <a:rPr lang="en-US" altLang="zh-CN" sz="1400" dirty="0">
                <a:latin typeface="+mj-ea"/>
                <a:ea typeface="+mj-ea"/>
                <a:cs typeface="Times New Roman" panose="02020603050405020304" pitchFamily="18" charset="0"/>
              </a:rPr>
              <a:t>.pdf </a:t>
            </a:r>
            <a:endParaRPr lang="zh-CN" altLang="zh-CN" sz="14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SzPts val="1050"/>
              <a:buFont typeface="Times New Roman" panose="02020603050405020304" pitchFamily="18" charset="0"/>
              <a:buAutoNum type="arabicPeriod"/>
            </a:pPr>
            <a:r>
              <a:rPr lang="zh-CN" altLang="zh-CN" sz="1400" dirty="0">
                <a:latin typeface="+mj-ea"/>
                <a:ea typeface="+mj-ea"/>
                <a:cs typeface="Times New Roman" panose="02020603050405020304" pitchFamily="18" charset="0"/>
              </a:rPr>
              <a:t>《</a:t>
            </a:r>
            <a:r>
              <a:rPr lang="en-US" altLang="zh-CN" sz="1400" dirty="0">
                <a:latin typeface="+mj-ea"/>
                <a:ea typeface="+mj-ea"/>
                <a:cs typeface="Times New Roman" panose="02020603050405020304" pitchFamily="18" charset="0"/>
              </a:rPr>
              <a:t>IT</a:t>
            </a:r>
            <a:r>
              <a:rPr lang="zh-CN" altLang="zh-CN" sz="1400" dirty="0">
                <a:latin typeface="+mj-ea"/>
                <a:ea typeface="+mj-ea"/>
                <a:cs typeface="Times New Roman" panose="02020603050405020304" pitchFamily="18" charset="0"/>
              </a:rPr>
              <a:t>项目管理》项目章程的定义及内容</a:t>
            </a:r>
          </a:p>
          <a:p>
            <a:pPr marL="342900" lvl="0" indent="-342900" algn="l">
              <a:lnSpc>
                <a:spcPct val="150000"/>
              </a:lnSpc>
              <a:buSzPts val="1050"/>
              <a:buFont typeface="Times New Roman" panose="02020603050405020304" pitchFamily="18" charset="0"/>
              <a:buAutoNum type="arabicPeriod"/>
            </a:pPr>
            <a:r>
              <a:rPr lang="zh-CN" altLang="zh-CN" sz="1400" dirty="0">
                <a:latin typeface="+mj-ea"/>
                <a:ea typeface="+mj-ea"/>
                <a:cs typeface="Times New Roman" panose="02020603050405020304" pitchFamily="18" charset="0"/>
              </a:rPr>
              <a:t>《软件工程导论》软件过程</a:t>
            </a:r>
          </a:p>
          <a:p>
            <a:pPr marL="342900" lvl="0" indent="-342900" algn="l">
              <a:lnSpc>
                <a:spcPct val="150000"/>
              </a:lnSpc>
              <a:buSzPts val="1050"/>
              <a:buFont typeface="Times New Roman" panose="02020603050405020304" pitchFamily="18" charset="0"/>
              <a:buAutoNum type="arabicPeriod"/>
            </a:pPr>
            <a:r>
              <a:rPr lang="zh-CN" altLang="zh-CN" sz="1400" dirty="0">
                <a:latin typeface="+mj-ea"/>
                <a:ea typeface="+mj-ea"/>
                <a:cs typeface="Times New Roman" panose="02020603050405020304" pitchFamily="18" charset="0"/>
              </a:rPr>
              <a:t>《项目计划书</a:t>
            </a:r>
            <a:r>
              <a:rPr lang="en-US" altLang="zh-CN" sz="1400" dirty="0">
                <a:latin typeface="+mj-ea"/>
                <a:ea typeface="+mj-ea"/>
                <a:cs typeface="Times New Roman" panose="02020603050405020304" pitchFamily="18" charset="0"/>
              </a:rPr>
              <a:t>(GB/T8567-2006)</a:t>
            </a:r>
            <a:r>
              <a:rPr lang="zh-CN" altLang="zh-CN" sz="1400" dirty="0">
                <a:latin typeface="+mj-ea"/>
                <a:ea typeface="+mj-ea"/>
                <a:cs typeface="Times New Roman" panose="02020603050405020304" pitchFamily="18" charset="0"/>
              </a:rPr>
              <a:t>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49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 rot="2700000">
            <a:off x="4623479" y="-610863"/>
            <a:ext cx="2916704" cy="2916704"/>
          </a:xfrm>
          <a:prstGeom prst="roundRect">
            <a:avLst/>
          </a:prstGeom>
          <a:solidFill>
            <a:schemeClr val="bg1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4777253" y="-457089"/>
            <a:ext cx="2609154" cy="2609154"/>
          </a:xfrm>
          <a:prstGeom prst="roundRect">
            <a:avLst/>
          </a:prstGeom>
          <a:solidFill>
            <a:srgbClr val="1C50A2"/>
          </a:solidFill>
          <a:ln w="3175">
            <a:noFill/>
            <a:prstDash val="solid"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" name="矩形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343532" y="496909"/>
            <a:ext cx="3476596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en-US" altLang="zh-CN" sz="7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矩形 2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343532" y="1621308"/>
            <a:ext cx="347659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CONTENTS</a:t>
            </a:r>
          </a:p>
        </p:txBody>
      </p:sp>
      <p:sp>
        <p:nvSpPr>
          <p:cNvPr id="30" name="椭圆 29"/>
          <p:cNvSpPr/>
          <p:nvPr/>
        </p:nvSpPr>
        <p:spPr>
          <a:xfrm>
            <a:off x="1581176" y="3788675"/>
            <a:ext cx="789789" cy="78978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01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4236879" y="3788675"/>
            <a:ext cx="789789" cy="78978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02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892582" y="3788675"/>
            <a:ext cx="789789" cy="78978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03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9548284" y="3788675"/>
            <a:ext cx="789789" cy="78978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04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</p:txBody>
      </p:sp>
      <p:sp>
        <p:nvSpPr>
          <p:cNvPr id="14" name="文本框 9"/>
          <p:cNvSpPr txBox="1"/>
          <p:nvPr/>
        </p:nvSpPr>
        <p:spPr>
          <a:xfrm>
            <a:off x="956898" y="4931255"/>
            <a:ext cx="2102061" cy="376994"/>
          </a:xfrm>
          <a:prstGeom prst="rect">
            <a:avLst/>
          </a:prstGeom>
          <a:noFill/>
        </p:spPr>
        <p:txBody>
          <a:bodyPr wrap="square" lIns="68548" tIns="34274" rIns="68548" bIns="3427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/>
            <a:r>
              <a:rPr lang="zh-CN" altLang="en-US" sz="20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项目章程</a:t>
            </a:r>
            <a:endParaRPr lang="en-US" altLang="zh-CN" sz="2000" b="1" dirty="0">
              <a:solidFill>
                <a:srgbClr val="1C50A2"/>
              </a:solidFill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5" name="文本框 9"/>
          <p:cNvSpPr txBox="1"/>
          <p:nvPr/>
        </p:nvSpPr>
        <p:spPr>
          <a:xfrm>
            <a:off x="3576265" y="4931255"/>
            <a:ext cx="2102061" cy="376994"/>
          </a:xfrm>
          <a:prstGeom prst="rect">
            <a:avLst/>
          </a:prstGeom>
          <a:noFill/>
        </p:spPr>
        <p:txBody>
          <a:bodyPr wrap="square" lIns="68548" tIns="34274" rIns="68548" bIns="3427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/>
            <a:r>
              <a:rPr lang="zh-CN" altLang="en-US" sz="20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项目需求</a:t>
            </a:r>
            <a:endParaRPr lang="en-US" altLang="zh-CN" sz="2000" b="1" dirty="0">
              <a:solidFill>
                <a:srgbClr val="1C50A2"/>
              </a:solidFill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6" name="文本框 9"/>
          <p:cNvSpPr txBox="1"/>
          <p:nvPr/>
        </p:nvSpPr>
        <p:spPr>
          <a:xfrm>
            <a:off x="6236445" y="4931255"/>
            <a:ext cx="2102061" cy="376994"/>
          </a:xfrm>
          <a:prstGeom prst="rect">
            <a:avLst/>
          </a:prstGeom>
          <a:noFill/>
        </p:spPr>
        <p:txBody>
          <a:bodyPr wrap="square" lIns="68548" tIns="34274" rIns="68548" bIns="3427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/>
            <a:r>
              <a:rPr lang="zh-CN" altLang="en-US" sz="20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项目可行性分析</a:t>
            </a:r>
            <a:endParaRPr lang="en-US" altLang="zh-CN" sz="2000" b="1" dirty="0">
              <a:solidFill>
                <a:srgbClr val="1C50A2"/>
              </a:solidFill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7" name="文本框 9"/>
          <p:cNvSpPr txBox="1"/>
          <p:nvPr/>
        </p:nvSpPr>
        <p:spPr>
          <a:xfrm>
            <a:off x="8896625" y="4931255"/>
            <a:ext cx="2102061" cy="376994"/>
          </a:xfrm>
          <a:prstGeom prst="rect">
            <a:avLst/>
          </a:prstGeom>
          <a:noFill/>
        </p:spPr>
        <p:txBody>
          <a:bodyPr wrap="square" lIns="68548" tIns="34274" rIns="68548" bIns="3427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/>
            <a:r>
              <a:rPr lang="zh-CN" altLang="en-US" sz="20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项目工作计划</a:t>
            </a:r>
            <a:endParaRPr lang="en-US" altLang="zh-CN" sz="2000" b="1" dirty="0">
              <a:solidFill>
                <a:srgbClr val="1C50A2"/>
              </a:solidFill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0" grpId="0" bldLvl="0" animBg="1"/>
      <p:bldP spid="21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57576" y="481250"/>
            <a:ext cx="4927600" cy="1552898"/>
            <a:chOff x="2276771" y="2221458"/>
            <a:chExt cx="2625430" cy="2625428"/>
          </a:xfrm>
        </p:grpSpPr>
        <p:sp>
          <p:nvSpPr>
            <p:cNvPr id="5" name="椭圆 4"/>
            <p:cNvSpPr/>
            <p:nvPr/>
          </p:nvSpPr>
          <p:spPr>
            <a:xfrm>
              <a:off x="2276771" y="2221458"/>
              <a:ext cx="2625430" cy="2625428"/>
            </a:xfrm>
            <a:prstGeom prst="ellipse">
              <a:avLst/>
            </a:prstGeom>
            <a:noFill/>
            <a:ln w="28575">
              <a:solidFill>
                <a:srgbClr val="184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581581" y="2621254"/>
              <a:ext cx="2052942" cy="1840098"/>
              <a:chOff x="4950565" y="2141272"/>
              <a:chExt cx="3094826" cy="277396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950565" y="2141272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893507" y="4763350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582460" y="2625347"/>
              <a:ext cx="2045906" cy="1856228"/>
              <a:chOff x="4953229" y="2141272"/>
              <a:chExt cx="3084220" cy="2798278"/>
            </a:xfrm>
            <a:solidFill>
              <a:srgbClr val="1C50A2"/>
            </a:solidFill>
          </p:grpSpPr>
          <p:sp>
            <p:nvSpPr>
              <p:cNvPr id="46" name="椭圆 45"/>
              <p:cNvSpPr/>
              <p:nvPr/>
            </p:nvSpPr>
            <p:spPr>
              <a:xfrm>
                <a:off x="4953229" y="4787666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885565" y="2141272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616618" y="2570728"/>
              <a:ext cx="1946033" cy="1946033"/>
            </a:xfrm>
            <a:prstGeom prst="ellipse">
              <a:avLst/>
            </a:prstGeom>
            <a:solidFill>
              <a:srgbClr val="1C50A2"/>
            </a:soli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小组分工</a:t>
              </a:r>
            </a:p>
          </p:txBody>
        </p:sp>
      </p:grp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íślîďe">
            <a:extLst>
              <a:ext uri="{FF2B5EF4-FFF2-40B4-BE49-F238E27FC236}">
                <a16:creationId xmlns:a16="http://schemas.microsoft.com/office/drawing/2014/main" id="{7E9AFD73-6703-118B-5D8A-06A55E446E43}"/>
              </a:ext>
            </a:extLst>
          </p:cNvPr>
          <p:cNvSpPr/>
          <p:nvPr/>
        </p:nvSpPr>
        <p:spPr bwMode="auto">
          <a:xfrm>
            <a:off x="2647950" y="2616219"/>
            <a:ext cx="7673197" cy="341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indent="228600">
              <a:lnSpc>
                <a:spcPct val="150000"/>
              </a:lnSpc>
            </a:pPr>
            <a:r>
              <a:rPr lang="zh-CN" altLang="en-US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项目名：易学 </a:t>
            </a: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e-learning</a:t>
            </a:r>
          </a:p>
          <a:p>
            <a:pPr indent="228600">
              <a:lnSpc>
                <a:spcPct val="150000"/>
              </a:lnSpc>
            </a:pPr>
            <a:r>
              <a:rPr lang="zh-CN" altLang="en-US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项目选题：常规选题</a:t>
            </a:r>
            <a:endParaRPr lang="en-US" altLang="zh-CN" sz="14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indent="228600">
              <a:lnSpc>
                <a:spcPct val="150000"/>
              </a:lnSpc>
            </a:pPr>
            <a:r>
              <a:rPr lang="zh-CN" altLang="en-US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项目分工：项目章程</a:t>
            </a: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——</a:t>
            </a:r>
            <a:r>
              <a:rPr lang="zh-CN" altLang="en-US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时蒙恩                </a:t>
            </a:r>
            <a:endParaRPr lang="en-US" altLang="zh-CN" sz="14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indent="228600">
              <a:lnSpc>
                <a:spcPct val="150000"/>
              </a:lnSpc>
            </a:pPr>
            <a:r>
              <a:rPr lang="zh-CN" altLang="en-US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可行性分析</a:t>
            </a: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——</a:t>
            </a:r>
            <a:r>
              <a:rPr lang="zh-CN" altLang="en-US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郑骥                 </a:t>
            </a:r>
            <a:endParaRPr lang="en-US" altLang="zh-CN" sz="14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indent="228600">
              <a:lnSpc>
                <a:spcPct val="150000"/>
              </a:lnSpc>
            </a:pPr>
            <a:r>
              <a:rPr lang="zh-CN" altLang="en-US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项目需求计划书</a:t>
            </a: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——</a:t>
            </a:r>
            <a:r>
              <a:rPr lang="zh-CN" altLang="en-US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韩易贤，黄永智，田淼                 </a:t>
            </a:r>
            <a:endParaRPr lang="en-US" altLang="zh-CN" sz="14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ppt</a:t>
            </a:r>
            <a:r>
              <a:rPr lang="zh-CN" altLang="en-US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制作</a:t>
            </a: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——</a:t>
            </a:r>
            <a:r>
              <a:rPr lang="zh-CN" altLang="en-US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潘阅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90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57575" y="481250"/>
            <a:ext cx="5172075" cy="1552898"/>
            <a:chOff x="2276771" y="2221458"/>
            <a:chExt cx="2625430" cy="2625428"/>
          </a:xfrm>
        </p:grpSpPr>
        <p:sp>
          <p:nvSpPr>
            <p:cNvPr id="5" name="椭圆 4"/>
            <p:cNvSpPr/>
            <p:nvPr/>
          </p:nvSpPr>
          <p:spPr>
            <a:xfrm>
              <a:off x="2276771" y="2221458"/>
              <a:ext cx="2625430" cy="2625428"/>
            </a:xfrm>
            <a:prstGeom prst="ellipse">
              <a:avLst/>
            </a:prstGeom>
            <a:noFill/>
            <a:ln w="28575">
              <a:solidFill>
                <a:srgbClr val="184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581581" y="2621254"/>
              <a:ext cx="2052942" cy="1840098"/>
              <a:chOff x="4950565" y="2141272"/>
              <a:chExt cx="3094826" cy="277396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950565" y="2141272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893507" y="4763350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582460" y="2625347"/>
              <a:ext cx="2045906" cy="1856228"/>
              <a:chOff x="4953229" y="2141272"/>
              <a:chExt cx="3084220" cy="2798278"/>
            </a:xfrm>
            <a:solidFill>
              <a:srgbClr val="1C50A2"/>
            </a:solidFill>
          </p:grpSpPr>
          <p:sp>
            <p:nvSpPr>
              <p:cNvPr id="46" name="椭圆 45"/>
              <p:cNvSpPr/>
              <p:nvPr/>
            </p:nvSpPr>
            <p:spPr>
              <a:xfrm>
                <a:off x="4953229" y="4787666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885565" y="2141272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616618" y="2570729"/>
              <a:ext cx="1946033" cy="1946033"/>
            </a:xfrm>
            <a:prstGeom prst="ellipse">
              <a:avLst/>
            </a:prstGeom>
            <a:solidFill>
              <a:srgbClr val="1C50A2"/>
            </a:soli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小组成员评价</a:t>
              </a:r>
            </a:p>
          </p:txBody>
        </p:sp>
      </p:grp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íślîďe">
            <a:extLst>
              <a:ext uri="{FF2B5EF4-FFF2-40B4-BE49-F238E27FC236}">
                <a16:creationId xmlns:a16="http://schemas.microsoft.com/office/drawing/2014/main" id="{7E9AFD73-6703-118B-5D8A-06A55E446E43}"/>
              </a:ext>
            </a:extLst>
          </p:cNvPr>
          <p:cNvSpPr/>
          <p:nvPr/>
        </p:nvSpPr>
        <p:spPr bwMode="auto">
          <a:xfrm>
            <a:off x="2647950" y="2616219"/>
            <a:ext cx="7673197" cy="341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342900" lvl="0" indent="-3429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32001037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田淼                     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32001119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黄永智                  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32001278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郑骥                     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32001263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潘阅                      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32001236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韩易贤                   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en-US" altLang="zh-CN" sz="1400" dirty="0">
                <a:solidFill>
                  <a:prstClr val="black"/>
                </a:solidFill>
                <a:latin typeface="+mj-ea"/>
                <a:ea typeface="+mj-ea"/>
              </a:rPr>
              <a:t>32001259 </a:t>
            </a:r>
            <a:r>
              <a:rPr lang="zh-CN" altLang="en-US" sz="1400" dirty="0">
                <a:solidFill>
                  <a:prstClr val="black"/>
                </a:solidFill>
                <a:latin typeface="+mj-ea"/>
                <a:ea typeface="+mj-ea"/>
              </a:rPr>
              <a:t>时蒙恩                   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" name="íślîďe">
            <a:extLst>
              <a:ext uri="{FF2B5EF4-FFF2-40B4-BE49-F238E27FC236}">
                <a16:creationId xmlns:a16="http://schemas.microsoft.com/office/drawing/2014/main" id="{7C16D0C7-EE8F-25A0-3B9D-C278C35D0FE2}"/>
              </a:ext>
            </a:extLst>
          </p:cNvPr>
          <p:cNvSpPr/>
          <p:nvPr/>
        </p:nvSpPr>
        <p:spPr bwMode="auto">
          <a:xfrm>
            <a:off x="5501926" y="2616219"/>
            <a:ext cx="1594199" cy="2867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indent="22860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+mj-ea"/>
                <a:ea typeface="+mj-ea"/>
              </a:rPr>
              <a:t>xx</a:t>
            </a:r>
            <a:r>
              <a:rPr lang="zh-CN" altLang="en-US" sz="1400" dirty="0">
                <a:solidFill>
                  <a:prstClr val="black"/>
                </a:solidFill>
                <a:latin typeface="+mj-ea"/>
                <a:ea typeface="+mj-ea"/>
              </a:rPr>
              <a:t>分</a:t>
            </a:r>
            <a:endParaRPr lang="en-US" altLang="zh-CN" sz="1400" dirty="0">
              <a:solidFill>
                <a:prstClr val="black"/>
              </a:solidFill>
              <a:latin typeface="+mj-ea"/>
              <a:ea typeface="+mj-ea"/>
            </a:endParaRPr>
          </a:p>
          <a:p>
            <a:pPr indent="228600">
              <a:lnSpc>
                <a:spcPct val="150000"/>
              </a:lnSpc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分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indent="228600"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+mj-ea"/>
                <a:ea typeface="+mj-ea"/>
              </a:rPr>
              <a:t>分</a:t>
            </a:r>
            <a:endParaRPr lang="en-US" altLang="zh-CN" sz="1400" dirty="0">
              <a:solidFill>
                <a:prstClr val="black"/>
              </a:solidFill>
              <a:latin typeface="+mj-ea"/>
              <a:ea typeface="+mj-ea"/>
            </a:endParaRPr>
          </a:p>
          <a:p>
            <a:pPr indent="228600">
              <a:lnSpc>
                <a:spcPct val="150000"/>
              </a:lnSpc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分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indent="228600"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+mj-ea"/>
                <a:ea typeface="+mj-ea"/>
              </a:rPr>
              <a:t>分</a:t>
            </a:r>
            <a:endParaRPr lang="en-US" altLang="zh-CN" sz="1400" dirty="0">
              <a:solidFill>
                <a:prstClr val="black"/>
              </a:solidFill>
              <a:latin typeface="+mj-ea"/>
              <a:ea typeface="+mj-ea"/>
            </a:endParaRPr>
          </a:p>
          <a:p>
            <a:pPr indent="228600">
              <a:lnSpc>
                <a:spcPct val="150000"/>
              </a:lnSpc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分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91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207455" y="157627"/>
            <a:ext cx="869659" cy="8696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0494498" y="1027286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360270" y="2472639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104119" y="375750"/>
            <a:ext cx="302456" cy="302456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118973" y="19442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190500" y="5924841"/>
            <a:ext cx="1098259" cy="10982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184400" y="4749799"/>
            <a:ext cx="622299" cy="62229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428873" y="5924841"/>
            <a:ext cx="847727" cy="847727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90560" y="5569741"/>
            <a:ext cx="1288259" cy="128825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84161" y="5093491"/>
            <a:ext cx="622299" cy="62229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92854" y="4279899"/>
            <a:ext cx="204399" cy="2043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082200" y="4482499"/>
            <a:ext cx="204399" cy="20439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238831" y="5302440"/>
            <a:ext cx="204399" cy="2043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067119" y="5404639"/>
            <a:ext cx="204399" cy="20439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227778" y="5609038"/>
            <a:ext cx="204399" cy="2043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标题 3"/>
          <p:cNvSpPr>
            <a:spLocks noGrp="1"/>
          </p:cNvSpPr>
          <p:nvPr/>
        </p:nvSpPr>
        <p:spPr>
          <a:xfrm>
            <a:off x="3208939" y="2591125"/>
            <a:ext cx="6914515" cy="1080770"/>
          </a:xfrm>
        </p:spPr>
        <p:txBody>
          <a:bodyPr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endParaRPr lang="zh-CN" altLang="en-US" sz="4400" b="1" dirty="0">
              <a:solidFill>
                <a:srgbClr val="1C50A2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227778" y="4167161"/>
            <a:ext cx="2227580" cy="425450"/>
            <a:chOff x="4654427" y="4718860"/>
            <a:chExt cx="1663809" cy="317821"/>
          </a:xfrm>
        </p:grpSpPr>
        <p:grpSp>
          <p:nvGrpSpPr>
            <p:cNvPr id="34" name="组合 33"/>
            <p:cNvGrpSpPr/>
            <p:nvPr/>
          </p:nvGrpSpPr>
          <p:grpSpPr>
            <a:xfrm>
              <a:off x="4654427" y="4718860"/>
              <a:ext cx="276971" cy="276971"/>
              <a:chOff x="3725237" y="4930504"/>
              <a:chExt cx="531780" cy="531780"/>
            </a:xfrm>
          </p:grpSpPr>
          <p:sp>
            <p:nvSpPr>
              <p:cNvPr id="36" name="圆角矩形 2"/>
              <p:cNvSpPr/>
              <p:nvPr/>
            </p:nvSpPr>
            <p:spPr>
              <a:xfrm>
                <a:off x="3725237" y="4930504"/>
                <a:ext cx="531780" cy="531780"/>
              </a:xfrm>
              <a:prstGeom prst="ellipse">
                <a:avLst/>
              </a:prstGeom>
              <a:solidFill>
                <a:srgbClr val="1C50A2"/>
              </a:solidFill>
              <a:ln w="25400" cap="flat" cmpd="sng" algn="ctr">
                <a:noFill/>
                <a:prstDash val="solid"/>
                <a:miter lim="800000"/>
              </a:ln>
              <a:effectLst>
                <a:outerShdw blurRad="177800" dist="101600" dir="8100000" algn="tr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1C50A2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7" name="student-graduation-cap-shape_52041"/>
              <p:cNvSpPr>
                <a:spLocks noChangeAspect="1"/>
              </p:cNvSpPr>
              <p:nvPr/>
            </p:nvSpPr>
            <p:spPr bwMode="auto">
              <a:xfrm>
                <a:off x="3875605" y="5054575"/>
                <a:ext cx="219840" cy="264806"/>
              </a:xfrm>
              <a:custGeom>
                <a:avLst/>
                <a:gdLst>
                  <a:gd name="connsiteX0" fmla="*/ 56671 w 279400"/>
                  <a:gd name="connsiteY0" fmla="*/ 192087 h 336550"/>
                  <a:gd name="connsiteX1" fmla="*/ 224047 w 279400"/>
                  <a:gd name="connsiteY1" fmla="*/ 192087 h 336550"/>
                  <a:gd name="connsiteX2" fmla="*/ 279400 w 279400"/>
                  <a:gd name="connsiteY2" fmla="*/ 247752 h 336550"/>
                  <a:gd name="connsiteX3" fmla="*/ 279400 w 279400"/>
                  <a:gd name="connsiteY3" fmla="*/ 336550 h 336550"/>
                  <a:gd name="connsiteX4" fmla="*/ 176602 w 279400"/>
                  <a:gd name="connsiteY4" fmla="*/ 336550 h 336550"/>
                  <a:gd name="connsiteX5" fmla="*/ 158151 w 279400"/>
                  <a:gd name="connsiteY5" fmla="*/ 245101 h 336550"/>
                  <a:gd name="connsiteX6" fmla="*/ 151562 w 279400"/>
                  <a:gd name="connsiteY6" fmla="*/ 239800 h 336550"/>
                  <a:gd name="connsiteX7" fmla="*/ 167377 w 279400"/>
                  <a:gd name="connsiteY7" fmla="*/ 213293 h 336550"/>
                  <a:gd name="connsiteX8" fmla="*/ 167377 w 279400"/>
                  <a:gd name="connsiteY8" fmla="*/ 209317 h 336550"/>
                  <a:gd name="connsiteX9" fmla="*/ 163423 w 279400"/>
                  <a:gd name="connsiteY9" fmla="*/ 207991 h 336550"/>
                  <a:gd name="connsiteX10" fmla="*/ 121249 w 279400"/>
                  <a:gd name="connsiteY10" fmla="*/ 207991 h 336550"/>
                  <a:gd name="connsiteX11" fmla="*/ 118613 w 279400"/>
                  <a:gd name="connsiteY11" fmla="*/ 209317 h 336550"/>
                  <a:gd name="connsiteX12" fmla="*/ 118613 w 279400"/>
                  <a:gd name="connsiteY12" fmla="*/ 213293 h 336550"/>
                  <a:gd name="connsiteX13" fmla="*/ 134429 w 279400"/>
                  <a:gd name="connsiteY13" fmla="*/ 239800 h 336550"/>
                  <a:gd name="connsiteX14" fmla="*/ 126521 w 279400"/>
                  <a:gd name="connsiteY14" fmla="*/ 245101 h 336550"/>
                  <a:gd name="connsiteX15" fmla="*/ 110706 w 279400"/>
                  <a:gd name="connsiteY15" fmla="*/ 336550 h 336550"/>
                  <a:gd name="connsiteX16" fmla="*/ 0 w 279400"/>
                  <a:gd name="connsiteY16" fmla="*/ 336550 h 336550"/>
                  <a:gd name="connsiteX17" fmla="*/ 0 w 279400"/>
                  <a:gd name="connsiteY17" fmla="*/ 247752 h 336550"/>
                  <a:gd name="connsiteX18" fmla="*/ 56671 w 279400"/>
                  <a:gd name="connsiteY18" fmla="*/ 192087 h 336550"/>
                  <a:gd name="connsiteX19" fmla="*/ 138907 w 279400"/>
                  <a:gd name="connsiteY19" fmla="*/ 0 h 336550"/>
                  <a:gd name="connsiteX20" fmla="*/ 219076 w 279400"/>
                  <a:gd name="connsiteY20" fmla="*/ 80169 h 336550"/>
                  <a:gd name="connsiteX21" fmla="*/ 138907 w 279400"/>
                  <a:gd name="connsiteY21" fmla="*/ 160338 h 336550"/>
                  <a:gd name="connsiteX22" fmla="*/ 58738 w 279400"/>
                  <a:gd name="connsiteY22" fmla="*/ 80169 h 336550"/>
                  <a:gd name="connsiteX23" fmla="*/ 138907 w 279400"/>
                  <a:gd name="connsiteY23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79400" h="336550">
                    <a:moveTo>
                      <a:pt x="56671" y="192087"/>
                    </a:moveTo>
                    <a:cubicBezTo>
                      <a:pt x="56671" y="192087"/>
                      <a:pt x="56671" y="192087"/>
                      <a:pt x="224047" y="192087"/>
                    </a:cubicBezTo>
                    <a:cubicBezTo>
                      <a:pt x="254360" y="192087"/>
                      <a:pt x="279400" y="217269"/>
                      <a:pt x="279400" y="247752"/>
                    </a:cubicBezTo>
                    <a:cubicBezTo>
                      <a:pt x="279400" y="247752"/>
                      <a:pt x="279400" y="247752"/>
                      <a:pt x="279400" y="336550"/>
                    </a:cubicBezTo>
                    <a:cubicBezTo>
                      <a:pt x="279400" y="336550"/>
                      <a:pt x="279400" y="336550"/>
                      <a:pt x="176602" y="336550"/>
                    </a:cubicBezTo>
                    <a:cubicBezTo>
                      <a:pt x="176602" y="336550"/>
                      <a:pt x="176602" y="336550"/>
                      <a:pt x="158151" y="245101"/>
                    </a:cubicBezTo>
                    <a:cubicBezTo>
                      <a:pt x="158151" y="242450"/>
                      <a:pt x="154197" y="239800"/>
                      <a:pt x="151562" y="239800"/>
                    </a:cubicBezTo>
                    <a:cubicBezTo>
                      <a:pt x="151562" y="239800"/>
                      <a:pt x="151562" y="239800"/>
                      <a:pt x="167377" y="213293"/>
                    </a:cubicBezTo>
                    <a:cubicBezTo>
                      <a:pt x="167377" y="211967"/>
                      <a:pt x="167377" y="210642"/>
                      <a:pt x="167377" y="209317"/>
                    </a:cubicBezTo>
                    <a:cubicBezTo>
                      <a:pt x="166059" y="207991"/>
                      <a:pt x="164741" y="207991"/>
                      <a:pt x="163423" y="207991"/>
                    </a:cubicBezTo>
                    <a:cubicBezTo>
                      <a:pt x="163423" y="207991"/>
                      <a:pt x="163423" y="207991"/>
                      <a:pt x="121249" y="207991"/>
                    </a:cubicBezTo>
                    <a:cubicBezTo>
                      <a:pt x="119931" y="207991"/>
                      <a:pt x="118613" y="207991"/>
                      <a:pt x="118613" y="209317"/>
                    </a:cubicBezTo>
                    <a:cubicBezTo>
                      <a:pt x="117296" y="210642"/>
                      <a:pt x="117296" y="211967"/>
                      <a:pt x="118613" y="213293"/>
                    </a:cubicBezTo>
                    <a:cubicBezTo>
                      <a:pt x="118613" y="213293"/>
                      <a:pt x="118613" y="213293"/>
                      <a:pt x="134429" y="239800"/>
                    </a:cubicBezTo>
                    <a:cubicBezTo>
                      <a:pt x="130475" y="239800"/>
                      <a:pt x="127839" y="242450"/>
                      <a:pt x="126521" y="245101"/>
                    </a:cubicBezTo>
                    <a:cubicBezTo>
                      <a:pt x="126521" y="245101"/>
                      <a:pt x="126521" y="245101"/>
                      <a:pt x="110706" y="336550"/>
                    </a:cubicBezTo>
                    <a:cubicBezTo>
                      <a:pt x="110706" y="336550"/>
                      <a:pt x="110706" y="336550"/>
                      <a:pt x="0" y="336550"/>
                    </a:cubicBezTo>
                    <a:cubicBezTo>
                      <a:pt x="0" y="336550"/>
                      <a:pt x="0" y="336550"/>
                      <a:pt x="0" y="247752"/>
                    </a:cubicBezTo>
                    <a:cubicBezTo>
                      <a:pt x="0" y="217269"/>
                      <a:pt x="25040" y="192087"/>
                      <a:pt x="56671" y="192087"/>
                    </a:cubicBezTo>
                    <a:close/>
                    <a:moveTo>
                      <a:pt x="138907" y="0"/>
                    </a:moveTo>
                    <a:cubicBezTo>
                      <a:pt x="183183" y="0"/>
                      <a:pt x="219076" y="35893"/>
                      <a:pt x="219076" y="80169"/>
                    </a:cubicBezTo>
                    <a:cubicBezTo>
                      <a:pt x="219076" y="124445"/>
                      <a:pt x="183183" y="160338"/>
                      <a:pt x="138907" y="160338"/>
                    </a:cubicBezTo>
                    <a:cubicBezTo>
                      <a:pt x="94631" y="160338"/>
                      <a:pt x="58738" y="124445"/>
                      <a:pt x="58738" y="80169"/>
                    </a:cubicBezTo>
                    <a:cubicBezTo>
                      <a:pt x="58738" y="35893"/>
                      <a:pt x="94631" y="0"/>
                      <a:pt x="13890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5" name="文本框 22"/>
            <p:cNvSpPr txBox="1"/>
            <p:nvPr/>
          </p:nvSpPr>
          <p:spPr>
            <a:xfrm>
              <a:off x="4925563" y="4806871"/>
              <a:ext cx="1392673" cy="22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汇报人：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G17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小组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45173" y="4203991"/>
            <a:ext cx="2699385" cy="388620"/>
            <a:chOff x="6395842" y="4718860"/>
            <a:chExt cx="2016134" cy="290158"/>
          </a:xfrm>
        </p:grpSpPr>
        <p:grpSp>
          <p:nvGrpSpPr>
            <p:cNvPr id="39" name="组合 38"/>
            <p:cNvGrpSpPr/>
            <p:nvPr/>
          </p:nvGrpSpPr>
          <p:grpSpPr>
            <a:xfrm>
              <a:off x="6395842" y="4718860"/>
              <a:ext cx="276971" cy="276971"/>
              <a:chOff x="6392770" y="4930504"/>
              <a:chExt cx="531780" cy="531780"/>
            </a:xfrm>
          </p:grpSpPr>
          <p:sp>
            <p:nvSpPr>
              <p:cNvPr id="41" name="圆角矩形 2"/>
              <p:cNvSpPr/>
              <p:nvPr/>
            </p:nvSpPr>
            <p:spPr>
              <a:xfrm>
                <a:off x="6392770" y="4930504"/>
                <a:ext cx="531780" cy="531780"/>
              </a:xfrm>
              <a:prstGeom prst="ellipse">
                <a:avLst/>
              </a:prstGeom>
              <a:solidFill>
                <a:srgbClr val="1C50A2"/>
              </a:solidFill>
              <a:ln w="25400" cap="flat" cmpd="sng" algn="ctr">
                <a:noFill/>
                <a:prstDash val="solid"/>
                <a:miter lim="800000"/>
              </a:ln>
              <a:effectLst>
                <a:outerShdw blurRad="177800" dist="101600" dir="8100000" algn="tr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1C50A2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2" name="student-graduation-cap-shape_52041"/>
              <p:cNvSpPr>
                <a:spLocks noChangeAspect="1"/>
              </p:cNvSpPr>
              <p:nvPr/>
            </p:nvSpPr>
            <p:spPr bwMode="auto">
              <a:xfrm>
                <a:off x="6527005" y="5064598"/>
                <a:ext cx="256066" cy="264808"/>
              </a:xfrm>
              <a:custGeom>
                <a:avLst/>
                <a:gdLst>
                  <a:gd name="connsiteX0" fmla="*/ 233363 w 325438"/>
                  <a:gd name="connsiteY0" fmla="*/ 249238 h 336550"/>
                  <a:gd name="connsiteX1" fmla="*/ 279401 w 325438"/>
                  <a:gd name="connsiteY1" fmla="*/ 249238 h 336550"/>
                  <a:gd name="connsiteX2" fmla="*/ 279401 w 325438"/>
                  <a:gd name="connsiteY2" fmla="*/ 290513 h 336550"/>
                  <a:gd name="connsiteX3" fmla="*/ 233363 w 325438"/>
                  <a:gd name="connsiteY3" fmla="*/ 290513 h 336550"/>
                  <a:gd name="connsiteX4" fmla="*/ 171450 w 325438"/>
                  <a:gd name="connsiteY4" fmla="*/ 249238 h 336550"/>
                  <a:gd name="connsiteX5" fmla="*/ 217488 w 325438"/>
                  <a:gd name="connsiteY5" fmla="*/ 249238 h 336550"/>
                  <a:gd name="connsiteX6" fmla="*/ 217488 w 325438"/>
                  <a:gd name="connsiteY6" fmla="*/ 290513 h 336550"/>
                  <a:gd name="connsiteX7" fmla="*/ 171450 w 325438"/>
                  <a:gd name="connsiteY7" fmla="*/ 290513 h 336550"/>
                  <a:gd name="connsiteX8" fmla="*/ 107950 w 325438"/>
                  <a:gd name="connsiteY8" fmla="*/ 249238 h 336550"/>
                  <a:gd name="connsiteX9" fmla="*/ 155575 w 325438"/>
                  <a:gd name="connsiteY9" fmla="*/ 249238 h 336550"/>
                  <a:gd name="connsiteX10" fmla="*/ 155575 w 325438"/>
                  <a:gd name="connsiteY10" fmla="*/ 290513 h 336550"/>
                  <a:gd name="connsiteX11" fmla="*/ 107950 w 325438"/>
                  <a:gd name="connsiteY11" fmla="*/ 290513 h 336550"/>
                  <a:gd name="connsiteX12" fmla="*/ 46038 w 325438"/>
                  <a:gd name="connsiteY12" fmla="*/ 249238 h 336550"/>
                  <a:gd name="connsiteX13" fmla="*/ 93663 w 325438"/>
                  <a:gd name="connsiteY13" fmla="*/ 249238 h 336550"/>
                  <a:gd name="connsiteX14" fmla="*/ 93663 w 325438"/>
                  <a:gd name="connsiteY14" fmla="*/ 290513 h 336550"/>
                  <a:gd name="connsiteX15" fmla="*/ 46038 w 325438"/>
                  <a:gd name="connsiteY15" fmla="*/ 290513 h 336550"/>
                  <a:gd name="connsiteX16" fmla="*/ 233363 w 325438"/>
                  <a:gd name="connsiteY16" fmla="*/ 195263 h 336550"/>
                  <a:gd name="connsiteX17" fmla="*/ 279401 w 325438"/>
                  <a:gd name="connsiteY17" fmla="*/ 195263 h 336550"/>
                  <a:gd name="connsiteX18" fmla="*/ 279401 w 325438"/>
                  <a:gd name="connsiteY18" fmla="*/ 234951 h 336550"/>
                  <a:gd name="connsiteX19" fmla="*/ 233363 w 325438"/>
                  <a:gd name="connsiteY19" fmla="*/ 234951 h 336550"/>
                  <a:gd name="connsiteX20" fmla="*/ 171450 w 325438"/>
                  <a:gd name="connsiteY20" fmla="*/ 195263 h 336550"/>
                  <a:gd name="connsiteX21" fmla="*/ 217488 w 325438"/>
                  <a:gd name="connsiteY21" fmla="*/ 195263 h 336550"/>
                  <a:gd name="connsiteX22" fmla="*/ 217488 w 325438"/>
                  <a:gd name="connsiteY22" fmla="*/ 234951 h 336550"/>
                  <a:gd name="connsiteX23" fmla="*/ 171450 w 325438"/>
                  <a:gd name="connsiteY23" fmla="*/ 234951 h 336550"/>
                  <a:gd name="connsiteX24" fmla="*/ 107950 w 325438"/>
                  <a:gd name="connsiteY24" fmla="*/ 195263 h 336550"/>
                  <a:gd name="connsiteX25" fmla="*/ 155575 w 325438"/>
                  <a:gd name="connsiteY25" fmla="*/ 195263 h 336550"/>
                  <a:gd name="connsiteX26" fmla="*/ 155575 w 325438"/>
                  <a:gd name="connsiteY26" fmla="*/ 234951 h 336550"/>
                  <a:gd name="connsiteX27" fmla="*/ 107950 w 325438"/>
                  <a:gd name="connsiteY27" fmla="*/ 234951 h 336550"/>
                  <a:gd name="connsiteX28" fmla="*/ 46038 w 325438"/>
                  <a:gd name="connsiteY28" fmla="*/ 195263 h 336550"/>
                  <a:gd name="connsiteX29" fmla="*/ 93663 w 325438"/>
                  <a:gd name="connsiteY29" fmla="*/ 195263 h 336550"/>
                  <a:gd name="connsiteX30" fmla="*/ 93663 w 325438"/>
                  <a:gd name="connsiteY30" fmla="*/ 234951 h 336550"/>
                  <a:gd name="connsiteX31" fmla="*/ 46038 w 325438"/>
                  <a:gd name="connsiteY31" fmla="*/ 234951 h 336550"/>
                  <a:gd name="connsiteX32" fmla="*/ 233363 w 325438"/>
                  <a:gd name="connsiteY32" fmla="*/ 139700 h 336550"/>
                  <a:gd name="connsiteX33" fmla="*/ 279401 w 325438"/>
                  <a:gd name="connsiteY33" fmla="*/ 139700 h 336550"/>
                  <a:gd name="connsiteX34" fmla="*/ 279401 w 325438"/>
                  <a:gd name="connsiteY34" fmla="*/ 180975 h 336550"/>
                  <a:gd name="connsiteX35" fmla="*/ 233363 w 325438"/>
                  <a:gd name="connsiteY35" fmla="*/ 180975 h 336550"/>
                  <a:gd name="connsiteX36" fmla="*/ 171450 w 325438"/>
                  <a:gd name="connsiteY36" fmla="*/ 139700 h 336550"/>
                  <a:gd name="connsiteX37" fmla="*/ 217488 w 325438"/>
                  <a:gd name="connsiteY37" fmla="*/ 139700 h 336550"/>
                  <a:gd name="connsiteX38" fmla="*/ 217488 w 325438"/>
                  <a:gd name="connsiteY38" fmla="*/ 180975 h 336550"/>
                  <a:gd name="connsiteX39" fmla="*/ 171450 w 325438"/>
                  <a:gd name="connsiteY39" fmla="*/ 180975 h 336550"/>
                  <a:gd name="connsiteX40" fmla="*/ 107950 w 325438"/>
                  <a:gd name="connsiteY40" fmla="*/ 139700 h 336550"/>
                  <a:gd name="connsiteX41" fmla="*/ 155575 w 325438"/>
                  <a:gd name="connsiteY41" fmla="*/ 139700 h 336550"/>
                  <a:gd name="connsiteX42" fmla="*/ 155575 w 325438"/>
                  <a:gd name="connsiteY42" fmla="*/ 180975 h 336550"/>
                  <a:gd name="connsiteX43" fmla="*/ 107950 w 325438"/>
                  <a:gd name="connsiteY43" fmla="*/ 180975 h 336550"/>
                  <a:gd name="connsiteX44" fmla="*/ 49167 w 325438"/>
                  <a:gd name="connsiteY44" fmla="*/ 38100 h 336550"/>
                  <a:gd name="connsiteX45" fmla="*/ 25400 w 325438"/>
                  <a:gd name="connsiteY45" fmla="*/ 61753 h 336550"/>
                  <a:gd name="connsiteX46" fmla="*/ 25400 w 325438"/>
                  <a:gd name="connsiteY46" fmla="*/ 289085 h 336550"/>
                  <a:gd name="connsiteX47" fmla="*/ 49167 w 325438"/>
                  <a:gd name="connsiteY47" fmla="*/ 312738 h 336550"/>
                  <a:gd name="connsiteX48" fmla="*/ 276271 w 325438"/>
                  <a:gd name="connsiteY48" fmla="*/ 312738 h 336550"/>
                  <a:gd name="connsiteX49" fmla="*/ 300038 w 325438"/>
                  <a:gd name="connsiteY49" fmla="*/ 289085 h 336550"/>
                  <a:gd name="connsiteX50" fmla="*/ 300038 w 325438"/>
                  <a:gd name="connsiteY50" fmla="*/ 61753 h 336550"/>
                  <a:gd name="connsiteX51" fmla="*/ 276271 w 325438"/>
                  <a:gd name="connsiteY51" fmla="*/ 38100 h 336550"/>
                  <a:gd name="connsiteX52" fmla="*/ 269669 w 325438"/>
                  <a:gd name="connsiteY52" fmla="*/ 38100 h 336550"/>
                  <a:gd name="connsiteX53" fmla="*/ 269669 w 325438"/>
                  <a:gd name="connsiteY53" fmla="*/ 63067 h 336550"/>
                  <a:gd name="connsiteX54" fmla="*/ 276271 w 325438"/>
                  <a:gd name="connsiteY54" fmla="*/ 74894 h 336550"/>
                  <a:gd name="connsiteX55" fmla="*/ 260427 w 325438"/>
                  <a:gd name="connsiteY55" fmla="*/ 90662 h 336550"/>
                  <a:gd name="connsiteX56" fmla="*/ 244582 w 325438"/>
                  <a:gd name="connsiteY56" fmla="*/ 74894 h 336550"/>
                  <a:gd name="connsiteX57" fmla="*/ 249864 w 325438"/>
                  <a:gd name="connsiteY57" fmla="*/ 63067 h 336550"/>
                  <a:gd name="connsiteX58" fmla="*/ 249864 w 325438"/>
                  <a:gd name="connsiteY58" fmla="*/ 38100 h 336550"/>
                  <a:gd name="connsiteX59" fmla="*/ 231379 w 325438"/>
                  <a:gd name="connsiteY59" fmla="*/ 38100 h 336550"/>
                  <a:gd name="connsiteX60" fmla="*/ 231379 w 325438"/>
                  <a:gd name="connsiteY60" fmla="*/ 63067 h 336550"/>
                  <a:gd name="connsiteX61" fmla="*/ 236660 w 325438"/>
                  <a:gd name="connsiteY61" fmla="*/ 74894 h 336550"/>
                  <a:gd name="connsiteX62" fmla="*/ 220816 w 325438"/>
                  <a:gd name="connsiteY62" fmla="*/ 90662 h 336550"/>
                  <a:gd name="connsiteX63" fmla="*/ 204971 w 325438"/>
                  <a:gd name="connsiteY63" fmla="*/ 74894 h 336550"/>
                  <a:gd name="connsiteX64" fmla="*/ 210253 w 325438"/>
                  <a:gd name="connsiteY64" fmla="*/ 63067 h 336550"/>
                  <a:gd name="connsiteX65" fmla="*/ 210253 w 325438"/>
                  <a:gd name="connsiteY65" fmla="*/ 38100 h 336550"/>
                  <a:gd name="connsiteX66" fmla="*/ 191767 w 325438"/>
                  <a:gd name="connsiteY66" fmla="*/ 38100 h 336550"/>
                  <a:gd name="connsiteX67" fmla="*/ 191767 w 325438"/>
                  <a:gd name="connsiteY67" fmla="*/ 63067 h 336550"/>
                  <a:gd name="connsiteX68" fmla="*/ 198369 w 325438"/>
                  <a:gd name="connsiteY68" fmla="*/ 74894 h 336550"/>
                  <a:gd name="connsiteX69" fmla="*/ 182525 w 325438"/>
                  <a:gd name="connsiteY69" fmla="*/ 90662 h 336550"/>
                  <a:gd name="connsiteX70" fmla="*/ 166680 w 325438"/>
                  <a:gd name="connsiteY70" fmla="*/ 74894 h 336550"/>
                  <a:gd name="connsiteX71" fmla="*/ 171962 w 325438"/>
                  <a:gd name="connsiteY71" fmla="*/ 63067 h 336550"/>
                  <a:gd name="connsiteX72" fmla="*/ 171962 w 325438"/>
                  <a:gd name="connsiteY72" fmla="*/ 38100 h 336550"/>
                  <a:gd name="connsiteX73" fmla="*/ 153476 w 325438"/>
                  <a:gd name="connsiteY73" fmla="*/ 38100 h 336550"/>
                  <a:gd name="connsiteX74" fmla="*/ 153476 w 325438"/>
                  <a:gd name="connsiteY74" fmla="*/ 63067 h 336550"/>
                  <a:gd name="connsiteX75" fmla="*/ 158758 w 325438"/>
                  <a:gd name="connsiteY75" fmla="*/ 74894 h 336550"/>
                  <a:gd name="connsiteX76" fmla="*/ 142913 w 325438"/>
                  <a:gd name="connsiteY76" fmla="*/ 90662 h 336550"/>
                  <a:gd name="connsiteX77" fmla="*/ 127069 w 325438"/>
                  <a:gd name="connsiteY77" fmla="*/ 74894 h 336550"/>
                  <a:gd name="connsiteX78" fmla="*/ 133671 w 325438"/>
                  <a:gd name="connsiteY78" fmla="*/ 63067 h 336550"/>
                  <a:gd name="connsiteX79" fmla="*/ 133671 w 325438"/>
                  <a:gd name="connsiteY79" fmla="*/ 38100 h 336550"/>
                  <a:gd name="connsiteX80" fmla="*/ 115186 w 325438"/>
                  <a:gd name="connsiteY80" fmla="*/ 38100 h 336550"/>
                  <a:gd name="connsiteX81" fmla="*/ 115186 w 325438"/>
                  <a:gd name="connsiteY81" fmla="*/ 63067 h 336550"/>
                  <a:gd name="connsiteX82" fmla="*/ 120467 w 325438"/>
                  <a:gd name="connsiteY82" fmla="*/ 74894 h 336550"/>
                  <a:gd name="connsiteX83" fmla="*/ 104623 w 325438"/>
                  <a:gd name="connsiteY83" fmla="*/ 90662 h 336550"/>
                  <a:gd name="connsiteX84" fmla="*/ 88778 w 325438"/>
                  <a:gd name="connsiteY84" fmla="*/ 74894 h 336550"/>
                  <a:gd name="connsiteX85" fmla="*/ 94060 w 325438"/>
                  <a:gd name="connsiteY85" fmla="*/ 63067 h 336550"/>
                  <a:gd name="connsiteX86" fmla="*/ 94060 w 325438"/>
                  <a:gd name="connsiteY86" fmla="*/ 38100 h 336550"/>
                  <a:gd name="connsiteX87" fmla="*/ 75574 w 325438"/>
                  <a:gd name="connsiteY87" fmla="*/ 38100 h 336550"/>
                  <a:gd name="connsiteX88" fmla="*/ 75574 w 325438"/>
                  <a:gd name="connsiteY88" fmla="*/ 63067 h 336550"/>
                  <a:gd name="connsiteX89" fmla="*/ 80856 w 325438"/>
                  <a:gd name="connsiteY89" fmla="*/ 74894 h 336550"/>
                  <a:gd name="connsiteX90" fmla="*/ 65011 w 325438"/>
                  <a:gd name="connsiteY90" fmla="*/ 90662 h 336550"/>
                  <a:gd name="connsiteX91" fmla="*/ 49167 w 325438"/>
                  <a:gd name="connsiteY91" fmla="*/ 74894 h 336550"/>
                  <a:gd name="connsiteX92" fmla="*/ 55769 w 325438"/>
                  <a:gd name="connsiteY92" fmla="*/ 63067 h 336550"/>
                  <a:gd name="connsiteX93" fmla="*/ 55769 w 325438"/>
                  <a:gd name="connsiteY93" fmla="*/ 38100 h 336550"/>
                  <a:gd name="connsiteX94" fmla="*/ 49167 w 325438"/>
                  <a:gd name="connsiteY94" fmla="*/ 38100 h 336550"/>
                  <a:gd name="connsiteX95" fmla="*/ 65315 w 325438"/>
                  <a:gd name="connsiteY95" fmla="*/ 4763 h 336550"/>
                  <a:gd name="connsiteX96" fmla="*/ 61913 w 325438"/>
                  <a:gd name="connsiteY96" fmla="*/ 10110 h 336550"/>
                  <a:gd name="connsiteX97" fmla="*/ 61913 w 325438"/>
                  <a:gd name="connsiteY97" fmla="*/ 75616 h 336550"/>
                  <a:gd name="connsiteX98" fmla="*/ 65315 w 325438"/>
                  <a:gd name="connsiteY98" fmla="*/ 80963 h 336550"/>
                  <a:gd name="connsiteX99" fmla="*/ 69851 w 325438"/>
                  <a:gd name="connsiteY99" fmla="*/ 75616 h 336550"/>
                  <a:gd name="connsiteX100" fmla="*/ 69851 w 325438"/>
                  <a:gd name="connsiteY100" fmla="*/ 10110 h 336550"/>
                  <a:gd name="connsiteX101" fmla="*/ 65315 w 325438"/>
                  <a:gd name="connsiteY101" fmla="*/ 4763 h 336550"/>
                  <a:gd name="connsiteX102" fmla="*/ 104776 w 325438"/>
                  <a:gd name="connsiteY102" fmla="*/ 4763 h 336550"/>
                  <a:gd name="connsiteX103" fmla="*/ 100013 w 325438"/>
                  <a:gd name="connsiteY103" fmla="*/ 10110 h 336550"/>
                  <a:gd name="connsiteX104" fmla="*/ 100013 w 325438"/>
                  <a:gd name="connsiteY104" fmla="*/ 75616 h 336550"/>
                  <a:gd name="connsiteX105" fmla="*/ 104776 w 325438"/>
                  <a:gd name="connsiteY105" fmla="*/ 80963 h 336550"/>
                  <a:gd name="connsiteX106" fmla="*/ 109538 w 325438"/>
                  <a:gd name="connsiteY106" fmla="*/ 75616 h 336550"/>
                  <a:gd name="connsiteX107" fmla="*/ 109538 w 325438"/>
                  <a:gd name="connsiteY107" fmla="*/ 10110 h 336550"/>
                  <a:gd name="connsiteX108" fmla="*/ 104776 w 325438"/>
                  <a:gd name="connsiteY108" fmla="*/ 4763 h 336550"/>
                  <a:gd name="connsiteX109" fmla="*/ 142876 w 325438"/>
                  <a:gd name="connsiteY109" fmla="*/ 4763 h 336550"/>
                  <a:gd name="connsiteX110" fmla="*/ 138113 w 325438"/>
                  <a:gd name="connsiteY110" fmla="*/ 10110 h 336550"/>
                  <a:gd name="connsiteX111" fmla="*/ 138113 w 325438"/>
                  <a:gd name="connsiteY111" fmla="*/ 75616 h 336550"/>
                  <a:gd name="connsiteX112" fmla="*/ 142876 w 325438"/>
                  <a:gd name="connsiteY112" fmla="*/ 80963 h 336550"/>
                  <a:gd name="connsiteX113" fmla="*/ 147638 w 325438"/>
                  <a:gd name="connsiteY113" fmla="*/ 75616 h 336550"/>
                  <a:gd name="connsiteX114" fmla="*/ 147638 w 325438"/>
                  <a:gd name="connsiteY114" fmla="*/ 10110 h 336550"/>
                  <a:gd name="connsiteX115" fmla="*/ 142876 w 325438"/>
                  <a:gd name="connsiteY115" fmla="*/ 4763 h 336550"/>
                  <a:gd name="connsiteX116" fmla="*/ 182563 w 325438"/>
                  <a:gd name="connsiteY116" fmla="*/ 4763 h 336550"/>
                  <a:gd name="connsiteX117" fmla="*/ 177800 w 325438"/>
                  <a:gd name="connsiteY117" fmla="*/ 10110 h 336550"/>
                  <a:gd name="connsiteX118" fmla="*/ 177800 w 325438"/>
                  <a:gd name="connsiteY118" fmla="*/ 75616 h 336550"/>
                  <a:gd name="connsiteX119" fmla="*/ 182563 w 325438"/>
                  <a:gd name="connsiteY119" fmla="*/ 80963 h 336550"/>
                  <a:gd name="connsiteX120" fmla="*/ 187325 w 325438"/>
                  <a:gd name="connsiteY120" fmla="*/ 75616 h 336550"/>
                  <a:gd name="connsiteX121" fmla="*/ 187325 w 325438"/>
                  <a:gd name="connsiteY121" fmla="*/ 10110 h 336550"/>
                  <a:gd name="connsiteX122" fmla="*/ 182563 w 325438"/>
                  <a:gd name="connsiteY122" fmla="*/ 4763 h 336550"/>
                  <a:gd name="connsiteX123" fmla="*/ 220663 w 325438"/>
                  <a:gd name="connsiteY123" fmla="*/ 4763 h 336550"/>
                  <a:gd name="connsiteX124" fmla="*/ 215900 w 325438"/>
                  <a:gd name="connsiteY124" fmla="*/ 10110 h 336550"/>
                  <a:gd name="connsiteX125" fmla="*/ 215900 w 325438"/>
                  <a:gd name="connsiteY125" fmla="*/ 75616 h 336550"/>
                  <a:gd name="connsiteX126" fmla="*/ 220663 w 325438"/>
                  <a:gd name="connsiteY126" fmla="*/ 80963 h 336550"/>
                  <a:gd name="connsiteX127" fmla="*/ 225425 w 325438"/>
                  <a:gd name="connsiteY127" fmla="*/ 75616 h 336550"/>
                  <a:gd name="connsiteX128" fmla="*/ 225425 w 325438"/>
                  <a:gd name="connsiteY128" fmla="*/ 10110 h 336550"/>
                  <a:gd name="connsiteX129" fmla="*/ 220663 w 325438"/>
                  <a:gd name="connsiteY129" fmla="*/ 4763 h 336550"/>
                  <a:gd name="connsiteX130" fmla="*/ 260124 w 325438"/>
                  <a:gd name="connsiteY130" fmla="*/ 4763 h 336550"/>
                  <a:gd name="connsiteX131" fmla="*/ 255588 w 325438"/>
                  <a:gd name="connsiteY131" fmla="*/ 10110 h 336550"/>
                  <a:gd name="connsiteX132" fmla="*/ 255588 w 325438"/>
                  <a:gd name="connsiteY132" fmla="*/ 75616 h 336550"/>
                  <a:gd name="connsiteX133" fmla="*/ 260124 w 325438"/>
                  <a:gd name="connsiteY133" fmla="*/ 80963 h 336550"/>
                  <a:gd name="connsiteX134" fmla="*/ 263526 w 325438"/>
                  <a:gd name="connsiteY134" fmla="*/ 75616 h 336550"/>
                  <a:gd name="connsiteX135" fmla="*/ 263526 w 325438"/>
                  <a:gd name="connsiteY135" fmla="*/ 10110 h 336550"/>
                  <a:gd name="connsiteX136" fmla="*/ 260124 w 325438"/>
                  <a:gd name="connsiteY136" fmla="*/ 4763 h 336550"/>
                  <a:gd name="connsiteX137" fmla="*/ 64823 w 325438"/>
                  <a:gd name="connsiteY137" fmla="*/ 0 h 336550"/>
                  <a:gd name="connsiteX138" fmla="*/ 75406 w 325438"/>
                  <a:gd name="connsiteY138" fmla="*/ 10517 h 336550"/>
                  <a:gd name="connsiteX139" fmla="*/ 75406 w 325438"/>
                  <a:gd name="connsiteY139" fmla="*/ 14461 h 336550"/>
                  <a:gd name="connsiteX140" fmla="*/ 93927 w 325438"/>
                  <a:gd name="connsiteY140" fmla="*/ 14461 h 336550"/>
                  <a:gd name="connsiteX141" fmla="*/ 93927 w 325438"/>
                  <a:gd name="connsiteY141" fmla="*/ 10517 h 336550"/>
                  <a:gd name="connsiteX142" fmla="*/ 104511 w 325438"/>
                  <a:gd name="connsiteY142" fmla="*/ 0 h 336550"/>
                  <a:gd name="connsiteX143" fmla="*/ 115094 w 325438"/>
                  <a:gd name="connsiteY143" fmla="*/ 10517 h 336550"/>
                  <a:gd name="connsiteX144" fmla="*/ 115094 w 325438"/>
                  <a:gd name="connsiteY144" fmla="*/ 14461 h 336550"/>
                  <a:gd name="connsiteX145" fmla="*/ 133615 w 325438"/>
                  <a:gd name="connsiteY145" fmla="*/ 14461 h 336550"/>
                  <a:gd name="connsiteX146" fmla="*/ 133615 w 325438"/>
                  <a:gd name="connsiteY146" fmla="*/ 10517 h 336550"/>
                  <a:gd name="connsiteX147" fmla="*/ 142875 w 325438"/>
                  <a:gd name="connsiteY147" fmla="*/ 0 h 336550"/>
                  <a:gd name="connsiteX148" fmla="*/ 153459 w 325438"/>
                  <a:gd name="connsiteY148" fmla="*/ 10517 h 336550"/>
                  <a:gd name="connsiteX149" fmla="*/ 153459 w 325438"/>
                  <a:gd name="connsiteY149" fmla="*/ 14461 h 336550"/>
                  <a:gd name="connsiteX150" fmla="*/ 171980 w 325438"/>
                  <a:gd name="connsiteY150" fmla="*/ 14461 h 336550"/>
                  <a:gd name="connsiteX151" fmla="*/ 171980 w 325438"/>
                  <a:gd name="connsiteY151" fmla="*/ 10517 h 336550"/>
                  <a:gd name="connsiteX152" fmla="*/ 182563 w 325438"/>
                  <a:gd name="connsiteY152" fmla="*/ 0 h 336550"/>
                  <a:gd name="connsiteX153" fmla="*/ 191823 w 325438"/>
                  <a:gd name="connsiteY153" fmla="*/ 10517 h 336550"/>
                  <a:gd name="connsiteX154" fmla="*/ 191823 w 325438"/>
                  <a:gd name="connsiteY154" fmla="*/ 14461 h 336550"/>
                  <a:gd name="connsiteX155" fmla="*/ 210344 w 325438"/>
                  <a:gd name="connsiteY155" fmla="*/ 14461 h 336550"/>
                  <a:gd name="connsiteX156" fmla="*/ 210344 w 325438"/>
                  <a:gd name="connsiteY156" fmla="*/ 10517 h 336550"/>
                  <a:gd name="connsiteX157" fmla="*/ 220927 w 325438"/>
                  <a:gd name="connsiteY157" fmla="*/ 0 h 336550"/>
                  <a:gd name="connsiteX158" fmla="*/ 231511 w 325438"/>
                  <a:gd name="connsiteY158" fmla="*/ 10517 h 336550"/>
                  <a:gd name="connsiteX159" fmla="*/ 231511 w 325438"/>
                  <a:gd name="connsiteY159" fmla="*/ 14461 h 336550"/>
                  <a:gd name="connsiteX160" fmla="*/ 250032 w 325438"/>
                  <a:gd name="connsiteY160" fmla="*/ 14461 h 336550"/>
                  <a:gd name="connsiteX161" fmla="*/ 250032 w 325438"/>
                  <a:gd name="connsiteY161" fmla="*/ 10517 h 336550"/>
                  <a:gd name="connsiteX162" fmla="*/ 260615 w 325438"/>
                  <a:gd name="connsiteY162" fmla="*/ 0 h 336550"/>
                  <a:gd name="connsiteX163" fmla="*/ 269875 w 325438"/>
                  <a:gd name="connsiteY163" fmla="*/ 10517 h 336550"/>
                  <a:gd name="connsiteX164" fmla="*/ 269875 w 325438"/>
                  <a:gd name="connsiteY164" fmla="*/ 14461 h 336550"/>
                  <a:gd name="connsiteX165" fmla="*/ 276490 w 325438"/>
                  <a:gd name="connsiteY165" fmla="*/ 14461 h 336550"/>
                  <a:gd name="connsiteX166" fmla="*/ 325438 w 325438"/>
                  <a:gd name="connsiteY166" fmla="*/ 61789 h 336550"/>
                  <a:gd name="connsiteX167" fmla="*/ 325438 w 325438"/>
                  <a:gd name="connsiteY167" fmla="*/ 289223 h 336550"/>
                  <a:gd name="connsiteX168" fmla="*/ 276490 w 325438"/>
                  <a:gd name="connsiteY168" fmla="*/ 336550 h 336550"/>
                  <a:gd name="connsiteX169" fmla="*/ 48948 w 325438"/>
                  <a:gd name="connsiteY169" fmla="*/ 336550 h 336550"/>
                  <a:gd name="connsiteX170" fmla="*/ 0 w 325438"/>
                  <a:gd name="connsiteY170" fmla="*/ 289223 h 336550"/>
                  <a:gd name="connsiteX171" fmla="*/ 0 w 325438"/>
                  <a:gd name="connsiteY171" fmla="*/ 61789 h 336550"/>
                  <a:gd name="connsiteX172" fmla="*/ 48948 w 325438"/>
                  <a:gd name="connsiteY172" fmla="*/ 14461 h 336550"/>
                  <a:gd name="connsiteX173" fmla="*/ 55563 w 325438"/>
                  <a:gd name="connsiteY173" fmla="*/ 14461 h 336550"/>
                  <a:gd name="connsiteX174" fmla="*/ 55563 w 325438"/>
                  <a:gd name="connsiteY174" fmla="*/ 10517 h 336550"/>
                  <a:gd name="connsiteX175" fmla="*/ 64823 w 325438"/>
                  <a:gd name="connsiteY175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</a:cxnLst>
                <a:rect l="l" t="t" r="r" b="b"/>
                <a:pathLst>
                  <a:path w="325438" h="336550">
                    <a:moveTo>
                      <a:pt x="233363" y="249238"/>
                    </a:moveTo>
                    <a:lnTo>
                      <a:pt x="279401" y="249238"/>
                    </a:lnTo>
                    <a:lnTo>
                      <a:pt x="279401" y="290513"/>
                    </a:lnTo>
                    <a:lnTo>
                      <a:pt x="233363" y="290513"/>
                    </a:lnTo>
                    <a:close/>
                    <a:moveTo>
                      <a:pt x="171450" y="249238"/>
                    </a:moveTo>
                    <a:lnTo>
                      <a:pt x="217488" y="249238"/>
                    </a:lnTo>
                    <a:lnTo>
                      <a:pt x="217488" y="290513"/>
                    </a:lnTo>
                    <a:lnTo>
                      <a:pt x="171450" y="290513"/>
                    </a:lnTo>
                    <a:close/>
                    <a:moveTo>
                      <a:pt x="107950" y="249238"/>
                    </a:moveTo>
                    <a:lnTo>
                      <a:pt x="155575" y="249238"/>
                    </a:lnTo>
                    <a:lnTo>
                      <a:pt x="155575" y="290513"/>
                    </a:lnTo>
                    <a:lnTo>
                      <a:pt x="107950" y="290513"/>
                    </a:lnTo>
                    <a:close/>
                    <a:moveTo>
                      <a:pt x="46038" y="249238"/>
                    </a:moveTo>
                    <a:lnTo>
                      <a:pt x="93663" y="249238"/>
                    </a:lnTo>
                    <a:lnTo>
                      <a:pt x="93663" y="290513"/>
                    </a:lnTo>
                    <a:lnTo>
                      <a:pt x="46038" y="290513"/>
                    </a:lnTo>
                    <a:close/>
                    <a:moveTo>
                      <a:pt x="233363" y="195263"/>
                    </a:moveTo>
                    <a:lnTo>
                      <a:pt x="279401" y="195263"/>
                    </a:lnTo>
                    <a:lnTo>
                      <a:pt x="279401" y="234951"/>
                    </a:lnTo>
                    <a:lnTo>
                      <a:pt x="233363" y="234951"/>
                    </a:lnTo>
                    <a:close/>
                    <a:moveTo>
                      <a:pt x="171450" y="195263"/>
                    </a:moveTo>
                    <a:lnTo>
                      <a:pt x="217488" y="195263"/>
                    </a:lnTo>
                    <a:lnTo>
                      <a:pt x="217488" y="234951"/>
                    </a:lnTo>
                    <a:lnTo>
                      <a:pt x="171450" y="234951"/>
                    </a:lnTo>
                    <a:close/>
                    <a:moveTo>
                      <a:pt x="107950" y="195263"/>
                    </a:moveTo>
                    <a:lnTo>
                      <a:pt x="155575" y="195263"/>
                    </a:lnTo>
                    <a:lnTo>
                      <a:pt x="155575" y="234951"/>
                    </a:lnTo>
                    <a:lnTo>
                      <a:pt x="107950" y="234951"/>
                    </a:lnTo>
                    <a:close/>
                    <a:moveTo>
                      <a:pt x="46038" y="195263"/>
                    </a:moveTo>
                    <a:lnTo>
                      <a:pt x="93663" y="195263"/>
                    </a:lnTo>
                    <a:lnTo>
                      <a:pt x="93663" y="234951"/>
                    </a:lnTo>
                    <a:lnTo>
                      <a:pt x="46038" y="234951"/>
                    </a:lnTo>
                    <a:close/>
                    <a:moveTo>
                      <a:pt x="233363" y="139700"/>
                    </a:moveTo>
                    <a:lnTo>
                      <a:pt x="279401" y="139700"/>
                    </a:lnTo>
                    <a:lnTo>
                      <a:pt x="279401" y="180975"/>
                    </a:lnTo>
                    <a:lnTo>
                      <a:pt x="233363" y="180975"/>
                    </a:lnTo>
                    <a:close/>
                    <a:moveTo>
                      <a:pt x="171450" y="139700"/>
                    </a:moveTo>
                    <a:lnTo>
                      <a:pt x="217488" y="139700"/>
                    </a:lnTo>
                    <a:lnTo>
                      <a:pt x="217488" y="180975"/>
                    </a:lnTo>
                    <a:lnTo>
                      <a:pt x="171450" y="180975"/>
                    </a:lnTo>
                    <a:close/>
                    <a:moveTo>
                      <a:pt x="107950" y="139700"/>
                    </a:moveTo>
                    <a:lnTo>
                      <a:pt x="155575" y="139700"/>
                    </a:lnTo>
                    <a:lnTo>
                      <a:pt x="155575" y="180975"/>
                    </a:lnTo>
                    <a:lnTo>
                      <a:pt x="107950" y="180975"/>
                    </a:lnTo>
                    <a:close/>
                    <a:moveTo>
                      <a:pt x="49167" y="38100"/>
                    </a:moveTo>
                    <a:cubicBezTo>
                      <a:pt x="35963" y="38100"/>
                      <a:pt x="25400" y="48613"/>
                      <a:pt x="25400" y="61753"/>
                    </a:cubicBezTo>
                    <a:cubicBezTo>
                      <a:pt x="25400" y="61753"/>
                      <a:pt x="25400" y="61753"/>
                      <a:pt x="25400" y="289085"/>
                    </a:cubicBezTo>
                    <a:cubicBezTo>
                      <a:pt x="25400" y="302226"/>
                      <a:pt x="35963" y="312738"/>
                      <a:pt x="49167" y="312738"/>
                    </a:cubicBezTo>
                    <a:cubicBezTo>
                      <a:pt x="49167" y="312738"/>
                      <a:pt x="49167" y="312738"/>
                      <a:pt x="276271" y="312738"/>
                    </a:cubicBezTo>
                    <a:cubicBezTo>
                      <a:pt x="289475" y="312738"/>
                      <a:pt x="300038" y="302226"/>
                      <a:pt x="300038" y="289085"/>
                    </a:cubicBezTo>
                    <a:cubicBezTo>
                      <a:pt x="300038" y="289085"/>
                      <a:pt x="300038" y="289085"/>
                      <a:pt x="300038" y="61753"/>
                    </a:cubicBezTo>
                    <a:cubicBezTo>
                      <a:pt x="300038" y="48613"/>
                      <a:pt x="289475" y="38100"/>
                      <a:pt x="276271" y="38100"/>
                    </a:cubicBezTo>
                    <a:cubicBezTo>
                      <a:pt x="276271" y="38100"/>
                      <a:pt x="276271" y="38100"/>
                      <a:pt x="269669" y="38100"/>
                    </a:cubicBezTo>
                    <a:cubicBezTo>
                      <a:pt x="269669" y="38100"/>
                      <a:pt x="269669" y="38100"/>
                      <a:pt x="269669" y="63067"/>
                    </a:cubicBezTo>
                    <a:cubicBezTo>
                      <a:pt x="273631" y="65695"/>
                      <a:pt x="276271" y="70951"/>
                      <a:pt x="276271" y="74894"/>
                    </a:cubicBezTo>
                    <a:cubicBezTo>
                      <a:pt x="276271" y="84092"/>
                      <a:pt x="268349" y="90662"/>
                      <a:pt x="260427" y="90662"/>
                    </a:cubicBezTo>
                    <a:cubicBezTo>
                      <a:pt x="251184" y="90662"/>
                      <a:pt x="244582" y="84092"/>
                      <a:pt x="244582" y="74894"/>
                    </a:cubicBezTo>
                    <a:cubicBezTo>
                      <a:pt x="244582" y="70951"/>
                      <a:pt x="245903" y="65695"/>
                      <a:pt x="249864" y="63067"/>
                    </a:cubicBezTo>
                    <a:cubicBezTo>
                      <a:pt x="249864" y="63067"/>
                      <a:pt x="249864" y="63067"/>
                      <a:pt x="249864" y="38100"/>
                    </a:cubicBezTo>
                    <a:cubicBezTo>
                      <a:pt x="249864" y="38100"/>
                      <a:pt x="249864" y="38100"/>
                      <a:pt x="231379" y="38100"/>
                    </a:cubicBezTo>
                    <a:cubicBezTo>
                      <a:pt x="231379" y="38100"/>
                      <a:pt x="231379" y="38100"/>
                      <a:pt x="231379" y="63067"/>
                    </a:cubicBezTo>
                    <a:cubicBezTo>
                      <a:pt x="234019" y="65695"/>
                      <a:pt x="236660" y="70951"/>
                      <a:pt x="236660" y="74894"/>
                    </a:cubicBezTo>
                    <a:cubicBezTo>
                      <a:pt x="236660" y="84092"/>
                      <a:pt x="230058" y="90662"/>
                      <a:pt x="220816" y="90662"/>
                    </a:cubicBezTo>
                    <a:cubicBezTo>
                      <a:pt x="212893" y="90662"/>
                      <a:pt x="204971" y="84092"/>
                      <a:pt x="204971" y="74894"/>
                    </a:cubicBezTo>
                    <a:cubicBezTo>
                      <a:pt x="204971" y="70951"/>
                      <a:pt x="207612" y="65695"/>
                      <a:pt x="210253" y="63067"/>
                    </a:cubicBezTo>
                    <a:cubicBezTo>
                      <a:pt x="210253" y="63067"/>
                      <a:pt x="210253" y="63067"/>
                      <a:pt x="210253" y="38100"/>
                    </a:cubicBezTo>
                    <a:cubicBezTo>
                      <a:pt x="210253" y="38100"/>
                      <a:pt x="210253" y="38100"/>
                      <a:pt x="191767" y="38100"/>
                    </a:cubicBezTo>
                    <a:cubicBezTo>
                      <a:pt x="191767" y="38100"/>
                      <a:pt x="191767" y="38100"/>
                      <a:pt x="191767" y="63067"/>
                    </a:cubicBezTo>
                    <a:cubicBezTo>
                      <a:pt x="195728" y="65695"/>
                      <a:pt x="198369" y="70951"/>
                      <a:pt x="198369" y="74894"/>
                    </a:cubicBezTo>
                    <a:cubicBezTo>
                      <a:pt x="198369" y="84092"/>
                      <a:pt x="190447" y="90662"/>
                      <a:pt x="182525" y="90662"/>
                    </a:cubicBezTo>
                    <a:cubicBezTo>
                      <a:pt x="173282" y="90662"/>
                      <a:pt x="166680" y="84092"/>
                      <a:pt x="166680" y="74894"/>
                    </a:cubicBezTo>
                    <a:cubicBezTo>
                      <a:pt x="166680" y="70951"/>
                      <a:pt x="168001" y="65695"/>
                      <a:pt x="171962" y="63067"/>
                    </a:cubicBezTo>
                    <a:cubicBezTo>
                      <a:pt x="171962" y="63067"/>
                      <a:pt x="171962" y="63067"/>
                      <a:pt x="171962" y="38100"/>
                    </a:cubicBezTo>
                    <a:cubicBezTo>
                      <a:pt x="171962" y="38100"/>
                      <a:pt x="171962" y="38100"/>
                      <a:pt x="153476" y="38100"/>
                    </a:cubicBezTo>
                    <a:cubicBezTo>
                      <a:pt x="153476" y="38100"/>
                      <a:pt x="153476" y="38100"/>
                      <a:pt x="153476" y="63067"/>
                    </a:cubicBezTo>
                    <a:cubicBezTo>
                      <a:pt x="157438" y="65695"/>
                      <a:pt x="158758" y="70951"/>
                      <a:pt x="158758" y="74894"/>
                    </a:cubicBezTo>
                    <a:cubicBezTo>
                      <a:pt x="158758" y="84092"/>
                      <a:pt x="152156" y="90662"/>
                      <a:pt x="142913" y="90662"/>
                    </a:cubicBezTo>
                    <a:cubicBezTo>
                      <a:pt x="134991" y="90662"/>
                      <a:pt x="127069" y="84092"/>
                      <a:pt x="127069" y="74894"/>
                    </a:cubicBezTo>
                    <a:cubicBezTo>
                      <a:pt x="127069" y="70951"/>
                      <a:pt x="129710" y="65695"/>
                      <a:pt x="133671" y="63067"/>
                    </a:cubicBezTo>
                    <a:cubicBezTo>
                      <a:pt x="133671" y="63067"/>
                      <a:pt x="133671" y="63067"/>
                      <a:pt x="133671" y="38100"/>
                    </a:cubicBezTo>
                    <a:cubicBezTo>
                      <a:pt x="133671" y="38100"/>
                      <a:pt x="133671" y="38100"/>
                      <a:pt x="115186" y="38100"/>
                    </a:cubicBezTo>
                    <a:cubicBezTo>
                      <a:pt x="115186" y="38100"/>
                      <a:pt x="115186" y="38100"/>
                      <a:pt x="115186" y="63067"/>
                    </a:cubicBezTo>
                    <a:cubicBezTo>
                      <a:pt x="117826" y="65695"/>
                      <a:pt x="120467" y="70951"/>
                      <a:pt x="120467" y="74894"/>
                    </a:cubicBezTo>
                    <a:cubicBezTo>
                      <a:pt x="120467" y="84092"/>
                      <a:pt x="112545" y="90662"/>
                      <a:pt x="104623" y="90662"/>
                    </a:cubicBezTo>
                    <a:cubicBezTo>
                      <a:pt x="95380" y="90662"/>
                      <a:pt x="88778" y="84092"/>
                      <a:pt x="88778" y="74894"/>
                    </a:cubicBezTo>
                    <a:cubicBezTo>
                      <a:pt x="88778" y="70951"/>
                      <a:pt x="91419" y="65695"/>
                      <a:pt x="94060" y="63067"/>
                    </a:cubicBezTo>
                    <a:cubicBezTo>
                      <a:pt x="94060" y="63067"/>
                      <a:pt x="94060" y="63067"/>
                      <a:pt x="94060" y="38100"/>
                    </a:cubicBezTo>
                    <a:cubicBezTo>
                      <a:pt x="94060" y="38100"/>
                      <a:pt x="94060" y="38100"/>
                      <a:pt x="75574" y="38100"/>
                    </a:cubicBezTo>
                    <a:cubicBezTo>
                      <a:pt x="75574" y="38100"/>
                      <a:pt x="75574" y="38100"/>
                      <a:pt x="75574" y="63067"/>
                    </a:cubicBezTo>
                    <a:cubicBezTo>
                      <a:pt x="79535" y="65695"/>
                      <a:pt x="80856" y="70951"/>
                      <a:pt x="80856" y="74894"/>
                    </a:cubicBezTo>
                    <a:cubicBezTo>
                      <a:pt x="80856" y="84092"/>
                      <a:pt x="74254" y="90662"/>
                      <a:pt x="65011" y="90662"/>
                    </a:cubicBezTo>
                    <a:cubicBezTo>
                      <a:pt x="57089" y="90662"/>
                      <a:pt x="49167" y="84092"/>
                      <a:pt x="49167" y="74894"/>
                    </a:cubicBezTo>
                    <a:cubicBezTo>
                      <a:pt x="49167" y="70951"/>
                      <a:pt x="51808" y="65695"/>
                      <a:pt x="55769" y="63067"/>
                    </a:cubicBezTo>
                    <a:cubicBezTo>
                      <a:pt x="55769" y="63067"/>
                      <a:pt x="55769" y="63067"/>
                      <a:pt x="55769" y="38100"/>
                    </a:cubicBezTo>
                    <a:cubicBezTo>
                      <a:pt x="55769" y="38100"/>
                      <a:pt x="55769" y="38100"/>
                      <a:pt x="49167" y="38100"/>
                    </a:cubicBezTo>
                    <a:close/>
                    <a:moveTo>
                      <a:pt x="65315" y="4763"/>
                    </a:moveTo>
                    <a:cubicBezTo>
                      <a:pt x="63047" y="4763"/>
                      <a:pt x="61913" y="7437"/>
                      <a:pt x="61913" y="10110"/>
                    </a:cubicBezTo>
                    <a:lnTo>
                      <a:pt x="61913" y="75616"/>
                    </a:lnTo>
                    <a:cubicBezTo>
                      <a:pt x="61913" y="79626"/>
                      <a:pt x="63047" y="80963"/>
                      <a:pt x="65315" y="80963"/>
                    </a:cubicBezTo>
                    <a:cubicBezTo>
                      <a:pt x="68717" y="80963"/>
                      <a:pt x="69851" y="79626"/>
                      <a:pt x="69851" y="75616"/>
                    </a:cubicBezTo>
                    <a:cubicBezTo>
                      <a:pt x="69851" y="75616"/>
                      <a:pt x="69851" y="75616"/>
                      <a:pt x="69851" y="10110"/>
                    </a:cubicBezTo>
                    <a:cubicBezTo>
                      <a:pt x="69851" y="7437"/>
                      <a:pt x="68717" y="4763"/>
                      <a:pt x="65315" y="4763"/>
                    </a:cubicBezTo>
                    <a:close/>
                    <a:moveTo>
                      <a:pt x="104776" y="4763"/>
                    </a:moveTo>
                    <a:cubicBezTo>
                      <a:pt x="102394" y="4763"/>
                      <a:pt x="100013" y="7437"/>
                      <a:pt x="100013" y="10110"/>
                    </a:cubicBezTo>
                    <a:lnTo>
                      <a:pt x="100013" y="75616"/>
                    </a:lnTo>
                    <a:cubicBezTo>
                      <a:pt x="100013" y="79626"/>
                      <a:pt x="102394" y="80963"/>
                      <a:pt x="104776" y="80963"/>
                    </a:cubicBezTo>
                    <a:cubicBezTo>
                      <a:pt x="107157" y="80963"/>
                      <a:pt x="109538" y="79626"/>
                      <a:pt x="109538" y="75616"/>
                    </a:cubicBezTo>
                    <a:cubicBezTo>
                      <a:pt x="109538" y="75616"/>
                      <a:pt x="109538" y="75616"/>
                      <a:pt x="109538" y="10110"/>
                    </a:cubicBezTo>
                    <a:cubicBezTo>
                      <a:pt x="109538" y="7437"/>
                      <a:pt x="107157" y="4763"/>
                      <a:pt x="104776" y="4763"/>
                    </a:cubicBezTo>
                    <a:close/>
                    <a:moveTo>
                      <a:pt x="142876" y="4763"/>
                    </a:moveTo>
                    <a:cubicBezTo>
                      <a:pt x="140494" y="4763"/>
                      <a:pt x="138113" y="7437"/>
                      <a:pt x="138113" y="10110"/>
                    </a:cubicBezTo>
                    <a:lnTo>
                      <a:pt x="138113" y="75616"/>
                    </a:lnTo>
                    <a:cubicBezTo>
                      <a:pt x="138113" y="79626"/>
                      <a:pt x="140494" y="80963"/>
                      <a:pt x="142876" y="80963"/>
                    </a:cubicBezTo>
                    <a:cubicBezTo>
                      <a:pt x="145257" y="80963"/>
                      <a:pt x="147638" y="79626"/>
                      <a:pt x="147638" y="75616"/>
                    </a:cubicBezTo>
                    <a:cubicBezTo>
                      <a:pt x="147638" y="75616"/>
                      <a:pt x="147638" y="75616"/>
                      <a:pt x="147638" y="10110"/>
                    </a:cubicBezTo>
                    <a:cubicBezTo>
                      <a:pt x="147638" y="7437"/>
                      <a:pt x="145257" y="4763"/>
                      <a:pt x="142876" y="4763"/>
                    </a:cubicBezTo>
                    <a:close/>
                    <a:moveTo>
                      <a:pt x="182563" y="4763"/>
                    </a:moveTo>
                    <a:cubicBezTo>
                      <a:pt x="180181" y="4763"/>
                      <a:pt x="177800" y="7437"/>
                      <a:pt x="177800" y="10110"/>
                    </a:cubicBezTo>
                    <a:lnTo>
                      <a:pt x="177800" y="75616"/>
                    </a:lnTo>
                    <a:cubicBezTo>
                      <a:pt x="177800" y="79626"/>
                      <a:pt x="180181" y="80963"/>
                      <a:pt x="182563" y="80963"/>
                    </a:cubicBezTo>
                    <a:cubicBezTo>
                      <a:pt x="184944" y="80963"/>
                      <a:pt x="187325" y="79626"/>
                      <a:pt x="187325" y="75616"/>
                    </a:cubicBezTo>
                    <a:cubicBezTo>
                      <a:pt x="187325" y="75616"/>
                      <a:pt x="187325" y="75616"/>
                      <a:pt x="187325" y="10110"/>
                    </a:cubicBezTo>
                    <a:cubicBezTo>
                      <a:pt x="187325" y="7437"/>
                      <a:pt x="184944" y="4763"/>
                      <a:pt x="182563" y="4763"/>
                    </a:cubicBezTo>
                    <a:close/>
                    <a:moveTo>
                      <a:pt x="220663" y="4763"/>
                    </a:moveTo>
                    <a:cubicBezTo>
                      <a:pt x="218281" y="4763"/>
                      <a:pt x="215900" y="7437"/>
                      <a:pt x="215900" y="10110"/>
                    </a:cubicBezTo>
                    <a:lnTo>
                      <a:pt x="215900" y="75616"/>
                    </a:lnTo>
                    <a:cubicBezTo>
                      <a:pt x="215900" y="79626"/>
                      <a:pt x="218281" y="80963"/>
                      <a:pt x="220663" y="80963"/>
                    </a:cubicBezTo>
                    <a:cubicBezTo>
                      <a:pt x="223044" y="80963"/>
                      <a:pt x="225425" y="79626"/>
                      <a:pt x="225425" y="75616"/>
                    </a:cubicBezTo>
                    <a:cubicBezTo>
                      <a:pt x="225425" y="75616"/>
                      <a:pt x="225425" y="75616"/>
                      <a:pt x="225425" y="10110"/>
                    </a:cubicBezTo>
                    <a:cubicBezTo>
                      <a:pt x="225425" y="7437"/>
                      <a:pt x="223044" y="4763"/>
                      <a:pt x="220663" y="4763"/>
                    </a:cubicBezTo>
                    <a:close/>
                    <a:moveTo>
                      <a:pt x="260124" y="4763"/>
                    </a:moveTo>
                    <a:cubicBezTo>
                      <a:pt x="256722" y="4763"/>
                      <a:pt x="255588" y="7437"/>
                      <a:pt x="255588" y="10110"/>
                    </a:cubicBezTo>
                    <a:lnTo>
                      <a:pt x="255588" y="75616"/>
                    </a:lnTo>
                    <a:cubicBezTo>
                      <a:pt x="255588" y="79626"/>
                      <a:pt x="256722" y="80963"/>
                      <a:pt x="260124" y="80963"/>
                    </a:cubicBezTo>
                    <a:cubicBezTo>
                      <a:pt x="262392" y="80963"/>
                      <a:pt x="263526" y="79626"/>
                      <a:pt x="263526" y="75616"/>
                    </a:cubicBezTo>
                    <a:cubicBezTo>
                      <a:pt x="263526" y="75616"/>
                      <a:pt x="263526" y="75616"/>
                      <a:pt x="263526" y="10110"/>
                    </a:cubicBezTo>
                    <a:cubicBezTo>
                      <a:pt x="263526" y="7437"/>
                      <a:pt x="262392" y="4763"/>
                      <a:pt x="260124" y="4763"/>
                    </a:cubicBezTo>
                    <a:close/>
                    <a:moveTo>
                      <a:pt x="64823" y="0"/>
                    </a:moveTo>
                    <a:cubicBezTo>
                      <a:pt x="71438" y="0"/>
                      <a:pt x="75406" y="3944"/>
                      <a:pt x="75406" y="10517"/>
                    </a:cubicBezTo>
                    <a:cubicBezTo>
                      <a:pt x="75406" y="10517"/>
                      <a:pt x="75406" y="10517"/>
                      <a:pt x="75406" y="14461"/>
                    </a:cubicBezTo>
                    <a:cubicBezTo>
                      <a:pt x="75406" y="14461"/>
                      <a:pt x="75406" y="14461"/>
                      <a:pt x="93927" y="14461"/>
                    </a:cubicBezTo>
                    <a:cubicBezTo>
                      <a:pt x="93927" y="14461"/>
                      <a:pt x="93927" y="14461"/>
                      <a:pt x="93927" y="10517"/>
                    </a:cubicBezTo>
                    <a:cubicBezTo>
                      <a:pt x="93927" y="3944"/>
                      <a:pt x="99219" y="0"/>
                      <a:pt x="104511" y="0"/>
                    </a:cubicBezTo>
                    <a:cubicBezTo>
                      <a:pt x="109802" y="0"/>
                      <a:pt x="115094" y="3944"/>
                      <a:pt x="115094" y="10517"/>
                    </a:cubicBezTo>
                    <a:cubicBezTo>
                      <a:pt x="115094" y="10517"/>
                      <a:pt x="115094" y="10517"/>
                      <a:pt x="115094" y="14461"/>
                    </a:cubicBezTo>
                    <a:cubicBezTo>
                      <a:pt x="115094" y="14461"/>
                      <a:pt x="115094" y="14461"/>
                      <a:pt x="133615" y="14461"/>
                    </a:cubicBezTo>
                    <a:cubicBezTo>
                      <a:pt x="133615" y="14461"/>
                      <a:pt x="133615" y="14461"/>
                      <a:pt x="133615" y="10517"/>
                    </a:cubicBezTo>
                    <a:cubicBezTo>
                      <a:pt x="133615" y="3944"/>
                      <a:pt x="137584" y="0"/>
                      <a:pt x="142875" y="0"/>
                    </a:cubicBezTo>
                    <a:cubicBezTo>
                      <a:pt x="149490" y="0"/>
                      <a:pt x="153459" y="3944"/>
                      <a:pt x="153459" y="10517"/>
                    </a:cubicBezTo>
                    <a:cubicBezTo>
                      <a:pt x="153459" y="10517"/>
                      <a:pt x="153459" y="10517"/>
                      <a:pt x="153459" y="14461"/>
                    </a:cubicBezTo>
                    <a:cubicBezTo>
                      <a:pt x="153459" y="14461"/>
                      <a:pt x="153459" y="14461"/>
                      <a:pt x="171980" y="14461"/>
                    </a:cubicBezTo>
                    <a:cubicBezTo>
                      <a:pt x="171980" y="14461"/>
                      <a:pt x="171980" y="14461"/>
                      <a:pt x="171980" y="10517"/>
                    </a:cubicBezTo>
                    <a:cubicBezTo>
                      <a:pt x="171980" y="3944"/>
                      <a:pt x="175948" y="0"/>
                      <a:pt x="182563" y="0"/>
                    </a:cubicBezTo>
                    <a:cubicBezTo>
                      <a:pt x="187855" y="0"/>
                      <a:pt x="191823" y="3944"/>
                      <a:pt x="191823" y="10517"/>
                    </a:cubicBezTo>
                    <a:cubicBezTo>
                      <a:pt x="191823" y="10517"/>
                      <a:pt x="191823" y="10517"/>
                      <a:pt x="191823" y="14461"/>
                    </a:cubicBezTo>
                    <a:cubicBezTo>
                      <a:pt x="191823" y="14461"/>
                      <a:pt x="191823" y="14461"/>
                      <a:pt x="210344" y="14461"/>
                    </a:cubicBezTo>
                    <a:cubicBezTo>
                      <a:pt x="210344" y="14461"/>
                      <a:pt x="210344" y="14461"/>
                      <a:pt x="210344" y="10517"/>
                    </a:cubicBezTo>
                    <a:cubicBezTo>
                      <a:pt x="210344" y="3944"/>
                      <a:pt x="215636" y="0"/>
                      <a:pt x="220927" y="0"/>
                    </a:cubicBezTo>
                    <a:cubicBezTo>
                      <a:pt x="226219" y="0"/>
                      <a:pt x="231511" y="3944"/>
                      <a:pt x="231511" y="10517"/>
                    </a:cubicBezTo>
                    <a:cubicBezTo>
                      <a:pt x="231511" y="10517"/>
                      <a:pt x="231511" y="10517"/>
                      <a:pt x="231511" y="14461"/>
                    </a:cubicBezTo>
                    <a:cubicBezTo>
                      <a:pt x="231511" y="14461"/>
                      <a:pt x="231511" y="14461"/>
                      <a:pt x="250032" y="14461"/>
                    </a:cubicBezTo>
                    <a:cubicBezTo>
                      <a:pt x="250032" y="14461"/>
                      <a:pt x="250032" y="14461"/>
                      <a:pt x="250032" y="10517"/>
                    </a:cubicBezTo>
                    <a:cubicBezTo>
                      <a:pt x="250032" y="3944"/>
                      <a:pt x="254000" y="0"/>
                      <a:pt x="260615" y="0"/>
                    </a:cubicBezTo>
                    <a:cubicBezTo>
                      <a:pt x="265907" y="0"/>
                      <a:pt x="269875" y="3944"/>
                      <a:pt x="269875" y="10517"/>
                    </a:cubicBezTo>
                    <a:cubicBezTo>
                      <a:pt x="269875" y="10517"/>
                      <a:pt x="269875" y="10517"/>
                      <a:pt x="269875" y="14461"/>
                    </a:cubicBezTo>
                    <a:cubicBezTo>
                      <a:pt x="269875" y="14461"/>
                      <a:pt x="269875" y="14461"/>
                      <a:pt x="276490" y="14461"/>
                    </a:cubicBezTo>
                    <a:cubicBezTo>
                      <a:pt x="302948" y="14461"/>
                      <a:pt x="325438" y="35496"/>
                      <a:pt x="325438" y="61789"/>
                    </a:cubicBezTo>
                    <a:cubicBezTo>
                      <a:pt x="325438" y="61789"/>
                      <a:pt x="325438" y="61789"/>
                      <a:pt x="325438" y="289223"/>
                    </a:cubicBezTo>
                    <a:cubicBezTo>
                      <a:pt x="325438" y="315516"/>
                      <a:pt x="302948" y="336550"/>
                      <a:pt x="276490" y="336550"/>
                    </a:cubicBezTo>
                    <a:cubicBezTo>
                      <a:pt x="276490" y="336550"/>
                      <a:pt x="276490" y="336550"/>
                      <a:pt x="48948" y="336550"/>
                    </a:cubicBezTo>
                    <a:cubicBezTo>
                      <a:pt x="22490" y="336550"/>
                      <a:pt x="0" y="315516"/>
                      <a:pt x="0" y="289223"/>
                    </a:cubicBezTo>
                    <a:cubicBezTo>
                      <a:pt x="0" y="289223"/>
                      <a:pt x="0" y="289223"/>
                      <a:pt x="0" y="61789"/>
                    </a:cubicBezTo>
                    <a:cubicBezTo>
                      <a:pt x="0" y="35496"/>
                      <a:pt x="22490" y="14461"/>
                      <a:pt x="48948" y="14461"/>
                    </a:cubicBezTo>
                    <a:cubicBezTo>
                      <a:pt x="48948" y="14461"/>
                      <a:pt x="48948" y="14461"/>
                      <a:pt x="55563" y="14461"/>
                    </a:cubicBezTo>
                    <a:cubicBezTo>
                      <a:pt x="55563" y="14461"/>
                      <a:pt x="55563" y="14461"/>
                      <a:pt x="55563" y="10517"/>
                    </a:cubicBezTo>
                    <a:cubicBezTo>
                      <a:pt x="55563" y="3944"/>
                      <a:pt x="59531" y="0"/>
                      <a:pt x="64823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文本框 27"/>
            <p:cNvSpPr txBox="1"/>
            <p:nvPr/>
          </p:nvSpPr>
          <p:spPr>
            <a:xfrm>
              <a:off x="6669040" y="4779208"/>
              <a:ext cx="1742936" cy="22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时间：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2023.3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3" name="圆角矩形 42"/>
          <p:cNvSpPr/>
          <p:nvPr/>
        </p:nvSpPr>
        <p:spPr>
          <a:xfrm>
            <a:off x="3175113" y="1243070"/>
            <a:ext cx="1514238" cy="543229"/>
          </a:xfrm>
          <a:prstGeom prst="roundRect">
            <a:avLst/>
          </a:prstGeom>
          <a:solidFill>
            <a:srgbClr val="1C5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Helvetica Condensed" panose="020B0606020202030204" pitchFamily="34" charset="0"/>
              </a:rPr>
              <a:t>G17</a:t>
            </a:r>
          </a:p>
        </p:txBody>
      </p:sp>
      <p:sp>
        <p:nvSpPr>
          <p:cNvPr id="44" name="矩形 43"/>
          <p:cNvSpPr/>
          <p:nvPr/>
        </p:nvSpPr>
        <p:spPr>
          <a:xfrm>
            <a:off x="3065088" y="1786374"/>
            <a:ext cx="79557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1C50A2"/>
                </a:solidFill>
                <a:latin typeface="+mj-ea"/>
                <a:ea typeface="+mj-ea"/>
              </a:rPr>
              <a:t>易学</a:t>
            </a:r>
            <a:r>
              <a:rPr lang="en-US" altLang="zh-CN" sz="4400" b="1" dirty="0">
                <a:solidFill>
                  <a:srgbClr val="1C50A2"/>
                </a:solidFill>
                <a:latin typeface="+mj-ea"/>
                <a:ea typeface="+mj-ea"/>
              </a:rPr>
              <a:t>e-Learning APP</a:t>
            </a:r>
            <a:r>
              <a:rPr lang="zh-CN" altLang="en-US" sz="4400" b="1" dirty="0">
                <a:solidFill>
                  <a:srgbClr val="1C50A2"/>
                </a:solidFill>
                <a:latin typeface="+mj-ea"/>
                <a:ea typeface="+mj-ea"/>
              </a:rPr>
              <a:t>小组展示</a:t>
            </a:r>
          </a:p>
        </p:txBody>
      </p:sp>
      <p:sp>
        <p:nvSpPr>
          <p:cNvPr id="45" name="矩形 44"/>
          <p:cNvSpPr/>
          <p:nvPr/>
        </p:nvSpPr>
        <p:spPr>
          <a:xfrm>
            <a:off x="3175113" y="2551002"/>
            <a:ext cx="5519058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b="1" i="0" u="none" strike="noStrike" dirty="0">
                <a:solidFill>
                  <a:srgbClr val="5A75E0"/>
                </a:solidFill>
                <a:effectLst/>
                <a:latin typeface="PingFang SC"/>
              </a:rPr>
              <a:t>e-</a:t>
            </a:r>
            <a:r>
              <a:rPr lang="en-US" altLang="zh-CN" b="1" i="0" u="none" strike="noStrike" dirty="0" err="1">
                <a:solidFill>
                  <a:srgbClr val="5A75E0"/>
                </a:solidFill>
                <a:effectLst/>
                <a:latin typeface="PingFang SC"/>
              </a:rPr>
              <a:t>leraning</a:t>
            </a:r>
            <a:r>
              <a:rPr lang="en-US" altLang="zh-CN" b="1" i="0" u="none" strike="noStrike" dirty="0">
                <a:solidFill>
                  <a:srgbClr val="5A75E0"/>
                </a:solidFill>
                <a:effectLst/>
                <a:latin typeface="PingFang SC"/>
              </a:rPr>
              <a:t> </a:t>
            </a:r>
            <a:r>
              <a:rPr lang="en-US" altLang="zh-CN" b="1" dirty="0" err="1">
                <a:solidFill>
                  <a:srgbClr val="5A75E0"/>
                </a:solidFill>
                <a:latin typeface="PingFang SC"/>
              </a:rPr>
              <a:t>application</a:t>
            </a:r>
            <a:r>
              <a:rPr lang="en-US" altLang="zh-CN" b="1" i="0" u="none" strike="noStrike" dirty="0" err="1">
                <a:solidFill>
                  <a:srgbClr val="5A75E0"/>
                </a:solidFill>
                <a:effectLst/>
                <a:latin typeface="PingFang SC"/>
              </a:rPr>
              <a:t>group</a:t>
            </a:r>
            <a:r>
              <a:rPr lang="en-US" altLang="zh-CN" b="1" i="0" u="none" strike="noStrike" dirty="0">
                <a:solidFill>
                  <a:srgbClr val="5A75E0"/>
                </a:solidFill>
                <a:effectLst/>
                <a:latin typeface="PingFang SC"/>
              </a:rPr>
              <a:t> presentation</a:t>
            </a:r>
            <a:endParaRPr lang="en-US" altLang="zh-CN" dirty="0">
              <a:solidFill>
                <a:srgbClr val="1C50A2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107572" y="3036396"/>
            <a:ext cx="547791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b="1" dirty="0">
                <a:solidFill>
                  <a:srgbClr val="1C50A2"/>
                </a:solidFill>
                <a:latin typeface="+mj-ea"/>
                <a:ea typeface="+mj-ea"/>
              </a:rPr>
              <a:t>THANK YOU</a:t>
            </a:r>
            <a:endParaRPr lang="zh-CN" altLang="en-US" sz="6600" b="1" dirty="0">
              <a:solidFill>
                <a:srgbClr val="1C50A2"/>
              </a:solidFill>
              <a:latin typeface="+mj-ea"/>
              <a:ea typeface="+mj-ea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95B34ED-7CA5-E0E3-E8C1-6533C9F60E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47" y="1169855"/>
            <a:ext cx="2817524" cy="211314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2318" y="1217762"/>
            <a:ext cx="2721764" cy="4108670"/>
            <a:chOff x="4648663" y="2215290"/>
            <a:chExt cx="2721764" cy="4108670"/>
          </a:xfrm>
          <a:solidFill>
            <a:srgbClr val="1C50A2"/>
          </a:solidFill>
        </p:grpSpPr>
        <p:sp>
          <p:nvSpPr>
            <p:cNvPr id="14" name="任意多边形 13"/>
            <p:cNvSpPr/>
            <p:nvPr/>
          </p:nvSpPr>
          <p:spPr>
            <a:xfrm>
              <a:off x="4648663" y="2215290"/>
              <a:ext cx="2721764" cy="3285383"/>
            </a:xfrm>
            <a:custGeom>
              <a:avLst/>
              <a:gdLst>
                <a:gd name="connsiteX0" fmla="*/ 1195827 w 2382916"/>
                <a:gd name="connsiteY0" fmla="*/ 0 h 2876366"/>
                <a:gd name="connsiteX1" fmla="*/ 1953127 w 2382916"/>
                <a:gd name="connsiteY1" fmla="*/ 2163140 h 2876366"/>
                <a:gd name="connsiteX2" fmla="*/ 1622815 w 2382916"/>
                <a:gd name="connsiteY2" fmla="*/ 2706946 h 2876366"/>
                <a:gd name="connsiteX3" fmla="*/ 1505998 w 2382916"/>
                <a:gd name="connsiteY3" fmla="*/ 2876130 h 2876366"/>
                <a:gd name="connsiteX4" fmla="*/ 893712 w 2382916"/>
                <a:gd name="connsiteY4" fmla="*/ 2876130 h 2876366"/>
                <a:gd name="connsiteX5" fmla="*/ 788979 w 2382916"/>
                <a:gd name="connsiteY5" fmla="*/ 2735143 h 2876366"/>
                <a:gd name="connsiteX6" fmla="*/ 438526 w 2382916"/>
                <a:gd name="connsiteY6" fmla="*/ 2187309 h 2876366"/>
                <a:gd name="connsiteX7" fmla="*/ 1195827 w 2382916"/>
                <a:gd name="connsiteY7" fmla="*/ 0 h 2876366"/>
                <a:gd name="connsiteX8" fmla="*/ 1191458 w 2382916"/>
                <a:gd name="connsiteY8" fmla="*/ 185295 h 2876366"/>
                <a:gd name="connsiteX9" fmla="*/ 194480 w 2382916"/>
                <a:gd name="connsiteY9" fmla="*/ 1182273 h 2876366"/>
                <a:gd name="connsiteX10" fmla="*/ 1191458 w 2382916"/>
                <a:gd name="connsiteY10" fmla="*/ 2179251 h 2876366"/>
                <a:gd name="connsiteX11" fmla="*/ 2188436 w 2382916"/>
                <a:gd name="connsiteY11" fmla="*/ 1182273 h 2876366"/>
                <a:gd name="connsiteX12" fmla="*/ 1191458 w 2382916"/>
                <a:gd name="connsiteY12" fmla="*/ 185295 h 2876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82916" h="2876366">
                  <a:moveTo>
                    <a:pt x="1195827" y="0"/>
                  </a:moveTo>
                  <a:cubicBezTo>
                    <a:pt x="2036376" y="12085"/>
                    <a:pt x="2937349" y="1063442"/>
                    <a:pt x="1953127" y="2163140"/>
                  </a:cubicBezTo>
                  <a:cubicBezTo>
                    <a:pt x="1818853" y="2283986"/>
                    <a:pt x="1616101" y="2513592"/>
                    <a:pt x="1622815" y="2706946"/>
                  </a:cubicBezTo>
                  <a:cubicBezTo>
                    <a:pt x="1632215" y="2815707"/>
                    <a:pt x="1577163" y="2868074"/>
                    <a:pt x="1505998" y="2876130"/>
                  </a:cubicBezTo>
                  <a:lnTo>
                    <a:pt x="893712" y="2876130"/>
                  </a:lnTo>
                  <a:cubicBezTo>
                    <a:pt x="790322" y="2881501"/>
                    <a:pt x="815833" y="2794224"/>
                    <a:pt x="788979" y="2735143"/>
                  </a:cubicBezTo>
                  <a:cubicBezTo>
                    <a:pt x="712442" y="2463912"/>
                    <a:pt x="587570" y="2321582"/>
                    <a:pt x="438526" y="2187309"/>
                  </a:cubicBezTo>
                  <a:cubicBezTo>
                    <a:pt x="-537639" y="1232627"/>
                    <a:pt x="294854" y="12085"/>
                    <a:pt x="1195827" y="0"/>
                  </a:cubicBezTo>
                  <a:close/>
                  <a:moveTo>
                    <a:pt x="1191458" y="185295"/>
                  </a:moveTo>
                  <a:cubicBezTo>
                    <a:pt x="640842" y="185295"/>
                    <a:pt x="194480" y="631657"/>
                    <a:pt x="194480" y="1182273"/>
                  </a:cubicBezTo>
                  <a:cubicBezTo>
                    <a:pt x="194480" y="1732889"/>
                    <a:pt x="640842" y="2179251"/>
                    <a:pt x="1191458" y="2179251"/>
                  </a:cubicBezTo>
                  <a:cubicBezTo>
                    <a:pt x="1742074" y="2179251"/>
                    <a:pt x="2188436" y="1732889"/>
                    <a:pt x="2188436" y="1182273"/>
                  </a:cubicBezTo>
                  <a:cubicBezTo>
                    <a:pt x="2188436" y="631657"/>
                    <a:pt x="1742074" y="185295"/>
                    <a:pt x="1191458" y="185295"/>
                  </a:cubicBezTo>
                  <a:close/>
                </a:path>
              </a:pathLst>
            </a:custGeom>
            <a:grpFill/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649676" y="5624630"/>
              <a:ext cx="760544" cy="699330"/>
            </a:xfrm>
            <a:prstGeom prst="ellipse">
              <a:avLst/>
            </a:prstGeom>
            <a:grpFill/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5559036" y="5546412"/>
              <a:ext cx="920200" cy="556722"/>
            </a:xfrm>
            <a:prstGeom prst="roundRect">
              <a:avLst/>
            </a:prstGeom>
            <a:grpFill/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4" name="椭圆 33"/>
          <p:cNvSpPr/>
          <p:nvPr/>
        </p:nvSpPr>
        <p:spPr>
          <a:xfrm>
            <a:off x="867697" y="1567230"/>
            <a:ext cx="2006708" cy="2006709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311251" y="2027157"/>
            <a:ext cx="1038747" cy="998951"/>
            <a:chOff x="2607983" y="4241292"/>
            <a:chExt cx="490600" cy="471805"/>
          </a:xfrm>
          <a:solidFill>
            <a:srgbClr val="1C50A2"/>
          </a:solidFill>
        </p:grpSpPr>
        <p:sp>
          <p:nvSpPr>
            <p:cNvPr id="36" name="Oval 131"/>
            <p:cNvSpPr>
              <a:spLocks noChangeArrowheads="1"/>
            </p:cNvSpPr>
            <p:nvPr/>
          </p:nvSpPr>
          <p:spPr bwMode="auto">
            <a:xfrm>
              <a:off x="2742898" y="4241292"/>
              <a:ext cx="220770" cy="2235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37" name="Freeform 134"/>
            <p:cNvSpPr/>
            <p:nvPr/>
          </p:nvSpPr>
          <p:spPr bwMode="auto">
            <a:xfrm>
              <a:off x="2607983" y="4499759"/>
              <a:ext cx="490600" cy="213338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431909" y="1039965"/>
            <a:ext cx="618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34450" y="1033271"/>
            <a:ext cx="618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54112" y="4423099"/>
            <a:ext cx="618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  <p:sp>
        <p:nvSpPr>
          <p:cNvPr id="58" name="íślîďe"/>
          <p:cNvSpPr/>
          <p:nvPr/>
        </p:nvSpPr>
        <p:spPr bwMode="auto">
          <a:xfrm>
            <a:off x="4059296" y="1413088"/>
            <a:ext cx="3367000" cy="86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hlinkClick r:id="rId2"/>
              </a:rPr>
              <a:t>GitHub - </a:t>
            </a:r>
            <a:r>
              <a:rPr lang="en-US" altLang="zh-CN" dirty="0" err="1">
                <a:hlinkClick r:id="rId2"/>
              </a:rPr>
              <a:t>hhhdxd</a:t>
            </a:r>
            <a:r>
              <a:rPr lang="en-US" altLang="zh-CN" dirty="0">
                <a:hlinkClick r:id="rId2"/>
              </a:rPr>
              <a:t>/Request: Class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9" name="íṣḻíde"/>
          <p:cNvSpPr txBox="1"/>
          <p:nvPr/>
        </p:nvSpPr>
        <p:spPr bwMode="auto">
          <a:xfrm>
            <a:off x="4049414" y="819062"/>
            <a:ext cx="3367001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Calibri"/>
                <a:ea typeface="微软雅黑" panose="020B0503020204020204" pitchFamily="34" charset="-122"/>
              </a:rPr>
              <a:t>配置工具 ：</a:t>
            </a:r>
            <a:r>
              <a:rPr lang="en-US" altLang="zh-CN" sz="3200" b="1" dirty="0">
                <a:solidFill>
                  <a:prstClr val="black"/>
                </a:solidFill>
                <a:latin typeface="Calibri"/>
                <a:ea typeface="微软雅黑" panose="020B0503020204020204" pitchFamily="34" charset="-122"/>
              </a:rPr>
              <a:t>GitHub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2CD8C5-E04F-0A0A-FA68-2036B965C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309" y="2027157"/>
            <a:ext cx="8325396" cy="407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2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/>
      <p:bldP spid="39" grpId="0"/>
      <p:bldP spid="41" grpId="0"/>
      <p:bldP spid="58" grpId="0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00971" y="2140570"/>
            <a:ext cx="1393529" cy="1393528"/>
            <a:chOff x="2276771" y="2221458"/>
            <a:chExt cx="2625430" cy="2625428"/>
          </a:xfrm>
        </p:grpSpPr>
        <p:sp>
          <p:nvSpPr>
            <p:cNvPr id="5" name="椭圆 4"/>
            <p:cNvSpPr/>
            <p:nvPr/>
          </p:nvSpPr>
          <p:spPr>
            <a:xfrm>
              <a:off x="2276771" y="2221458"/>
              <a:ext cx="2625430" cy="2625428"/>
            </a:xfrm>
            <a:prstGeom prst="ellipse">
              <a:avLst/>
            </a:prstGeom>
            <a:noFill/>
            <a:ln w="28575">
              <a:solidFill>
                <a:srgbClr val="184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581581" y="2621254"/>
              <a:ext cx="2052942" cy="1840098"/>
              <a:chOff x="4950565" y="2141272"/>
              <a:chExt cx="3094826" cy="277396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950565" y="2141272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893507" y="4763350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582460" y="2625347"/>
              <a:ext cx="2045906" cy="1856228"/>
              <a:chOff x="4953229" y="2141272"/>
              <a:chExt cx="3084220" cy="2798278"/>
            </a:xfrm>
            <a:solidFill>
              <a:srgbClr val="1C50A2"/>
            </a:solidFill>
          </p:grpSpPr>
          <p:sp>
            <p:nvSpPr>
              <p:cNvPr id="46" name="椭圆 45"/>
              <p:cNvSpPr/>
              <p:nvPr/>
            </p:nvSpPr>
            <p:spPr>
              <a:xfrm>
                <a:off x="4953229" y="4787666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885565" y="2141272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616618" y="2570728"/>
              <a:ext cx="1946033" cy="1946033"/>
            </a:xfrm>
            <a:prstGeom prst="ellipse">
              <a:avLst/>
            </a:prstGeom>
            <a:solidFill>
              <a:srgbClr val="1C50A2"/>
            </a:soli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1</a:t>
              </a:r>
              <a:endPara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2856939" y="3915698"/>
            <a:ext cx="6481592" cy="807881"/>
          </a:xfrm>
          <a:prstGeom prst="rect">
            <a:avLst/>
          </a:prstGeom>
          <a:noFill/>
        </p:spPr>
        <p:txBody>
          <a:bodyPr wrap="square" lIns="68548" tIns="34274" rIns="68548" bIns="3427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/>
            <a:r>
              <a:rPr lang="zh-CN" altLang="en-US" sz="48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项目章程</a:t>
            </a:r>
            <a:endParaRPr lang="en-US" altLang="zh-CN" sz="4800" b="1" dirty="0">
              <a:solidFill>
                <a:srgbClr val="1C50A2"/>
              </a:solidFill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57576" y="481250"/>
            <a:ext cx="4927600" cy="1552898"/>
            <a:chOff x="2276771" y="2221458"/>
            <a:chExt cx="2625430" cy="2625428"/>
          </a:xfrm>
        </p:grpSpPr>
        <p:sp>
          <p:nvSpPr>
            <p:cNvPr id="5" name="椭圆 4"/>
            <p:cNvSpPr/>
            <p:nvPr/>
          </p:nvSpPr>
          <p:spPr>
            <a:xfrm>
              <a:off x="2276771" y="2221458"/>
              <a:ext cx="2625430" cy="2625428"/>
            </a:xfrm>
            <a:prstGeom prst="ellipse">
              <a:avLst/>
            </a:prstGeom>
            <a:noFill/>
            <a:ln w="28575">
              <a:solidFill>
                <a:srgbClr val="184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581581" y="2621254"/>
              <a:ext cx="2052942" cy="1840098"/>
              <a:chOff x="4950565" y="2141272"/>
              <a:chExt cx="3094826" cy="277396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950565" y="2141272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893507" y="4763350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582460" y="2625347"/>
              <a:ext cx="2045906" cy="1856228"/>
              <a:chOff x="4953229" y="2141272"/>
              <a:chExt cx="3084220" cy="2798278"/>
            </a:xfrm>
            <a:solidFill>
              <a:srgbClr val="1C50A2"/>
            </a:solidFill>
          </p:grpSpPr>
          <p:sp>
            <p:nvSpPr>
              <p:cNvPr id="46" name="椭圆 45"/>
              <p:cNvSpPr/>
              <p:nvPr/>
            </p:nvSpPr>
            <p:spPr>
              <a:xfrm>
                <a:off x="4953229" y="4787666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885565" y="2141272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616618" y="2570728"/>
              <a:ext cx="1946033" cy="1946033"/>
            </a:xfrm>
            <a:prstGeom prst="ellipse">
              <a:avLst/>
            </a:prstGeom>
            <a:solidFill>
              <a:srgbClr val="1C50A2"/>
            </a:soli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项目概述</a:t>
              </a:r>
            </a:p>
          </p:txBody>
        </p:sp>
      </p:grp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íṣḻíde">
            <a:extLst>
              <a:ext uri="{FF2B5EF4-FFF2-40B4-BE49-F238E27FC236}">
                <a16:creationId xmlns:a16="http://schemas.microsoft.com/office/drawing/2014/main" id="{142544AD-2783-4863-5307-C935DCBCC2E1}"/>
              </a:ext>
            </a:extLst>
          </p:cNvPr>
          <p:cNvSpPr txBox="1"/>
          <p:nvPr/>
        </p:nvSpPr>
        <p:spPr bwMode="auto">
          <a:xfrm>
            <a:off x="757215" y="2292500"/>
            <a:ext cx="1671354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/>
              <a:t>项目名称：</a:t>
            </a:r>
            <a:endParaRPr lang="en-US" altLang="zh-CN" sz="2800" b="1" dirty="0"/>
          </a:p>
        </p:txBody>
      </p:sp>
      <p:sp>
        <p:nvSpPr>
          <p:cNvPr id="8" name="íślîďe">
            <a:extLst>
              <a:ext uri="{FF2B5EF4-FFF2-40B4-BE49-F238E27FC236}">
                <a16:creationId xmlns:a16="http://schemas.microsoft.com/office/drawing/2014/main" id="{F6264FC1-86C9-4DC1-0DD0-C6A3A4B9AE82}"/>
              </a:ext>
            </a:extLst>
          </p:cNvPr>
          <p:cNvSpPr/>
          <p:nvPr/>
        </p:nvSpPr>
        <p:spPr bwMode="auto">
          <a:xfrm>
            <a:off x="2428569" y="2114148"/>
            <a:ext cx="2278061" cy="54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/>
              <a:t>易学 </a:t>
            </a:r>
            <a:r>
              <a:rPr lang="en-US" altLang="zh-CN" sz="2400" dirty="0"/>
              <a:t>e-learning</a:t>
            </a:r>
          </a:p>
        </p:txBody>
      </p:sp>
      <p:sp>
        <p:nvSpPr>
          <p:cNvPr id="10" name="íṣḻíde">
            <a:extLst>
              <a:ext uri="{FF2B5EF4-FFF2-40B4-BE49-F238E27FC236}">
                <a16:creationId xmlns:a16="http://schemas.microsoft.com/office/drawing/2014/main" id="{A6E9672D-0F08-20DA-7C0C-A5455D24A287}"/>
              </a:ext>
            </a:extLst>
          </p:cNvPr>
          <p:cNvSpPr txBox="1"/>
          <p:nvPr/>
        </p:nvSpPr>
        <p:spPr bwMode="auto">
          <a:xfrm>
            <a:off x="757215" y="2882554"/>
            <a:ext cx="1671354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/>
              <a:t>项目背景：</a:t>
            </a:r>
            <a:endParaRPr lang="en-US" altLang="zh-CN" sz="2800" b="1" dirty="0"/>
          </a:p>
        </p:txBody>
      </p:sp>
      <p:sp>
        <p:nvSpPr>
          <p:cNvPr id="11" name="íślîďe">
            <a:extLst>
              <a:ext uri="{FF2B5EF4-FFF2-40B4-BE49-F238E27FC236}">
                <a16:creationId xmlns:a16="http://schemas.microsoft.com/office/drawing/2014/main" id="{94C445EA-2263-DD33-6299-E1958354E808}"/>
              </a:ext>
            </a:extLst>
          </p:cNvPr>
          <p:cNvSpPr/>
          <p:nvPr/>
        </p:nvSpPr>
        <p:spPr bwMode="auto">
          <a:xfrm>
            <a:off x="2428568" y="2734304"/>
            <a:ext cx="3667432" cy="306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为了使学生能够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更加高效率地学习计算机方面的相关知识，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以及和教师的有效地沟通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，学生们需要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一个</a:t>
            </a:r>
            <a:r>
              <a:rPr lang="zh-CN" altLang="zh-CN" sz="1800" b="1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软件工程专业</a:t>
            </a:r>
            <a:r>
              <a:rPr lang="zh-CN" altLang="zh-CN" sz="1800" b="1" u="sng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课程学习、交流</a:t>
            </a:r>
            <a:r>
              <a:rPr lang="zh-CN" altLang="zh-CN" sz="1800" b="1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系统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 这个系统可以是网站形式，也可以在移动端部署。</a:t>
            </a:r>
            <a:endParaRPr lang="en-US" altLang="zh-CN" sz="2400" dirty="0"/>
          </a:p>
        </p:txBody>
      </p:sp>
      <p:sp>
        <p:nvSpPr>
          <p:cNvPr id="12" name="íṣḻíde">
            <a:extLst>
              <a:ext uri="{FF2B5EF4-FFF2-40B4-BE49-F238E27FC236}">
                <a16:creationId xmlns:a16="http://schemas.microsoft.com/office/drawing/2014/main" id="{D938A460-7A72-6229-539D-22EFC647415F}"/>
              </a:ext>
            </a:extLst>
          </p:cNvPr>
          <p:cNvSpPr txBox="1"/>
          <p:nvPr/>
        </p:nvSpPr>
        <p:spPr bwMode="auto">
          <a:xfrm>
            <a:off x="8356760" y="1893245"/>
            <a:ext cx="1671354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/>
              <a:t>项目目的：</a:t>
            </a:r>
            <a:endParaRPr lang="en-US" altLang="zh-CN" sz="2800" b="1" dirty="0"/>
          </a:p>
        </p:txBody>
      </p:sp>
      <p:sp>
        <p:nvSpPr>
          <p:cNvPr id="13" name="íślîďe">
            <a:extLst>
              <a:ext uri="{FF2B5EF4-FFF2-40B4-BE49-F238E27FC236}">
                <a16:creationId xmlns:a16="http://schemas.microsoft.com/office/drawing/2014/main" id="{6DA99EEA-3D30-8FFC-1DFB-1D53C1CAA34A}"/>
              </a:ext>
            </a:extLst>
          </p:cNvPr>
          <p:cNvSpPr/>
          <p:nvPr/>
        </p:nvSpPr>
        <p:spPr bwMode="auto">
          <a:xfrm>
            <a:off x="7358721" y="2336752"/>
            <a:ext cx="4577640" cy="40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indent="266700" algn="just">
              <a:lnSpc>
                <a:spcPct val="150000"/>
              </a:lnSpc>
            </a:pP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• 教师能够更好，更容易地得到学生的反馈，调整自己的进度或方法</a:t>
            </a:r>
          </a:p>
          <a:p>
            <a:pPr indent="266700" algn="just">
              <a:lnSpc>
                <a:spcPct val="150000"/>
              </a:lnSpc>
            </a:pP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• 教师可以方便地点评学生作业</a:t>
            </a:r>
          </a:p>
          <a:p>
            <a:pPr indent="266700" algn="just">
              <a:lnSpc>
                <a:spcPct val="150000"/>
              </a:lnSpc>
            </a:pP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• 有助于提高教师知名度和影响力，方便同学了解教师</a:t>
            </a:r>
          </a:p>
          <a:p>
            <a:pPr indent="266700" algn="just">
              <a:lnSpc>
                <a:spcPct val="150000"/>
              </a:lnSpc>
            </a:pP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• 学生的获得资料更加容易，更加丰富</a:t>
            </a:r>
          </a:p>
          <a:p>
            <a:pPr indent="266700" algn="just">
              <a:lnSpc>
                <a:spcPct val="150000"/>
              </a:lnSpc>
            </a:pP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• 学生能够有针对性地进行补课，如果有缺课的话</a:t>
            </a:r>
          </a:p>
          <a:p>
            <a:pPr indent="266700" algn="just">
              <a:lnSpc>
                <a:spcPct val="150000"/>
              </a:lnSpc>
            </a:pP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• 学生可以方便地向老师提出疑问 并且可以迅速的得到解答</a:t>
            </a:r>
          </a:p>
          <a:p>
            <a:pPr indent="266700" algn="just">
              <a:lnSpc>
                <a:spcPct val="150000"/>
              </a:lnSpc>
            </a:pP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• 游客</a:t>
            </a:r>
            <a:r>
              <a:rPr lang="zh-CN" altLang="en-US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（非计算机专业或未登录用户）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可以有机会了解这门课的情况，教师的情况</a:t>
            </a:r>
          </a:p>
        </p:txBody>
      </p:sp>
      <p:sp>
        <p:nvSpPr>
          <p:cNvPr id="15" name="íṣḻíde">
            <a:extLst>
              <a:ext uri="{FF2B5EF4-FFF2-40B4-BE49-F238E27FC236}">
                <a16:creationId xmlns:a16="http://schemas.microsoft.com/office/drawing/2014/main" id="{BC9EBD93-94DC-922B-4244-CF70C8123376}"/>
              </a:ext>
            </a:extLst>
          </p:cNvPr>
          <p:cNvSpPr txBox="1"/>
          <p:nvPr/>
        </p:nvSpPr>
        <p:spPr bwMode="auto">
          <a:xfrm>
            <a:off x="757213" y="5651868"/>
            <a:ext cx="1671354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/>
              <a:t>用户：</a:t>
            </a:r>
            <a:endParaRPr lang="en-US" altLang="zh-CN" sz="2800" b="1" dirty="0"/>
          </a:p>
        </p:txBody>
      </p:sp>
      <p:sp>
        <p:nvSpPr>
          <p:cNvPr id="20" name="íślîďe">
            <a:extLst>
              <a:ext uri="{FF2B5EF4-FFF2-40B4-BE49-F238E27FC236}">
                <a16:creationId xmlns:a16="http://schemas.microsoft.com/office/drawing/2014/main" id="{A17DBF43-8550-D277-C895-9274D819BBCA}"/>
              </a:ext>
            </a:extLst>
          </p:cNvPr>
          <p:cNvSpPr/>
          <p:nvPr/>
        </p:nvSpPr>
        <p:spPr bwMode="auto">
          <a:xfrm>
            <a:off x="2318545" y="5526823"/>
            <a:ext cx="2990874" cy="54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/>
              <a:t>城院全体同学、老师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4958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  <p:bldP spid="4" grpId="0"/>
          <p:bldP spid="8" grpId="0"/>
          <p:bldP spid="10" grpId="0"/>
          <p:bldP spid="11" grpId="0"/>
          <p:bldP spid="12" grpId="0"/>
          <p:bldP spid="13" grpId="0"/>
          <p:bldP spid="15" grpId="0"/>
          <p:bldP spid="2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  <p:bldP spid="4" grpId="0"/>
          <p:bldP spid="8" grpId="0"/>
          <p:bldP spid="10" grpId="0"/>
          <p:bldP spid="11" grpId="0"/>
          <p:bldP spid="12" grpId="0"/>
          <p:bldP spid="13" grpId="0"/>
          <p:bldP spid="15" grpId="0"/>
          <p:bldP spid="20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57576" y="481250"/>
            <a:ext cx="4927600" cy="1552898"/>
            <a:chOff x="2276771" y="2221458"/>
            <a:chExt cx="2625430" cy="2625428"/>
          </a:xfrm>
        </p:grpSpPr>
        <p:sp>
          <p:nvSpPr>
            <p:cNvPr id="5" name="椭圆 4"/>
            <p:cNvSpPr/>
            <p:nvPr/>
          </p:nvSpPr>
          <p:spPr>
            <a:xfrm>
              <a:off x="2276771" y="2221458"/>
              <a:ext cx="2625430" cy="2625428"/>
            </a:xfrm>
            <a:prstGeom prst="ellipse">
              <a:avLst/>
            </a:prstGeom>
            <a:noFill/>
            <a:ln w="28575">
              <a:solidFill>
                <a:srgbClr val="184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581581" y="2621254"/>
              <a:ext cx="2052942" cy="1840098"/>
              <a:chOff x="4950565" y="2141272"/>
              <a:chExt cx="3094826" cy="277396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950565" y="2141272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893507" y="4763350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582460" y="2625347"/>
              <a:ext cx="2045906" cy="1856228"/>
              <a:chOff x="4953229" y="2141272"/>
              <a:chExt cx="3084220" cy="2798278"/>
            </a:xfrm>
            <a:solidFill>
              <a:srgbClr val="1C50A2"/>
            </a:solidFill>
          </p:grpSpPr>
          <p:sp>
            <p:nvSpPr>
              <p:cNvPr id="46" name="椭圆 45"/>
              <p:cNvSpPr/>
              <p:nvPr/>
            </p:nvSpPr>
            <p:spPr>
              <a:xfrm>
                <a:off x="4953229" y="4787666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885565" y="2141272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616618" y="2570728"/>
              <a:ext cx="1946033" cy="1946033"/>
            </a:xfrm>
            <a:prstGeom prst="ellipse">
              <a:avLst/>
            </a:prstGeom>
            <a:solidFill>
              <a:srgbClr val="1C50A2"/>
            </a:soli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项目目标</a:t>
              </a:r>
            </a:p>
          </p:txBody>
        </p:sp>
      </p:grp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íṣḻíde">
            <a:extLst>
              <a:ext uri="{FF2B5EF4-FFF2-40B4-BE49-F238E27FC236}">
                <a16:creationId xmlns:a16="http://schemas.microsoft.com/office/drawing/2014/main" id="{142544AD-2783-4863-5307-C935DCBCC2E1}"/>
              </a:ext>
            </a:extLst>
          </p:cNvPr>
          <p:cNvSpPr txBox="1"/>
          <p:nvPr/>
        </p:nvSpPr>
        <p:spPr bwMode="auto">
          <a:xfrm>
            <a:off x="422918" y="3059417"/>
            <a:ext cx="1671354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/>
              <a:t>时间目标：</a:t>
            </a:r>
            <a:endParaRPr lang="en-US" altLang="zh-CN" sz="2800" b="1" dirty="0"/>
          </a:p>
        </p:txBody>
      </p:sp>
      <p:sp>
        <p:nvSpPr>
          <p:cNvPr id="8" name="íślîďe">
            <a:extLst>
              <a:ext uri="{FF2B5EF4-FFF2-40B4-BE49-F238E27FC236}">
                <a16:creationId xmlns:a16="http://schemas.microsoft.com/office/drawing/2014/main" id="{F6264FC1-86C9-4DC1-0DD0-C6A3A4B9AE82}"/>
              </a:ext>
            </a:extLst>
          </p:cNvPr>
          <p:cNvSpPr/>
          <p:nvPr/>
        </p:nvSpPr>
        <p:spPr bwMode="auto">
          <a:xfrm>
            <a:off x="2318545" y="2963138"/>
            <a:ext cx="2278061" cy="54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zh-CN" dirty="0"/>
              <a:t>本项目要求于</a:t>
            </a:r>
            <a:r>
              <a:rPr lang="en-US" altLang="zh-CN" dirty="0"/>
              <a:t>2023</a:t>
            </a:r>
            <a:r>
              <a:rPr lang="zh-CN" altLang="zh-CN" dirty="0"/>
              <a:t>年</a:t>
            </a:r>
            <a:r>
              <a:rPr lang="en-US" altLang="zh-CN" dirty="0"/>
              <a:t>3</a:t>
            </a:r>
            <a:r>
              <a:rPr lang="zh-CN" altLang="zh-CN" dirty="0"/>
              <a:t>月</a:t>
            </a:r>
            <a:r>
              <a:rPr lang="en-US" altLang="zh-CN" dirty="0"/>
              <a:t>7</a:t>
            </a:r>
            <a:r>
              <a:rPr lang="zh-CN" altLang="zh-CN" dirty="0"/>
              <a:t>日开始，于</a:t>
            </a:r>
            <a:r>
              <a:rPr lang="en-US" altLang="zh-CN" dirty="0"/>
              <a:t>2023</a:t>
            </a:r>
            <a:r>
              <a:rPr lang="zh-CN" altLang="zh-CN" dirty="0"/>
              <a:t>年</a:t>
            </a:r>
            <a:r>
              <a:rPr lang="en-US" altLang="zh-CN" dirty="0"/>
              <a:t>6</a:t>
            </a:r>
            <a:r>
              <a:rPr lang="zh-CN" altLang="zh-CN" dirty="0"/>
              <a:t>月</a:t>
            </a:r>
            <a:r>
              <a:rPr lang="en-US" altLang="zh-CN" dirty="0"/>
              <a:t>10</a:t>
            </a:r>
            <a:r>
              <a:rPr lang="zh-CN" altLang="zh-CN" dirty="0"/>
              <a:t>日结束。项目的结束以正式发布项目结项通知的日期为准。</a:t>
            </a:r>
          </a:p>
        </p:txBody>
      </p:sp>
      <p:sp>
        <p:nvSpPr>
          <p:cNvPr id="12" name="íṣḻíde">
            <a:extLst>
              <a:ext uri="{FF2B5EF4-FFF2-40B4-BE49-F238E27FC236}">
                <a16:creationId xmlns:a16="http://schemas.microsoft.com/office/drawing/2014/main" id="{D938A460-7A72-6229-539D-22EFC647415F}"/>
              </a:ext>
            </a:extLst>
          </p:cNvPr>
          <p:cNvSpPr txBox="1"/>
          <p:nvPr/>
        </p:nvSpPr>
        <p:spPr bwMode="auto">
          <a:xfrm>
            <a:off x="8071625" y="2153430"/>
            <a:ext cx="1671354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/>
              <a:t>可交付成果：</a:t>
            </a:r>
            <a:endParaRPr lang="en-US" altLang="zh-CN" sz="2800" b="1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A9FEF45-0EA3-D7D8-7B54-345B4BA9F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240636"/>
              </p:ext>
            </p:extLst>
          </p:nvPr>
        </p:nvGraphicFramePr>
        <p:xfrm>
          <a:off x="7092766" y="3356439"/>
          <a:ext cx="4701188" cy="18772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4562">
                  <a:extLst>
                    <a:ext uri="{9D8B030D-6E8A-4147-A177-3AD203B41FA5}">
                      <a16:colId xmlns:a16="http://schemas.microsoft.com/office/drawing/2014/main" val="2167429448"/>
                    </a:ext>
                  </a:extLst>
                </a:gridCol>
                <a:gridCol w="3636626">
                  <a:extLst>
                    <a:ext uri="{9D8B030D-6E8A-4147-A177-3AD203B41FA5}">
                      <a16:colId xmlns:a16="http://schemas.microsoft.com/office/drawing/2014/main" val="3204972001"/>
                    </a:ext>
                  </a:extLst>
                </a:gridCol>
              </a:tblGrid>
              <a:tr h="3715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0" dirty="0">
                          <a:effectLst/>
                        </a:rPr>
                        <a:t>序号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0" dirty="0">
                          <a:effectLst/>
                        </a:rPr>
                        <a:t>文件名称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9887169"/>
                  </a:ext>
                </a:extLst>
              </a:tr>
              <a:tr h="3764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0" dirty="0">
                          <a:effectLst/>
                        </a:rPr>
                        <a:t>需求工程项目计划书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1157994"/>
                  </a:ext>
                </a:extLst>
              </a:tr>
              <a:tr h="3764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0">
                          <a:effectLst/>
                        </a:rPr>
                        <a:t>可行性分析报告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8041931"/>
                  </a:ext>
                </a:extLst>
              </a:tr>
              <a:tr h="3764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0">
                          <a:effectLst/>
                        </a:rPr>
                        <a:t>项目章程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7376283"/>
                  </a:ext>
                </a:extLst>
              </a:tr>
              <a:tr h="3764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0" dirty="0">
                          <a:effectLst/>
                        </a:rPr>
                        <a:t>需求分析报告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454050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84B88F3E-E8E6-EC13-BEAE-5700512B5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528" y="2714029"/>
            <a:ext cx="53084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/>
              <a:t>本项目要求最终交付如下的成果（</a:t>
            </a:r>
            <a:r>
              <a:rPr lang="en-US" altLang="zh-CN" dirty="0"/>
              <a:t>TBD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8848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  <p:bldP spid="4" grpId="0"/>
          <p:bldP spid="8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  <p:bldP spid="4" grpId="0"/>
          <p:bldP spid="8" grpId="0"/>
          <p:bldP spid="12" grpId="0"/>
          <p:bldP spid="9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57576" y="481250"/>
            <a:ext cx="4927600" cy="1552898"/>
            <a:chOff x="2276771" y="2221458"/>
            <a:chExt cx="2625430" cy="2625428"/>
          </a:xfrm>
        </p:grpSpPr>
        <p:sp>
          <p:nvSpPr>
            <p:cNvPr id="5" name="椭圆 4"/>
            <p:cNvSpPr/>
            <p:nvPr/>
          </p:nvSpPr>
          <p:spPr>
            <a:xfrm>
              <a:off x="2276771" y="2221458"/>
              <a:ext cx="2625430" cy="2625428"/>
            </a:xfrm>
            <a:prstGeom prst="ellipse">
              <a:avLst/>
            </a:prstGeom>
            <a:noFill/>
            <a:ln w="28575">
              <a:solidFill>
                <a:srgbClr val="184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581581" y="2621254"/>
              <a:ext cx="2052942" cy="1840098"/>
              <a:chOff x="4950565" y="2141272"/>
              <a:chExt cx="3094826" cy="277396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950565" y="2141272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893507" y="4763350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582460" y="2625347"/>
              <a:ext cx="2045906" cy="1856228"/>
              <a:chOff x="4953229" y="2141272"/>
              <a:chExt cx="3084220" cy="2798278"/>
            </a:xfrm>
            <a:solidFill>
              <a:srgbClr val="1C50A2"/>
            </a:solidFill>
          </p:grpSpPr>
          <p:sp>
            <p:nvSpPr>
              <p:cNvPr id="46" name="椭圆 45"/>
              <p:cNvSpPr/>
              <p:nvPr/>
            </p:nvSpPr>
            <p:spPr>
              <a:xfrm>
                <a:off x="4953229" y="4787666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885565" y="2141272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616618" y="2570729"/>
              <a:ext cx="1946033" cy="1946033"/>
            </a:xfrm>
            <a:prstGeom prst="ellipse">
              <a:avLst/>
            </a:prstGeom>
            <a:solidFill>
              <a:srgbClr val="1C50A2"/>
            </a:soli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项目干系人</a:t>
              </a:r>
            </a:p>
          </p:txBody>
        </p:sp>
      </p:grp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E32FDF-4B5B-D8DE-102D-45778A70455E}"/>
              </a:ext>
            </a:extLst>
          </p:cNvPr>
          <p:cNvSpPr txBox="1"/>
          <p:nvPr/>
        </p:nvSpPr>
        <p:spPr>
          <a:xfrm>
            <a:off x="1523999" y="2301313"/>
            <a:ext cx="333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内部干系人：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51952AF-A7DC-5B3C-319A-D12F9BCB4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182650"/>
              </p:ext>
            </p:extLst>
          </p:nvPr>
        </p:nvGraphicFramePr>
        <p:xfrm>
          <a:off x="840303" y="3108228"/>
          <a:ext cx="9021452" cy="2446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467">
                  <a:extLst>
                    <a:ext uri="{9D8B030D-6E8A-4147-A177-3AD203B41FA5}">
                      <a16:colId xmlns:a16="http://schemas.microsoft.com/office/drawing/2014/main" val="579673500"/>
                    </a:ext>
                  </a:extLst>
                </a:gridCol>
                <a:gridCol w="777961">
                  <a:extLst>
                    <a:ext uri="{9D8B030D-6E8A-4147-A177-3AD203B41FA5}">
                      <a16:colId xmlns:a16="http://schemas.microsoft.com/office/drawing/2014/main" val="2511576159"/>
                    </a:ext>
                  </a:extLst>
                </a:gridCol>
                <a:gridCol w="1675052">
                  <a:extLst>
                    <a:ext uri="{9D8B030D-6E8A-4147-A177-3AD203B41FA5}">
                      <a16:colId xmlns:a16="http://schemas.microsoft.com/office/drawing/2014/main" val="957846343"/>
                    </a:ext>
                  </a:extLst>
                </a:gridCol>
                <a:gridCol w="3346493">
                  <a:extLst>
                    <a:ext uri="{9D8B030D-6E8A-4147-A177-3AD203B41FA5}">
                      <a16:colId xmlns:a16="http://schemas.microsoft.com/office/drawing/2014/main" val="1289422044"/>
                    </a:ext>
                  </a:extLst>
                </a:gridCol>
                <a:gridCol w="2189479">
                  <a:extLst>
                    <a:ext uri="{9D8B030D-6E8A-4147-A177-3AD203B41FA5}">
                      <a16:colId xmlns:a16="http://schemas.microsoft.com/office/drawing/2014/main" val="1446610941"/>
                    </a:ext>
                  </a:extLst>
                </a:gridCol>
              </a:tblGrid>
              <a:tr h="3921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职位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电话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邮箱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微信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078957610"/>
                  </a:ext>
                </a:extLst>
              </a:tr>
              <a:tr h="3424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田淼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组长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19157683369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32001037@stu.zucc.edu.cn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Oooooooo-Weee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280060765"/>
                  </a:ext>
                </a:extLst>
              </a:tr>
              <a:tr h="3424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时蒙恩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组员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19157681799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32001259@stu.zucc.edu.cn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sme1196389699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625662259"/>
                  </a:ext>
                </a:extLst>
              </a:tr>
              <a:tr h="3424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郑骥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组员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17681579954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32001278@stu.zucc.edu.cn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zj0905007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701637865"/>
                  </a:ext>
                </a:extLst>
              </a:tr>
              <a:tr h="3424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黄永智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组员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19157682418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32001119@stu.zucc.edu.cn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xd575575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590808647"/>
                  </a:ext>
                </a:extLst>
              </a:tr>
              <a:tr h="3424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韩易贤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组员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18758295337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32001236@stu.zucc.edu.cn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Qaz159357gyhg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570965309"/>
                  </a:ext>
                </a:extLst>
              </a:tr>
              <a:tr h="3424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潘阅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组员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32001263@stu.zucc.edu.cn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Zephyr-</a:t>
                      </a:r>
                      <a:r>
                        <a:rPr lang="en-US" sz="1200" kern="100" dirty="0" err="1">
                          <a:effectLst/>
                        </a:rPr>
                        <a:t>yue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441115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60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57576" y="481250"/>
            <a:ext cx="4927600" cy="1552898"/>
            <a:chOff x="2276771" y="2221458"/>
            <a:chExt cx="2625430" cy="2625428"/>
          </a:xfrm>
        </p:grpSpPr>
        <p:sp>
          <p:nvSpPr>
            <p:cNvPr id="5" name="椭圆 4"/>
            <p:cNvSpPr/>
            <p:nvPr/>
          </p:nvSpPr>
          <p:spPr>
            <a:xfrm>
              <a:off x="2276771" y="2221458"/>
              <a:ext cx="2625430" cy="2625428"/>
            </a:xfrm>
            <a:prstGeom prst="ellipse">
              <a:avLst/>
            </a:prstGeom>
            <a:noFill/>
            <a:ln w="28575">
              <a:solidFill>
                <a:srgbClr val="184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581581" y="2621254"/>
              <a:ext cx="2052942" cy="1840098"/>
              <a:chOff x="4950565" y="2141272"/>
              <a:chExt cx="3094826" cy="277396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950565" y="2141272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893507" y="4763350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582460" y="2625347"/>
              <a:ext cx="2045906" cy="1856228"/>
              <a:chOff x="4953229" y="2141272"/>
              <a:chExt cx="3084220" cy="2798278"/>
            </a:xfrm>
            <a:solidFill>
              <a:srgbClr val="1C50A2"/>
            </a:solidFill>
          </p:grpSpPr>
          <p:sp>
            <p:nvSpPr>
              <p:cNvPr id="46" name="椭圆 45"/>
              <p:cNvSpPr/>
              <p:nvPr/>
            </p:nvSpPr>
            <p:spPr>
              <a:xfrm>
                <a:off x="4953229" y="4787666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885565" y="2141272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616618" y="2570729"/>
              <a:ext cx="1946033" cy="1946033"/>
            </a:xfrm>
            <a:prstGeom prst="ellipse">
              <a:avLst/>
            </a:prstGeom>
            <a:solidFill>
              <a:srgbClr val="1C50A2"/>
            </a:soli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项目干系人</a:t>
              </a:r>
            </a:p>
          </p:txBody>
        </p:sp>
      </p:grp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E32FDF-4B5B-D8DE-102D-45778A70455E}"/>
              </a:ext>
            </a:extLst>
          </p:cNvPr>
          <p:cNvSpPr txBox="1"/>
          <p:nvPr/>
        </p:nvSpPr>
        <p:spPr>
          <a:xfrm>
            <a:off x="1523999" y="2301313"/>
            <a:ext cx="333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外部干系人：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C53089-E9C5-80B4-B276-A4BF83C20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161405"/>
              </p:ext>
            </p:extLst>
          </p:nvPr>
        </p:nvGraphicFramePr>
        <p:xfrm>
          <a:off x="835742" y="2909528"/>
          <a:ext cx="10736826" cy="2419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8923">
                  <a:extLst>
                    <a:ext uri="{9D8B030D-6E8A-4147-A177-3AD203B41FA5}">
                      <a16:colId xmlns:a16="http://schemas.microsoft.com/office/drawing/2014/main" val="1278548990"/>
                    </a:ext>
                  </a:extLst>
                </a:gridCol>
                <a:gridCol w="1816671">
                  <a:extLst>
                    <a:ext uri="{9D8B030D-6E8A-4147-A177-3AD203B41FA5}">
                      <a16:colId xmlns:a16="http://schemas.microsoft.com/office/drawing/2014/main" val="4196650914"/>
                    </a:ext>
                  </a:extLst>
                </a:gridCol>
                <a:gridCol w="1979871">
                  <a:extLst>
                    <a:ext uri="{9D8B030D-6E8A-4147-A177-3AD203B41FA5}">
                      <a16:colId xmlns:a16="http://schemas.microsoft.com/office/drawing/2014/main" val="895226643"/>
                    </a:ext>
                  </a:extLst>
                </a:gridCol>
                <a:gridCol w="3949005">
                  <a:extLst>
                    <a:ext uri="{9D8B030D-6E8A-4147-A177-3AD203B41FA5}">
                      <a16:colId xmlns:a16="http://schemas.microsoft.com/office/drawing/2014/main" val="262035619"/>
                    </a:ext>
                  </a:extLst>
                </a:gridCol>
                <a:gridCol w="1462356">
                  <a:extLst>
                    <a:ext uri="{9D8B030D-6E8A-4147-A177-3AD203B41FA5}">
                      <a16:colId xmlns:a16="http://schemas.microsoft.com/office/drawing/2014/main" val="466833064"/>
                    </a:ext>
                  </a:extLst>
                </a:gridCol>
              </a:tblGrid>
              <a:tr h="3041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00" kern="100">
                          <a:effectLst/>
                        </a:rPr>
                        <a:t>姓名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00" kern="100">
                          <a:effectLst/>
                        </a:rPr>
                        <a:t>角色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00" kern="100">
                          <a:effectLst/>
                        </a:rPr>
                        <a:t>电话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00" kern="100">
                          <a:effectLst/>
                        </a:rPr>
                        <a:t>邮箱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00" kern="100">
                          <a:effectLst/>
                        </a:rPr>
                        <a:t>地址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043462859"/>
                  </a:ext>
                </a:extLst>
              </a:tr>
              <a:tr h="423076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杨枨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项目发布人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13357102333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yangc@zucc.edu.cn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理四</a:t>
                      </a:r>
                      <a:r>
                        <a:rPr lang="en-US" sz="1200" kern="100">
                          <a:effectLst/>
                        </a:rPr>
                        <a:t>504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4158088241"/>
                  </a:ext>
                </a:extLst>
              </a:tr>
              <a:tr h="423076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苏奎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项目发布人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suk@zucc.edu.cn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4176574575"/>
                  </a:ext>
                </a:extLst>
              </a:tr>
              <a:tr h="423076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洪睿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助教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32001237@stu.zucc.edu.cn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807201952"/>
                  </a:ext>
                </a:extLst>
              </a:tr>
              <a:tr h="423076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韩易贤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助教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32001236@stu.zucc.edu.cn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917876728"/>
                  </a:ext>
                </a:extLst>
              </a:tr>
              <a:tr h="423076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其他同学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目标用户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/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669181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66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00971" y="2140570"/>
            <a:ext cx="1393529" cy="1393528"/>
            <a:chOff x="2276771" y="2221458"/>
            <a:chExt cx="2625430" cy="2625428"/>
          </a:xfrm>
        </p:grpSpPr>
        <p:sp>
          <p:nvSpPr>
            <p:cNvPr id="5" name="椭圆 4"/>
            <p:cNvSpPr/>
            <p:nvPr/>
          </p:nvSpPr>
          <p:spPr>
            <a:xfrm>
              <a:off x="2276771" y="2221458"/>
              <a:ext cx="2625430" cy="2625428"/>
            </a:xfrm>
            <a:prstGeom prst="ellipse">
              <a:avLst/>
            </a:prstGeom>
            <a:noFill/>
            <a:ln w="28575">
              <a:solidFill>
                <a:srgbClr val="184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581581" y="2621254"/>
              <a:ext cx="2052942" cy="1840098"/>
              <a:chOff x="4950565" y="2141272"/>
              <a:chExt cx="3094826" cy="277396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950565" y="2141272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893507" y="4763350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582460" y="2625347"/>
              <a:ext cx="2045906" cy="1856228"/>
              <a:chOff x="4953229" y="2141272"/>
              <a:chExt cx="3084220" cy="2798278"/>
            </a:xfrm>
            <a:solidFill>
              <a:srgbClr val="1C50A2"/>
            </a:solidFill>
          </p:grpSpPr>
          <p:sp>
            <p:nvSpPr>
              <p:cNvPr id="46" name="椭圆 45"/>
              <p:cNvSpPr/>
              <p:nvPr/>
            </p:nvSpPr>
            <p:spPr>
              <a:xfrm>
                <a:off x="4953229" y="4787666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885565" y="2141272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616618" y="2570728"/>
              <a:ext cx="1946033" cy="1946033"/>
            </a:xfrm>
            <a:prstGeom prst="ellipse">
              <a:avLst/>
            </a:prstGeom>
            <a:solidFill>
              <a:srgbClr val="1C50A2"/>
            </a:soli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2</a:t>
              </a:r>
              <a:endPara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2856939" y="3915698"/>
            <a:ext cx="6481592" cy="807881"/>
          </a:xfrm>
          <a:prstGeom prst="rect">
            <a:avLst/>
          </a:prstGeom>
          <a:noFill/>
        </p:spPr>
        <p:txBody>
          <a:bodyPr wrap="square" lIns="68548" tIns="34274" rIns="68548" bIns="3427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/>
            <a:r>
              <a:rPr lang="zh-CN" altLang="en-US" sz="48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项目需求</a:t>
            </a:r>
            <a:endParaRPr lang="en-US" altLang="zh-CN" sz="4800" b="1" dirty="0">
              <a:solidFill>
                <a:srgbClr val="1C50A2"/>
              </a:solidFill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WWW.2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1126</Words>
  <Application>Microsoft Office PowerPoint</Application>
  <PresentationFormat>宽屏</PresentationFormat>
  <Paragraphs>232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 Unicode MS</vt:lpstr>
      <vt:lpstr>Helvetica Condensed</vt:lpstr>
      <vt:lpstr>PingFang SC</vt:lpstr>
      <vt:lpstr>等线</vt:lpstr>
      <vt:lpstr>仿宋</vt:lpstr>
      <vt:lpstr>微软雅黑</vt:lpstr>
      <vt:lpstr>Arial</vt:lpstr>
      <vt:lpstr>Calibri</vt:lpstr>
      <vt:lpstr>Open Sans</vt:lpstr>
      <vt:lpstr>Times New Roman</vt:lpstr>
      <vt:lpstr>WWW.2PPT.COM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www.2ppt.com-爱PPT提供资源下载</dc:title>
  <dc:subject>www.2ppt.com-爱PPT提供资源下载</dc:subject>
  <dc:creator>www.2ppt.com-爱PPT提供资源下载</dc:creator>
  <dc:description>www.2ppt.com-爱PPT提供资源下载</dc:description>
  <cp:lastModifiedBy>阅</cp:lastModifiedBy>
  <cp:revision>9</cp:revision>
  <dcterms:created xsi:type="dcterms:W3CDTF">2021-10-06T00:40:13Z</dcterms:created>
  <dcterms:modified xsi:type="dcterms:W3CDTF">2023-03-13T02:16:21Z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A09F084E-AD41-489F-8076-AA5BE3082BCA}" pid="100">
    <vt:ui4>5</vt:ui4>
  </property>
  <property fmtid="{64440492-4C8B-11D1-8B70-080036B11A03}" pid="11">
    <vt:lpwstr>www.2ppt.com-爱PPT提供资源下载</vt:lpwstr>
  </property>
  <property fmtid="{D5CDD505-2E9C-101B-9397-08002B2CF9AE}" pid="2" name="ICV">
    <vt:lpwstr>6B3F400533DF45C59741C88864D6B666</vt:lpwstr>
  </property>
  <property fmtid="{D5CDD505-2E9C-101B-9397-08002B2CF9AE}" pid="3" name="KSOProductBuildVer">
    <vt:lpwstr>2052-11.1.0.10938</vt:lpwstr>
  </property>
</Properties>
</file>