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0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1" r:id="rId1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DE3333-857A-4131-9EBA-B73C0C259FD7}" type="datetime1">
              <a:rPr lang="zh-CN" altLang="en-US" smtClean="0"/>
              <a:t>2022-08-05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D12D00-6AAC-4A94-B2E5-A12E9C579B03}" type="datetime1">
              <a:rPr lang="zh-CN" altLang="en-US" smtClean="0"/>
              <a:t>2022-08-05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594A98-8FB4-4076-AE7B-5D3B1A2CBC70}" type="datetime1">
              <a:rPr lang="zh-CN" altLang="en-US" smtClean="0"/>
              <a:t>2022-08-05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E0F2F7-3EF1-4761-ABAF-2FA9DDE4F1A8}" type="datetime1">
              <a:rPr lang="zh-CN" altLang="en-US" smtClean="0"/>
              <a:t>2022-08-05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矩形​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63FC6D-277D-4D53-8EB6-E41026A24247}" type="datetime1">
              <a:rPr lang="zh-CN" altLang="en-US" smtClean="0"/>
              <a:t>2022-08-05</a:t>
            </a:fld>
            <a:endParaRPr lang="en-US" dirty="0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4FFC25-0C05-49C8-B150-3CF6B89B5C55}" type="datetime1">
              <a:rPr lang="zh-CN" altLang="en-US" smtClean="0"/>
              <a:t>2022-08-05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C14310-5240-428A-850A-F7101D16AE5A}" type="datetime1">
              <a:rPr lang="zh-CN" altLang="en-US" smtClean="0"/>
              <a:t>2022-08-05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85B13-09B0-4D01-A286-57280995F924}" type="datetime1">
              <a:rPr lang="zh-CN" altLang="en-US" smtClean="0"/>
              <a:t>2022-08-05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11FE78-D258-4188-9C5F-198CC4CE7F12}" type="datetime1">
              <a:rPr lang="zh-CN" altLang="en-US" smtClean="0"/>
              <a:t>2022-08-05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491C52-D618-41DD-80F2-22500A780186}" type="datetime1">
              <a:rPr lang="zh-CN" altLang="en-US" smtClean="0"/>
              <a:t>2022-08-05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EE3488-748A-4EA8-9571-9D5A1694FA0A}" type="datetime1">
              <a:rPr lang="zh-CN" altLang="en-US" smtClean="0"/>
              <a:t>2022-08-05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D7791703-7779-4492-8183-3F96B27D2540}" type="datetime1">
              <a:rPr lang="zh-CN" altLang="en-US" smtClean="0"/>
              <a:t>2022-08-05</a:t>
            </a:fld>
            <a:endParaRPr lang="en-US" dirty="0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D22F12-409A-40D9-8774-D34C978752A7}" type="datetime1">
              <a:rPr lang="zh-CN" altLang="en-US" smtClean="0"/>
              <a:t>2022-08-05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400FF2F-BAC0-4F33-9E13-F8F6FA55A14D}" type="datetime1">
              <a:rPr lang="zh-CN" altLang="en-US" smtClean="0"/>
              <a:t>2022-08-05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1" kern="1200" cap="all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42BBA4-E2AF-43E2-B561-C54C48F7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EE3488-748A-4EA8-9571-9D5A1694FA0A}" type="datetime1">
              <a:rPr lang="zh-CN" altLang="en-US" smtClean="0"/>
              <a:t>2022-08-05</a:t>
            </a:fld>
            <a:endParaRPr 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135D6F7-1830-4EE2-B534-5EE29D599770}"/>
              </a:ext>
            </a:extLst>
          </p:cNvPr>
          <p:cNvSpPr/>
          <p:nvPr/>
        </p:nvSpPr>
        <p:spPr>
          <a:xfrm>
            <a:off x="161924" y="794639"/>
            <a:ext cx="809625" cy="8191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Router1</a:t>
            </a:r>
          </a:p>
          <a:p>
            <a:pPr algn="ctr"/>
            <a:r>
              <a:rPr lang="en-US" altLang="zh-CN" sz="1000" dirty="0"/>
              <a:t>(RR)</a:t>
            </a:r>
            <a:endParaRPr lang="zh-CN" altLang="en-US" sz="10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772DB09-72E7-4FEF-AB61-C75C8CF97522}"/>
              </a:ext>
            </a:extLst>
          </p:cNvPr>
          <p:cNvSpPr/>
          <p:nvPr/>
        </p:nvSpPr>
        <p:spPr>
          <a:xfrm>
            <a:off x="161925" y="2518664"/>
            <a:ext cx="809625" cy="8191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Router2</a:t>
            </a:r>
            <a:endParaRPr lang="zh-CN" altLang="en-US" sz="10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EB9FB0F-8CE9-4679-A80F-E63D978C8F21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566737" y="1613789"/>
            <a:ext cx="1" cy="904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E174744-9D61-4628-B092-24F140820BEC}"/>
              </a:ext>
            </a:extLst>
          </p:cNvPr>
          <p:cNvSpPr txBox="1"/>
          <p:nvPr/>
        </p:nvSpPr>
        <p:spPr>
          <a:xfrm>
            <a:off x="161924" y="1893646"/>
            <a:ext cx="8096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BGP Peering</a:t>
            </a:r>
            <a:endParaRPr lang="zh-CN" altLang="en-US" sz="11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5E8E12-904B-4A59-8488-F22805E655B8}"/>
              </a:ext>
            </a:extLst>
          </p:cNvPr>
          <p:cNvSpPr/>
          <p:nvPr/>
        </p:nvSpPr>
        <p:spPr>
          <a:xfrm>
            <a:off x="2181224" y="2109089"/>
            <a:ext cx="1457313" cy="819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Collector 1</a:t>
            </a:r>
            <a:endParaRPr lang="zh-CN" altLang="en-US" sz="1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2098C8-7F81-406D-A3A6-7B33EBA46E62}"/>
              </a:ext>
            </a:extLst>
          </p:cNvPr>
          <p:cNvSpPr/>
          <p:nvPr/>
        </p:nvSpPr>
        <p:spPr>
          <a:xfrm>
            <a:off x="4286249" y="2109089"/>
            <a:ext cx="1457313" cy="819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Collector 2</a:t>
            </a:r>
            <a:endParaRPr lang="zh-CN" altLang="en-US" sz="1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75D257F-2A83-413B-B687-5558D643CBA3}"/>
              </a:ext>
            </a:extLst>
          </p:cNvPr>
          <p:cNvSpPr txBox="1"/>
          <p:nvPr/>
        </p:nvSpPr>
        <p:spPr>
          <a:xfrm>
            <a:off x="1231103" y="1604264"/>
            <a:ext cx="8096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BMP session1</a:t>
            </a:r>
            <a:endParaRPr lang="zh-CN" altLang="en-US" sz="11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C8812B0-CBD6-4286-A871-3882B55BAFA8}"/>
              </a:ext>
            </a:extLst>
          </p:cNvPr>
          <p:cNvSpPr txBox="1"/>
          <p:nvPr/>
        </p:nvSpPr>
        <p:spPr>
          <a:xfrm>
            <a:off x="2300282" y="1225764"/>
            <a:ext cx="8096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BMP session2</a:t>
            </a:r>
            <a:endParaRPr lang="zh-CN" altLang="en-US" sz="11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BC4E6FD-D339-434E-B243-5E33202E1E42}"/>
              </a:ext>
            </a:extLst>
          </p:cNvPr>
          <p:cNvSpPr/>
          <p:nvPr/>
        </p:nvSpPr>
        <p:spPr>
          <a:xfrm>
            <a:off x="1390650" y="5947664"/>
            <a:ext cx="5267325" cy="47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Kafka</a:t>
            </a:r>
            <a:endParaRPr lang="zh-CN" altLang="en-US" sz="10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776C8A7-776A-4C33-BAAD-BC8D697A15F6}"/>
              </a:ext>
            </a:extLst>
          </p:cNvPr>
          <p:cNvCxnSpPr/>
          <p:nvPr/>
        </p:nvCxnSpPr>
        <p:spPr>
          <a:xfrm flipV="1">
            <a:off x="5334000" y="6848475"/>
            <a:ext cx="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27D94C9-2532-49A7-B5C9-50657C0FACFB}"/>
              </a:ext>
            </a:extLst>
          </p:cNvPr>
          <p:cNvCxnSpPr/>
          <p:nvPr/>
        </p:nvCxnSpPr>
        <p:spPr>
          <a:xfrm>
            <a:off x="2447925" y="2928239"/>
            <a:ext cx="0" cy="3019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AD5E360-9333-452C-A1FD-140C2D485887}"/>
              </a:ext>
            </a:extLst>
          </p:cNvPr>
          <p:cNvCxnSpPr>
            <a:stCxn id="4" idx="5"/>
            <a:endCxn id="9" idx="0"/>
          </p:cNvCxnSpPr>
          <p:nvPr/>
        </p:nvCxnSpPr>
        <p:spPr>
          <a:xfrm>
            <a:off x="852982" y="1493827"/>
            <a:ext cx="2056899" cy="61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C7D774D-C1FA-4771-947E-335873756437}"/>
              </a:ext>
            </a:extLst>
          </p:cNvPr>
          <p:cNvCxnSpPr>
            <a:stCxn id="4" idx="6"/>
            <a:endCxn id="10" idx="0"/>
          </p:cNvCxnSpPr>
          <p:nvPr/>
        </p:nvCxnSpPr>
        <p:spPr>
          <a:xfrm>
            <a:off x="971549" y="1204214"/>
            <a:ext cx="4043357" cy="90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E9AE331-E868-45B9-9EAB-3352435BA447}"/>
              </a:ext>
            </a:extLst>
          </p:cNvPr>
          <p:cNvCxnSpPr/>
          <p:nvPr/>
        </p:nvCxnSpPr>
        <p:spPr>
          <a:xfrm>
            <a:off x="5505450" y="2928239"/>
            <a:ext cx="0" cy="3019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AEFE2D8E-0C80-4CB6-82F4-8A51CAD76241}"/>
              </a:ext>
            </a:extLst>
          </p:cNvPr>
          <p:cNvSpPr/>
          <p:nvPr/>
        </p:nvSpPr>
        <p:spPr>
          <a:xfrm>
            <a:off x="3078946" y="3237801"/>
            <a:ext cx="1750245" cy="1909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b="1" dirty="0"/>
              <a:t>Third </a:t>
            </a:r>
            <a:r>
              <a:rPr lang="en-US" altLang="zh-CN" sz="1000" b="1" dirty="0" err="1"/>
              <a:t>partie</a:t>
            </a:r>
            <a:r>
              <a:rPr lang="en-US" altLang="zh-CN" sz="1000" b="1" dirty="0"/>
              <a:t> SW:</a:t>
            </a:r>
          </a:p>
          <a:p>
            <a:r>
              <a:rPr lang="en-US" altLang="zh-CN" sz="1000" dirty="0"/>
              <a:t>1. Redis cache</a:t>
            </a:r>
          </a:p>
          <a:p>
            <a:r>
              <a:rPr lang="en-US" altLang="zh-CN" sz="1000" dirty="0"/>
              <a:t>(1) Sync BMP session(metrics)</a:t>
            </a:r>
          </a:p>
          <a:p>
            <a:r>
              <a:rPr lang="en-US" altLang="zh-CN" sz="1000" dirty="0"/>
              <a:t>(2) Sync BMP session with a </a:t>
            </a:r>
          </a:p>
          <a:p>
            <a:r>
              <a:rPr lang="en-US" altLang="zh-CN" sz="1000" dirty="0"/>
              <a:t>peer-group hash.</a:t>
            </a:r>
          </a:p>
          <a:p>
            <a:endParaRPr lang="en-US" altLang="zh-CN" sz="1000" dirty="0"/>
          </a:p>
          <a:p>
            <a:r>
              <a:rPr lang="en-US" altLang="zh-CN" sz="1000" dirty="0"/>
              <a:t>2. Other functionalities</a:t>
            </a:r>
          </a:p>
          <a:p>
            <a:r>
              <a:rPr lang="en-US" altLang="zh-CN" sz="1000" dirty="0"/>
              <a:t>(1) Enable the collector to consume BMP session state from the SW</a:t>
            </a:r>
          </a:p>
          <a:p>
            <a:r>
              <a:rPr lang="en-US" altLang="zh-CN" sz="1000" dirty="0"/>
              <a:t>(2)</a:t>
            </a:r>
            <a:r>
              <a:rPr lang="zh-CN" altLang="en-US" sz="1000" dirty="0"/>
              <a:t> </a:t>
            </a:r>
            <a:r>
              <a:rPr lang="en-US" altLang="zh-CN" sz="1000" dirty="0"/>
              <a:t>Return</a:t>
            </a:r>
            <a:r>
              <a:rPr lang="zh-CN" altLang="en-US" sz="1000" dirty="0"/>
              <a:t> </a:t>
            </a:r>
            <a:r>
              <a:rPr lang="en-US" altLang="zh-CN" sz="1000" dirty="0"/>
              <a:t>priority</a:t>
            </a:r>
            <a:endParaRPr lang="zh-CN" altLang="en-US" sz="1000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71ABEDB-D905-48BB-A40F-2D7F45778F91}"/>
              </a:ext>
            </a:extLst>
          </p:cNvPr>
          <p:cNvCxnSpPr>
            <a:stCxn id="9" idx="2"/>
          </p:cNvCxnSpPr>
          <p:nvPr/>
        </p:nvCxnSpPr>
        <p:spPr>
          <a:xfrm>
            <a:off x="2909881" y="2928239"/>
            <a:ext cx="290519" cy="2905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7B9DD1F-2CF6-4568-B076-BA142F9E0D26}"/>
              </a:ext>
            </a:extLst>
          </p:cNvPr>
          <p:cNvCxnSpPr>
            <a:stCxn id="10" idx="2"/>
          </p:cNvCxnSpPr>
          <p:nvPr/>
        </p:nvCxnSpPr>
        <p:spPr>
          <a:xfrm flipH="1">
            <a:off x="4695812" y="2928239"/>
            <a:ext cx="319094" cy="2905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F6980E1-8FF6-4215-B030-D670CC987544}"/>
              </a:ext>
            </a:extLst>
          </p:cNvPr>
          <p:cNvSpPr txBox="1"/>
          <p:nvPr/>
        </p:nvSpPr>
        <p:spPr>
          <a:xfrm>
            <a:off x="5886466" y="2777144"/>
            <a:ext cx="204341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Redis cache:</a:t>
            </a:r>
          </a:p>
          <a:p>
            <a:pPr marL="342900" indent="-342900">
              <a:buAutoNum type="arabicPeriod"/>
            </a:pPr>
            <a:r>
              <a:rPr lang="en-US" altLang="zh-CN" sz="1200" dirty="0">
                <a:solidFill>
                  <a:srgbClr val="00B0F0"/>
                </a:solidFill>
              </a:rPr>
              <a:t>Sync BMP session(BGP metrics)</a:t>
            </a:r>
          </a:p>
          <a:p>
            <a:pPr marL="342900" indent="-342900">
              <a:buAutoNum type="arabicPeriod"/>
            </a:pPr>
            <a:r>
              <a:rPr lang="en-US" altLang="zh-CN" sz="1200" dirty="0">
                <a:solidFill>
                  <a:srgbClr val="00B0F0"/>
                </a:solidFill>
              </a:rPr>
              <a:t>Sync BMP session with peer-group hash(optional)</a:t>
            </a:r>
          </a:p>
          <a:p>
            <a:pPr marL="342900" indent="-342900">
              <a:buAutoNum type="arabicPeriod"/>
            </a:pPr>
            <a:endParaRPr lang="en-US" altLang="zh-CN" sz="1200" b="1" dirty="0"/>
          </a:p>
          <a:p>
            <a:r>
              <a:rPr lang="en-US" altLang="zh-CN" sz="1600" b="1" dirty="0"/>
              <a:t>Other functionality:</a:t>
            </a:r>
          </a:p>
          <a:p>
            <a:pPr marL="342900" indent="-342900">
              <a:buAutoNum type="arabicPeriod"/>
            </a:pPr>
            <a:r>
              <a:rPr lang="en-US" altLang="zh-CN" sz="1200" dirty="0"/>
              <a:t>Enable the collector to consume data from SW</a:t>
            </a:r>
          </a:p>
          <a:p>
            <a:pPr marL="342900" indent="-342900">
              <a:buAutoNum type="arabicPeriod"/>
            </a:pPr>
            <a:r>
              <a:rPr lang="en-US" altLang="zh-CN" sz="1200" dirty="0"/>
              <a:t>Get and compare the peer-group hash of the two collectors, and return priorities to collectors respectively</a:t>
            </a:r>
            <a:endParaRPr lang="zh-CN" altLang="en-US" sz="1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F456983-C8D1-4A43-8B2E-CE62D1FE2B22}"/>
              </a:ext>
            </a:extLst>
          </p:cNvPr>
          <p:cNvSpPr txBox="1"/>
          <p:nvPr/>
        </p:nvSpPr>
        <p:spPr>
          <a:xfrm>
            <a:off x="3638537" y="715160"/>
            <a:ext cx="461434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Characteristics: </a:t>
            </a:r>
          </a:p>
          <a:p>
            <a:pPr marL="228600" indent="-228600">
              <a:buAutoNum type="arabicPeriod"/>
            </a:pPr>
            <a:r>
              <a:rPr lang="en-US" altLang="zh-CN" sz="1200" dirty="0"/>
              <a:t>Having two collectors daemon working in ACTIVE/STDBY mode based on their priority</a:t>
            </a:r>
          </a:p>
          <a:p>
            <a:pPr marL="228600" indent="-228600">
              <a:buAutoNum type="arabicPeriod"/>
            </a:pPr>
            <a:r>
              <a:rPr lang="en-US" altLang="zh-CN" sz="1200" dirty="0"/>
              <a:t>Do</a:t>
            </a:r>
            <a:r>
              <a:rPr lang="zh-CN" altLang="en-US" sz="1200" dirty="0"/>
              <a:t> </a:t>
            </a:r>
            <a:r>
              <a:rPr lang="en-US" altLang="zh-CN" sz="1200" dirty="0"/>
              <a:t>produce</a:t>
            </a:r>
            <a:r>
              <a:rPr lang="zh-CN" altLang="en-US" sz="1200" dirty="0"/>
              <a:t> </a:t>
            </a:r>
            <a:r>
              <a:rPr lang="en-US" altLang="zh-CN" sz="1200" dirty="0"/>
              <a:t>message to </a:t>
            </a:r>
            <a:r>
              <a:rPr lang="en-US" altLang="zh-CN" sz="1200" dirty="0" err="1"/>
              <a:t>kafka</a:t>
            </a:r>
            <a:r>
              <a:rPr lang="en-US" altLang="zh-CN" sz="1200" dirty="0"/>
              <a:t> if having a higher priority, vice versa.</a:t>
            </a:r>
          </a:p>
          <a:p>
            <a:pPr marL="228600" indent="-228600">
              <a:buAutoNum type="arabicPeriod"/>
            </a:pPr>
            <a:r>
              <a:rPr lang="en-US" altLang="zh-CN" sz="1200" dirty="0"/>
              <a:t>Signal </a:t>
            </a:r>
            <a:r>
              <a:rPr lang="en-US" altLang="zh-CN" sz="1200" dirty="0" err="1"/>
              <a:t>machenism</a:t>
            </a:r>
            <a:endParaRPr lang="en-US" altLang="zh-CN" sz="12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8AAFF25-1073-4BDF-8171-3CCCDD508A55}"/>
              </a:ext>
            </a:extLst>
          </p:cNvPr>
          <p:cNvSpPr txBox="1"/>
          <p:nvPr/>
        </p:nvSpPr>
        <p:spPr>
          <a:xfrm>
            <a:off x="7981282" y="715160"/>
            <a:ext cx="404335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Milestones:</a:t>
            </a:r>
            <a:br>
              <a:rPr lang="en-US" altLang="zh-CN" sz="1200" dirty="0"/>
            </a:br>
            <a:endParaRPr lang="en-US" altLang="zh-CN" sz="12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/>
              <a:t>Verify in the lab if the daemon state is stored in the cache, and if that when the daemon stopped, it will be removed from the cache (by setting a keepalive of 1 min)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>
                <a:effectLst/>
              </a:rPr>
              <a:t>Implement that the remote daemon is publishing/consuming from the </a:t>
            </a:r>
            <a:r>
              <a:rPr lang="en-US" altLang="zh-CN" sz="1200" dirty="0" err="1">
                <a:effectLst/>
              </a:rPr>
              <a:t>redis</a:t>
            </a:r>
            <a:r>
              <a:rPr lang="en-US" altLang="zh-CN" sz="1200" dirty="0">
                <a:effectLst/>
              </a:rPr>
              <a:t> cache.</a:t>
            </a:r>
            <a:endParaRPr lang="en-US" altLang="zh-CN" sz="12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>
                <a:effectLst/>
              </a:rPr>
              <a:t>Reorganize the key sent to </a:t>
            </a:r>
            <a:r>
              <a:rPr lang="en-US" altLang="zh-CN" sz="1200" dirty="0" err="1">
                <a:effectLst/>
              </a:rPr>
              <a:t>redis</a:t>
            </a:r>
            <a:r>
              <a:rPr lang="en-US" altLang="zh-CN" sz="1200" dirty="0">
                <a:effectLst/>
              </a:rPr>
              <a:t>:  </a:t>
            </a:r>
          </a:p>
          <a:p>
            <a:r>
              <a:rPr lang="en-US" altLang="zh-CN" sz="1200" b="1" dirty="0">
                <a:solidFill>
                  <a:srgbClr val="FF0000"/>
                </a:solidFill>
                <a:effectLst/>
              </a:rPr>
              <a:t>daemon_name+daemon_version+cluster_name+cluster_id+cluster_priority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>
                <a:effectLst/>
              </a:rPr>
              <a:t>Implement that if the daemon has higher priority, do produce message to </a:t>
            </a:r>
            <a:r>
              <a:rPr lang="en-US" altLang="zh-CN" sz="1200" dirty="0" err="1">
                <a:effectLst/>
              </a:rPr>
              <a:t>kafka</a:t>
            </a:r>
            <a:r>
              <a:rPr lang="en-US" altLang="zh-CN" sz="1200" dirty="0">
                <a:effectLst/>
              </a:rPr>
              <a:t>, vice versa.</a:t>
            </a:r>
            <a:endParaRPr lang="en-US" altLang="zh-CN" sz="12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/>
              <a:t>Implement that the received BMP metrics will be used as value to the key(in step 3). </a:t>
            </a:r>
          </a:p>
          <a:p>
            <a:r>
              <a:rPr lang="en-US" altLang="zh-CN" sz="1200" b="1" dirty="0" err="1">
                <a:solidFill>
                  <a:srgbClr val="FF0000"/>
                </a:solidFill>
              </a:rPr>
              <a:t>Dest</a:t>
            </a:r>
            <a:r>
              <a:rPr lang="en-US" altLang="zh-CN" sz="1200" b="1" dirty="0">
                <a:solidFill>
                  <a:srgbClr val="FF0000"/>
                </a:solidFill>
              </a:rPr>
              <a:t> IP </a:t>
            </a:r>
            <a:r>
              <a:rPr lang="en-US" altLang="zh-CN" sz="1200" b="1" dirty="0" err="1">
                <a:solidFill>
                  <a:srgbClr val="FF0000"/>
                </a:solidFill>
              </a:rPr>
              <a:t>addr</a:t>
            </a:r>
            <a:r>
              <a:rPr lang="en-US" altLang="zh-CN" sz="1200" b="1" dirty="0">
                <a:solidFill>
                  <a:srgbClr val="FF0000"/>
                </a:solidFill>
              </a:rPr>
              <a:t>.+BMP metrics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/>
              <a:t>If both daemon has BMP session to the same IP </a:t>
            </a:r>
            <a:r>
              <a:rPr lang="en-US" altLang="zh-CN" sz="1200" dirty="0" err="1"/>
              <a:t>addr</a:t>
            </a:r>
            <a:r>
              <a:rPr lang="en-US" altLang="zh-CN" sz="1200" dirty="0"/>
              <a:t>, and one daemon has higher priority than the other, do produce message to </a:t>
            </a:r>
            <a:r>
              <a:rPr lang="en-US" altLang="zh-CN" sz="1200" dirty="0" err="1"/>
              <a:t>kafka</a:t>
            </a:r>
            <a:r>
              <a:rPr lang="en-US" altLang="zh-CN" sz="12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200" dirty="0"/>
              <a:t>(optional) </a:t>
            </a:r>
            <a:r>
              <a:rPr lang="en-US" altLang="zh-CN" sz="1200" dirty="0" err="1"/>
              <a:t>Generat</a:t>
            </a:r>
            <a:r>
              <a:rPr lang="en-US" altLang="zh-CN" sz="1200" dirty="0"/>
              <a:t> for all peer-up a hash and form a peer-group has for BMP </a:t>
            </a:r>
            <a:r>
              <a:rPr lang="en-US" altLang="zh-CN" sz="1200" dirty="0" err="1"/>
              <a:t>metics</a:t>
            </a:r>
            <a:r>
              <a:rPr lang="en-US" altLang="zh-CN" sz="1200" dirty="0"/>
              <a:t> and publish/consume to/from </a:t>
            </a:r>
            <a:r>
              <a:rPr lang="en-US" altLang="zh-CN" sz="1200" dirty="0" err="1"/>
              <a:t>redis</a:t>
            </a:r>
            <a:r>
              <a:rPr lang="en-US" altLang="zh-CN" sz="1200" dirty="0"/>
              <a:t> cache to compare. If different, report to the log. If both daemon has the same </a:t>
            </a:r>
            <a:r>
              <a:rPr lang="en-US" altLang="zh-CN" sz="1200" dirty="0" err="1"/>
              <a:t>subscribtions</a:t>
            </a:r>
            <a:r>
              <a:rPr lang="en-US" altLang="zh-CN" sz="1200" dirty="0"/>
              <a:t> and the same BMP session, the daemon with higher priority produce message to </a:t>
            </a:r>
            <a:r>
              <a:rPr lang="en-US" altLang="zh-CN" sz="1200" dirty="0" err="1"/>
              <a:t>kafka</a:t>
            </a:r>
            <a:r>
              <a:rPr lang="en-US" altLang="zh-CN" sz="1200" dirty="0"/>
              <a:t>.</a:t>
            </a:r>
          </a:p>
        </p:txBody>
      </p:sp>
      <p:sp>
        <p:nvSpPr>
          <p:cNvPr id="54" name="标题 1">
            <a:extLst>
              <a:ext uri="{FF2B5EF4-FFF2-40B4-BE49-F238E27FC236}">
                <a16:creationId xmlns:a16="http://schemas.microsoft.com/office/drawing/2014/main" id="{274078D1-1B91-4AA9-85A8-C7339493EC10}"/>
              </a:ext>
            </a:extLst>
          </p:cNvPr>
          <p:cNvSpPr txBox="1">
            <a:spLocks/>
          </p:cNvSpPr>
          <p:nvPr/>
        </p:nvSpPr>
        <p:spPr>
          <a:xfrm>
            <a:off x="356629" y="0"/>
            <a:ext cx="10993715" cy="685694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High availability of BMP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54406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9" grpId="0" animBg="1"/>
      <p:bldP spid="10" grpId="0" animBg="1"/>
      <p:bldP spid="16" grpId="0"/>
      <p:bldP spid="17" grpId="0"/>
      <p:bldP spid="18" grpId="0" animBg="1"/>
      <p:bldP spid="43" grpId="0" animBg="1"/>
      <p:bldP spid="50" grpId="0"/>
      <p:bldP spid="51" grpId="0"/>
      <p:bldP spid="5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3EB9AB-3C2A-27AA-B5CB-F5B1A85E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EE3488-748A-4EA8-9571-9D5A1694FA0A}" type="datetime1">
              <a:rPr lang="zh-CN" altLang="en-US" smtClean="0"/>
              <a:t>2022-08-05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F2F89F-CA94-5109-0A06-FF86B05D4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62" y="2047875"/>
            <a:ext cx="7572375" cy="30099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D6BD8E0-5222-E96A-C570-BA39E85D76EA}"/>
              </a:ext>
            </a:extLst>
          </p:cNvPr>
          <p:cNvSpPr txBox="1"/>
          <p:nvPr/>
        </p:nvSpPr>
        <p:spPr>
          <a:xfrm>
            <a:off x="485772" y="1028701"/>
            <a:ext cx="589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400" b="1" dirty="0">
                <a:solidFill>
                  <a:srgbClr val="1CADE4"/>
                </a:solidFill>
              </a:rPr>
              <a:t>Sending signal 35 to standby collector B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6E32F9B-B9F7-F27A-5AD7-651F7DE37B54}"/>
              </a:ext>
            </a:extLst>
          </p:cNvPr>
          <p:cNvSpPr txBox="1">
            <a:spLocks/>
          </p:cNvSpPr>
          <p:nvPr/>
        </p:nvSpPr>
        <p:spPr>
          <a:xfrm>
            <a:off x="356629" y="0"/>
            <a:ext cx="10993715" cy="685694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High availability of BMP TESTING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1841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9680F4-37B2-AA2F-32F5-292B3FC8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EE3488-748A-4EA8-9571-9D5A1694FA0A}" type="datetime1">
              <a:rPr lang="zh-CN" altLang="en-US" smtClean="0"/>
              <a:t>2022-08-05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A71A6A-87C1-144C-1D81-43C6FEEC2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5" y="2219325"/>
            <a:ext cx="8248650" cy="29337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7E4632E-9357-0BC5-C442-84EFED14D697}"/>
              </a:ext>
            </a:extLst>
          </p:cNvPr>
          <p:cNvSpPr txBox="1"/>
          <p:nvPr/>
        </p:nvSpPr>
        <p:spPr>
          <a:xfrm>
            <a:off x="485772" y="1028701"/>
            <a:ext cx="578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400" b="1" dirty="0">
                <a:solidFill>
                  <a:srgbClr val="1CADE4"/>
                </a:solidFill>
              </a:rPr>
              <a:t>Sending signal 36 to active collector A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0A2DE02-7CC9-011B-D4F1-33A415DF0B97}"/>
              </a:ext>
            </a:extLst>
          </p:cNvPr>
          <p:cNvSpPr txBox="1">
            <a:spLocks/>
          </p:cNvSpPr>
          <p:nvPr/>
        </p:nvSpPr>
        <p:spPr>
          <a:xfrm>
            <a:off x="356629" y="0"/>
            <a:ext cx="10993715" cy="685694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High availability of BMP TESTING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32563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F3C2C6-E911-D292-2C2E-10804F39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EE3488-748A-4EA8-9571-9D5A1694FA0A}" type="datetime1">
              <a:rPr lang="zh-CN" altLang="en-US" smtClean="0"/>
              <a:t>2022-08-05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7DC821-65AC-0A6C-4F2B-4631456D1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957387"/>
            <a:ext cx="6096000" cy="29432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BF479EB-1DB6-B3AB-2A5A-DDA7B8065FBF}"/>
              </a:ext>
            </a:extLst>
          </p:cNvPr>
          <p:cNvSpPr txBox="1"/>
          <p:nvPr/>
        </p:nvSpPr>
        <p:spPr>
          <a:xfrm>
            <a:off x="485772" y="1028701"/>
            <a:ext cx="578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400" b="1" dirty="0">
                <a:solidFill>
                  <a:srgbClr val="1CADE4"/>
                </a:solidFill>
              </a:rPr>
              <a:t>Sending signal 37 to collector A &amp; B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AD4089A-D62B-EA6C-59AA-A3F490B35807}"/>
              </a:ext>
            </a:extLst>
          </p:cNvPr>
          <p:cNvSpPr txBox="1">
            <a:spLocks/>
          </p:cNvSpPr>
          <p:nvPr/>
        </p:nvSpPr>
        <p:spPr>
          <a:xfrm>
            <a:off x="356629" y="0"/>
            <a:ext cx="10993715" cy="685694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High availability of BMP TESTING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52300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064657-9907-8E4B-1DAD-589AAB0F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EE3488-748A-4EA8-9571-9D5A1694FA0A}" type="datetime1">
              <a:rPr lang="zh-CN" altLang="en-US" smtClean="0"/>
              <a:t>2022-08-05</a:t>
            </a:fld>
            <a:endParaRPr 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C6AD7C7B-6EEC-0EA4-0AE4-3F1CE8B623D5}"/>
              </a:ext>
            </a:extLst>
          </p:cNvPr>
          <p:cNvSpPr txBox="1">
            <a:spLocks/>
          </p:cNvSpPr>
          <p:nvPr/>
        </p:nvSpPr>
        <p:spPr>
          <a:xfrm>
            <a:off x="356629" y="0"/>
            <a:ext cx="10993715" cy="685694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High availability of BMP</a:t>
            </a:r>
            <a:endParaRPr 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982253-BA5E-60F3-6425-2565E0C7FE97}"/>
              </a:ext>
            </a:extLst>
          </p:cNvPr>
          <p:cNvSpPr txBox="1"/>
          <p:nvPr/>
        </p:nvSpPr>
        <p:spPr>
          <a:xfrm>
            <a:off x="485774" y="1028700"/>
            <a:ext cx="368617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b="1" dirty="0">
                <a:solidFill>
                  <a:srgbClr val="1CADE4"/>
                </a:solidFill>
              </a:rPr>
              <a:t>For </a:t>
            </a:r>
            <a:r>
              <a:rPr lang="en-US" altLang="zh-CN" sz="2800" b="1" dirty="0" err="1">
                <a:solidFill>
                  <a:srgbClr val="1CADE4"/>
                </a:solidFill>
              </a:rPr>
              <a:t>nfacctd</a:t>
            </a:r>
            <a:r>
              <a:rPr lang="en-US" altLang="zh-CN" sz="2800" b="1" dirty="0">
                <a:solidFill>
                  <a:srgbClr val="1CADE4"/>
                </a:solidFill>
              </a:rPr>
              <a:t>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Before </a:t>
            </a:r>
            <a:r>
              <a:rPr lang="en-US" altLang="zh-CN" dirty="0" err="1"/>
              <a:t>nfacctd</a:t>
            </a:r>
            <a:r>
              <a:rPr lang="en-US" altLang="zh-CN" dirty="0"/>
              <a:t> enter its main loop, it will initiate the BMP daemon,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redis</a:t>
            </a:r>
            <a:r>
              <a:rPr lang="zh-CN" altLang="en-US" dirty="0"/>
              <a:t> </a:t>
            </a:r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created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myself. This three threads belong to the core process.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BMP daemon produces the received BMP data to Kafka while the Kafka plugin produces the IPFIX data to Kafka.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CADE4"/>
                </a:solidFill>
              </a:rPr>
              <a:t>To disable the effect of this project for IPFIX, we just need to identify whether the </a:t>
            </a:r>
            <a:r>
              <a:rPr lang="en-US" altLang="zh-CN" dirty="0" err="1">
                <a:solidFill>
                  <a:srgbClr val="1CADE4"/>
                </a:solidFill>
              </a:rPr>
              <a:t>config.type</a:t>
            </a:r>
            <a:r>
              <a:rPr lang="en-US" altLang="zh-CN" dirty="0">
                <a:solidFill>
                  <a:srgbClr val="1CADE4"/>
                </a:solidFill>
              </a:rPr>
              <a:t> is “core”</a:t>
            </a:r>
            <a:r>
              <a:rPr lang="zh-CN" altLang="en-US" dirty="0">
                <a:solidFill>
                  <a:srgbClr val="1CADE4"/>
                </a:solidFill>
              </a:rPr>
              <a:t> </a:t>
            </a:r>
            <a:r>
              <a:rPr lang="en-US" altLang="zh-CN" dirty="0">
                <a:solidFill>
                  <a:srgbClr val="1CADE4"/>
                </a:solidFill>
              </a:rPr>
              <a:t>or</a:t>
            </a:r>
            <a:r>
              <a:rPr lang="zh-CN" altLang="en-US" dirty="0">
                <a:solidFill>
                  <a:srgbClr val="1CADE4"/>
                </a:solidFill>
              </a:rPr>
              <a:t> </a:t>
            </a:r>
            <a:r>
              <a:rPr lang="en-US" altLang="zh-CN" dirty="0">
                <a:solidFill>
                  <a:srgbClr val="1CADE4"/>
                </a:solidFill>
              </a:rPr>
              <a:t>“</a:t>
            </a:r>
            <a:r>
              <a:rPr lang="en-US" altLang="zh-CN" dirty="0" err="1">
                <a:solidFill>
                  <a:srgbClr val="1CADE4"/>
                </a:solidFill>
              </a:rPr>
              <a:t>kafka</a:t>
            </a:r>
            <a:r>
              <a:rPr lang="en-US" altLang="zh-CN" dirty="0">
                <a:solidFill>
                  <a:srgbClr val="1CADE4"/>
                </a:solidFill>
              </a:rPr>
              <a:t>”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4736614-400F-714B-D79E-7CF5CD6A8D43}"/>
              </a:ext>
            </a:extLst>
          </p:cNvPr>
          <p:cNvSpPr/>
          <p:nvPr/>
        </p:nvSpPr>
        <p:spPr>
          <a:xfrm>
            <a:off x="4714875" y="895351"/>
            <a:ext cx="1381125" cy="685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</a:p>
          <a:p>
            <a:pPr algn="ctr"/>
            <a:r>
              <a:rPr lang="en-US" altLang="zh-CN" dirty="0" err="1"/>
              <a:t>nfacctd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492EEF7-C2AF-4DA3-9638-2CEFA25E6D51}"/>
              </a:ext>
            </a:extLst>
          </p:cNvPr>
          <p:cNvSpPr/>
          <p:nvPr/>
        </p:nvSpPr>
        <p:spPr>
          <a:xfrm>
            <a:off x="6543675" y="1981201"/>
            <a:ext cx="2628900" cy="6856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Bmp_daemon_wrapper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FF02B687-7ABB-D840-0F92-96DB917DC9CE}"/>
              </a:ext>
            </a:extLst>
          </p:cNvPr>
          <p:cNvCxnSpPr>
            <a:stCxn id="10" idx="6"/>
            <a:endCxn id="11" idx="0"/>
          </p:cNvCxnSpPr>
          <p:nvPr/>
        </p:nvCxnSpPr>
        <p:spPr>
          <a:xfrm>
            <a:off x="6096000" y="1238198"/>
            <a:ext cx="1762125" cy="7430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0A9B94B6-FA03-477F-263A-501373B60C4F}"/>
              </a:ext>
            </a:extLst>
          </p:cNvPr>
          <p:cNvSpPr/>
          <p:nvPr/>
        </p:nvSpPr>
        <p:spPr>
          <a:xfrm>
            <a:off x="6596062" y="3451851"/>
            <a:ext cx="2524125" cy="7621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p_redis_init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52A158A8-F63C-4BE6-703D-083B5C9F94AC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 rot="5400000">
            <a:off x="7465647" y="3059373"/>
            <a:ext cx="78495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48F1CAF-BE1C-9C51-C458-447504818EA2}"/>
              </a:ext>
            </a:extLst>
          </p:cNvPr>
          <p:cNvSpPr/>
          <p:nvPr/>
        </p:nvSpPr>
        <p:spPr>
          <a:xfrm>
            <a:off x="6596062" y="4895850"/>
            <a:ext cx="2524125" cy="952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queue_thread_wrapper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DEF28CF6-16E2-721F-B1C5-A737876F494A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 rot="5400000">
            <a:off x="7517179" y="4554903"/>
            <a:ext cx="681893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0C1BFB4-5AD5-11F8-253E-AAB8EDA65EB3}"/>
              </a:ext>
            </a:extLst>
          </p:cNvPr>
          <p:cNvSpPr/>
          <p:nvPr/>
        </p:nvSpPr>
        <p:spPr>
          <a:xfrm>
            <a:off x="9906000" y="3267075"/>
            <a:ext cx="1406244" cy="946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 loop</a:t>
            </a:r>
            <a:endParaRPr lang="zh-CN" altLang="en-US" dirty="0"/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53D1D4A9-82D5-B8DC-ED48-A2F44E775B10}"/>
              </a:ext>
            </a:extLst>
          </p:cNvPr>
          <p:cNvCxnSpPr>
            <a:stCxn id="20" idx="2"/>
            <a:endCxn id="23" idx="1"/>
          </p:cNvCxnSpPr>
          <p:nvPr/>
        </p:nvCxnSpPr>
        <p:spPr>
          <a:xfrm rot="5400000" flipH="1" flipV="1">
            <a:off x="7828145" y="3770495"/>
            <a:ext cx="2107834" cy="2047875"/>
          </a:xfrm>
          <a:prstGeom prst="curvedConnector4">
            <a:avLst>
              <a:gd name="adj1" fmla="val -14912"/>
              <a:gd name="adj2" fmla="val 91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7988417E-5472-4452-2740-539816110CAE}"/>
              </a:ext>
            </a:extLst>
          </p:cNvPr>
          <p:cNvCxnSpPr>
            <a:stCxn id="23" idx="2"/>
            <a:endCxn id="23" idx="0"/>
          </p:cNvCxnSpPr>
          <p:nvPr/>
        </p:nvCxnSpPr>
        <p:spPr>
          <a:xfrm rot="5400000" flipH="1">
            <a:off x="10135681" y="3740516"/>
            <a:ext cx="946882" cy="12700"/>
          </a:xfrm>
          <a:prstGeom prst="curvedConnector5">
            <a:avLst>
              <a:gd name="adj1" fmla="val -24142"/>
              <a:gd name="adj2" fmla="val -10438606"/>
              <a:gd name="adj3" fmla="val 124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16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E113BB-41DE-B87B-9AC6-89A12C09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EE3488-748A-4EA8-9571-9D5A1694FA0A}" type="datetime1">
              <a:rPr lang="zh-CN" altLang="en-US" smtClean="0"/>
              <a:t>2022-08-05</a:t>
            </a:fld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3D16146-2B53-41CE-19CF-8DC207C2A886}"/>
              </a:ext>
            </a:extLst>
          </p:cNvPr>
          <p:cNvSpPr txBox="1"/>
          <p:nvPr/>
        </p:nvSpPr>
        <p:spPr>
          <a:xfrm>
            <a:off x="485773" y="1028700"/>
            <a:ext cx="4724402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400" b="1" dirty="0">
                <a:solidFill>
                  <a:srgbClr val="1CADE4"/>
                </a:solidFill>
              </a:rPr>
              <a:t>Redis thread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It has a main loop that is periodically setting record to </a:t>
            </a:r>
            <a:r>
              <a:rPr lang="en-US" altLang="zh-CN" sz="1600" dirty="0" err="1"/>
              <a:t>redis</a:t>
            </a:r>
            <a:r>
              <a:rPr lang="en-US" altLang="zh-CN" sz="1600" dirty="0"/>
              <a:t>. Initially it was writing </a:t>
            </a:r>
            <a:r>
              <a:rPr lang="en-US" altLang="zh-CN" sz="1600" dirty="0" err="1"/>
              <a:t>clusterID</a:t>
            </a:r>
            <a:r>
              <a:rPr lang="en-US" altLang="zh-CN" sz="1600" dirty="0"/>
              <a:t>, process type and daemon type to </a:t>
            </a:r>
            <a:r>
              <a:rPr lang="en-US" altLang="zh-CN" sz="1600" dirty="0" err="1"/>
              <a:t>redis</a:t>
            </a:r>
            <a:r>
              <a:rPr lang="en-US" altLang="zh-CN" sz="1600" dirty="0"/>
              <a:t>. I added writing the timestamp and increase the frequency to 1 second.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Timestamp is exclusive for each collector and is set at the establishment of </a:t>
            </a:r>
            <a:r>
              <a:rPr lang="en-US" altLang="zh-CN" sz="1600" dirty="0" err="1"/>
              <a:t>redis</a:t>
            </a:r>
            <a:r>
              <a:rPr lang="en-US" altLang="zh-CN" sz="1600" dirty="0"/>
              <a:t> connection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After entering the loop, </a:t>
            </a:r>
            <a:r>
              <a:rPr lang="en-US" altLang="zh-CN" sz="1600" dirty="0" err="1"/>
              <a:t>redis</a:t>
            </a:r>
            <a:r>
              <a:rPr lang="en-US" altLang="zh-CN" sz="1600" dirty="0"/>
              <a:t> thread produce the timestamp to </a:t>
            </a:r>
            <a:r>
              <a:rPr lang="en-US" altLang="zh-CN" sz="1600" dirty="0" err="1"/>
              <a:t>redis</a:t>
            </a:r>
            <a:r>
              <a:rPr lang="en-US" altLang="zh-CN" sz="1600" dirty="0"/>
              <a:t> with a timeout of 1s in each loop.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In each loop, </a:t>
            </a:r>
            <a:r>
              <a:rPr lang="en-US" altLang="zh-CN" sz="1600" dirty="0" err="1"/>
              <a:t>redis</a:t>
            </a:r>
            <a:r>
              <a:rPr lang="en-US" altLang="zh-CN" sz="1600" dirty="0"/>
              <a:t> thread also get all the timestamps from </a:t>
            </a:r>
            <a:r>
              <a:rPr lang="en-US" altLang="zh-CN" sz="1600" dirty="0" err="1"/>
              <a:t>redis</a:t>
            </a:r>
            <a:r>
              <a:rPr lang="en-US" altLang="zh-CN" sz="1600" dirty="0"/>
              <a:t> and make comparison between them and its timestamp and set the </a:t>
            </a:r>
            <a:r>
              <a:rPr lang="en-US" altLang="zh-CN" sz="1600" dirty="0" err="1"/>
              <a:t>dump_flag</a:t>
            </a:r>
            <a:r>
              <a:rPr lang="en-US" altLang="zh-CN" sz="1600" dirty="0"/>
              <a:t> accordingly.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If</a:t>
            </a:r>
            <a:r>
              <a:rPr lang="zh-CN" altLang="en-US" sz="1600" dirty="0"/>
              <a:t> </a:t>
            </a:r>
            <a:r>
              <a:rPr lang="en-US" altLang="zh-CN" sz="1600" dirty="0"/>
              <a:t>the </a:t>
            </a:r>
            <a:r>
              <a:rPr lang="en-US" altLang="zh-CN" sz="1600" dirty="0" err="1"/>
              <a:t>dump_flag</a:t>
            </a:r>
            <a:r>
              <a:rPr lang="en-US" altLang="zh-CN" sz="1600" dirty="0"/>
              <a:t> has been changed compared to that in the last loop, and this is also not the first time </a:t>
            </a:r>
            <a:r>
              <a:rPr lang="en-US" altLang="zh-CN" sz="1600" dirty="0" err="1"/>
              <a:t>redis</a:t>
            </a:r>
            <a:r>
              <a:rPr lang="en-US" altLang="zh-CN" sz="1600" dirty="0"/>
              <a:t> get a </a:t>
            </a:r>
            <a:r>
              <a:rPr lang="en-US" altLang="zh-CN" sz="1600" dirty="0" err="1"/>
              <a:t>dump_flag</a:t>
            </a:r>
            <a:r>
              <a:rPr lang="en-US" altLang="zh-CN" sz="1600" dirty="0"/>
              <a:t>, then set the </a:t>
            </a:r>
            <a:r>
              <a:rPr lang="en-US" altLang="zh-CN" sz="1600" dirty="0" err="1"/>
              <a:t>queue_dump_flag</a:t>
            </a:r>
            <a:r>
              <a:rPr lang="en-US" altLang="zh-CN" sz="1600" dirty="0"/>
              <a:t>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2F585B-F8A9-71F5-79C8-790596333A6C}"/>
              </a:ext>
            </a:extLst>
          </p:cNvPr>
          <p:cNvSpPr/>
          <p:nvPr/>
        </p:nvSpPr>
        <p:spPr>
          <a:xfrm>
            <a:off x="7210425" y="828676"/>
            <a:ext cx="1762125" cy="628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Sleep(1)</a:t>
            </a:r>
            <a:endParaRPr lang="zh-CN" altLang="en-US" sz="1200" dirty="0"/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4F71BAEB-C154-8394-4210-3217B2DCD9AB}"/>
              </a:ext>
            </a:extLst>
          </p:cNvPr>
          <p:cNvSpPr/>
          <p:nvPr/>
        </p:nvSpPr>
        <p:spPr>
          <a:xfrm>
            <a:off x="6981827" y="1711437"/>
            <a:ext cx="2285998" cy="76200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Regenerate_timestamp_flag</a:t>
            </a:r>
            <a:endParaRPr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71A939-1740-4591-7C83-A6D76608B6AD}"/>
              </a:ext>
            </a:extLst>
          </p:cNvPr>
          <p:cNvSpPr/>
          <p:nvPr/>
        </p:nvSpPr>
        <p:spPr>
          <a:xfrm>
            <a:off x="9906002" y="2335959"/>
            <a:ext cx="1800225" cy="447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Refresh timestamp to current time</a:t>
            </a:r>
            <a:endParaRPr lang="zh-CN" altLang="en-US" sz="1200" dirty="0"/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5B837251-6307-3EFB-766A-BECDACFAE9F7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9267825" y="2092437"/>
            <a:ext cx="1538290" cy="2435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FA480248-FF2D-9CC5-379C-FE3904E01C01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7981102" y="1567712"/>
            <a:ext cx="254111" cy="333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D481909-88DF-1264-EBE2-CBBFF45D2095}"/>
              </a:ext>
            </a:extLst>
          </p:cNvPr>
          <p:cNvSpPr txBox="1"/>
          <p:nvPr/>
        </p:nvSpPr>
        <p:spPr>
          <a:xfrm>
            <a:off x="9906002" y="2001160"/>
            <a:ext cx="547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true</a:t>
            </a:r>
            <a:endParaRPr lang="zh-CN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9EDBA0F-F789-67FF-4CD1-053D56FE193C}"/>
              </a:ext>
            </a:extLst>
          </p:cNvPr>
          <p:cNvSpPr/>
          <p:nvPr/>
        </p:nvSpPr>
        <p:spPr>
          <a:xfrm>
            <a:off x="5276850" y="3012119"/>
            <a:ext cx="5529265" cy="3875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3232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sz="1200" b="0" i="0" dirty="0" err="1">
                <a:solidFill>
                  <a:srgbClr val="3232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config.name+config.cluster_id+attachment_time</a:t>
            </a:r>
            <a:r>
              <a:rPr lang="en-US" altLang="zh-CN" sz="1200" b="0" i="0" dirty="0">
                <a:solidFill>
                  <a:srgbClr val="3232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timestamp</a:t>
            </a:r>
            <a:endParaRPr lang="zh-CN" altLang="en-US" sz="1200" dirty="0"/>
          </a:p>
        </p:txBody>
      </p: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FEED4F08-6A95-4255-2A9E-45A4D2E64834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5400000">
            <a:off x="7813814" y="2701107"/>
            <a:ext cx="538682" cy="833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965C93E2-A1A8-B7ED-BCA9-4DEFE597409D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rot="5400000">
            <a:off x="9309557" y="1515560"/>
            <a:ext cx="228485" cy="27646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3E4DA4B-A383-9853-4A79-38D467F207CF}"/>
              </a:ext>
            </a:extLst>
          </p:cNvPr>
          <p:cNvSpPr txBox="1"/>
          <p:nvPr/>
        </p:nvSpPr>
        <p:spPr>
          <a:xfrm>
            <a:off x="7858598" y="2583887"/>
            <a:ext cx="547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false</a:t>
            </a:r>
            <a:endParaRPr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21C7FDA-2802-3B70-5AA1-1674F5100E99}"/>
              </a:ext>
            </a:extLst>
          </p:cNvPr>
          <p:cNvSpPr/>
          <p:nvPr/>
        </p:nvSpPr>
        <p:spPr>
          <a:xfrm>
            <a:off x="5873985" y="3767411"/>
            <a:ext cx="4576765" cy="365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KEYS *+</a:t>
            </a:r>
            <a:r>
              <a:rPr lang="en-US" altLang="zh-CN" sz="1200" dirty="0" err="1"/>
              <a:t>config.cluster_id+attachment_time</a:t>
            </a:r>
            <a:endParaRPr lang="en-US" altLang="zh-CN" sz="1200" dirty="0"/>
          </a:p>
        </p:txBody>
      </p: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6EC95F20-F8DA-0F89-0962-8C08637ECB35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rot="16200000" flipH="1">
            <a:off x="7918068" y="3523111"/>
            <a:ext cx="367714" cy="1208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菱形 35">
            <a:extLst>
              <a:ext uri="{FF2B5EF4-FFF2-40B4-BE49-F238E27FC236}">
                <a16:creationId xmlns:a16="http://schemas.microsoft.com/office/drawing/2014/main" id="{519AE1E6-E416-FF51-C778-C1782357D5ED}"/>
              </a:ext>
            </a:extLst>
          </p:cNvPr>
          <p:cNvSpPr/>
          <p:nvPr/>
        </p:nvSpPr>
        <p:spPr>
          <a:xfrm>
            <a:off x="5210175" y="4765562"/>
            <a:ext cx="1771652" cy="135901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3232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 there is nothing under this query</a:t>
            </a:r>
            <a:endParaRPr lang="zh-CN" altLang="en-US" sz="1200" dirty="0"/>
          </a:p>
        </p:txBody>
      </p:sp>
      <p:sp>
        <p:nvSpPr>
          <p:cNvPr id="40" name="菱形 39">
            <a:extLst>
              <a:ext uri="{FF2B5EF4-FFF2-40B4-BE49-F238E27FC236}">
                <a16:creationId xmlns:a16="http://schemas.microsoft.com/office/drawing/2014/main" id="{02BBF9A0-0E98-C6B0-1CAA-83C4E837C0DB}"/>
              </a:ext>
            </a:extLst>
          </p:cNvPr>
          <p:cNvSpPr/>
          <p:nvPr/>
        </p:nvSpPr>
        <p:spPr>
          <a:xfrm>
            <a:off x="7089937" y="4684532"/>
            <a:ext cx="1641871" cy="150391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3232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 it has the smallest timestamp</a:t>
            </a:r>
            <a:endParaRPr lang="zh-CN" altLang="en-US" sz="1200" dirty="0"/>
          </a:p>
          <a:p>
            <a:pPr algn="ctr"/>
            <a:endParaRPr lang="zh-CN" altLang="en-US" sz="1200" dirty="0"/>
          </a:p>
        </p:txBody>
      </p:sp>
      <p:sp>
        <p:nvSpPr>
          <p:cNvPr id="41" name="菱形 40">
            <a:extLst>
              <a:ext uri="{FF2B5EF4-FFF2-40B4-BE49-F238E27FC236}">
                <a16:creationId xmlns:a16="http://schemas.microsoft.com/office/drawing/2014/main" id="{91209C74-9F50-45E2-FEC1-78461B052964}"/>
              </a:ext>
            </a:extLst>
          </p:cNvPr>
          <p:cNvSpPr/>
          <p:nvPr/>
        </p:nvSpPr>
        <p:spPr>
          <a:xfrm>
            <a:off x="8789828" y="4764815"/>
            <a:ext cx="1641871" cy="142200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3232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  there is just its timestamp </a:t>
            </a:r>
            <a:endParaRPr lang="zh-CN" altLang="en-US" sz="1200" dirty="0"/>
          </a:p>
        </p:txBody>
      </p:sp>
      <p:sp>
        <p:nvSpPr>
          <p:cNvPr id="42" name="菱形 41">
            <a:extLst>
              <a:ext uri="{FF2B5EF4-FFF2-40B4-BE49-F238E27FC236}">
                <a16:creationId xmlns:a16="http://schemas.microsoft.com/office/drawing/2014/main" id="{BB115A1C-BB24-2831-CBA2-5B46A8380284}"/>
              </a:ext>
            </a:extLst>
          </p:cNvPr>
          <p:cNvSpPr/>
          <p:nvPr/>
        </p:nvSpPr>
        <p:spPr>
          <a:xfrm>
            <a:off x="10450750" y="4885044"/>
            <a:ext cx="1580430" cy="122293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3232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 there is one timestamp that is smaller than its</a:t>
            </a:r>
          </a:p>
          <a:p>
            <a:pPr algn="ctr"/>
            <a:endParaRPr lang="zh-CN" altLang="en-US" sz="1200" dirty="0"/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8679BAF0-4D16-F529-B182-65A0D24934FD}"/>
              </a:ext>
            </a:extLst>
          </p:cNvPr>
          <p:cNvCxnSpPr>
            <a:cxnSpLocks/>
            <a:stCxn id="36" idx="1"/>
            <a:endCxn id="4" idx="1"/>
          </p:cNvCxnSpPr>
          <p:nvPr/>
        </p:nvCxnSpPr>
        <p:spPr>
          <a:xfrm rot="10800000" flipH="1">
            <a:off x="5210175" y="1143001"/>
            <a:ext cx="2000250" cy="4302068"/>
          </a:xfrm>
          <a:prstGeom prst="curvedConnector3">
            <a:avLst>
              <a:gd name="adj1" fmla="val -114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BD17D61-AF58-4C34-CB92-E1735F7437A0}"/>
              </a:ext>
            </a:extLst>
          </p:cNvPr>
          <p:cNvSpPr txBox="1"/>
          <p:nvPr/>
        </p:nvSpPr>
        <p:spPr>
          <a:xfrm>
            <a:off x="4621273" y="4063775"/>
            <a:ext cx="981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dump_flag</a:t>
            </a:r>
            <a:r>
              <a:rPr lang="en-US" altLang="zh-CN" sz="1200" dirty="0"/>
              <a:t> = true</a:t>
            </a:r>
            <a:endParaRPr lang="zh-CN" altLang="en-US" sz="1200" dirty="0"/>
          </a:p>
        </p:txBody>
      </p: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BF121656-A3C6-400B-AD23-AD58D058728F}"/>
              </a:ext>
            </a:extLst>
          </p:cNvPr>
          <p:cNvCxnSpPr>
            <a:endCxn id="36" idx="0"/>
          </p:cNvCxnSpPr>
          <p:nvPr/>
        </p:nvCxnSpPr>
        <p:spPr>
          <a:xfrm rot="16200000" flipH="1">
            <a:off x="5779487" y="4449048"/>
            <a:ext cx="633026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AD5C09BA-F5DE-19A7-9492-C82269EFBD49}"/>
              </a:ext>
            </a:extLst>
          </p:cNvPr>
          <p:cNvCxnSpPr>
            <a:cxnSpLocks/>
            <a:endCxn id="40" idx="0"/>
          </p:cNvCxnSpPr>
          <p:nvPr/>
        </p:nvCxnSpPr>
        <p:spPr>
          <a:xfrm rot="16200000" flipH="1">
            <a:off x="7608736" y="4382395"/>
            <a:ext cx="551998" cy="522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5780752E-FB72-81E1-0F28-017F115DDFFC}"/>
              </a:ext>
            </a:extLst>
          </p:cNvPr>
          <p:cNvCxnSpPr>
            <a:endCxn id="41" idx="0"/>
          </p:cNvCxnSpPr>
          <p:nvPr/>
        </p:nvCxnSpPr>
        <p:spPr>
          <a:xfrm rot="16200000" flipH="1">
            <a:off x="9226599" y="4380650"/>
            <a:ext cx="632282" cy="1360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F979E90A-5DB0-9BFC-E65D-98D82BDE3D2E}"/>
              </a:ext>
            </a:extLst>
          </p:cNvPr>
          <p:cNvCxnSpPr>
            <a:endCxn id="42" idx="0"/>
          </p:cNvCxnSpPr>
          <p:nvPr/>
        </p:nvCxnSpPr>
        <p:spPr>
          <a:xfrm>
            <a:off x="10258425" y="4132533"/>
            <a:ext cx="982540" cy="7525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5E7E2C2D-9C0B-DACD-C871-B5BCEF29B7E3}"/>
              </a:ext>
            </a:extLst>
          </p:cNvPr>
          <p:cNvCxnSpPr>
            <a:stCxn id="40" idx="2"/>
          </p:cNvCxnSpPr>
          <p:nvPr/>
        </p:nvCxnSpPr>
        <p:spPr>
          <a:xfrm rot="5400000" flipH="1">
            <a:off x="5852313" y="4129888"/>
            <a:ext cx="1235448" cy="2881673"/>
          </a:xfrm>
          <a:prstGeom prst="curvedConnector4">
            <a:avLst>
              <a:gd name="adj1" fmla="val -18503"/>
              <a:gd name="adj2" fmla="val 976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42E6C6F7-AE1F-3323-40DA-4F30A3AF3B6B}"/>
              </a:ext>
            </a:extLst>
          </p:cNvPr>
          <p:cNvCxnSpPr>
            <a:stCxn id="41" idx="2"/>
          </p:cNvCxnSpPr>
          <p:nvPr/>
        </p:nvCxnSpPr>
        <p:spPr>
          <a:xfrm rot="5400000">
            <a:off x="7992012" y="4805162"/>
            <a:ext cx="237090" cy="30004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2E621075-5B6F-EEEA-58AE-87DEAD78017B}"/>
              </a:ext>
            </a:extLst>
          </p:cNvPr>
          <p:cNvCxnSpPr>
            <a:cxnSpLocks/>
            <a:stCxn id="42" idx="3"/>
            <a:endCxn id="5" idx="3"/>
          </p:cNvCxnSpPr>
          <p:nvPr/>
        </p:nvCxnSpPr>
        <p:spPr>
          <a:xfrm flipH="1" flipV="1">
            <a:off x="9267825" y="2092437"/>
            <a:ext cx="2763355" cy="3404074"/>
          </a:xfrm>
          <a:prstGeom prst="curvedConnector3">
            <a:avLst>
              <a:gd name="adj1" fmla="val 12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46E9165D-6C06-A62E-9EA6-2A6F0B299420}"/>
              </a:ext>
            </a:extLst>
          </p:cNvPr>
          <p:cNvSpPr txBox="1"/>
          <p:nvPr/>
        </p:nvSpPr>
        <p:spPr>
          <a:xfrm>
            <a:off x="11065530" y="3211387"/>
            <a:ext cx="981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dump_flag</a:t>
            </a:r>
            <a:r>
              <a:rPr lang="en-US" altLang="zh-CN" sz="1200" dirty="0"/>
              <a:t> = false</a:t>
            </a:r>
            <a:endParaRPr lang="zh-CN" altLang="en-US" sz="1200" dirty="0"/>
          </a:p>
        </p:txBody>
      </p:sp>
      <p:sp>
        <p:nvSpPr>
          <p:cNvPr id="68" name="标题 1">
            <a:extLst>
              <a:ext uri="{FF2B5EF4-FFF2-40B4-BE49-F238E27FC236}">
                <a16:creationId xmlns:a16="http://schemas.microsoft.com/office/drawing/2014/main" id="{D0834DE2-025E-A9FA-6B28-826F20B59A14}"/>
              </a:ext>
            </a:extLst>
          </p:cNvPr>
          <p:cNvSpPr txBox="1">
            <a:spLocks/>
          </p:cNvSpPr>
          <p:nvPr/>
        </p:nvSpPr>
        <p:spPr>
          <a:xfrm>
            <a:off x="356629" y="0"/>
            <a:ext cx="10993715" cy="685694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High availability of BMP</a:t>
            </a:r>
            <a:endParaRPr lang="zh-cn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547E17B-63EF-C5F9-400D-3C858DE13AC3}"/>
              </a:ext>
            </a:extLst>
          </p:cNvPr>
          <p:cNvSpPr/>
          <p:nvPr/>
        </p:nvSpPr>
        <p:spPr>
          <a:xfrm>
            <a:off x="7202092" y="19523"/>
            <a:ext cx="1762125" cy="628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Set collector timestamp</a:t>
            </a:r>
            <a:endParaRPr lang="zh-CN" altLang="en-US" sz="12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A7A411A-9130-862F-BA19-E4104E3268C9}"/>
              </a:ext>
            </a:extLst>
          </p:cNvPr>
          <p:cNvCxnSpPr>
            <a:stCxn id="37" idx="2"/>
            <a:endCxn id="4" idx="0"/>
          </p:cNvCxnSpPr>
          <p:nvPr/>
        </p:nvCxnSpPr>
        <p:spPr>
          <a:xfrm>
            <a:off x="8083155" y="648173"/>
            <a:ext cx="8333" cy="180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57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2B198E-94AB-B05D-6391-102D0608E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EE3488-748A-4EA8-9571-9D5A1694FA0A}" type="datetime1">
              <a:rPr lang="zh-CN" altLang="en-US" smtClean="0"/>
              <a:t>2022-08-05</a:t>
            </a:fld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859FE9-E5E1-C110-369E-A9298E920AA4}"/>
              </a:ext>
            </a:extLst>
          </p:cNvPr>
          <p:cNvSpPr txBox="1"/>
          <p:nvPr/>
        </p:nvSpPr>
        <p:spPr>
          <a:xfrm>
            <a:off x="485773" y="1028700"/>
            <a:ext cx="482917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b="1" dirty="0">
                <a:solidFill>
                  <a:srgbClr val="1CADE4"/>
                </a:solidFill>
              </a:rPr>
              <a:t>Bmp daemon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It has a main loop that is producing one BMP data per loop(Regardless of the number of BMP peers). It calls the function </a:t>
            </a:r>
            <a:r>
              <a:rPr lang="en-US" altLang="zh-CN" dirty="0" err="1"/>
              <a:t>p_kafka_produce_to_part</a:t>
            </a:r>
            <a:r>
              <a:rPr lang="en-US" altLang="zh-CN" dirty="0"/>
              <a:t>() each time there is data to be sent.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In the function </a:t>
            </a:r>
            <a:r>
              <a:rPr lang="en-US" altLang="zh-CN" dirty="0" err="1"/>
              <a:t>p_kafka_produce_to_part</a:t>
            </a:r>
            <a:r>
              <a:rPr lang="en-US" altLang="zh-CN" dirty="0"/>
              <a:t>() before it can finally produce the data, I check with two flags: </a:t>
            </a:r>
            <a:r>
              <a:rPr lang="en-US" altLang="zh-CN" dirty="0" err="1"/>
              <a:t>queue_dump_flag&amp;dump_flag</a:t>
            </a:r>
            <a:r>
              <a:rPr lang="en-US" altLang="zh-CN" dirty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If </a:t>
            </a:r>
            <a:r>
              <a:rPr lang="en-US" altLang="zh-CN" dirty="0" err="1"/>
              <a:t>queue_dump_flag</a:t>
            </a:r>
            <a:r>
              <a:rPr lang="en-US" altLang="zh-CN" dirty="0"/>
              <a:t> is set, I dump the data in the queue first then I dump the data sent by bmp daemon.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If the </a:t>
            </a:r>
            <a:r>
              <a:rPr lang="en-US" altLang="zh-CN" dirty="0" err="1"/>
              <a:t>dump_flag</a:t>
            </a:r>
            <a:r>
              <a:rPr lang="en-US" altLang="zh-CN" dirty="0"/>
              <a:t> is not set, I skip the dumping and store the data into the data queue.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If the </a:t>
            </a:r>
            <a:r>
              <a:rPr lang="en-US" altLang="zh-CN" dirty="0" err="1"/>
              <a:t>dump_flag</a:t>
            </a:r>
            <a:r>
              <a:rPr lang="en-US" altLang="zh-CN" dirty="0"/>
              <a:t> is set, I dump the data normally.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033703-E42E-9331-1BF5-9329B4A1B9E1}"/>
              </a:ext>
            </a:extLst>
          </p:cNvPr>
          <p:cNvSpPr/>
          <p:nvPr/>
        </p:nvSpPr>
        <p:spPr>
          <a:xfrm>
            <a:off x="6902848" y="987869"/>
            <a:ext cx="2292348" cy="4667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Received BMP *data</a:t>
            </a:r>
          </a:p>
          <a:p>
            <a:pPr algn="ctr"/>
            <a:r>
              <a:rPr lang="en-US" altLang="zh-CN" sz="1200" dirty="0" err="1"/>
              <a:t>p_kafk_produce_to_part</a:t>
            </a:r>
            <a:r>
              <a:rPr lang="en-US" altLang="zh-CN" sz="1200" dirty="0"/>
              <a:t>()</a:t>
            </a:r>
            <a:endParaRPr lang="zh-CN" altLang="en-US" sz="1200" dirty="0"/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B877FA1B-379A-352F-7A0B-1062BF2F799F}"/>
              </a:ext>
            </a:extLst>
          </p:cNvPr>
          <p:cNvSpPr/>
          <p:nvPr/>
        </p:nvSpPr>
        <p:spPr>
          <a:xfrm>
            <a:off x="6555978" y="1934019"/>
            <a:ext cx="2986088" cy="46672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Queue_dump_flag</a:t>
            </a:r>
            <a:endParaRPr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512B96-C97A-FEC7-6768-42A09F3D5F5C}"/>
              </a:ext>
            </a:extLst>
          </p:cNvPr>
          <p:cNvSpPr/>
          <p:nvPr/>
        </p:nvSpPr>
        <p:spPr>
          <a:xfrm>
            <a:off x="9703393" y="2474761"/>
            <a:ext cx="2028032" cy="809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While(q-&gt;count!=NULL)</a:t>
            </a:r>
          </a:p>
          <a:p>
            <a:pPr algn="ctr"/>
            <a:r>
              <a:rPr lang="en-US" altLang="zh-CN" sz="1200" dirty="0"/>
              <a:t>{</a:t>
            </a:r>
            <a:r>
              <a:rPr lang="en-US" altLang="zh-CN" sz="1200" dirty="0" err="1"/>
              <a:t>rd_kafka_produce</a:t>
            </a:r>
            <a:r>
              <a:rPr lang="en-US" altLang="zh-CN" sz="1200" dirty="0"/>
              <a:t>(q-&gt;head)</a:t>
            </a:r>
          </a:p>
          <a:p>
            <a:pPr algn="ctr"/>
            <a:r>
              <a:rPr lang="en-US" altLang="zh-CN" sz="1200" dirty="0"/>
              <a:t>Dequeue(q)}</a:t>
            </a:r>
            <a:endParaRPr lang="zh-CN" altLang="en-US" sz="1200" dirty="0"/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9981E5BD-5F12-214C-BFB2-0D4112D9793C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9542066" y="2167381"/>
            <a:ext cx="1175343" cy="3073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6008D81-178D-B0A3-4A0E-22F981AB5782}"/>
              </a:ext>
            </a:extLst>
          </p:cNvPr>
          <p:cNvSpPr txBox="1"/>
          <p:nvPr/>
        </p:nvSpPr>
        <p:spPr>
          <a:xfrm>
            <a:off x="10058240" y="2101074"/>
            <a:ext cx="636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true</a:t>
            </a:r>
            <a:endParaRPr lang="zh-CN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20DBB8-98D6-387B-1593-57C4A855CF4B}"/>
              </a:ext>
            </a:extLst>
          </p:cNvPr>
          <p:cNvSpPr/>
          <p:nvPr/>
        </p:nvSpPr>
        <p:spPr>
          <a:xfrm>
            <a:off x="8757047" y="4731064"/>
            <a:ext cx="2028032" cy="809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rd_kafka_produce</a:t>
            </a:r>
            <a:r>
              <a:rPr lang="en-US" altLang="zh-CN" sz="1200" dirty="0"/>
              <a:t>(data)</a:t>
            </a:r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92623A18-AF69-7B77-FB17-50BC4AB0EC62}"/>
              </a:ext>
            </a:extLst>
          </p:cNvPr>
          <p:cNvSpPr/>
          <p:nvPr/>
        </p:nvSpPr>
        <p:spPr>
          <a:xfrm>
            <a:off x="6555978" y="3093335"/>
            <a:ext cx="2986088" cy="75450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altLang="zh-CN" sz="1200" dirty="0"/>
              <a:t>(dump_flag || aa_flag) &amp;&amp; !pp_flag</a:t>
            </a:r>
            <a:endParaRPr lang="zh-CN" altLang="en-US" sz="1200" dirty="0"/>
          </a:p>
        </p:txBody>
      </p: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9F8769E2-5B39-DE27-356D-5B187D1B4D12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5400000">
            <a:off x="7702726" y="2747039"/>
            <a:ext cx="692592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26771665-F9AC-4770-E758-97148AD5324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7809309" y="1694306"/>
            <a:ext cx="47942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CE58272-8B3D-B185-EA67-59948B0603A1}"/>
              </a:ext>
            </a:extLst>
          </p:cNvPr>
          <p:cNvSpPr txBox="1"/>
          <p:nvPr/>
        </p:nvSpPr>
        <p:spPr>
          <a:xfrm>
            <a:off x="7724497" y="2572193"/>
            <a:ext cx="636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false</a:t>
            </a:r>
            <a:endParaRPr lang="zh-CN" altLang="en-US" sz="12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8AFCDD0-BCCA-5B1F-16A2-50F2A6770ACC}"/>
              </a:ext>
            </a:extLst>
          </p:cNvPr>
          <p:cNvSpPr/>
          <p:nvPr/>
        </p:nvSpPr>
        <p:spPr>
          <a:xfrm>
            <a:off x="5541962" y="4731064"/>
            <a:ext cx="2028032" cy="809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enqueue(data)</a:t>
            </a:r>
          </a:p>
          <a:p>
            <a:pPr algn="ctr"/>
            <a:r>
              <a:rPr lang="en-US" altLang="zh-CN" sz="1200" dirty="0" err="1"/>
              <a:t>Pthread_cond_signal</a:t>
            </a:r>
            <a:r>
              <a:rPr lang="en-US" altLang="zh-CN" sz="1200" dirty="0"/>
              <a:t>(&amp;sig)</a:t>
            </a:r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3D88FE7C-1302-4ACF-AA49-1E66688A3524}"/>
              </a:ext>
            </a:extLst>
          </p:cNvPr>
          <p:cNvCxnSpPr>
            <a:stCxn id="11" idx="1"/>
            <a:endCxn id="29" idx="0"/>
          </p:cNvCxnSpPr>
          <p:nvPr/>
        </p:nvCxnSpPr>
        <p:spPr>
          <a:xfrm rot="10800000" flipV="1">
            <a:off x="6555978" y="3470588"/>
            <a:ext cx="12700" cy="1260476"/>
          </a:xfrm>
          <a:prstGeom prst="curvedConnector4">
            <a:avLst>
              <a:gd name="adj1" fmla="val -1800000"/>
              <a:gd name="adj2" fmla="val 64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D0D3D1AB-B404-8BB2-1BA8-48E4180B9484}"/>
              </a:ext>
            </a:extLst>
          </p:cNvPr>
          <p:cNvCxnSpPr>
            <a:stCxn id="11" idx="3"/>
            <a:endCxn id="10" idx="0"/>
          </p:cNvCxnSpPr>
          <p:nvPr/>
        </p:nvCxnSpPr>
        <p:spPr>
          <a:xfrm>
            <a:off x="9542066" y="3470588"/>
            <a:ext cx="228997" cy="12604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0619C21-8722-C4D1-4937-CC8ABCAA70CB}"/>
              </a:ext>
            </a:extLst>
          </p:cNvPr>
          <p:cNvSpPr txBox="1"/>
          <p:nvPr/>
        </p:nvSpPr>
        <p:spPr>
          <a:xfrm>
            <a:off x="6226394" y="4150951"/>
            <a:ext cx="636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false</a:t>
            </a:r>
            <a:endParaRPr lang="zh-CN" altLang="en-US" sz="12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B4DDFD7-0C85-8C31-36D5-DE627A8B41CF}"/>
              </a:ext>
            </a:extLst>
          </p:cNvPr>
          <p:cNvSpPr txBox="1"/>
          <p:nvPr/>
        </p:nvSpPr>
        <p:spPr>
          <a:xfrm>
            <a:off x="9542066" y="4041215"/>
            <a:ext cx="636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true</a:t>
            </a:r>
            <a:endParaRPr lang="zh-CN" altLang="en-US" sz="1200" dirty="0"/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064AD091-981D-E634-BB97-3A4669D68094}"/>
              </a:ext>
            </a:extLst>
          </p:cNvPr>
          <p:cNvCxnSpPr>
            <a:stCxn id="29" idx="1"/>
            <a:endCxn id="4" idx="1"/>
          </p:cNvCxnSpPr>
          <p:nvPr/>
        </p:nvCxnSpPr>
        <p:spPr>
          <a:xfrm rot="10800000" flipH="1">
            <a:off x="5541962" y="1221231"/>
            <a:ext cx="1360886" cy="3914646"/>
          </a:xfrm>
          <a:prstGeom prst="curvedConnector3">
            <a:avLst>
              <a:gd name="adj1" fmla="val -167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01D7B8DF-9641-A9E1-606B-2807637130A1}"/>
              </a:ext>
            </a:extLst>
          </p:cNvPr>
          <p:cNvCxnSpPr>
            <a:stCxn id="10" idx="3"/>
            <a:endCxn id="4" idx="3"/>
          </p:cNvCxnSpPr>
          <p:nvPr/>
        </p:nvCxnSpPr>
        <p:spPr>
          <a:xfrm flipH="1" flipV="1">
            <a:off x="9195196" y="1221231"/>
            <a:ext cx="1589883" cy="3914646"/>
          </a:xfrm>
          <a:prstGeom prst="curvedConnector3">
            <a:avLst>
              <a:gd name="adj1" fmla="val -850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9F39F636-45F0-761C-31B3-D3F5F1681F83}"/>
              </a:ext>
            </a:extLst>
          </p:cNvPr>
          <p:cNvCxnSpPr>
            <a:stCxn id="6" idx="1"/>
            <a:endCxn id="11" idx="0"/>
          </p:cNvCxnSpPr>
          <p:nvPr/>
        </p:nvCxnSpPr>
        <p:spPr>
          <a:xfrm rot="10800000" flipV="1">
            <a:off x="8049023" y="2879573"/>
            <a:ext cx="1654371" cy="2137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标题 1">
            <a:extLst>
              <a:ext uri="{FF2B5EF4-FFF2-40B4-BE49-F238E27FC236}">
                <a16:creationId xmlns:a16="http://schemas.microsoft.com/office/drawing/2014/main" id="{D3659692-3DDD-CECA-92C3-3014E99FA48A}"/>
              </a:ext>
            </a:extLst>
          </p:cNvPr>
          <p:cNvSpPr txBox="1">
            <a:spLocks/>
          </p:cNvSpPr>
          <p:nvPr/>
        </p:nvSpPr>
        <p:spPr>
          <a:xfrm>
            <a:off x="356629" y="0"/>
            <a:ext cx="10993715" cy="685694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High availability of BMP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7333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9A92EA-DC90-11E3-2177-D0F33B7E3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EE3488-748A-4EA8-9571-9D5A1694FA0A}" type="datetime1">
              <a:rPr lang="zh-CN" altLang="en-US" smtClean="0"/>
              <a:t>2022-08-05</a:t>
            </a:fld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208A0E-BA29-4995-1507-3647353460F7}"/>
              </a:ext>
            </a:extLst>
          </p:cNvPr>
          <p:cNvSpPr txBox="1"/>
          <p:nvPr/>
        </p:nvSpPr>
        <p:spPr>
          <a:xfrm>
            <a:off x="485773" y="1028700"/>
            <a:ext cx="472440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b="1" dirty="0">
                <a:solidFill>
                  <a:srgbClr val="1CADE4"/>
                </a:solidFill>
              </a:rPr>
              <a:t>Queue thread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Queue thread is used to manage the data queue. Due to the way of implementing, there are maximum 2 seconds of delay. So we need to preserve data which is to be sent in the previous 2 seconds in case failover happens.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The data queue is a time bounded queue. In its loop, it sleeps for 2 seconds and then check the timestamp of the node in the queue, if this node is expired, dequeue this node.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EB42824-0615-A953-28DB-05A880B1C3E2}"/>
              </a:ext>
            </a:extLst>
          </p:cNvPr>
          <p:cNvSpPr/>
          <p:nvPr/>
        </p:nvSpPr>
        <p:spPr>
          <a:xfrm>
            <a:off x="7353300" y="1514475"/>
            <a:ext cx="2181225" cy="365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Sleep(2)</a:t>
            </a:r>
          </a:p>
          <a:p>
            <a:pPr algn="ctr"/>
            <a:r>
              <a:rPr lang="en-US" altLang="zh-CN" sz="1200" dirty="0"/>
              <a:t>Get current timestamp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DEC638-E5BF-9B18-7A97-D8EF17F18776}"/>
              </a:ext>
            </a:extLst>
          </p:cNvPr>
          <p:cNvSpPr/>
          <p:nvPr/>
        </p:nvSpPr>
        <p:spPr>
          <a:xfrm>
            <a:off x="7288212" y="2257425"/>
            <a:ext cx="2311399" cy="365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Pthread_cond_wait</a:t>
            </a:r>
            <a:r>
              <a:rPr lang="en-US" altLang="zh-CN" sz="1200" dirty="0"/>
              <a:t>(&amp;sig)</a:t>
            </a:r>
          </a:p>
          <a:p>
            <a:pPr algn="ctr"/>
            <a:r>
              <a:rPr lang="en-US" altLang="zh-CN" sz="1200" dirty="0"/>
              <a:t>*</a:t>
            </a:r>
            <a:r>
              <a:rPr lang="en-US" altLang="zh-CN" sz="1200" dirty="0" err="1"/>
              <a:t>d_ptr</a:t>
            </a:r>
            <a:r>
              <a:rPr lang="en-US" altLang="zh-CN" sz="1200" dirty="0"/>
              <a:t> = q-&gt;head</a:t>
            </a:r>
            <a:endParaRPr lang="zh-CN" altLang="en-US" sz="1200" dirty="0"/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id="{B992C411-9BB9-B9CD-3760-74B4FA42042E}"/>
              </a:ext>
            </a:extLst>
          </p:cNvPr>
          <p:cNvSpPr/>
          <p:nvPr/>
        </p:nvSpPr>
        <p:spPr>
          <a:xfrm>
            <a:off x="7043737" y="3219450"/>
            <a:ext cx="2914650" cy="823988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3232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while (timestamp-</a:t>
            </a:r>
            <a:r>
              <a:rPr lang="en-US" altLang="zh-CN" sz="1200" b="0" i="0" dirty="0" err="1">
                <a:solidFill>
                  <a:srgbClr val="3232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d_ptr</a:t>
            </a:r>
            <a:r>
              <a:rPr lang="en-US" altLang="zh-CN" sz="1200" b="0" i="0" dirty="0">
                <a:solidFill>
                  <a:srgbClr val="32323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-&gt;timestamp &gt; 199999)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5475C8-4C10-F327-A6D9-70618C35D41A}"/>
              </a:ext>
            </a:extLst>
          </p:cNvPr>
          <p:cNvSpPr/>
          <p:nvPr/>
        </p:nvSpPr>
        <p:spPr>
          <a:xfrm>
            <a:off x="7758351" y="4879201"/>
            <a:ext cx="1590675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dequeue(q)</a:t>
            </a:r>
          </a:p>
          <a:p>
            <a:pPr algn="ctr"/>
            <a:r>
              <a:rPr lang="en-US" altLang="zh-CN" sz="1200" dirty="0"/>
              <a:t>*</a:t>
            </a:r>
            <a:r>
              <a:rPr lang="en-US" altLang="zh-CN" sz="1200" dirty="0" err="1"/>
              <a:t>d_ptr</a:t>
            </a:r>
            <a:r>
              <a:rPr lang="en-US" altLang="zh-CN" sz="1200" dirty="0"/>
              <a:t> = q-&gt;head</a:t>
            </a:r>
            <a:endParaRPr lang="zh-CN" altLang="en-US" sz="1200" dirty="0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43AA1D1F-A2C3-61B8-1671-B75DC36D44FE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8255001" y="2068512"/>
            <a:ext cx="377825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5A0472E3-43ED-4DEC-FD32-2C0AAB79482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8174037" y="2892425"/>
            <a:ext cx="596900" cy="571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BD068A5C-A571-1EAA-EC2E-337FFFB6388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8109494" y="4435005"/>
            <a:ext cx="835763" cy="526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ABA113A-777E-3D3A-F786-FDB834948052}"/>
              </a:ext>
            </a:extLst>
          </p:cNvPr>
          <p:cNvSpPr txBox="1"/>
          <p:nvPr/>
        </p:nvSpPr>
        <p:spPr>
          <a:xfrm>
            <a:off x="8096250" y="4363339"/>
            <a:ext cx="1057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true</a:t>
            </a:r>
            <a:endParaRPr lang="zh-CN" altLang="en-US" sz="1200" dirty="0"/>
          </a:p>
        </p:txBody>
      </p: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63347E2B-4231-2617-FEDB-64E00CC170CA}"/>
              </a:ext>
            </a:extLst>
          </p:cNvPr>
          <p:cNvCxnSpPr>
            <a:cxnSpLocks/>
            <a:stCxn id="7" idx="3"/>
            <a:endCxn id="6" idx="3"/>
          </p:cNvCxnSpPr>
          <p:nvPr/>
        </p:nvCxnSpPr>
        <p:spPr>
          <a:xfrm flipV="1">
            <a:off x="9349026" y="3631444"/>
            <a:ext cx="609361" cy="1514457"/>
          </a:xfrm>
          <a:prstGeom prst="curvedConnector3">
            <a:avLst>
              <a:gd name="adj1" fmla="val 1375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BFFD48D5-E0F0-90EE-D595-7B6E2815A30E}"/>
              </a:ext>
            </a:extLst>
          </p:cNvPr>
          <p:cNvCxnSpPr>
            <a:cxnSpLocks/>
            <a:stCxn id="6" idx="1"/>
            <a:endCxn id="4" idx="1"/>
          </p:cNvCxnSpPr>
          <p:nvPr/>
        </p:nvCxnSpPr>
        <p:spPr>
          <a:xfrm rot="10800000" flipH="1">
            <a:off x="7043736" y="1697038"/>
            <a:ext cx="309563" cy="1934406"/>
          </a:xfrm>
          <a:prstGeom prst="curvedConnector3">
            <a:avLst>
              <a:gd name="adj1" fmla="val -738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1D6E53C-101B-19FA-EAAD-7C2DD3574804}"/>
              </a:ext>
            </a:extLst>
          </p:cNvPr>
          <p:cNvSpPr txBox="1"/>
          <p:nvPr/>
        </p:nvSpPr>
        <p:spPr>
          <a:xfrm>
            <a:off x="6453186" y="2895599"/>
            <a:ext cx="1057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false</a:t>
            </a:r>
            <a:endParaRPr lang="zh-CN" altLang="en-US" sz="12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1AA9AD74-32DB-6FBD-3DC9-EF5E7EAF56FD}"/>
              </a:ext>
            </a:extLst>
          </p:cNvPr>
          <p:cNvSpPr txBox="1">
            <a:spLocks/>
          </p:cNvSpPr>
          <p:nvPr/>
        </p:nvSpPr>
        <p:spPr>
          <a:xfrm>
            <a:off x="356629" y="0"/>
            <a:ext cx="10993715" cy="685694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High availability of BMP</a:t>
            </a:r>
            <a:endParaRPr lang="zh-cn" dirty="0"/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8496DA05-EADC-8F4A-CA3D-CDCCD1D8C33F}"/>
              </a:ext>
            </a:extLst>
          </p:cNvPr>
          <p:cNvCxnSpPr>
            <a:stCxn id="7" idx="1"/>
            <a:endCxn id="22" idx="2"/>
          </p:cNvCxnSpPr>
          <p:nvPr/>
        </p:nvCxnSpPr>
        <p:spPr>
          <a:xfrm rot="10800000">
            <a:off x="6867525" y="3172599"/>
            <a:ext cx="890826" cy="19733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58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9332E5-C132-6D34-C7C1-6841E274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EE3488-748A-4EA8-9571-9D5A1694FA0A}" type="datetime1">
              <a:rPr lang="zh-CN" altLang="en-US" smtClean="0"/>
              <a:t>2022-08-05</a:t>
            </a:fld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73B5DD-7E75-D0E1-DAD4-F7490ED1EBB3}"/>
              </a:ext>
            </a:extLst>
          </p:cNvPr>
          <p:cNvSpPr txBox="1"/>
          <p:nvPr/>
        </p:nvSpPr>
        <p:spPr>
          <a:xfrm>
            <a:off x="485772" y="1028701"/>
            <a:ext cx="648652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b="1" dirty="0">
                <a:solidFill>
                  <a:srgbClr val="1CADE4"/>
                </a:solidFill>
              </a:rPr>
              <a:t>Signals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Signal 34: </a:t>
            </a:r>
            <a:r>
              <a:rPr lang="en-US" altLang="zh-CN" sz="2000" dirty="0" err="1"/>
              <a:t>regenerate_timestamp_flag</a:t>
            </a:r>
            <a:r>
              <a:rPr lang="en-US" altLang="zh-CN" sz="2000" dirty="0"/>
              <a:t> = true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Signal 35: </a:t>
            </a:r>
            <a:r>
              <a:rPr lang="en-US" altLang="zh-CN" sz="2000" dirty="0" err="1"/>
              <a:t>aa_flag</a:t>
            </a:r>
            <a:r>
              <a:rPr lang="en-US" altLang="zh-CN" sz="2000" dirty="0"/>
              <a:t> = true</a:t>
            </a:r>
          </a:p>
          <a:p>
            <a:pPr lvl="2">
              <a:spcAft>
                <a:spcPts val="1200"/>
              </a:spcAft>
            </a:pPr>
            <a:r>
              <a:rPr lang="en-US" altLang="zh-CN" sz="2000" dirty="0"/>
              <a:t>       </a:t>
            </a:r>
            <a:r>
              <a:rPr lang="en-US" altLang="zh-CN" sz="2000" dirty="0" err="1"/>
              <a:t>pp_flag</a:t>
            </a:r>
            <a:r>
              <a:rPr lang="en-US" altLang="zh-CN" sz="2000" dirty="0"/>
              <a:t> = false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Signal 36: </a:t>
            </a:r>
            <a:r>
              <a:rPr lang="en-US" altLang="zh-CN" sz="2000" dirty="0" err="1"/>
              <a:t>aa_flag</a:t>
            </a:r>
            <a:r>
              <a:rPr lang="en-US" altLang="zh-CN" sz="2000" dirty="0"/>
              <a:t> = false</a:t>
            </a:r>
          </a:p>
          <a:p>
            <a:pPr lvl="2">
              <a:spcAft>
                <a:spcPts val="1200"/>
              </a:spcAft>
            </a:pPr>
            <a:r>
              <a:rPr lang="en-US" altLang="zh-CN" sz="2000" dirty="0"/>
              <a:t>       </a:t>
            </a:r>
            <a:r>
              <a:rPr lang="en-US" altLang="zh-CN" sz="2000" dirty="0" err="1"/>
              <a:t>pp_flag</a:t>
            </a:r>
            <a:r>
              <a:rPr lang="en-US" altLang="zh-CN" sz="2000" dirty="0"/>
              <a:t> = true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Signal 37: </a:t>
            </a:r>
            <a:r>
              <a:rPr lang="en-US" altLang="zh-CN" sz="2000" dirty="0" err="1"/>
              <a:t>aa_flag</a:t>
            </a:r>
            <a:r>
              <a:rPr lang="en-US" altLang="zh-CN" sz="2000" dirty="0"/>
              <a:t> = false</a:t>
            </a:r>
          </a:p>
          <a:p>
            <a:pPr lvl="2">
              <a:spcAft>
                <a:spcPts val="1200"/>
              </a:spcAft>
            </a:pPr>
            <a:r>
              <a:rPr lang="en-US" altLang="zh-CN" sz="2000" dirty="0"/>
              <a:t>       </a:t>
            </a:r>
            <a:r>
              <a:rPr lang="en-US" altLang="zh-CN" sz="2000" dirty="0" err="1"/>
              <a:t>pp_flag</a:t>
            </a:r>
            <a:r>
              <a:rPr lang="en-US" altLang="zh-CN" sz="2000" dirty="0"/>
              <a:t> = false</a:t>
            </a:r>
          </a:p>
          <a:p>
            <a:pPr lvl="2">
              <a:spcAft>
                <a:spcPts val="1200"/>
              </a:spcAft>
            </a:pPr>
            <a:endParaRPr lang="en-US" altLang="zh-CN" sz="2000" dirty="0"/>
          </a:p>
          <a:p>
            <a:pPr marL="0" lvl="2">
              <a:spcAft>
                <a:spcPts val="1200"/>
              </a:spcAft>
            </a:pPr>
            <a:r>
              <a:rPr lang="nb-NO" altLang="zh-CN" sz="2000" dirty="0"/>
              <a:t>(dump_flag || aa_flag) &amp;&amp; !pp_flag</a:t>
            </a:r>
          </a:p>
          <a:p>
            <a:pPr marL="0" lvl="2">
              <a:spcAft>
                <a:spcPts val="1200"/>
              </a:spcAft>
            </a:pPr>
            <a:r>
              <a:rPr lang="en-US" altLang="zh-CN" sz="2000" dirty="0"/>
              <a:t>(</a:t>
            </a:r>
            <a:r>
              <a:rPr lang="en-US" altLang="zh-CN" sz="2000" dirty="0" err="1"/>
              <a:t>dump_flag</a:t>
            </a:r>
            <a:r>
              <a:rPr lang="en-US" altLang="zh-CN" sz="2000" dirty="0"/>
              <a:t>||</a:t>
            </a:r>
            <a:r>
              <a:rPr lang="en-US" altLang="zh-CN" sz="2000" dirty="0" err="1"/>
              <a:t>aa_flag</a:t>
            </a:r>
            <a:r>
              <a:rPr lang="en-US" altLang="zh-CN" sz="2000" dirty="0"/>
              <a:t>)&amp;&amp;!</a:t>
            </a:r>
            <a:r>
              <a:rPr lang="en-US" altLang="zh-CN" sz="2000" dirty="0" err="1"/>
              <a:t>pp_flag?"ACTIVE":"STANDBY</a:t>
            </a:r>
            <a:r>
              <a:rPr lang="en-US" altLang="zh-CN" sz="2000" dirty="0"/>
              <a:t>"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04B88B-0E10-FF6D-B9D5-1DFC8AB63AC9}"/>
              </a:ext>
            </a:extLst>
          </p:cNvPr>
          <p:cNvSpPr txBox="1">
            <a:spLocks/>
          </p:cNvSpPr>
          <p:nvPr/>
        </p:nvSpPr>
        <p:spPr>
          <a:xfrm>
            <a:off x="356629" y="0"/>
            <a:ext cx="10993715" cy="685694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High availability of BMP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8025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6A108C-E772-E21F-5A4C-1A3C348F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EE3488-748A-4EA8-9571-9D5A1694FA0A}" type="datetime1">
              <a:rPr lang="zh-CN" altLang="en-US" smtClean="0"/>
              <a:t>2022-08-05</a:t>
            </a:fld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089916-23D1-91F8-BC21-A474B664E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1459149"/>
            <a:ext cx="11553825" cy="557455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619B602B-167D-C483-19EF-435590886C76}"/>
              </a:ext>
            </a:extLst>
          </p:cNvPr>
          <p:cNvSpPr txBox="1">
            <a:spLocks/>
          </p:cNvSpPr>
          <p:nvPr/>
        </p:nvSpPr>
        <p:spPr>
          <a:xfrm>
            <a:off x="356629" y="0"/>
            <a:ext cx="10993715" cy="685694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High availability of BMP TESTING</a:t>
            </a:r>
            <a:endParaRPr 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0C161E-9FEF-E548-0E93-36984113722B}"/>
              </a:ext>
            </a:extLst>
          </p:cNvPr>
          <p:cNvSpPr txBox="1"/>
          <p:nvPr/>
        </p:nvSpPr>
        <p:spPr>
          <a:xfrm>
            <a:off x="485773" y="1028700"/>
            <a:ext cx="4724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400" b="1" dirty="0">
                <a:solidFill>
                  <a:srgbClr val="1CADE4"/>
                </a:solidFill>
              </a:rPr>
              <a:t>ACTIVE/STANDBY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A42EE8-51CB-E528-05FF-BDF68DBBD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" y="2197371"/>
            <a:ext cx="11630851" cy="6601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62BAAB4-551D-6BE3-8E30-27C4D4856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62" y="3974158"/>
            <a:ext cx="11835638" cy="205159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3F028CA-49AC-56CD-29DE-D1BDBBD6C5E4}"/>
              </a:ext>
            </a:extLst>
          </p:cNvPr>
          <p:cNvSpPr txBox="1"/>
          <p:nvPr/>
        </p:nvSpPr>
        <p:spPr>
          <a:xfrm>
            <a:off x="485773" y="3457575"/>
            <a:ext cx="4724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400" b="1" dirty="0">
                <a:solidFill>
                  <a:srgbClr val="1CADE4"/>
                </a:solidFill>
              </a:rPr>
              <a:t>Trigger failover</a:t>
            </a:r>
          </a:p>
        </p:txBody>
      </p:sp>
    </p:spTree>
    <p:extLst>
      <p:ext uri="{BB962C8B-B14F-4D97-AF65-F5344CB8AC3E}">
        <p14:creationId xmlns:p14="http://schemas.microsoft.com/office/powerpoint/2010/main" val="594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6A108C-E772-E21F-5A4C-1A3C348F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EE3488-748A-4EA8-9571-9D5A1694FA0A}" type="datetime1">
              <a:rPr lang="zh-CN" altLang="en-US" smtClean="0"/>
              <a:t>2022-08-05</a:t>
            </a:fld>
            <a:endParaRPr 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19B602B-167D-C483-19EF-435590886C76}"/>
              </a:ext>
            </a:extLst>
          </p:cNvPr>
          <p:cNvSpPr txBox="1">
            <a:spLocks/>
          </p:cNvSpPr>
          <p:nvPr/>
        </p:nvSpPr>
        <p:spPr>
          <a:xfrm>
            <a:off x="356629" y="0"/>
            <a:ext cx="10993715" cy="685694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High availability of BMP TESTING</a:t>
            </a:r>
            <a:endParaRPr 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0C161E-9FEF-E548-0E93-36984113722B}"/>
              </a:ext>
            </a:extLst>
          </p:cNvPr>
          <p:cNvSpPr txBox="1"/>
          <p:nvPr/>
        </p:nvSpPr>
        <p:spPr>
          <a:xfrm>
            <a:off x="485773" y="1028700"/>
            <a:ext cx="4724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400" b="1" dirty="0">
                <a:solidFill>
                  <a:srgbClr val="1CADE4"/>
                </a:solidFill>
              </a:rPr>
              <a:t>Redis Unavailable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CEFBF37-0054-757D-C3E2-0282B27D5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954603"/>
            <a:ext cx="7639050" cy="379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0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6A108C-E772-E21F-5A4C-1A3C348F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EE3488-748A-4EA8-9571-9D5A1694FA0A}" type="datetime1">
              <a:rPr lang="zh-CN" altLang="en-US" smtClean="0"/>
              <a:t>2022-08-05</a:t>
            </a:fld>
            <a:endParaRPr 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19B602B-167D-C483-19EF-435590886C76}"/>
              </a:ext>
            </a:extLst>
          </p:cNvPr>
          <p:cNvSpPr txBox="1">
            <a:spLocks/>
          </p:cNvSpPr>
          <p:nvPr/>
        </p:nvSpPr>
        <p:spPr>
          <a:xfrm>
            <a:off x="356629" y="0"/>
            <a:ext cx="10993715" cy="685694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High availability of BMP TESTING</a:t>
            </a:r>
            <a:endParaRPr 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0C161E-9FEF-E548-0E93-36984113722B}"/>
              </a:ext>
            </a:extLst>
          </p:cNvPr>
          <p:cNvSpPr txBox="1"/>
          <p:nvPr/>
        </p:nvSpPr>
        <p:spPr>
          <a:xfrm>
            <a:off x="485773" y="1028700"/>
            <a:ext cx="4724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400" b="1" dirty="0">
                <a:solidFill>
                  <a:srgbClr val="1CADE4"/>
                </a:solidFill>
              </a:rPr>
              <a:t>Impact to IPFIX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DCBC02-A3B1-3B87-7F1F-EFA202FEB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5775"/>
            <a:ext cx="12192000" cy="20510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04A7359-BE38-C11C-F857-B09B64174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0580"/>
            <a:ext cx="121920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375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3_TF33552983.potx" id="{E785B998-EA1E-435A-BC09-53167714146B}" vid="{39930FD0-D29E-42B6-87EA-7A1632EF1DF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{FE6DA463-0B88-4D37-99F4-0A66EF75D3B7}tf33552983_win32</Template>
  <TotalTime>3951</TotalTime>
  <Words>1240</Words>
  <Application>Microsoft Office PowerPoint</Application>
  <PresentationFormat>宽屏</PresentationFormat>
  <Paragraphs>143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Microsoft YaHei UI</vt:lpstr>
      <vt:lpstr>微软雅黑</vt:lpstr>
      <vt:lpstr>Arial</vt:lpstr>
      <vt:lpstr>Calibri</vt:lpstr>
      <vt:lpstr>Franklin Gothic Book</vt:lpstr>
      <vt:lpstr>Wingdings</vt:lpstr>
      <vt:lpstr>Wingdings 2</vt:lpstr>
      <vt:lpstr>DividendVTI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Highly availability of BGP</dc:title>
  <dc:creator>Lin Zhuoyao</dc:creator>
  <cp:lastModifiedBy>Lin Zhuoyao</cp:lastModifiedBy>
  <cp:revision>13</cp:revision>
  <dcterms:created xsi:type="dcterms:W3CDTF">2022-04-12T12:19:12Z</dcterms:created>
  <dcterms:modified xsi:type="dcterms:W3CDTF">2022-08-05T12:26:24Z</dcterms:modified>
</cp:coreProperties>
</file>