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DE3333-857A-4131-9EBA-B73C0C259FD7}" type="datetime1">
              <a:rPr lang="zh-CN" altLang="en-US" smtClean="0"/>
              <a:t>2022-06-14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D12D00-6AAC-4A94-B2E5-A12E9C579B03}" type="datetime1">
              <a:rPr lang="zh-CN" altLang="en-US" smtClean="0"/>
              <a:t>2022-06-14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594A98-8FB4-4076-AE7B-5D3B1A2CBC70}" type="datetime1">
              <a:rPr lang="zh-CN" altLang="en-US" smtClean="0"/>
              <a:t>2022-06-14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0F2F7-3EF1-4761-ABAF-2FA9DDE4F1A8}" type="datetime1">
              <a:rPr lang="zh-CN" altLang="en-US" smtClean="0"/>
              <a:t>2022-06-14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矩形​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63FC6D-277D-4D53-8EB6-E41026A24247}" type="datetime1">
              <a:rPr lang="zh-CN" altLang="en-US" smtClean="0"/>
              <a:t>2022-06-14</a:t>
            </a:fld>
            <a:endParaRPr lang="en-US" dirty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4FFC25-0C05-49C8-B150-3CF6B89B5C55}" type="datetime1">
              <a:rPr lang="zh-CN" altLang="en-US" smtClean="0"/>
              <a:t>2022-06-14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C14310-5240-428A-850A-F7101D16AE5A}" type="datetime1">
              <a:rPr lang="zh-CN" altLang="en-US" smtClean="0"/>
              <a:t>2022-06-14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85B13-09B0-4D01-A286-57280995F924}" type="datetime1">
              <a:rPr lang="zh-CN" altLang="en-US" smtClean="0"/>
              <a:t>2022-06-14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11FE78-D258-4188-9C5F-198CC4CE7F12}" type="datetime1">
              <a:rPr lang="zh-CN" altLang="en-US" smtClean="0"/>
              <a:t>2022-06-14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91C52-D618-41DD-80F2-22500A780186}" type="datetime1">
              <a:rPr lang="zh-CN" altLang="en-US" smtClean="0"/>
              <a:t>2022-06-14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EE3488-748A-4EA8-9571-9D5A1694FA0A}" type="datetime1">
              <a:rPr lang="zh-CN" altLang="en-US" smtClean="0"/>
              <a:t>2022-06-14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D7791703-7779-4492-8183-3F96B27D2540}" type="datetime1">
              <a:rPr lang="zh-CN" altLang="en-US" smtClean="0"/>
              <a:t>2022-06-14</a:t>
            </a:fld>
            <a:endParaRPr lang="en-US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22F12-409A-40D9-8774-D34C978752A7}" type="datetime1">
              <a:rPr lang="zh-CN" altLang="en-US" smtClean="0"/>
              <a:t>2022-06-14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400FF2F-BAC0-4F33-9E13-F8F6FA55A14D}" type="datetime1">
              <a:rPr lang="zh-CN" altLang="en-US" smtClean="0"/>
              <a:t>2022-06-14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1" kern="1200" cap="all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42BBA4-E2AF-43E2-B561-C54C48F7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2022-06-14</a:t>
            </a:fld>
            <a:endParaRPr 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135D6F7-1830-4EE2-B534-5EE29D599770}"/>
              </a:ext>
            </a:extLst>
          </p:cNvPr>
          <p:cNvSpPr/>
          <p:nvPr/>
        </p:nvSpPr>
        <p:spPr>
          <a:xfrm>
            <a:off x="161924" y="794639"/>
            <a:ext cx="809625" cy="819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Router1</a:t>
            </a:r>
          </a:p>
          <a:p>
            <a:pPr algn="ctr"/>
            <a:r>
              <a:rPr lang="en-US" altLang="zh-CN" sz="1000" dirty="0"/>
              <a:t>(RR)</a:t>
            </a:r>
            <a:endParaRPr lang="zh-CN" altLang="en-US" sz="10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772DB09-72E7-4FEF-AB61-C75C8CF97522}"/>
              </a:ext>
            </a:extLst>
          </p:cNvPr>
          <p:cNvSpPr/>
          <p:nvPr/>
        </p:nvSpPr>
        <p:spPr>
          <a:xfrm>
            <a:off x="161925" y="2518664"/>
            <a:ext cx="809625" cy="819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Router2</a:t>
            </a:r>
            <a:endParaRPr lang="zh-CN" altLang="en-US" sz="10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EB9FB0F-8CE9-4679-A80F-E63D978C8F21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566737" y="1613789"/>
            <a:ext cx="1" cy="904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E174744-9D61-4628-B092-24F140820BEC}"/>
              </a:ext>
            </a:extLst>
          </p:cNvPr>
          <p:cNvSpPr txBox="1"/>
          <p:nvPr/>
        </p:nvSpPr>
        <p:spPr>
          <a:xfrm>
            <a:off x="161924" y="1893646"/>
            <a:ext cx="8096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BGP Peering</a:t>
            </a:r>
            <a:endParaRPr lang="zh-CN" altLang="en-US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5E8E12-904B-4A59-8488-F22805E655B8}"/>
              </a:ext>
            </a:extLst>
          </p:cNvPr>
          <p:cNvSpPr/>
          <p:nvPr/>
        </p:nvSpPr>
        <p:spPr>
          <a:xfrm>
            <a:off x="2181224" y="2109089"/>
            <a:ext cx="1457313" cy="819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Collector 1</a:t>
            </a:r>
            <a:endParaRPr lang="zh-CN" altLang="en-US" sz="1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2098C8-7F81-406D-A3A6-7B33EBA46E62}"/>
              </a:ext>
            </a:extLst>
          </p:cNvPr>
          <p:cNvSpPr/>
          <p:nvPr/>
        </p:nvSpPr>
        <p:spPr>
          <a:xfrm>
            <a:off x="4286249" y="2109089"/>
            <a:ext cx="1457313" cy="819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Collector 2</a:t>
            </a:r>
            <a:endParaRPr lang="zh-CN" altLang="en-US" sz="1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75D257F-2A83-413B-B687-5558D643CBA3}"/>
              </a:ext>
            </a:extLst>
          </p:cNvPr>
          <p:cNvSpPr txBox="1"/>
          <p:nvPr/>
        </p:nvSpPr>
        <p:spPr>
          <a:xfrm>
            <a:off x="1231103" y="1604264"/>
            <a:ext cx="8096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BMP session1</a:t>
            </a:r>
            <a:endParaRPr lang="zh-CN" altLang="en-US" sz="11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C8812B0-CBD6-4286-A871-3882B55BAFA8}"/>
              </a:ext>
            </a:extLst>
          </p:cNvPr>
          <p:cNvSpPr txBox="1"/>
          <p:nvPr/>
        </p:nvSpPr>
        <p:spPr>
          <a:xfrm>
            <a:off x="2300282" y="1225764"/>
            <a:ext cx="8096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BMP session2</a:t>
            </a:r>
            <a:endParaRPr lang="zh-CN" altLang="en-US" sz="11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C4E6FD-D339-434E-B243-5E33202E1E42}"/>
              </a:ext>
            </a:extLst>
          </p:cNvPr>
          <p:cNvSpPr/>
          <p:nvPr/>
        </p:nvSpPr>
        <p:spPr>
          <a:xfrm>
            <a:off x="1390650" y="5947664"/>
            <a:ext cx="5267325" cy="47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Kafka</a:t>
            </a:r>
            <a:endParaRPr lang="zh-CN" altLang="en-US" sz="10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776C8A7-776A-4C33-BAAD-BC8D697A15F6}"/>
              </a:ext>
            </a:extLst>
          </p:cNvPr>
          <p:cNvCxnSpPr/>
          <p:nvPr/>
        </p:nvCxnSpPr>
        <p:spPr>
          <a:xfrm flipV="1">
            <a:off x="5334000" y="6848475"/>
            <a:ext cx="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27D94C9-2532-49A7-B5C9-50657C0FACFB}"/>
              </a:ext>
            </a:extLst>
          </p:cNvPr>
          <p:cNvCxnSpPr/>
          <p:nvPr/>
        </p:nvCxnSpPr>
        <p:spPr>
          <a:xfrm>
            <a:off x="2447925" y="2928239"/>
            <a:ext cx="0" cy="301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AD5E360-9333-452C-A1FD-140C2D485887}"/>
              </a:ext>
            </a:extLst>
          </p:cNvPr>
          <p:cNvCxnSpPr>
            <a:stCxn id="4" idx="5"/>
            <a:endCxn id="9" idx="0"/>
          </p:cNvCxnSpPr>
          <p:nvPr/>
        </p:nvCxnSpPr>
        <p:spPr>
          <a:xfrm>
            <a:off x="852982" y="1493827"/>
            <a:ext cx="2056899" cy="61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C7D774D-C1FA-4771-947E-335873756437}"/>
              </a:ext>
            </a:extLst>
          </p:cNvPr>
          <p:cNvCxnSpPr>
            <a:stCxn id="4" idx="6"/>
            <a:endCxn id="10" idx="0"/>
          </p:cNvCxnSpPr>
          <p:nvPr/>
        </p:nvCxnSpPr>
        <p:spPr>
          <a:xfrm>
            <a:off x="971549" y="1204214"/>
            <a:ext cx="4043357" cy="90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E9AE331-E868-45B9-9EAB-3352435BA447}"/>
              </a:ext>
            </a:extLst>
          </p:cNvPr>
          <p:cNvCxnSpPr/>
          <p:nvPr/>
        </p:nvCxnSpPr>
        <p:spPr>
          <a:xfrm>
            <a:off x="5505450" y="2928239"/>
            <a:ext cx="0" cy="301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AEFE2D8E-0C80-4CB6-82F4-8A51CAD76241}"/>
              </a:ext>
            </a:extLst>
          </p:cNvPr>
          <p:cNvSpPr/>
          <p:nvPr/>
        </p:nvSpPr>
        <p:spPr>
          <a:xfrm>
            <a:off x="3078946" y="3237801"/>
            <a:ext cx="1750245" cy="1909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b="1" dirty="0"/>
              <a:t>Third </a:t>
            </a:r>
            <a:r>
              <a:rPr lang="en-US" altLang="zh-CN" sz="1000" b="1" dirty="0" err="1"/>
              <a:t>partie</a:t>
            </a:r>
            <a:r>
              <a:rPr lang="en-US" altLang="zh-CN" sz="1000" b="1" dirty="0"/>
              <a:t> SW:</a:t>
            </a:r>
          </a:p>
          <a:p>
            <a:r>
              <a:rPr lang="en-US" altLang="zh-CN" sz="1000" dirty="0"/>
              <a:t>1. Redis cache</a:t>
            </a:r>
          </a:p>
          <a:p>
            <a:r>
              <a:rPr lang="en-US" altLang="zh-CN" sz="1000" dirty="0"/>
              <a:t>(1) Sync BMP session(metrics)</a:t>
            </a:r>
          </a:p>
          <a:p>
            <a:r>
              <a:rPr lang="en-US" altLang="zh-CN" sz="1000" dirty="0"/>
              <a:t>(2) Sync BMP session with a </a:t>
            </a:r>
          </a:p>
          <a:p>
            <a:r>
              <a:rPr lang="en-US" altLang="zh-CN" sz="1000" dirty="0"/>
              <a:t>peer-group hash.</a:t>
            </a:r>
          </a:p>
          <a:p>
            <a:endParaRPr lang="en-US" altLang="zh-CN" sz="1000" dirty="0"/>
          </a:p>
          <a:p>
            <a:r>
              <a:rPr lang="en-US" altLang="zh-CN" sz="1000" dirty="0"/>
              <a:t>2. Other functionalities</a:t>
            </a:r>
          </a:p>
          <a:p>
            <a:r>
              <a:rPr lang="en-US" altLang="zh-CN" sz="1000" dirty="0"/>
              <a:t>(1) Enable the collector to consume BMP session state from the SW</a:t>
            </a:r>
          </a:p>
          <a:p>
            <a:r>
              <a:rPr lang="en-US" altLang="zh-CN" sz="1000" dirty="0"/>
              <a:t>(2)</a:t>
            </a:r>
            <a:r>
              <a:rPr lang="zh-CN" altLang="en-US" sz="1000" dirty="0"/>
              <a:t> </a:t>
            </a:r>
            <a:r>
              <a:rPr lang="en-US" altLang="zh-CN" sz="1000" dirty="0"/>
              <a:t>Return</a:t>
            </a:r>
            <a:r>
              <a:rPr lang="zh-CN" altLang="en-US" sz="1000" dirty="0"/>
              <a:t> </a:t>
            </a:r>
            <a:r>
              <a:rPr lang="en-US" altLang="zh-CN" sz="1000" dirty="0"/>
              <a:t>priority</a:t>
            </a:r>
            <a:endParaRPr lang="zh-CN" altLang="en-US" sz="10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1ABEDB-D905-48BB-A40F-2D7F45778F91}"/>
              </a:ext>
            </a:extLst>
          </p:cNvPr>
          <p:cNvCxnSpPr>
            <a:stCxn id="9" idx="2"/>
          </p:cNvCxnSpPr>
          <p:nvPr/>
        </p:nvCxnSpPr>
        <p:spPr>
          <a:xfrm>
            <a:off x="2909881" y="2928239"/>
            <a:ext cx="290519" cy="290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7B9DD1F-2CF6-4568-B076-BA142F9E0D26}"/>
              </a:ext>
            </a:extLst>
          </p:cNvPr>
          <p:cNvCxnSpPr>
            <a:stCxn id="10" idx="2"/>
          </p:cNvCxnSpPr>
          <p:nvPr/>
        </p:nvCxnSpPr>
        <p:spPr>
          <a:xfrm flipH="1">
            <a:off x="4695812" y="2928239"/>
            <a:ext cx="319094" cy="290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F6980E1-8FF6-4215-B030-D670CC987544}"/>
              </a:ext>
            </a:extLst>
          </p:cNvPr>
          <p:cNvSpPr txBox="1"/>
          <p:nvPr/>
        </p:nvSpPr>
        <p:spPr>
          <a:xfrm>
            <a:off x="5853487" y="1726034"/>
            <a:ext cx="204341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Redis cache:</a:t>
            </a:r>
          </a:p>
          <a:p>
            <a:pPr marL="342900" indent="-342900">
              <a:buAutoNum type="arabicPeriod"/>
            </a:pPr>
            <a:r>
              <a:rPr lang="en-US" altLang="zh-CN" sz="1200" dirty="0"/>
              <a:t>Sync BMP session(BGP metrics)</a:t>
            </a:r>
          </a:p>
          <a:p>
            <a:pPr marL="342900" indent="-342900">
              <a:buAutoNum type="arabicPeriod"/>
            </a:pPr>
            <a:r>
              <a:rPr lang="en-US" altLang="zh-CN" sz="1200" dirty="0"/>
              <a:t>Sync BMP session with peer-group hash(optional)</a:t>
            </a:r>
          </a:p>
          <a:p>
            <a:pPr marL="342900" indent="-342900">
              <a:buAutoNum type="arabicPeriod"/>
            </a:pPr>
            <a:endParaRPr lang="en-US" altLang="zh-CN" sz="1200" b="1" dirty="0"/>
          </a:p>
          <a:p>
            <a:r>
              <a:rPr lang="en-US" altLang="zh-CN" sz="1600" b="1" dirty="0"/>
              <a:t>Other functionality:</a:t>
            </a:r>
          </a:p>
          <a:p>
            <a:pPr marL="342900" indent="-342900">
              <a:buAutoNum type="arabicPeriod"/>
            </a:pPr>
            <a:r>
              <a:rPr lang="en-US" altLang="zh-CN" sz="1200" dirty="0"/>
              <a:t>Enable the collector to consume data from SW</a:t>
            </a:r>
          </a:p>
          <a:p>
            <a:pPr marL="342900" indent="-342900">
              <a:buAutoNum type="arabicPeriod"/>
            </a:pPr>
            <a:r>
              <a:rPr lang="en-US" altLang="zh-CN" sz="1200" dirty="0"/>
              <a:t>Get and compare the peer-group hash of the two collectors, and return priorities to collectors respectively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F456983-C8D1-4A43-8B2E-CE62D1FE2B22}"/>
              </a:ext>
            </a:extLst>
          </p:cNvPr>
          <p:cNvSpPr txBox="1"/>
          <p:nvPr/>
        </p:nvSpPr>
        <p:spPr>
          <a:xfrm>
            <a:off x="3638537" y="715160"/>
            <a:ext cx="46143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Characteristics: 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Having two collectors daemon working in ACTIVE/STDBY mode based on their priority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Do</a:t>
            </a:r>
            <a:r>
              <a:rPr lang="zh-CN" altLang="en-US" sz="1200" dirty="0"/>
              <a:t> </a:t>
            </a:r>
            <a:r>
              <a:rPr lang="en-US" altLang="zh-CN" sz="1200" dirty="0"/>
              <a:t>produce</a:t>
            </a:r>
            <a:r>
              <a:rPr lang="zh-CN" altLang="en-US" sz="1200" dirty="0"/>
              <a:t> </a:t>
            </a:r>
            <a:r>
              <a:rPr lang="en-US" altLang="zh-CN" sz="1200" dirty="0"/>
              <a:t>message to </a:t>
            </a:r>
            <a:r>
              <a:rPr lang="en-US" altLang="zh-CN" sz="1200" dirty="0" err="1"/>
              <a:t>kafka</a:t>
            </a:r>
            <a:r>
              <a:rPr lang="en-US" altLang="zh-CN" sz="1200" dirty="0"/>
              <a:t> if having a higher priority, vice versa.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8AAFF25-1073-4BDF-8171-3CCCDD508A55}"/>
              </a:ext>
            </a:extLst>
          </p:cNvPr>
          <p:cNvSpPr txBox="1"/>
          <p:nvPr/>
        </p:nvSpPr>
        <p:spPr>
          <a:xfrm>
            <a:off x="7981282" y="715160"/>
            <a:ext cx="404335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Milestones:</a:t>
            </a:r>
            <a:br>
              <a:rPr lang="en-US" altLang="zh-CN" sz="1200" dirty="0"/>
            </a:br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/>
              <a:t>Verify in the lab if the daemon state is stored in the cache, and if that when the daemon stopped, it will be removed from the cache (by setting a keepalive of 1 min)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effectLst/>
              </a:rPr>
              <a:t>Implement that the remote daemon is publishing/consuming from the </a:t>
            </a:r>
            <a:r>
              <a:rPr lang="en-US" altLang="zh-CN" sz="1200" dirty="0" err="1">
                <a:effectLst/>
              </a:rPr>
              <a:t>redis</a:t>
            </a:r>
            <a:r>
              <a:rPr lang="en-US" altLang="zh-CN" sz="1200" dirty="0">
                <a:effectLst/>
              </a:rPr>
              <a:t> cache.</a:t>
            </a:r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effectLst/>
              </a:rPr>
              <a:t>Reorganize the key sent to </a:t>
            </a:r>
            <a:r>
              <a:rPr lang="en-US" altLang="zh-CN" sz="1200" dirty="0" err="1">
                <a:effectLst/>
              </a:rPr>
              <a:t>redis</a:t>
            </a:r>
            <a:r>
              <a:rPr lang="en-US" altLang="zh-CN" sz="1200" dirty="0">
                <a:effectLst/>
              </a:rPr>
              <a:t>:  </a:t>
            </a:r>
          </a:p>
          <a:p>
            <a:r>
              <a:rPr lang="en-US" altLang="zh-CN" sz="1200" b="1" dirty="0">
                <a:solidFill>
                  <a:srgbClr val="FF0000"/>
                </a:solidFill>
                <a:effectLst/>
              </a:rPr>
              <a:t>daemon_name+daemon_version+cluster_name+cluster_id+cluster_priority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effectLst/>
              </a:rPr>
              <a:t>Implement that if the daemon has higher priority, do produce message to </a:t>
            </a:r>
            <a:r>
              <a:rPr lang="en-US" altLang="zh-CN" sz="1200" dirty="0" err="1">
                <a:effectLst/>
              </a:rPr>
              <a:t>kafka</a:t>
            </a:r>
            <a:r>
              <a:rPr lang="en-US" altLang="zh-CN" sz="1200" dirty="0">
                <a:effectLst/>
              </a:rPr>
              <a:t>, vice versa.</a:t>
            </a:r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/>
              <a:t>Implement that the received BMP metrics will be used as value to the key(in step 3). </a:t>
            </a:r>
          </a:p>
          <a:p>
            <a:r>
              <a:rPr lang="en-US" altLang="zh-CN" sz="1200" b="1" dirty="0" err="1">
                <a:solidFill>
                  <a:srgbClr val="FF0000"/>
                </a:solidFill>
              </a:rPr>
              <a:t>Dest</a:t>
            </a:r>
            <a:r>
              <a:rPr lang="en-US" altLang="zh-CN" sz="1200" b="1" dirty="0">
                <a:solidFill>
                  <a:srgbClr val="FF0000"/>
                </a:solidFill>
              </a:rPr>
              <a:t> IP </a:t>
            </a:r>
            <a:r>
              <a:rPr lang="en-US" altLang="zh-CN" sz="1200" b="1" dirty="0" err="1">
                <a:solidFill>
                  <a:srgbClr val="FF0000"/>
                </a:solidFill>
              </a:rPr>
              <a:t>addr</a:t>
            </a:r>
            <a:r>
              <a:rPr lang="en-US" altLang="zh-CN" sz="1200" b="1" dirty="0">
                <a:solidFill>
                  <a:srgbClr val="FF0000"/>
                </a:solidFill>
              </a:rPr>
              <a:t>.+BMP metrics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/>
              <a:t>If both daemon has BMP session to the same IP </a:t>
            </a:r>
            <a:r>
              <a:rPr lang="en-US" altLang="zh-CN" sz="1200" dirty="0" err="1"/>
              <a:t>addr</a:t>
            </a:r>
            <a:r>
              <a:rPr lang="en-US" altLang="zh-CN" sz="1200" dirty="0"/>
              <a:t>, and one daemon has higher priority than the other, do produce message to </a:t>
            </a:r>
            <a:r>
              <a:rPr lang="en-US" altLang="zh-CN" sz="1200" dirty="0" err="1"/>
              <a:t>kafka</a:t>
            </a:r>
            <a:r>
              <a:rPr lang="en-US" altLang="zh-CN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/>
              <a:t>(optional) </a:t>
            </a:r>
            <a:r>
              <a:rPr lang="en-US" altLang="zh-CN" sz="1200" dirty="0" err="1"/>
              <a:t>Generat</a:t>
            </a:r>
            <a:r>
              <a:rPr lang="en-US" altLang="zh-CN" sz="1200" dirty="0"/>
              <a:t> for all peer-up a hash and form a peer-group has for BMP </a:t>
            </a:r>
            <a:r>
              <a:rPr lang="en-US" altLang="zh-CN" sz="1200" dirty="0" err="1"/>
              <a:t>metics</a:t>
            </a:r>
            <a:r>
              <a:rPr lang="en-US" altLang="zh-CN" sz="1200" dirty="0"/>
              <a:t> and publish/consume to/from 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 cache to compare. If different, report to the log. If both daemon has the same </a:t>
            </a:r>
            <a:r>
              <a:rPr lang="en-US" altLang="zh-CN" sz="1200" dirty="0" err="1"/>
              <a:t>subscribtions</a:t>
            </a:r>
            <a:r>
              <a:rPr lang="en-US" altLang="zh-CN" sz="1200" dirty="0"/>
              <a:t> and the same BMP session, the daemon with higher priority produce message to </a:t>
            </a:r>
            <a:r>
              <a:rPr lang="en-US" altLang="zh-CN" sz="1200" dirty="0" err="1"/>
              <a:t>kafka</a:t>
            </a:r>
            <a:r>
              <a:rPr lang="en-US" altLang="zh-CN" sz="1200" dirty="0"/>
              <a:t>.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6D62B1D-E094-4331-8CC5-8EDEDBAE906B}"/>
              </a:ext>
            </a:extLst>
          </p:cNvPr>
          <p:cNvSpPr txBox="1"/>
          <p:nvPr/>
        </p:nvSpPr>
        <p:spPr>
          <a:xfrm>
            <a:off x="6863405" y="5338316"/>
            <a:ext cx="50915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Questions: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Third party software or within </a:t>
            </a:r>
            <a:r>
              <a:rPr lang="en-US" altLang="zh-CN" sz="1200" dirty="0" err="1"/>
              <a:t>pmacct</a:t>
            </a:r>
            <a:r>
              <a:rPr lang="en-US" altLang="zh-CN" sz="1200" dirty="0"/>
              <a:t>(Since now 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 is used in </a:t>
            </a:r>
            <a:r>
              <a:rPr lang="en-US" altLang="zh-CN" sz="1200" dirty="0" err="1"/>
              <a:t>pmacct</a:t>
            </a:r>
            <a:r>
              <a:rPr lang="en-US" altLang="zh-CN" sz="1200" dirty="0"/>
              <a:t>)?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How to design the hash function?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Timing issue in comparing the peer-group hash</a:t>
            </a:r>
          </a:p>
          <a:p>
            <a:pPr marL="228600" indent="-228600">
              <a:buAutoNum type="arabicPeriod"/>
            </a:pPr>
            <a:endParaRPr lang="zh-CN" altLang="en-US" sz="1200" dirty="0"/>
          </a:p>
        </p:txBody>
      </p:sp>
      <p:sp>
        <p:nvSpPr>
          <p:cNvPr id="54" name="标题 1">
            <a:extLst>
              <a:ext uri="{FF2B5EF4-FFF2-40B4-BE49-F238E27FC236}">
                <a16:creationId xmlns:a16="http://schemas.microsoft.com/office/drawing/2014/main" id="{274078D1-1B91-4AA9-85A8-C7339493EC10}"/>
              </a:ext>
            </a:extLst>
          </p:cNvPr>
          <p:cNvSpPr txBox="1">
            <a:spLocks/>
          </p:cNvSpPr>
          <p:nvPr/>
        </p:nvSpPr>
        <p:spPr>
          <a:xfrm>
            <a:off x="356629" y="0"/>
            <a:ext cx="10993715" cy="685694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Highly availability of BGP MONITORING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4406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 animBg="1"/>
      <p:bldP spid="10" grpId="0" animBg="1"/>
      <p:bldP spid="16" grpId="0"/>
      <p:bldP spid="17" grpId="0"/>
      <p:bldP spid="18" grpId="0" animBg="1"/>
      <p:bldP spid="43" grpId="0" animBg="1"/>
      <p:bldP spid="50" grpId="0"/>
      <p:bldP spid="51" grpId="0"/>
      <p:bldP spid="52" grpId="0"/>
    </p:bld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3_TF33552983.potx" id="{E785B998-EA1E-435A-BC09-53167714146B}" vid="{39930FD0-D29E-42B6-87EA-7A1632EF1D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{FE6DA463-0B88-4D37-99F4-0A66EF75D3B7}tf33552983_win32</Template>
  <TotalTime>2025</TotalTime>
  <Words>393</Words>
  <Application>Microsoft Office PowerPoint</Application>
  <PresentationFormat>宽屏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Microsoft YaHei UI</vt:lpstr>
      <vt:lpstr>Calibri</vt:lpstr>
      <vt:lpstr>Franklin Gothic Book</vt:lpstr>
      <vt:lpstr>Wingdings</vt:lpstr>
      <vt:lpstr>Wingdings 2</vt:lpstr>
      <vt:lpstr>DividendVTI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Highly availability of BGP</dc:title>
  <dc:creator>Lin Zhuoyao</dc:creator>
  <cp:lastModifiedBy>Lin Zhuoyao</cp:lastModifiedBy>
  <cp:revision>7</cp:revision>
  <dcterms:created xsi:type="dcterms:W3CDTF">2022-04-12T12:19:12Z</dcterms:created>
  <dcterms:modified xsi:type="dcterms:W3CDTF">2022-06-14T12:41:10Z</dcterms:modified>
</cp:coreProperties>
</file>