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0" r:id="rId36"/>
    <p:sldId id="296" r:id="rId37"/>
    <p:sldId id="295" r:id="rId38"/>
    <p:sldId id="291" r:id="rId39"/>
    <p:sldId id="292" r:id="rId40"/>
    <p:sldId id="293" r:id="rId41"/>
    <p:sldId id="29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24" r:id="rId76"/>
    <p:sldId id="339" r:id="rId77"/>
    <p:sldId id="338" r:id="rId78"/>
    <p:sldId id="340" r:id="rId79"/>
    <p:sldId id="341" r:id="rId80"/>
    <p:sldId id="342" r:id="rId81"/>
    <p:sldId id="337" r:id="rId82"/>
    <p:sldId id="317" r:id="rId83"/>
    <p:sldId id="318" r:id="rId84"/>
    <p:sldId id="320" r:id="rId85"/>
    <p:sldId id="321" r:id="rId86"/>
    <p:sldId id="322" r:id="rId87"/>
    <p:sldId id="32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B30372-7CB8-4DF5-B379-312C3E760167}"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E03E-4DBE-4B1B-AAEF-5D1FF5097B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9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30372-7CB8-4DF5-B379-312C3E760167}"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329690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30372-7CB8-4DF5-B379-312C3E760167}"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304551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B30372-7CB8-4DF5-B379-312C3E760167}"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340783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30372-7CB8-4DF5-B379-312C3E760167}" type="datetimeFigureOut">
              <a:rPr lang="en-US" smtClean="0"/>
              <a:t>1/31/2016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01E03E-4DBE-4B1B-AAEF-5D1FF5097B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266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B30372-7CB8-4DF5-B379-312C3E760167}"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1731040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B30372-7CB8-4DF5-B379-312C3E760167}" type="datetimeFigureOut">
              <a:rPr lang="en-US" smtClean="0"/>
              <a:t>1/31/2016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271340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B30372-7CB8-4DF5-B379-312C3E760167}" type="datetimeFigureOut">
              <a:rPr lang="en-US" smtClean="0"/>
              <a:t>1/31/2016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3210426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B30372-7CB8-4DF5-B379-312C3E760167}" type="datetimeFigureOut">
              <a:rPr lang="en-US" smtClean="0"/>
              <a:t>1/31/2016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265033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B30372-7CB8-4DF5-B379-312C3E760167}" type="datetimeFigureOut">
              <a:rPr lang="en-US" smtClean="0"/>
              <a:t>1/31/2016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01E03E-4DBE-4B1B-AAEF-5D1FF5097BE4}" type="slidenum">
              <a:rPr lang="en-US" smtClean="0"/>
              <a:t>‹#›</a:t>
            </a:fld>
            <a:endParaRPr lang="en-US"/>
          </a:p>
        </p:txBody>
      </p:sp>
    </p:spTree>
    <p:extLst>
      <p:ext uri="{BB962C8B-B14F-4D97-AF65-F5344CB8AC3E}">
        <p14:creationId xmlns:p14="http://schemas.microsoft.com/office/powerpoint/2010/main" val="332137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30372-7CB8-4DF5-B379-312C3E760167}" type="datetimeFigureOut">
              <a:rPr lang="en-US" smtClean="0"/>
              <a:t>1/31/2016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01E03E-4DBE-4B1B-AAEF-5D1FF5097BE4}" type="slidenum">
              <a:rPr lang="en-US" smtClean="0"/>
              <a:t>‹#›</a:t>
            </a:fld>
            <a:endParaRPr lang="en-US"/>
          </a:p>
        </p:txBody>
      </p:sp>
    </p:spTree>
    <p:extLst>
      <p:ext uri="{BB962C8B-B14F-4D97-AF65-F5344CB8AC3E}">
        <p14:creationId xmlns:p14="http://schemas.microsoft.com/office/powerpoint/2010/main" val="110233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B30372-7CB8-4DF5-B379-312C3E760167}" type="datetimeFigureOut">
              <a:rPr lang="en-US" smtClean="0"/>
              <a:t>1/31/2016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01E03E-4DBE-4B1B-AAEF-5D1FF5097B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65206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Microsoft_Word_97_-_2003_Document1.doc"/><Relationship Id="rId4" Type="http://schemas.openxmlformats.org/officeDocument/2006/relationships/image" Target="../media/image6.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Computational Methods for Computer Science</a:t>
            </a:r>
            <a:endParaRPr lang="en-US" dirty="0"/>
          </a:p>
        </p:txBody>
      </p:sp>
      <p:sp>
        <p:nvSpPr>
          <p:cNvPr id="3" name="Subtitle 2"/>
          <p:cNvSpPr>
            <a:spLocks noGrp="1"/>
          </p:cNvSpPr>
          <p:nvPr>
            <p:ph type="subTitle" idx="1"/>
          </p:nvPr>
        </p:nvSpPr>
        <p:spPr/>
        <p:txBody>
          <a:bodyPr/>
          <a:lstStyle/>
          <a:p>
            <a:r>
              <a:rPr lang="en-US" dirty="0" smtClean="0"/>
              <a:t>Topic 1: Regular expressions &amp; Automata</a:t>
            </a:r>
            <a:endParaRPr lang="en-US" dirty="0"/>
          </a:p>
        </p:txBody>
      </p:sp>
    </p:spTree>
    <p:extLst>
      <p:ext uri="{BB962C8B-B14F-4D97-AF65-F5344CB8AC3E}">
        <p14:creationId xmlns:p14="http://schemas.microsoft.com/office/powerpoint/2010/main" val="95498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52700" y="1925638"/>
            <a:ext cx="6426200" cy="1449387"/>
          </a:xfrm>
        </p:spPr>
        <p:txBody>
          <a:bodyPr/>
          <a:lstStyle/>
          <a:p>
            <a:r>
              <a:rPr lang="en-US" altLang="zh-CN" dirty="0"/>
              <a:t>Scanning (Lexical Analysis)</a:t>
            </a:r>
            <a:endParaRPr lang="en-US" dirty="0"/>
          </a:p>
        </p:txBody>
      </p:sp>
    </p:spTree>
    <p:extLst>
      <p:ext uri="{BB962C8B-B14F-4D97-AF65-F5344CB8AC3E}">
        <p14:creationId xmlns:p14="http://schemas.microsoft.com/office/powerpoint/2010/main" val="127797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Principle </a:t>
            </a:r>
            <a:r>
              <a:rPr lang="en-US" altLang="zh-CN" dirty="0"/>
              <a:t>Data </a:t>
            </a:r>
            <a:r>
              <a:rPr lang="en-US" altLang="zh-CN" dirty="0" smtClean="0"/>
              <a:t>Structure in Scanning</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sz="2400" dirty="0"/>
              <a:t>TOKENS</a:t>
            </a:r>
          </a:p>
          <a:p>
            <a:pPr lvl="1"/>
            <a:r>
              <a:rPr lang="en-US" altLang="zh-CN" sz="2000" dirty="0"/>
              <a:t>A scanner collects characters into a token, as </a:t>
            </a:r>
            <a:r>
              <a:rPr lang="en-US" altLang="zh-CN" sz="2000" dirty="0">
                <a:solidFill>
                  <a:srgbClr val="FF0000"/>
                </a:solidFill>
              </a:rPr>
              <a:t>a value of an enumerated data type</a:t>
            </a:r>
            <a:r>
              <a:rPr lang="en-US" altLang="zh-CN" sz="2000" dirty="0"/>
              <a:t> for tokens</a:t>
            </a:r>
          </a:p>
          <a:p>
            <a:pPr lvl="1"/>
            <a:r>
              <a:rPr lang="en-US" altLang="zh-CN" sz="2000" dirty="0"/>
              <a:t>May also preserve the string of characters or </a:t>
            </a:r>
            <a:r>
              <a:rPr lang="en-US" altLang="zh-CN" sz="2000" dirty="0">
                <a:solidFill>
                  <a:srgbClr val="FF0000"/>
                </a:solidFill>
              </a:rPr>
              <a:t>other derived information</a:t>
            </a:r>
            <a:r>
              <a:rPr lang="en-US" altLang="zh-CN" sz="2000" dirty="0"/>
              <a:t>, such as name of identifier, value of a number token</a:t>
            </a:r>
          </a:p>
          <a:p>
            <a:pPr lvl="1"/>
            <a:r>
              <a:rPr lang="en-US" altLang="zh-CN" sz="2000" dirty="0"/>
              <a:t>A </a:t>
            </a:r>
            <a:r>
              <a:rPr lang="en-US" altLang="zh-CN" sz="2000" dirty="0">
                <a:solidFill>
                  <a:srgbClr val="FF0000"/>
                </a:solidFill>
              </a:rPr>
              <a:t>single</a:t>
            </a:r>
            <a:r>
              <a:rPr lang="en-US" altLang="zh-CN" sz="2000" dirty="0"/>
              <a:t> global variable or an </a:t>
            </a:r>
            <a:r>
              <a:rPr lang="en-US" altLang="zh-CN" sz="2000" dirty="0">
                <a:solidFill>
                  <a:srgbClr val="FF0000"/>
                </a:solidFill>
              </a:rPr>
              <a:t>array</a:t>
            </a:r>
            <a:r>
              <a:rPr lang="en-US" altLang="zh-CN" sz="2000" dirty="0"/>
              <a:t> of tokens</a:t>
            </a:r>
          </a:p>
          <a:p>
            <a:r>
              <a:rPr lang="en-US" altLang="zh-CN" sz="2800" dirty="0" smtClean="0"/>
              <a:t>Lexical conventions (C-Minus)</a:t>
            </a:r>
          </a:p>
          <a:p>
            <a:pPr lvl="1"/>
            <a:r>
              <a:rPr lang="en-US" altLang="zh-CN" sz="2000" dirty="0" smtClean="0"/>
              <a:t>Specify the token patterns of </a:t>
            </a:r>
            <a:r>
              <a:rPr lang="en-US" altLang="zh-CN" sz="2000" dirty="0"/>
              <a:t>a language using regular expressions</a:t>
            </a:r>
          </a:p>
        </p:txBody>
      </p:sp>
      <p:pic>
        <p:nvPicPr>
          <p:cNvPr id="8" name="Picture 7"/>
          <p:cNvPicPr>
            <a:picLocks noChangeAspect="1"/>
          </p:cNvPicPr>
          <p:nvPr/>
        </p:nvPicPr>
        <p:blipFill>
          <a:blip r:embed="rId2"/>
          <a:stretch>
            <a:fillRect/>
          </a:stretch>
        </p:blipFill>
        <p:spPr>
          <a:xfrm>
            <a:off x="1397000" y="4635429"/>
            <a:ext cx="4420569" cy="254063"/>
          </a:xfrm>
          <a:prstGeom prst="rect">
            <a:avLst/>
          </a:prstGeom>
        </p:spPr>
      </p:pic>
      <p:pic>
        <p:nvPicPr>
          <p:cNvPr id="9" name="Picture 8"/>
          <p:cNvPicPr>
            <a:picLocks noChangeAspect="1"/>
          </p:cNvPicPr>
          <p:nvPr/>
        </p:nvPicPr>
        <p:blipFill>
          <a:blip r:embed="rId3"/>
          <a:stretch>
            <a:fillRect/>
          </a:stretch>
        </p:blipFill>
        <p:spPr>
          <a:xfrm>
            <a:off x="1397000" y="4959765"/>
            <a:ext cx="7011937" cy="330281"/>
          </a:xfrm>
          <a:prstGeom prst="rect">
            <a:avLst/>
          </a:prstGeom>
        </p:spPr>
      </p:pic>
      <p:pic>
        <p:nvPicPr>
          <p:cNvPr id="10" name="Picture 9"/>
          <p:cNvPicPr>
            <a:picLocks noChangeAspect="1"/>
          </p:cNvPicPr>
          <p:nvPr/>
        </p:nvPicPr>
        <p:blipFill>
          <a:blip r:embed="rId4"/>
          <a:stretch>
            <a:fillRect/>
          </a:stretch>
        </p:blipFill>
        <p:spPr>
          <a:xfrm>
            <a:off x="8591200" y="4146358"/>
            <a:ext cx="3455157" cy="1232203"/>
          </a:xfrm>
          <a:prstGeom prst="rect">
            <a:avLst/>
          </a:prstGeom>
        </p:spPr>
      </p:pic>
    </p:spTree>
    <p:extLst>
      <p:ext uri="{BB962C8B-B14F-4D97-AF65-F5344CB8AC3E}">
        <p14:creationId xmlns:p14="http://schemas.microsoft.com/office/powerpoint/2010/main" val="994673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Categories of Tokens</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sz="2800" dirty="0"/>
              <a:t>RESERVED WORDS</a:t>
            </a:r>
          </a:p>
          <a:p>
            <a:pPr lvl="1"/>
            <a:r>
              <a:rPr lang="en-US" altLang="zh-CN" sz="2400" dirty="0"/>
              <a:t>Such as IF and THEN, which represent the strings of characters </a:t>
            </a:r>
            <a:r>
              <a:rPr lang="en-US" altLang="zh-CN" sz="2400" dirty="0">
                <a:latin typeface="Arial" panose="020B0604020202020204" pitchFamily="34" charset="0"/>
              </a:rPr>
              <a:t>“</a:t>
            </a:r>
            <a:r>
              <a:rPr lang="en-US" altLang="zh-CN" sz="2400" dirty="0"/>
              <a:t>if</a:t>
            </a:r>
            <a:r>
              <a:rPr lang="en-US" altLang="zh-CN" sz="2400" dirty="0">
                <a:latin typeface="Arial" panose="020B0604020202020204" pitchFamily="34" charset="0"/>
              </a:rPr>
              <a:t>”</a:t>
            </a:r>
            <a:r>
              <a:rPr lang="en-US" altLang="zh-CN" sz="2400" dirty="0"/>
              <a:t> and </a:t>
            </a:r>
            <a:r>
              <a:rPr lang="en-US" altLang="zh-CN" sz="2400" dirty="0">
                <a:latin typeface="Arial" panose="020B0604020202020204" pitchFamily="34" charset="0"/>
              </a:rPr>
              <a:t>“</a:t>
            </a:r>
            <a:r>
              <a:rPr lang="en-US" altLang="zh-CN" sz="2400" dirty="0"/>
              <a:t>then</a:t>
            </a:r>
            <a:r>
              <a:rPr lang="en-US" altLang="zh-CN" sz="2400" dirty="0" smtClean="0">
                <a:latin typeface="Arial" panose="020B0604020202020204" pitchFamily="34" charset="0"/>
              </a:rPr>
              <a:t>”</a:t>
            </a:r>
            <a:endParaRPr lang="en-US" altLang="zh-CN" sz="2400" dirty="0"/>
          </a:p>
          <a:p>
            <a:r>
              <a:rPr lang="en-US" altLang="zh-CN" sz="2800" dirty="0"/>
              <a:t>SPECIAL SYMBOLS</a:t>
            </a:r>
          </a:p>
          <a:p>
            <a:pPr lvl="1"/>
            <a:r>
              <a:rPr lang="en-US" altLang="zh-CN" sz="2400" dirty="0"/>
              <a:t>Such as PLUS and MINUS, which represent the characters </a:t>
            </a:r>
            <a:r>
              <a:rPr lang="en-US" altLang="zh-CN" sz="2400" dirty="0">
                <a:latin typeface="Arial" panose="020B0604020202020204" pitchFamily="34" charset="0"/>
              </a:rPr>
              <a:t>“</a:t>
            </a:r>
            <a:r>
              <a:rPr lang="en-US" altLang="zh-CN" sz="2400" dirty="0"/>
              <a:t>+</a:t>
            </a:r>
            <a:r>
              <a:rPr lang="en-US" altLang="zh-CN" sz="2400" dirty="0">
                <a:latin typeface="Arial" panose="020B0604020202020204" pitchFamily="34" charset="0"/>
              </a:rPr>
              <a:t>”</a:t>
            </a:r>
            <a:r>
              <a:rPr lang="en-US" altLang="zh-CN" sz="2400" dirty="0"/>
              <a:t> and </a:t>
            </a:r>
            <a:r>
              <a:rPr lang="en-US" altLang="zh-CN" sz="2400" dirty="0">
                <a:latin typeface="Arial" panose="020B0604020202020204" pitchFamily="34" charset="0"/>
              </a:rPr>
              <a:t>“</a:t>
            </a:r>
            <a:r>
              <a:rPr lang="en-US" altLang="zh-CN" sz="2400" dirty="0"/>
              <a:t>-</a:t>
            </a:r>
            <a:r>
              <a:rPr lang="en-US" altLang="zh-CN" sz="2400" dirty="0">
                <a:latin typeface="Arial" panose="020B0604020202020204" pitchFamily="34" charset="0"/>
              </a:rPr>
              <a:t>“</a:t>
            </a:r>
            <a:endParaRPr lang="en-US" altLang="zh-CN" sz="2400" dirty="0"/>
          </a:p>
          <a:p>
            <a:r>
              <a:rPr lang="en-US" altLang="zh-CN" sz="2800" dirty="0"/>
              <a:t>OTHER TOKENS</a:t>
            </a:r>
          </a:p>
          <a:p>
            <a:pPr lvl="1"/>
            <a:r>
              <a:rPr lang="en-US" altLang="zh-CN" sz="2400" dirty="0"/>
              <a:t>Such as NUM and ID, which represent numbers and </a:t>
            </a:r>
            <a:r>
              <a:rPr lang="en-US" altLang="zh-CN" sz="2400" dirty="0" smtClean="0"/>
              <a:t>identifiers</a:t>
            </a:r>
          </a:p>
          <a:p>
            <a:pPr lvl="1"/>
            <a:r>
              <a:rPr lang="en-US" altLang="zh-CN" sz="2400" dirty="0" smtClean="0"/>
              <a:t>Pattern with regular expression meta symbols is needed.</a:t>
            </a:r>
            <a:endParaRPr lang="zh-CN" altLang="en-US" sz="2400" dirty="0"/>
          </a:p>
          <a:p>
            <a:endParaRPr lang="en-US" altLang="zh-CN" sz="2000" dirty="0"/>
          </a:p>
        </p:txBody>
      </p:sp>
    </p:spTree>
    <p:extLst>
      <p:ext uri="{BB962C8B-B14F-4D97-AF65-F5344CB8AC3E}">
        <p14:creationId xmlns:p14="http://schemas.microsoft.com/office/powerpoint/2010/main" val="1009535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LEXEME</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sz="2800" dirty="0" smtClean="0"/>
              <a:t>String value of a token</a:t>
            </a:r>
          </a:p>
          <a:p>
            <a:pPr>
              <a:buFont typeface="Wingdings" panose="05000000000000000000" pitchFamily="2" charset="2"/>
              <a:buChar char="q"/>
            </a:pPr>
            <a:r>
              <a:rPr lang="en-US" altLang="zh-CN" sz="2400" dirty="0">
                <a:solidFill>
                  <a:srgbClr val="FF3300"/>
                </a:solidFill>
              </a:rPr>
              <a:t>Some tokens</a:t>
            </a:r>
            <a:r>
              <a:rPr lang="en-US" altLang="zh-CN" sz="2400" dirty="0"/>
              <a:t> have only </a:t>
            </a:r>
            <a:r>
              <a:rPr lang="en-US" altLang="zh-CN" sz="2400" dirty="0">
                <a:solidFill>
                  <a:srgbClr val="FF3300"/>
                </a:solidFill>
              </a:rPr>
              <a:t>one lexeme</a:t>
            </a:r>
            <a:r>
              <a:rPr lang="en-US" altLang="zh-CN" sz="2400" dirty="0"/>
              <a:t>, such as reserved words</a:t>
            </a:r>
          </a:p>
          <a:p>
            <a:pPr>
              <a:buFont typeface="Wingdings" panose="05000000000000000000" pitchFamily="2" charset="2"/>
              <a:buChar char="q"/>
            </a:pPr>
            <a:r>
              <a:rPr lang="en-US" altLang="zh-CN" sz="2400" dirty="0"/>
              <a:t>A token may have infinitely </a:t>
            </a:r>
            <a:r>
              <a:rPr lang="en-US" altLang="zh-CN" sz="2400" dirty="0">
                <a:solidFill>
                  <a:srgbClr val="FF3300"/>
                </a:solidFill>
              </a:rPr>
              <a:t>many lexemes</a:t>
            </a:r>
            <a:r>
              <a:rPr lang="en-US" altLang="zh-CN" sz="2400" dirty="0"/>
              <a:t>, such as the token </a:t>
            </a:r>
            <a:r>
              <a:rPr lang="en-US" altLang="zh-CN" sz="2400" dirty="0" smtClean="0"/>
              <a:t>ID</a:t>
            </a:r>
            <a:endParaRPr lang="zh-CN" altLang="en-US" sz="2400" dirty="0"/>
          </a:p>
          <a:p>
            <a:endParaRPr lang="en-US" altLang="zh-CN" sz="2000" dirty="0"/>
          </a:p>
        </p:txBody>
      </p:sp>
    </p:spTree>
    <p:extLst>
      <p:ext uri="{BB962C8B-B14F-4D97-AF65-F5344CB8AC3E}">
        <p14:creationId xmlns:p14="http://schemas.microsoft.com/office/powerpoint/2010/main" val="1537090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Attributes</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sz="2400" dirty="0"/>
              <a:t>Any value associated to a token is called </a:t>
            </a:r>
            <a:r>
              <a:rPr lang="en-US" altLang="zh-CN" sz="2400" dirty="0">
                <a:solidFill>
                  <a:srgbClr val="FF3300"/>
                </a:solidFill>
              </a:rPr>
              <a:t>an attributes</a:t>
            </a:r>
            <a:r>
              <a:rPr lang="en-US" altLang="zh-CN" sz="2400" dirty="0"/>
              <a:t> of a token</a:t>
            </a:r>
          </a:p>
          <a:p>
            <a:pPr lvl="1"/>
            <a:r>
              <a:rPr lang="en-US" altLang="zh-CN" sz="2000" dirty="0"/>
              <a:t>String value is an example of an attribute.</a:t>
            </a:r>
          </a:p>
          <a:p>
            <a:pPr lvl="1"/>
            <a:r>
              <a:rPr lang="en-US" altLang="zh-CN" sz="2000" dirty="0"/>
              <a:t>A NUM token may have a string value such as </a:t>
            </a:r>
            <a:r>
              <a:rPr lang="en-US" altLang="zh-CN" sz="2000" dirty="0">
                <a:latin typeface="Arial" panose="020B0604020202020204" pitchFamily="34" charset="0"/>
              </a:rPr>
              <a:t>“</a:t>
            </a:r>
            <a:r>
              <a:rPr lang="en-US" altLang="zh-CN" sz="2000" dirty="0"/>
              <a:t>32767</a:t>
            </a:r>
            <a:r>
              <a:rPr lang="en-US" altLang="zh-CN" sz="2000" dirty="0">
                <a:latin typeface="Arial" panose="020B0604020202020204" pitchFamily="34" charset="0"/>
              </a:rPr>
              <a:t>”</a:t>
            </a:r>
            <a:r>
              <a:rPr lang="en-US" altLang="zh-CN" sz="2000" dirty="0"/>
              <a:t> and actual value 32767</a:t>
            </a:r>
          </a:p>
          <a:p>
            <a:pPr lvl="1"/>
            <a:r>
              <a:rPr lang="en-US" altLang="zh-CN" sz="2000" dirty="0"/>
              <a:t>A PLUS token has the string value </a:t>
            </a:r>
            <a:r>
              <a:rPr lang="en-US" altLang="zh-CN" sz="2000" dirty="0">
                <a:latin typeface="Arial" panose="020B0604020202020204" pitchFamily="34" charset="0"/>
              </a:rPr>
              <a:t>“</a:t>
            </a:r>
            <a:r>
              <a:rPr lang="en-US" altLang="zh-CN" sz="2000" dirty="0"/>
              <a:t>+</a:t>
            </a:r>
            <a:r>
              <a:rPr lang="en-US" altLang="zh-CN" sz="2000" dirty="0">
                <a:latin typeface="Arial" panose="020B0604020202020204" pitchFamily="34" charset="0"/>
              </a:rPr>
              <a:t>”</a:t>
            </a:r>
            <a:r>
              <a:rPr lang="en-US" altLang="zh-CN" sz="2000" dirty="0"/>
              <a:t> as well as arithmetic operation +</a:t>
            </a:r>
          </a:p>
          <a:p>
            <a:r>
              <a:rPr lang="en-US" altLang="zh-CN" sz="2400" dirty="0"/>
              <a:t>The token can be viewed as the </a:t>
            </a:r>
            <a:r>
              <a:rPr lang="en-US" altLang="zh-CN" sz="2400" dirty="0">
                <a:solidFill>
                  <a:srgbClr val="FF3300"/>
                </a:solidFill>
              </a:rPr>
              <a:t>collection of all of its attributes</a:t>
            </a:r>
          </a:p>
          <a:p>
            <a:pPr lvl="1"/>
            <a:r>
              <a:rPr lang="en-US" altLang="zh-CN" sz="2000" dirty="0"/>
              <a:t>Only need to compute as many attributes as necessary to allow further processing</a:t>
            </a:r>
          </a:p>
          <a:p>
            <a:pPr lvl="1"/>
            <a:r>
              <a:rPr lang="en-US" altLang="zh-CN" sz="2000" dirty="0"/>
              <a:t>The numeric value of a NUM token </a:t>
            </a:r>
            <a:r>
              <a:rPr lang="en-US" altLang="zh-CN" sz="2000" dirty="0" smtClean="0"/>
              <a:t>needs </a:t>
            </a:r>
            <a:r>
              <a:rPr lang="en-US" altLang="zh-CN" sz="2000" dirty="0"/>
              <a:t>not compute </a:t>
            </a:r>
            <a:r>
              <a:rPr lang="en-US" altLang="zh-CN" sz="2000" dirty="0" smtClean="0"/>
              <a:t>immediately</a:t>
            </a:r>
          </a:p>
          <a:p>
            <a:pPr lvl="1"/>
            <a:r>
              <a:rPr lang="en-US" altLang="zh-CN" sz="2000" dirty="0" smtClean="0"/>
              <a:t>Wrapped in a class in Java.</a:t>
            </a:r>
            <a:endParaRPr lang="zh-CN" altLang="en-US" sz="2000" dirty="0"/>
          </a:p>
        </p:txBody>
      </p:sp>
    </p:spTree>
    <p:extLst>
      <p:ext uri="{BB962C8B-B14F-4D97-AF65-F5344CB8AC3E}">
        <p14:creationId xmlns:p14="http://schemas.microsoft.com/office/powerpoint/2010/main" val="312103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Token Record in Java</a:t>
            </a:r>
            <a:endParaRPr lang="en-US" dirty="0"/>
          </a:p>
        </p:txBody>
      </p:sp>
      <p:sp>
        <p:nvSpPr>
          <p:cNvPr id="3" name="Content Placeholder 2"/>
          <p:cNvSpPr>
            <a:spLocks noGrp="1"/>
          </p:cNvSpPr>
          <p:nvPr>
            <p:ph sz="half" idx="1"/>
          </p:nvPr>
        </p:nvSpPr>
        <p:spPr/>
        <p:txBody>
          <a:bodyPr>
            <a:normAutofit fontScale="85000" lnSpcReduction="20000"/>
          </a:bodyPr>
          <a:lstStyle/>
          <a:p>
            <a:pPr marL="201168" lvl="1" indent="0">
              <a:buNone/>
            </a:pPr>
            <a:r>
              <a:rPr lang="en-US" altLang="zh-CN" sz="2000" b="1" dirty="0" smtClean="0"/>
              <a:t>public class Tokens{</a:t>
            </a:r>
          </a:p>
          <a:p>
            <a:pPr marL="201168" lvl="1" indent="0">
              <a:buNone/>
            </a:pPr>
            <a:r>
              <a:rPr lang="en-US" altLang="zh-CN" sz="2000" b="1" dirty="0" smtClean="0"/>
              <a:t>	public </a:t>
            </a:r>
            <a:r>
              <a:rPr lang="en-US" altLang="zh-CN" sz="2000" b="1" dirty="0" err="1"/>
              <a:t>enum</a:t>
            </a:r>
            <a:r>
              <a:rPr lang="en-US" altLang="zh-CN" sz="2000" b="1" dirty="0"/>
              <a:t> </a:t>
            </a:r>
            <a:r>
              <a:rPr lang="en-US" altLang="zh-CN" sz="2200" dirty="0" err="1"/>
              <a:t>TokenType</a:t>
            </a:r>
            <a:r>
              <a:rPr lang="en-US" altLang="zh-CN" sz="2200" dirty="0"/>
              <a:t>{</a:t>
            </a:r>
          </a:p>
          <a:p>
            <a:pPr marL="201168" lvl="1" indent="0">
              <a:buNone/>
            </a:pPr>
            <a:r>
              <a:rPr lang="en-US" altLang="zh-CN" sz="2200" dirty="0"/>
              <a:t>	 </a:t>
            </a:r>
            <a:r>
              <a:rPr lang="en-US" altLang="zh-CN" sz="2200" dirty="0" smtClean="0"/>
              <a:t>	IF, ELSE, NUM, ID //etc.     </a:t>
            </a:r>
            <a:endParaRPr lang="en-US" altLang="zh-CN" sz="2200" dirty="0"/>
          </a:p>
          <a:p>
            <a:pPr marL="201168" lvl="1" indent="0">
              <a:buNone/>
            </a:pPr>
            <a:r>
              <a:rPr lang="en-US" altLang="zh-CN" sz="2200" dirty="0"/>
              <a:t>	</a:t>
            </a:r>
            <a:r>
              <a:rPr lang="en-US" altLang="zh-CN" sz="2200" dirty="0" smtClean="0"/>
              <a:t>}</a:t>
            </a:r>
            <a:endParaRPr lang="en-US" altLang="zh-CN" sz="2000" b="1" dirty="0"/>
          </a:p>
          <a:p>
            <a:pPr marL="201168" lvl="1" indent="0">
              <a:buNone/>
            </a:pPr>
            <a:r>
              <a:rPr lang="en-US" altLang="zh-CN" sz="2000" b="1" dirty="0" smtClean="0"/>
              <a:t>} </a:t>
            </a:r>
            <a:endParaRPr lang="en-US" altLang="zh-CN" sz="2400" b="1" dirty="0" smtClean="0"/>
          </a:p>
          <a:p>
            <a:pPr marL="0" indent="0">
              <a:buNone/>
            </a:pPr>
            <a:r>
              <a:rPr lang="en-US" altLang="zh-CN" b="1" dirty="0" smtClean="0"/>
              <a:t>    public </a:t>
            </a:r>
            <a:r>
              <a:rPr lang="en-US" altLang="zh-CN" b="1" dirty="0"/>
              <a:t>class </a:t>
            </a:r>
            <a:r>
              <a:rPr lang="en-US" altLang="zh-CN" sz="2400" dirty="0" err="1" smtClean="0"/>
              <a:t>TokenRecord</a:t>
            </a:r>
            <a:r>
              <a:rPr lang="en-US" altLang="zh-CN" sz="2400" dirty="0" smtClean="0"/>
              <a:t> {</a:t>
            </a:r>
          </a:p>
          <a:p>
            <a:pPr marL="201168" lvl="1" indent="0">
              <a:buNone/>
            </a:pPr>
            <a:r>
              <a:rPr lang="en-US" altLang="zh-CN" sz="2200" dirty="0" smtClean="0"/>
              <a:t>	</a:t>
            </a:r>
            <a:r>
              <a:rPr lang="en-US" altLang="zh-CN" sz="2200" dirty="0" err="1" smtClean="0"/>
              <a:t>Tokens.TokenType</a:t>
            </a:r>
            <a:r>
              <a:rPr lang="en-US" altLang="zh-CN" sz="2200" dirty="0" smtClean="0"/>
              <a:t> </a:t>
            </a:r>
            <a:r>
              <a:rPr lang="en-US" altLang="zh-CN" sz="2200" dirty="0" err="1" smtClean="0"/>
              <a:t>tokenval</a:t>
            </a:r>
            <a:r>
              <a:rPr lang="en-US" altLang="zh-CN" sz="2200" dirty="0" smtClean="0"/>
              <a:t>;</a:t>
            </a:r>
          </a:p>
          <a:p>
            <a:pPr marL="201168" lvl="1" indent="0">
              <a:buNone/>
            </a:pPr>
            <a:r>
              <a:rPr lang="en-US" altLang="zh-CN" sz="2200" dirty="0" smtClean="0"/>
              <a:t>	String </a:t>
            </a:r>
            <a:r>
              <a:rPr lang="en-US" altLang="zh-CN" sz="2200" dirty="0" err="1" smtClean="0"/>
              <a:t>stringval</a:t>
            </a:r>
            <a:r>
              <a:rPr lang="en-US" altLang="zh-CN" sz="2200" dirty="0" smtClean="0"/>
              <a:t>;</a:t>
            </a:r>
          </a:p>
          <a:p>
            <a:pPr marL="201168" lvl="1" indent="0">
              <a:buNone/>
            </a:pPr>
            <a:r>
              <a:rPr lang="en-US" altLang="zh-CN" sz="2200" dirty="0" smtClean="0"/>
              <a:t>	</a:t>
            </a:r>
            <a:r>
              <a:rPr lang="en-US" altLang="zh-CN" sz="2200" dirty="0" err="1" smtClean="0"/>
              <a:t>int</a:t>
            </a:r>
            <a:r>
              <a:rPr lang="en-US" altLang="zh-CN" sz="2200" dirty="0" smtClean="0"/>
              <a:t> </a:t>
            </a:r>
            <a:r>
              <a:rPr lang="en-US" altLang="zh-CN" sz="2200" dirty="0" err="1" smtClean="0"/>
              <a:t>numval</a:t>
            </a:r>
            <a:r>
              <a:rPr lang="en-US" altLang="zh-CN" sz="2200" dirty="0" smtClean="0"/>
              <a:t>;</a:t>
            </a:r>
            <a:endParaRPr lang="en-US" altLang="zh-CN" sz="2200" dirty="0"/>
          </a:p>
          <a:p>
            <a:r>
              <a:rPr lang="en-US" altLang="zh-CN" sz="2400" dirty="0" smtClean="0"/>
              <a:t> }</a:t>
            </a:r>
            <a:endParaRPr lang="zh-CN" altLang="en-US" sz="2000" dirty="0"/>
          </a:p>
        </p:txBody>
      </p:sp>
      <p:sp>
        <p:nvSpPr>
          <p:cNvPr id="7" name="Content Placeholder 6"/>
          <p:cNvSpPr>
            <a:spLocks noGrp="1"/>
          </p:cNvSpPr>
          <p:nvPr>
            <p:ph sz="half" idx="2"/>
          </p:nvPr>
        </p:nvSpPr>
        <p:spPr>
          <a:xfrm>
            <a:off x="6035038" y="1845735"/>
            <a:ext cx="5120641" cy="4023360"/>
          </a:xfrm>
        </p:spPr>
        <p:txBody>
          <a:bodyPr>
            <a:normAutofit fontScale="85000" lnSpcReduction="20000"/>
          </a:bodyPr>
          <a:lstStyle/>
          <a:p>
            <a:r>
              <a:rPr lang="en-US" b="1" dirty="0"/>
              <a:t>public</a:t>
            </a:r>
            <a:r>
              <a:rPr lang="en-US" dirty="0"/>
              <a:t> </a:t>
            </a:r>
            <a:r>
              <a:rPr lang="en-US" b="1" dirty="0"/>
              <a:t>class</a:t>
            </a:r>
            <a:r>
              <a:rPr lang="en-US" dirty="0"/>
              <a:t> </a:t>
            </a:r>
            <a:r>
              <a:rPr lang="en-US" dirty="0" err="1"/>
              <a:t>CrunchifyEnumExample</a:t>
            </a:r>
            <a:r>
              <a:rPr lang="en-US" dirty="0"/>
              <a:t> {</a:t>
            </a:r>
            <a:endParaRPr lang="en-US" b="1" dirty="0" smtClean="0"/>
          </a:p>
          <a:p>
            <a:r>
              <a:rPr lang="en-US" b="1" dirty="0" smtClean="0"/>
              <a:t>   public</a:t>
            </a:r>
            <a:r>
              <a:rPr lang="en-US" dirty="0" smtClean="0"/>
              <a:t> </a:t>
            </a:r>
            <a:r>
              <a:rPr lang="en-US" b="1" dirty="0" err="1"/>
              <a:t>enum</a:t>
            </a:r>
            <a:r>
              <a:rPr lang="en-US" dirty="0"/>
              <a:t> Company {</a:t>
            </a:r>
          </a:p>
          <a:p>
            <a:pPr marL="201168" lvl="1" indent="0">
              <a:buNone/>
            </a:pPr>
            <a:r>
              <a:rPr lang="en-US" dirty="0" smtClean="0"/>
              <a:t>    EBAY(30</a:t>
            </a:r>
            <a:r>
              <a:rPr lang="en-US" dirty="0"/>
              <a:t>), PAYPAL(10), GOOGLE(15), YAHOO(20), ATT(25</a:t>
            </a:r>
            <a:r>
              <a:rPr lang="en-US" dirty="0" smtClean="0"/>
              <a:t>);</a:t>
            </a:r>
            <a:br>
              <a:rPr lang="en-US" dirty="0" smtClean="0"/>
            </a:br>
            <a:r>
              <a:rPr lang="en-US" dirty="0" smtClean="0"/>
              <a:t>    </a:t>
            </a:r>
            <a:r>
              <a:rPr lang="en-US" b="1" dirty="0" smtClean="0"/>
              <a:t>private</a:t>
            </a:r>
            <a:r>
              <a:rPr lang="en-US" dirty="0" smtClean="0"/>
              <a:t> </a:t>
            </a:r>
            <a:r>
              <a:rPr lang="en-US" b="1" dirty="0" err="1"/>
              <a:t>int</a:t>
            </a:r>
            <a:r>
              <a:rPr lang="en-US" dirty="0"/>
              <a:t> </a:t>
            </a:r>
            <a:r>
              <a:rPr lang="en-US" dirty="0" smtClean="0"/>
              <a:t>value;</a:t>
            </a:r>
            <a:r>
              <a:rPr lang="en-US" dirty="0"/>
              <a:t/>
            </a:r>
            <a:br>
              <a:rPr lang="en-US" dirty="0"/>
            </a:br>
            <a:r>
              <a:rPr lang="en-US" dirty="0" smtClean="0"/>
              <a:t>    </a:t>
            </a:r>
            <a:r>
              <a:rPr lang="en-US" b="1" dirty="0" smtClean="0"/>
              <a:t>private</a:t>
            </a:r>
            <a:r>
              <a:rPr lang="en-US" dirty="0" smtClean="0"/>
              <a:t> </a:t>
            </a:r>
            <a:r>
              <a:rPr lang="en-US" dirty="0"/>
              <a:t>Company(</a:t>
            </a:r>
            <a:r>
              <a:rPr lang="en-US" b="1" dirty="0" err="1"/>
              <a:t>int</a:t>
            </a:r>
            <a:r>
              <a:rPr lang="en-US" dirty="0"/>
              <a:t> value) </a:t>
            </a:r>
            <a:r>
              <a:rPr lang="en-US" dirty="0" smtClean="0"/>
              <a:t>{</a:t>
            </a:r>
            <a:br>
              <a:rPr lang="en-US" dirty="0" smtClean="0"/>
            </a:br>
            <a:r>
              <a:rPr lang="en-US" dirty="0" smtClean="0"/>
              <a:t> 	</a:t>
            </a:r>
            <a:r>
              <a:rPr lang="en-US" b="1" dirty="0" err="1" smtClean="0"/>
              <a:t>this</a:t>
            </a:r>
            <a:r>
              <a:rPr lang="en-US" dirty="0" err="1" smtClean="0"/>
              <a:t>.value</a:t>
            </a:r>
            <a:r>
              <a:rPr lang="en-US" dirty="0" smtClean="0"/>
              <a:t> </a:t>
            </a:r>
            <a:r>
              <a:rPr lang="en-US" dirty="0"/>
              <a:t>= value</a:t>
            </a:r>
            <a:r>
              <a:rPr lang="en-US" dirty="0" smtClean="0"/>
              <a:t>;</a:t>
            </a:r>
            <a:br>
              <a:rPr lang="en-US" dirty="0" smtClean="0"/>
            </a:br>
            <a:r>
              <a:rPr lang="en-US" dirty="0" smtClean="0"/>
              <a:t>     }</a:t>
            </a:r>
            <a:endParaRPr lang="en-US" dirty="0"/>
          </a:p>
          <a:p>
            <a:pPr marL="201168" lvl="1" indent="0">
              <a:buNone/>
            </a:pPr>
            <a:r>
              <a:rPr lang="en-US" dirty="0" smtClean="0"/>
              <a:t>  }</a:t>
            </a:r>
            <a:endParaRPr lang="en-US" dirty="0"/>
          </a:p>
          <a:p>
            <a:r>
              <a:rPr lang="en-US" b="1" dirty="0" smtClean="0"/>
              <a:t>    public</a:t>
            </a:r>
            <a:r>
              <a:rPr lang="en-US" dirty="0" smtClean="0"/>
              <a:t> </a:t>
            </a:r>
            <a:r>
              <a:rPr lang="en-US" b="1" dirty="0"/>
              <a:t>static</a:t>
            </a:r>
            <a:r>
              <a:rPr lang="en-US" dirty="0"/>
              <a:t> </a:t>
            </a:r>
            <a:r>
              <a:rPr lang="en-US" b="1" dirty="0"/>
              <a:t>void</a:t>
            </a:r>
            <a:r>
              <a:rPr lang="en-US" dirty="0"/>
              <a:t> main(</a:t>
            </a:r>
            <a:r>
              <a:rPr lang="en-US" b="1" dirty="0"/>
              <a:t>String</a:t>
            </a:r>
            <a:r>
              <a:rPr lang="en-US" dirty="0"/>
              <a:t>[] </a:t>
            </a:r>
            <a:r>
              <a:rPr lang="en-US" dirty="0" err="1"/>
              <a:t>args</a:t>
            </a:r>
            <a:r>
              <a:rPr lang="en-US" dirty="0"/>
              <a:t>) {</a:t>
            </a:r>
          </a:p>
          <a:p>
            <a:r>
              <a:rPr lang="en-US" b="1" dirty="0" smtClean="0"/>
              <a:t>         for</a:t>
            </a:r>
            <a:r>
              <a:rPr lang="en-US" dirty="0" smtClean="0"/>
              <a:t> </a:t>
            </a:r>
            <a:r>
              <a:rPr lang="en-US" dirty="0"/>
              <a:t>(Company </a:t>
            </a:r>
            <a:r>
              <a:rPr lang="en-US" dirty="0" err="1"/>
              <a:t>cName</a:t>
            </a:r>
            <a:r>
              <a:rPr lang="en-US" dirty="0"/>
              <a:t> : </a:t>
            </a:r>
            <a:r>
              <a:rPr lang="en-US" dirty="0" err="1"/>
              <a:t>Company.values</a:t>
            </a:r>
            <a:r>
              <a:rPr lang="en-US" dirty="0"/>
              <a:t>()) {</a:t>
            </a:r>
          </a:p>
          <a:p>
            <a:r>
              <a:rPr lang="en-US" dirty="0" smtClean="0"/>
              <a:t>              </a:t>
            </a:r>
            <a:r>
              <a:rPr lang="en-US" dirty="0" err="1" smtClean="0"/>
              <a:t>System.out.println</a:t>
            </a:r>
            <a:r>
              <a:rPr lang="en-US" dirty="0"/>
              <a:t>("Company Value: " + </a:t>
            </a:r>
            <a:r>
              <a:rPr lang="en-US" dirty="0" smtClean="0"/>
              <a:t>	</a:t>
            </a:r>
            <a:r>
              <a:rPr lang="en-US" dirty="0" err="1" smtClean="0"/>
              <a:t>cName.value</a:t>
            </a:r>
            <a:r>
              <a:rPr lang="en-US" dirty="0" smtClean="0"/>
              <a:t> </a:t>
            </a:r>
            <a:r>
              <a:rPr lang="en-US" dirty="0"/>
              <a:t>+ " - </a:t>
            </a:r>
            <a:r>
              <a:rPr lang="en-US" dirty="0" smtClean="0"/>
              <a:t>    </a:t>
            </a:r>
            <a:r>
              <a:rPr lang="en-US" dirty="0" err="1" smtClean="0"/>
              <a:t>Comapny</a:t>
            </a:r>
            <a:r>
              <a:rPr lang="en-US" dirty="0" smtClean="0"/>
              <a:t> </a:t>
            </a:r>
            <a:r>
              <a:rPr lang="en-US" dirty="0"/>
              <a:t>Name: " + </a:t>
            </a:r>
            <a:r>
              <a:rPr lang="en-US" dirty="0" smtClean="0"/>
              <a:t>	</a:t>
            </a:r>
            <a:r>
              <a:rPr lang="en-US" dirty="0" err="1" smtClean="0"/>
              <a:t>cName</a:t>
            </a:r>
            <a:r>
              <a:rPr lang="en-US" dirty="0"/>
              <a:t>);</a:t>
            </a:r>
          </a:p>
          <a:p>
            <a:pPr marL="201168" lvl="1" indent="0">
              <a:buNone/>
            </a:pPr>
            <a:r>
              <a:rPr lang="en-US" dirty="0" smtClean="0"/>
              <a:t>  }</a:t>
            </a:r>
            <a:endParaRPr lang="en-US" dirty="0"/>
          </a:p>
          <a:p>
            <a:r>
              <a:rPr lang="en-US" dirty="0"/>
              <a:t>}</a:t>
            </a:r>
          </a:p>
          <a:p>
            <a:endParaRPr lang="en-US" dirty="0"/>
          </a:p>
        </p:txBody>
      </p:sp>
    </p:spTree>
    <p:extLst>
      <p:ext uri="{BB962C8B-B14F-4D97-AF65-F5344CB8AC3E}">
        <p14:creationId xmlns:p14="http://schemas.microsoft.com/office/powerpoint/2010/main" val="1169360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CMScanner</a:t>
            </a:r>
            <a:endParaRPr lang="en-US" dirty="0"/>
          </a:p>
        </p:txBody>
      </p:sp>
      <p:sp>
        <p:nvSpPr>
          <p:cNvPr id="3" name="Content Placeholder 2"/>
          <p:cNvSpPr>
            <a:spLocks noGrp="1"/>
          </p:cNvSpPr>
          <p:nvPr>
            <p:ph idx="1"/>
          </p:nvPr>
        </p:nvSpPr>
        <p:spPr/>
        <p:txBody>
          <a:bodyPr>
            <a:normAutofit/>
          </a:bodyPr>
          <a:lstStyle/>
          <a:p>
            <a:r>
              <a:rPr lang="en-US" altLang="zh-CN" sz="2800" dirty="0"/>
              <a:t>The scanner </a:t>
            </a:r>
            <a:r>
              <a:rPr lang="en-US" altLang="zh-CN" sz="2800" dirty="0">
                <a:solidFill>
                  <a:srgbClr val="FF3300"/>
                </a:solidFill>
              </a:rPr>
              <a:t>returns the token value only</a:t>
            </a:r>
            <a:r>
              <a:rPr lang="en-US" altLang="zh-CN" sz="2800" dirty="0"/>
              <a:t> and </a:t>
            </a:r>
            <a:r>
              <a:rPr lang="en-US" altLang="zh-CN" sz="2800" dirty="0">
                <a:solidFill>
                  <a:srgbClr val="FF3300"/>
                </a:solidFill>
              </a:rPr>
              <a:t>places the other attributes in variables</a:t>
            </a:r>
          </a:p>
          <a:p>
            <a:pPr>
              <a:buNone/>
            </a:pPr>
            <a:r>
              <a:rPr lang="en-US" altLang="zh-CN" sz="2800" dirty="0"/>
              <a:t>		</a:t>
            </a:r>
            <a:r>
              <a:rPr lang="en-US" altLang="zh-CN" sz="2800" dirty="0" err="1" smtClean="0"/>
              <a:t>Tokens.TokenType</a:t>
            </a:r>
            <a:r>
              <a:rPr lang="en-US" altLang="zh-CN" sz="2800" dirty="0" smtClean="0"/>
              <a:t> </a:t>
            </a:r>
            <a:r>
              <a:rPr lang="en-US" altLang="zh-CN" sz="2800" dirty="0" err="1" smtClean="0"/>
              <a:t>getToken</a:t>
            </a:r>
            <a:r>
              <a:rPr lang="en-US" altLang="zh-CN" sz="2800" dirty="0" smtClean="0"/>
              <a:t>(</a:t>
            </a:r>
            <a:r>
              <a:rPr lang="en-US" altLang="zh-CN" sz="2800" dirty="0" err="1" smtClean="0"/>
              <a:t>TokenRecord</a:t>
            </a:r>
            <a:r>
              <a:rPr lang="en-US" altLang="zh-CN" sz="2800" dirty="0" smtClean="0"/>
              <a:t> </a:t>
            </a:r>
            <a:r>
              <a:rPr lang="en-US" altLang="zh-CN" sz="2800" dirty="0" err="1" smtClean="0"/>
              <a:t>tr</a:t>
            </a:r>
            <a:r>
              <a:rPr lang="en-US" altLang="zh-CN" sz="2800" dirty="0" smtClean="0"/>
              <a:t>)</a:t>
            </a:r>
            <a:r>
              <a:rPr lang="en-US" altLang="zh-CN" sz="2800" dirty="0"/>
              <a:t>		</a:t>
            </a:r>
          </a:p>
          <a:p>
            <a:r>
              <a:rPr lang="en-US" altLang="zh-CN" sz="2800" dirty="0"/>
              <a:t>As an example of operation of </a:t>
            </a:r>
            <a:r>
              <a:rPr lang="en-US" altLang="zh-CN" sz="2800" dirty="0" err="1"/>
              <a:t>getToken</a:t>
            </a:r>
            <a:r>
              <a:rPr lang="en-US" altLang="zh-CN" sz="2800" dirty="0"/>
              <a:t>, consider the following line of C code.</a:t>
            </a:r>
          </a:p>
          <a:p>
            <a:pPr>
              <a:buNone/>
            </a:pPr>
            <a:r>
              <a:rPr lang="en-US" altLang="zh-CN" sz="2800" dirty="0"/>
              <a:t>		</a:t>
            </a:r>
            <a:r>
              <a:rPr lang="en-US" altLang="zh-CN" sz="2800" dirty="0" smtClean="0"/>
              <a:t>   A[index</a:t>
            </a:r>
            <a:r>
              <a:rPr lang="en-US" altLang="zh-CN" sz="2800" dirty="0"/>
              <a:t>] = 4+2</a:t>
            </a:r>
            <a:endParaRPr lang="zh-CN" altLang="en-US" sz="2800" dirty="0"/>
          </a:p>
        </p:txBody>
      </p:sp>
      <p:pic>
        <p:nvPicPr>
          <p:cNvPr id="5" name="Picture 4"/>
          <p:cNvPicPr>
            <a:picLocks noChangeAspect="1"/>
          </p:cNvPicPr>
          <p:nvPr/>
        </p:nvPicPr>
        <p:blipFill>
          <a:blip r:embed="rId2"/>
          <a:stretch>
            <a:fillRect/>
          </a:stretch>
        </p:blipFill>
        <p:spPr>
          <a:xfrm>
            <a:off x="1097280" y="4711836"/>
            <a:ext cx="5376863" cy="1595831"/>
          </a:xfrm>
          <a:prstGeom prst="rect">
            <a:avLst/>
          </a:prstGeom>
        </p:spPr>
      </p:pic>
    </p:spTree>
    <p:extLst>
      <p:ext uri="{BB962C8B-B14F-4D97-AF65-F5344CB8AC3E}">
        <p14:creationId xmlns:p14="http://schemas.microsoft.com/office/powerpoint/2010/main" val="16546226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43300" y="1989138"/>
            <a:ext cx="4673600" cy="1449387"/>
          </a:xfrm>
        </p:spPr>
        <p:txBody>
          <a:bodyPr/>
          <a:lstStyle/>
          <a:p>
            <a:r>
              <a:rPr lang="en-US" altLang="zh-CN" dirty="0"/>
              <a:t>Regular Expression</a:t>
            </a:r>
            <a:endParaRPr lang="en-US" dirty="0"/>
          </a:p>
        </p:txBody>
      </p:sp>
    </p:spTree>
    <p:extLst>
      <p:ext uri="{BB962C8B-B14F-4D97-AF65-F5344CB8AC3E}">
        <p14:creationId xmlns:p14="http://schemas.microsoft.com/office/powerpoint/2010/main" val="283551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Some Relative Basic Concepts </a:t>
            </a:r>
            <a:endParaRPr lang="en-US" dirty="0"/>
          </a:p>
        </p:txBody>
      </p:sp>
      <p:sp>
        <p:nvSpPr>
          <p:cNvPr id="3" name="Content Placeholder 2"/>
          <p:cNvSpPr>
            <a:spLocks noGrp="1"/>
          </p:cNvSpPr>
          <p:nvPr>
            <p:ph idx="1"/>
          </p:nvPr>
        </p:nvSpPr>
        <p:spPr/>
        <p:txBody>
          <a:bodyPr>
            <a:normAutofit lnSpcReduction="10000"/>
          </a:bodyPr>
          <a:lstStyle/>
          <a:p>
            <a:r>
              <a:rPr lang="en-US" altLang="zh-CN" sz="2800" dirty="0"/>
              <a:t>Regular expressions </a:t>
            </a:r>
          </a:p>
          <a:p>
            <a:pPr lvl="1"/>
            <a:r>
              <a:rPr lang="en-US" altLang="zh-CN" sz="2400" dirty="0"/>
              <a:t>represent </a:t>
            </a:r>
            <a:r>
              <a:rPr lang="en-US" altLang="zh-CN" sz="2400" dirty="0">
                <a:solidFill>
                  <a:srgbClr val="FF3300"/>
                </a:solidFill>
              </a:rPr>
              <a:t>patterns</a:t>
            </a:r>
            <a:r>
              <a:rPr lang="en-US" altLang="zh-CN" sz="2400" dirty="0"/>
              <a:t> of strings of characters.</a:t>
            </a:r>
          </a:p>
          <a:p>
            <a:r>
              <a:rPr lang="en-US" altLang="zh-CN" sz="2800" dirty="0"/>
              <a:t>A regular expression </a:t>
            </a:r>
            <a:r>
              <a:rPr lang="en-US" altLang="zh-CN" sz="2800" i="1" dirty="0"/>
              <a:t>r</a:t>
            </a:r>
          </a:p>
          <a:p>
            <a:pPr lvl="1"/>
            <a:r>
              <a:rPr lang="en-US" altLang="zh-CN" sz="2400" dirty="0"/>
              <a:t>completely </a:t>
            </a:r>
            <a:r>
              <a:rPr lang="en-US" altLang="zh-CN" sz="2400" dirty="0">
                <a:solidFill>
                  <a:srgbClr val="FF3300"/>
                </a:solidFill>
              </a:rPr>
              <a:t>defined by the set of strings</a:t>
            </a:r>
            <a:r>
              <a:rPr lang="en-US" altLang="zh-CN" sz="2400" dirty="0"/>
              <a:t> it matches.</a:t>
            </a:r>
          </a:p>
          <a:p>
            <a:pPr lvl="1"/>
            <a:r>
              <a:rPr lang="en-US" altLang="zh-CN" sz="2400" dirty="0"/>
              <a:t>The set is called the </a:t>
            </a:r>
            <a:r>
              <a:rPr lang="en-US" altLang="zh-CN" sz="2400" dirty="0">
                <a:solidFill>
                  <a:srgbClr val="FF3300"/>
                </a:solidFill>
              </a:rPr>
              <a:t>language</a:t>
            </a:r>
            <a:r>
              <a:rPr lang="en-US" altLang="zh-CN" sz="2400" dirty="0"/>
              <a:t> of  r written as </a:t>
            </a:r>
            <a:r>
              <a:rPr lang="en-US" altLang="zh-CN" sz="2400" dirty="0">
                <a:solidFill>
                  <a:srgbClr val="FF3300"/>
                </a:solidFill>
              </a:rPr>
              <a:t>L(r)</a:t>
            </a:r>
          </a:p>
          <a:p>
            <a:r>
              <a:rPr lang="en-US" altLang="zh-CN" sz="2800" dirty="0"/>
              <a:t>The set elements </a:t>
            </a:r>
          </a:p>
          <a:p>
            <a:pPr lvl="1"/>
            <a:r>
              <a:rPr lang="en-US" altLang="zh-CN" sz="2400" dirty="0"/>
              <a:t>referred to as </a:t>
            </a:r>
            <a:r>
              <a:rPr lang="en-US" altLang="zh-CN" sz="2400" dirty="0">
                <a:solidFill>
                  <a:srgbClr val="FF3300"/>
                </a:solidFill>
              </a:rPr>
              <a:t>symbols</a:t>
            </a:r>
            <a:r>
              <a:rPr lang="en-US" altLang="zh-CN" sz="2400" dirty="0"/>
              <a:t>	</a:t>
            </a:r>
          </a:p>
          <a:p>
            <a:r>
              <a:rPr lang="en-US" altLang="zh-CN" sz="2800" dirty="0"/>
              <a:t>This set of legal symbols </a:t>
            </a:r>
          </a:p>
          <a:p>
            <a:pPr lvl="1"/>
            <a:r>
              <a:rPr lang="en-US" altLang="zh-CN" sz="2400" dirty="0"/>
              <a:t>called the </a:t>
            </a:r>
            <a:r>
              <a:rPr lang="en-US" altLang="zh-CN" sz="2400" dirty="0">
                <a:solidFill>
                  <a:srgbClr val="FF3300"/>
                </a:solidFill>
              </a:rPr>
              <a:t>alphabet</a:t>
            </a:r>
            <a:r>
              <a:rPr lang="en-US" altLang="zh-CN" sz="2400" dirty="0"/>
              <a:t> and written as the Greek symbol ∑</a:t>
            </a:r>
            <a:endParaRPr lang="zh-CN" altLang="en-US" sz="2400" dirty="0"/>
          </a:p>
          <a:p>
            <a:endParaRPr lang="zh-CN" altLang="en-US" sz="2800" dirty="0"/>
          </a:p>
        </p:txBody>
      </p:sp>
    </p:spTree>
    <p:extLst>
      <p:ext uri="{BB962C8B-B14F-4D97-AF65-F5344CB8AC3E}">
        <p14:creationId xmlns:p14="http://schemas.microsoft.com/office/powerpoint/2010/main" val="2302066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Some Relative Basic Concepts </a:t>
            </a:r>
            <a:endParaRPr lang="en-US" dirty="0"/>
          </a:p>
        </p:txBody>
      </p:sp>
      <p:sp>
        <p:nvSpPr>
          <p:cNvPr id="3" name="Content Placeholder 2"/>
          <p:cNvSpPr>
            <a:spLocks noGrp="1"/>
          </p:cNvSpPr>
          <p:nvPr>
            <p:ph idx="1"/>
          </p:nvPr>
        </p:nvSpPr>
        <p:spPr/>
        <p:txBody>
          <a:bodyPr>
            <a:normAutofit/>
          </a:bodyPr>
          <a:lstStyle/>
          <a:p>
            <a:r>
              <a:rPr lang="en-US" altLang="zh-CN" sz="2800" dirty="0"/>
              <a:t>A regular expression </a:t>
            </a:r>
            <a:r>
              <a:rPr lang="en-US" altLang="zh-CN" sz="2800" i="1" dirty="0"/>
              <a:t>r </a:t>
            </a:r>
          </a:p>
          <a:p>
            <a:pPr lvl="1"/>
            <a:r>
              <a:rPr lang="en-US" altLang="zh-CN" sz="2400" dirty="0"/>
              <a:t>contains characters from the alphabet, indicating patterns, such </a:t>
            </a:r>
            <a:r>
              <a:rPr lang="en-US" altLang="zh-CN" sz="2400" i="1" dirty="0"/>
              <a:t>a</a:t>
            </a:r>
            <a:r>
              <a:rPr lang="en-US" altLang="zh-CN" sz="2400" dirty="0"/>
              <a:t> is the character a used as a pattern</a:t>
            </a:r>
          </a:p>
          <a:p>
            <a:r>
              <a:rPr lang="en-US" altLang="zh-CN" sz="2800" dirty="0"/>
              <a:t>A regular expression </a:t>
            </a:r>
            <a:r>
              <a:rPr lang="en-US" altLang="zh-CN" sz="2800" i="1" dirty="0"/>
              <a:t>r </a:t>
            </a:r>
          </a:p>
          <a:p>
            <a:pPr lvl="1"/>
            <a:r>
              <a:rPr lang="en-US" altLang="zh-CN" sz="2400" dirty="0"/>
              <a:t>may contain special characters called </a:t>
            </a:r>
            <a:r>
              <a:rPr lang="en-US" altLang="zh-CN" sz="2400" i="1" dirty="0">
                <a:solidFill>
                  <a:srgbClr val="FF3300"/>
                </a:solidFill>
              </a:rPr>
              <a:t>meta-characters</a:t>
            </a:r>
            <a:r>
              <a:rPr lang="en-US" altLang="zh-CN" sz="2400" i="1" dirty="0"/>
              <a:t> </a:t>
            </a:r>
            <a:r>
              <a:rPr lang="en-US" altLang="zh-CN" sz="2400" dirty="0"/>
              <a:t>or meta-symbols</a:t>
            </a:r>
          </a:p>
          <a:p>
            <a:r>
              <a:rPr lang="en-US" altLang="zh-CN" sz="2800" dirty="0"/>
              <a:t>An </a:t>
            </a:r>
            <a:r>
              <a:rPr lang="en-US" altLang="zh-CN" sz="2800" i="1" dirty="0">
                <a:solidFill>
                  <a:srgbClr val="FF3300"/>
                </a:solidFill>
              </a:rPr>
              <a:t>escape character</a:t>
            </a:r>
            <a:r>
              <a:rPr lang="en-US" altLang="zh-CN" sz="2800" dirty="0"/>
              <a:t> can be used to </a:t>
            </a:r>
            <a:r>
              <a:rPr lang="en-US" altLang="zh-CN" sz="2800" dirty="0">
                <a:solidFill>
                  <a:srgbClr val="FF3300"/>
                </a:solidFill>
              </a:rPr>
              <a:t>turn off</a:t>
            </a:r>
            <a:r>
              <a:rPr lang="en-US" altLang="zh-CN" sz="2800" dirty="0"/>
              <a:t> the special meaning of a meta-character. </a:t>
            </a:r>
          </a:p>
          <a:p>
            <a:pPr lvl="1"/>
            <a:r>
              <a:rPr lang="en-US" altLang="zh-CN" sz="2400" dirty="0"/>
              <a:t>Such as backslash and quotes</a:t>
            </a:r>
            <a:endParaRPr lang="zh-CN" altLang="en-US" sz="2400" dirty="0"/>
          </a:p>
        </p:txBody>
      </p:sp>
    </p:spTree>
    <p:extLst>
      <p:ext uri="{BB962C8B-B14F-4D97-AF65-F5344CB8AC3E}">
        <p14:creationId xmlns:p14="http://schemas.microsoft.com/office/powerpoint/2010/main" val="2950202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&amp; Related Programs</a:t>
            </a:r>
            <a:endParaRPr lang="en-US" dirty="0"/>
          </a:p>
        </p:txBody>
      </p:sp>
      <p:sp>
        <p:nvSpPr>
          <p:cNvPr id="3" name="Content Placeholder 2"/>
          <p:cNvSpPr>
            <a:spLocks noGrp="1"/>
          </p:cNvSpPr>
          <p:nvPr>
            <p:ph idx="4294967295"/>
          </p:nvPr>
        </p:nvSpPr>
        <p:spPr>
          <a:xfrm>
            <a:off x="2133600" y="1846263"/>
            <a:ext cx="10058400" cy="4022725"/>
          </a:xfrm>
        </p:spPr>
        <p:txBody>
          <a:bodyPr/>
          <a:lstStyle/>
          <a:p>
            <a:pPr>
              <a:buFont typeface="Wingdings" panose="05000000000000000000" pitchFamily="2" charset="2"/>
              <a:buChar char="q"/>
            </a:pPr>
            <a:r>
              <a:rPr lang="en-US" altLang="zh-CN" dirty="0" smtClean="0"/>
              <a:t>A compiler – a </a:t>
            </a:r>
            <a:r>
              <a:rPr lang="en-US" altLang="zh-CN" dirty="0"/>
              <a:t>computer program translates one language to another</a:t>
            </a:r>
          </a:p>
          <a:p>
            <a:endParaRPr lang="en-US" dirty="0" smtClean="0"/>
          </a:p>
          <a:p>
            <a:endParaRPr lang="en-US" dirty="0"/>
          </a:p>
          <a:p>
            <a:endParaRPr lang="en-US" dirty="0" smtClean="0"/>
          </a:p>
          <a:p>
            <a:pPr>
              <a:buFont typeface="Wingdings" panose="05000000000000000000" pitchFamily="2" charset="2"/>
              <a:buChar char="q"/>
            </a:pPr>
            <a:r>
              <a:rPr lang="en-US" altLang="zh-CN" dirty="0" smtClean="0"/>
              <a:t>Interpreters – </a:t>
            </a:r>
            <a:r>
              <a:rPr lang="en-US" altLang="zh-CN" dirty="0">
                <a:solidFill>
                  <a:srgbClr val="FF0000"/>
                </a:solidFill>
              </a:rPr>
              <a:t>Execute</a:t>
            </a:r>
            <a:r>
              <a:rPr lang="en-US" altLang="zh-CN" dirty="0"/>
              <a:t> the source program </a:t>
            </a:r>
            <a:r>
              <a:rPr lang="en-US" altLang="zh-CN" dirty="0">
                <a:solidFill>
                  <a:srgbClr val="FF0000"/>
                </a:solidFill>
              </a:rPr>
              <a:t>immediately</a:t>
            </a:r>
            <a:r>
              <a:rPr lang="en-US" altLang="zh-CN" dirty="0"/>
              <a:t> rather than generating object code</a:t>
            </a:r>
          </a:p>
          <a:p>
            <a:pPr>
              <a:buFont typeface="Wingdings" panose="05000000000000000000" pitchFamily="2" charset="2"/>
              <a:buChar char="q"/>
            </a:pPr>
            <a:r>
              <a:rPr lang="en-US" altLang="zh-CN" dirty="0" smtClean="0"/>
              <a:t>Assemblers – </a:t>
            </a:r>
            <a:r>
              <a:rPr lang="en-US" altLang="zh-CN" dirty="0"/>
              <a:t>A translator for the assembly language of a particular computer</a:t>
            </a:r>
          </a:p>
          <a:p>
            <a:pPr>
              <a:buFont typeface="Wingdings" panose="05000000000000000000" pitchFamily="2" charset="2"/>
              <a:buChar char="q"/>
            </a:pPr>
            <a:r>
              <a:rPr lang="en-US" altLang="zh-CN" dirty="0" smtClean="0"/>
              <a:t>Linkers – </a:t>
            </a:r>
            <a:r>
              <a:rPr lang="en-US" altLang="zh-CN" dirty="0"/>
              <a:t>Collect separate object files </a:t>
            </a:r>
            <a:r>
              <a:rPr lang="en-US" altLang="zh-CN" dirty="0">
                <a:solidFill>
                  <a:srgbClr val="FF0000"/>
                </a:solidFill>
              </a:rPr>
              <a:t>into</a:t>
            </a:r>
            <a:r>
              <a:rPr lang="en-US" altLang="zh-CN" dirty="0"/>
              <a:t> a directly </a:t>
            </a:r>
            <a:r>
              <a:rPr lang="en-US" altLang="zh-CN" dirty="0">
                <a:solidFill>
                  <a:srgbClr val="FF0000"/>
                </a:solidFill>
              </a:rPr>
              <a:t>executable file</a:t>
            </a:r>
          </a:p>
          <a:p>
            <a:pPr>
              <a:buFont typeface="Wingdings" panose="05000000000000000000" pitchFamily="2" charset="2"/>
              <a:buChar char="q"/>
            </a:pPr>
            <a:r>
              <a:rPr lang="en-US" altLang="zh-CN" dirty="0" smtClean="0"/>
              <a:t>Loaders – </a:t>
            </a:r>
            <a:r>
              <a:rPr lang="en-US" altLang="zh-CN" dirty="0">
                <a:solidFill>
                  <a:srgbClr val="FF0000"/>
                </a:solidFill>
              </a:rPr>
              <a:t>Resolve</a:t>
            </a:r>
            <a:r>
              <a:rPr lang="en-US" altLang="zh-CN" dirty="0"/>
              <a:t> all re-locatable </a:t>
            </a:r>
            <a:r>
              <a:rPr lang="en-US" altLang="zh-CN" dirty="0">
                <a:solidFill>
                  <a:srgbClr val="FF0000"/>
                </a:solidFill>
              </a:rPr>
              <a:t>address</a:t>
            </a:r>
            <a:r>
              <a:rPr lang="en-US" altLang="zh-CN" dirty="0"/>
              <a:t> relative to a given base</a:t>
            </a:r>
          </a:p>
          <a:p>
            <a:pPr>
              <a:buFont typeface="Wingdings" panose="05000000000000000000" pitchFamily="2" charset="2"/>
              <a:buChar char="q"/>
            </a:pPr>
            <a:r>
              <a:rPr lang="en-US" altLang="zh-CN" dirty="0" smtClean="0"/>
              <a:t>Preprocessors – </a:t>
            </a:r>
            <a:r>
              <a:rPr lang="en-US" altLang="zh-CN" dirty="0">
                <a:solidFill>
                  <a:srgbClr val="FF0000"/>
                </a:solidFill>
              </a:rPr>
              <a:t>Delete</a:t>
            </a:r>
            <a:r>
              <a:rPr lang="en-US" altLang="zh-CN" dirty="0"/>
              <a:t> comments, include other files, and perform macro </a:t>
            </a:r>
            <a:r>
              <a:rPr lang="en-US" altLang="zh-CN" dirty="0">
                <a:solidFill>
                  <a:srgbClr val="FF0000"/>
                </a:solidFill>
              </a:rPr>
              <a:t>substitutions</a:t>
            </a:r>
          </a:p>
          <a:p>
            <a:pPr>
              <a:buFont typeface="Wingdings" panose="05000000000000000000" pitchFamily="2" charset="2"/>
              <a:buChar char="q"/>
            </a:pPr>
            <a:endParaRPr lang="en-US" dirty="0"/>
          </a:p>
        </p:txBody>
      </p:sp>
      <p:grpSp>
        <p:nvGrpSpPr>
          <p:cNvPr id="4" name="Group 17"/>
          <p:cNvGrpSpPr>
            <a:grpSpLocks/>
          </p:cNvGrpSpPr>
          <p:nvPr/>
        </p:nvGrpSpPr>
        <p:grpSpPr bwMode="auto">
          <a:xfrm>
            <a:off x="3498374" y="2522538"/>
            <a:ext cx="5256212" cy="792162"/>
            <a:chOff x="748" y="1933"/>
            <a:chExt cx="3901" cy="499"/>
          </a:xfrm>
        </p:grpSpPr>
        <p:sp>
          <p:nvSpPr>
            <p:cNvPr id="5" name="Rectangle 12"/>
            <p:cNvSpPr>
              <a:spLocks noChangeArrowheads="1"/>
            </p:cNvSpPr>
            <p:nvPr/>
          </p:nvSpPr>
          <p:spPr bwMode="auto">
            <a:xfrm>
              <a:off x="2245" y="2024"/>
              <a:ext cx="998" cy="27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Compiler</a:t>
              </a:r>
            </a:p>
          </p:txBody>
        </p:sp>
        <p:sp>
          <p:nvSpPr>
            <p:cNvPr id="6" name="Rectangle 13"/>
            <p:cNvSpPr>
              <a:spLocks noChangeArrowheads="1"/>
            </p:cNvSpPr>
            <p:nvPr/>
          </p:nvSpPr>
          <p:spPr bwMode="auto">
            <a:xfrm>
              <a:off x="748" y="1933"/>
              <a:ext cx="726" cy="499"/>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t>Source</a:t>
              </a:r>
            </a:p>
            <a:p>
              <a:pPr algn="ctr" eaLnBrk="1" hangingPunct="1"/>
              <a:r>
                <a:rPr lang="en-US" altLang="zh-CN" dirty="0"/>
                <a:t>Program</a:t>
              </a:r>
            </a:p>
          </p:txBody>
        </p:sp>
        <p:sp>
          <p:nvSpPr>
            <p:cNvPr id="7" name="Rectangle 14"/>
            <p:cNvSpPr>
              <a:spLocks noChangeArrowheads="1"/>
            </p:cNvSpPr>
            <p:nvPr/>
          </p:nvSpPr>
          <p:spPr bwMode="auto">
            <a:xfrm>
              <a:off x="3923" y="1933"/>
              <a:ext cx="726" cy="499"/>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Target</a:t>
              </a:r>
            </a:p>
            <a:p>
              <a:pPr algn="ctr" eaLnBrk="1" hangingPunct="1"/>
              <a:r>
                <a:rPr lang="en-US" altLang="zh-CN"/>
                <a:t>Program</a:t>
              </a:r>
            </a:p>
          </p:txBody>
        </p:sp>
        <p:sp>
          <p:nvSpPr>
            <p:cNvPr id="8" name="Line 15"/>
            <p:cNvSpPr>
              <a:spLocks noChangeShapeType="1"/>
            </p:cNvSpPr>
            <p:nvPr/>
          </p:nvSpPr>
          <p:spPr bwMode="auto">
            <a:xfrm>
              <a:off x="1519" y="2160"/>
              <a:ext cx="59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16"/>
            <p:cNvSpPr>
              <a:spLocks noChangeShapeType="1"/>
            </p:cNvSpPr>
            <p:nvPr/>
          </p:nvSpPr>
          <p:spPr bwMode="auto">
            <a:xfrm>
              <a:off x="3288" y="2160"/>
              <a:ext cx="54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41879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Basic Regular Expressions</a:t>
            </a:r>
            <a:endParaRPr lang="en-US" dirty="0"/>
          </a:p>
        </p:txBody>
      </p:sp>
      <p:sp>
        <p:nvSpPr>
          <p:cNvPr id="3" name="Content Placeholder 2"/>
          <p:cNvSpPr>
            <a:spLocks noGrp="1"/>
          </p:cNvSpPr>
          <p:nvPr>
            <p:ph idx="1"/>
          </p:nvPr>
        </p:nvSpPr>
        <p:spPr/>
        <p:txBody>
          <a:bodyPr>
            <a:normAutofit/>
          </a:bodyPr>
          <a:lstStyle/>
          <a:p>
            <a:r>
              <a:rPr lang="en-US" altLang="zh-CN" sz="2800" dirty="0"/>
              <a:t>The single characters from alphabet matching themselves</a:t>
            </a:r>
          </a:p>
          <a:p>
            <a:pPr lvl="1"/>
            <a:r>
              <a:rPr lang="en-US" altLang="zh-CN" sz="2800" dirty="0"/>
              <a:t>a matches the character </a:t>
            </a:r>
            <a:r>
              <a:rPr lang="en-US" altLang="zh-CN" sz="2800" i="1" dirty="0"/>
              <a:t>a</a:t>
            </a:r>
            <a:r>
              <a:rPr lang="en-US" altLang="zh-CN" sz="2800" dirty="0"/>
              <a:t> by writing L(a)={ a }</a:t>
            </a:r>
          </a:p>
          <a:p>
            <a:pPr lvl="1"/>
            <a:r>
              <a:rPr lang="en-US" altLang="zh-CN" sz="2800" dirty="0"/>
              <a:t> </a:t>
            </a:r>
            <a:r>
              <a:rPr lang="en-US" altLang="zh-CN" sz="2800" b="1" dirty="0"/>
              <a:t>ε</a:t>
            </a:r>
            <a:r>
              <a:rPr lang="en-US" altLang="zh-CN" sz="2800" dirty="0"/>
              <a:t> denotes </a:t>
            </a:r>
            <a:r>
              <a:rPr lang="en-US" altLang="zh-CN" sz="2800" dirty="0">
                <a:solidFill>
                  <a:srgbClr val="FF3300"/>
                </a:solidFill>
              </a:rPr>
              <a:t>the empty string</a:t>
            </a:r>
            <a:r>
              <a:rPr lang="en-US" altLang="zh-CN" sz="2800" dirty="0"/>
              <a:t>, by L(</a:t>
            </a:r>
            <a:r>
              <a:rPr lang="en-US" altLang="zh-CN" sz="2800" b="1" dirty="0"/>
              <a:t>ε</a:t>
            </a:r>
            <a:r>
              <a:rPr lang="en-US" altLang="zh-CN" sz="2800" dirty="0"/>
              <a:t>)={</a:t>
            </a:r>
            <a:r>
              <a:rPr lang="en-US" altLang="zh-CN" sz="2800" b="1" dirty="0"/>
              <a:t>ε</a:t>
            </a:r>
            <a:r>
              <a:rPr lang="en-US" altLang="zh-CN" sz="2800" dirty="0"/>
              <a:t>}</a:t>
            </a:r>
          </a:p>
          <a:p>
            <a:pPr lvl="1"/>
            <a:r>
              <a:rPr lang="en-US" altLang="zh-CN" sz="2800" dirty="0"/>
              <a:t> {} or </a:t>
            </a:r>
            <a:r>
              <a:rPr lang="en-US" altLang="zh-CN" sz="2800" b="1" dirty="0"/>
              <a:t>Φ</a:t>
            </a:r>
            <a:r>
              <a:rPr lang="en-US" altLang="zh-CN" sz="2800" dirty="0"/>
              <a:t> matches </a:t>
            </a:r>
            <a:r>
              <a:rPr lang="en-US" altLang="zh-CN" sz="2800" dirty="0">
                <a:solidFill>
                  <a:srgbClr val="FF3300"/>
                </a:solidFill>
              </a:rPr>
              <a:t>no string</a:t>
            </a:r>
            <a:r>
              <a:rPr lang="en-US" altLang="zh-CN" sz="2800" dirty="0"/>
              <a:t> at all, by L(</a:t>
            </a:r>
            <a:r>
              <a:rPr lang="en-US" altLang="zh-CN" sz="2800" b="1" dirty="0"/>
              <a:t>Φ</a:t>
            </a:r>
            <a:r>
              <a:rPr lang="en-US" altLang="zh-CN" sz="2800" dirty="0"/>
              <a:t>)={ }</a:t>
            </a:r>
            <a:endParaRPr lang="zh-CN" altLang="en-US" sz="2800" dirty="0"/>
          </a:p>
        </p:txBody>
      </p:sp>
    </p:spTree>
    <p:extLst>
      <p:ext uri="{BB962C8B-B14F-4D97-AF65-F5344CB8AC3E}">
        <p14:creationId xmlns:p14="http://schemas.microsoft.com/office/powerpoint/2010/main" val="3078437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Regular Expression Operations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altLang="zh-CN" sz="2800" dirty="0">
                <a:solidFill>
                  <a:srgbClr val="FF3300"/>
                </a:solidFill>
              </a:rPr>
              <a:t>Choice among alternatives</a:t>
            </a:r>
            <a:r>
              <a:rPr lang="en-US" altLang="zh-CN" sz="2800" dirty="0"/>
              <a:t>, indicated by the meta-character |</a:t>
            </a:r>
          </a:p>
          <a:p>
            <a:pPr>
              <a:buFont typeface="Wingdings" panose="05000000000000000000" pitchFamily="2" charset="2"/>
              <a:buChar char="q"/>
            </a:pPr>
            <a:r>
              <a:rPr lang="en-US" altLang="zh-CN" sz="2800" dirty="0">
                <a:solidFill>
                  <a:srgbClr val="FF3300"/>
                </a:solidFill>
              </a:rPr>
              <a:t>Concatenation</a:t>
            </a:r>
            <a:r>
              <a:rPr lang="en-US" altLang="zh-CN" sz="2800" dirty="0"/>
              <a:t>, indicated by juxtaposition</a:t>
            </a:r>
          </a:p>
          <a:p>
            <a:pPr>
              <a:buFont typeface="Wingdings" panose="05000000000000000000" pitchFamily="2" charset="2"/>
              <a:buChar char="q"/>
            </a:pPr>
            <a:r>
              <a:rPr lang="en-US" altLang="zh-CN" sz="2800" dirty="0">
                <a:solidFill>
                  <a:srgbClr val="FF3300"/>
                </a:solidFill>
              </a:rPr>
              <a:t>Repetition or </a:t>
            </a:r>
            <a:r>
              <a:rPr lang="en-US" altLang="zh-CN" sz="2800" dirty="0">
                <a:solidFill>
                  <a:srgbClr val="FF3300"/>
                </a:solidFill>
                <a:latin typeface="Arial" panose="020B0604020202020204" pitchFamily="34" charset="0"/>
              </a:rPr>
              <a:t>“</a:t>
            </a:r>
            <a:r>
              <a:rPr lang="en-US" altLang="zh-CN" sz="2800" dirty="0">
                <a:solidFill>
                  <a:srgbClr val="FF3300"/>
                </a:solidFill>
              </a:rPr>
              <a:t>closure</a:t>
            </a:r>
            <a:r>
              <a:rPr lang="en-US" altLang="zh-CN" sz="2800" dirty="0">
                <a:solidFill>
                  <a:srgbClr val="FF3300"/>
                </a:solidFill>
                <a:latin typeface="Arial" panose="020B0604020202020204" pitchFamily="34" charset="0"/>
              </a:rPr>
              <a:t>”</a:t>
            </a:r>
            <a:r>
              <a:rPr lang="en-US" altLang="zh-CN" sz="2800" dirty="0">
                <a:solidFill>
                  <a:srgbClr val="FF3300"/>
                </a:solidFill>
              </a:rPr>
              <a:t>,</a:t>
            </a:r>
            <a:r>
              <a:rPr lang="en-US" altLang="zh-CN" sz="2800" dirty="0"/>
              <a:t> indicated by the meta-character *</a:t>
            </a:r>
            <a:endParaRPr lang="zh-CN" altLang="en-US" sz="2800" dirty="0"/>
          </a:p>
        </p:txBody>
      </p:sp>
    </p:spTree>
    <p:extLst>
      <p:ext uri="{BB962C8B-B14F-4D97-AF65-F5344CB8AC3E}">
        <p14:creationId xmlns:p14="http://schemas.microsoft.com/office/powerpoint/2010/main" val="2833715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Choice Among Alternatives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altLang="zh-CN" sz="2800" dirty="0"/>
              <a:t>If r and s are regular expressions, then </a:t>
            </a:r>
            <a:r>
              <a:rPr lang="en-US" altLang="zh-CN" sz="2800" dirty="0" err="1">
                <a:solidFill>
                  <a:srgbClr val="FF3300"/>
                </a:solidFill>
              </a:rPr>
              <a:t>r|s</a:t>
            </a:r>
            <a:r>
              <a:rPr lang="en-US" altLang="zh-CN" sz="2800" dirty="0"/>
              <a:t> is a regular expression which matches any string that is matched either by r or by s.</a:t>
            </a:r>
          </a:p>
          <a:p>
            <a:pPr>
              <a:buFont typeface="Wingdings" panose="05000000000000000000" pitchFamily="2" charset="2"/>
              <a:buChar char="q"/>
            </a:pPr>
            <a:r>
              <a:rPr lang="en-US" altLang="zh-CN" sz="2800" dirty="0"/>
              <a:t>In terms of languages, the language </a:t>
            </a:r>
            <a:r>
              <a:rPr lang="en-US" altLang="zh-CN" sz="2800" dirty="0" err="1"/>
              <a:t>r|s</a:t>
            </a:r>
            <a:r>
              <a:rPr lang="en-US" altLang="zh-CN" sz="2800" dirty="0"/>
              <a:t> is the </a:t>
            </a:r>
            <a:r>
              <a:rPr lang="en-US" altLang="zh-CN" sz="2800" dirty="0">
                <a:solidFill>
                  <a:srgbClr val="FF3300"/>
                </a:solidFill>
              </a:rPr>
              <a:t>union of language r and s</a:t>
            </a:r>
            <a:r>
              <a:rPr lang="en-US" altLang="zh-CN" sz="2800" dirty="0"/>
              <a:t>, or  L(</a:t>
            </a:r>
            <a:r>
              <a:rPr lang="en-US" altLang="zh-CN" sz="2800" dirty="0" err="1"/>
              <a:t>r|s</a:t>
            </a:r>
            <a:r>
              <a:rPr lang="en-US" altLang="zh-CN" sz="2800" dirty="0"/>
              <a:t>)=L(r)UL(s)</a:t>
            </a:r>
          </a:p>
          <a:p>
            <a:pPr>
              <a:buFont typeface="Wingdings" panose="05000000000000000000" pitchFamily="2" charset="2"/>
              <a:buChar char="q"/>
            </a:pPr>
            <a:r>
              <a:rPr lang="en-US" altLang="zh-CN" sz="2800" dirty="0"/>
              <a:t>A simple example, L(</a:t>
            </a:r>
            <a:r>
              <a:rPr lang="en-US" altLang="zh-CN" sz="2800" dirty="0" err="1"/>
              <a:t>a|b</a:t>
            </a:r>
            <a:r>
              <a:rPr lang="en-US" altLang="zh-CN" sz="2800" dirty="0"/>
              <a:t>)=L(a)U (b)={a, b}</a:t>
            </a:r>
          </a:p>
          <a:p>
            <a:pPr>
              <a:buFont typeface="Wingdings" panose="05000000000000000000" pitchFamily="2" charset="2"/>
              <a:buChar char="q"/>
            </a:pPr>
            <a:r>
              <a:rPr lang="en-US" altLang="zh-CN" sz="2800" dirty="0"/>
              <a:t>Choice can be </a:t>
            </a:r>
            <a:r>
              <a:rPr lang="en-US" altLang="zh-CN" sz="2800" dirty="0">
                <a:solidFill>
                  <a:srgbClr val="FF3300"/>
                </a:solidFill>
              </a:rPr>
              <a:t>extended to more than one alternative.</a:t>
            </a:r>
            <a:endParaRPr lang="zh-CN" altLang="en-US" sz="2800" dirty="0">
              <a:solidFill>
                <a:srgbClr val="FF3300"/>
              </a:solidFill>
            </a:endParaRPr>
          </a:p>
        </p:txBody>
      </p:sp>
    </p:spTree>
    <p:extLst>
      <p:ext uri="{BB962C8B-B14F-4D97-AF65-F5344CB8AC3E}">
        <p14:creationId xmlns:p14="http://schemas.microsoft.com/office/powerpoint/2010/main" val="4203426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Concatenation</a:t>
            </a:r>
            <a:endParaRPr lang="en-US" dirty="0"/>
          </a:p>
        </p:txBody>
      </p:sp>
      <p:sp>
        <p:nvSpPr>
          <p:cNvPr id="3" name="Content Placeholder 2"/>
          <p:cNvSpPr>
            <a:spLocks noGrp="1"/>
          </p:cNvSpPr>
          <p:nvPr>
            <p:ph idx="1"/>
          </p:nvPr>
        </p:nvSpPr>
        <p:spPr/>
        <p:txBody>
          <a:bodyPr>
            <a:normAutofit/>
          </a:bodyPr>
          <a:lstStyle/>
          <a:p>
            <a:pPr>
              <a:lnSpc>
                <a:spcPct val="80000"/>
              </a:lnSpc>
              <a:buFont typeface="Wingdings" panose="05000000000000000000" pitchFamily="2" charset="2"/>
              <a:buChar char="q"/>
            </a:pPr>
            <a:r>
              <a:rPr lang="en-US" altLang="zh-CN" sz="2800" dirty="0"/>
              <a:t>If r and s are regular expression, the</a:t>
            </a:r>
            <a:r>
              <a:rPr lang="en-US" altLang="zh-CN" sz="2800" dirty="0">
                <a:solidFill>
                  <a:srgbClr val="FF3300"/>
                </a:solidFill>
              </a:rPr>
              <a:t> </a:t>
            </a:r>
            <a:r>
              <a:rPr lang="en-US" altLang="zh-CN" sz="2800" dirty="0" err="1">
                <a:solidFill>
                  <a:srgbClr val="FF3300"/>
                </a:solidFill>
              </a:rPr>
              <a:t>rs</a:t>
            </a:r>
            <a:r>
              <a:rPr lang="en-US" altLang="zh-CN" sz="2800" dirty="0"/>
              <a:t> is their concatenation which matches any string that is the concatenation of two strings, the first of which matches r and the second of which matches s.</a:t>
            </a:r>
          </a:p>
          <a:p>
            <a:pPr>
              <a:lnSpc>
                <a:spcPct val="80000"/>
              </a:lnSpc>
              <a:buFont typeface="Wingdings" panose="05000000000000000000" pitchFamily="2" charset="2"/>
              <a:buChar char="q"/>
            </a:pPr>
            <a:r>
              <a:rPr lang="en-US" altLang="zh-CN" sz="2800" dirty="0"/>
              <a:t>In term of generated languages, the concatenation set of strings S1S2 is </a:t>
            </a:r>
            <a:r>
              <a:rPr lang="en-US" altLang="zh-CN" sz="2800" dirty="0">
                <a:solidFill>
                  <a:srgbClr val="FF3300"/>
                </a:solidFill>
              </a:rPr>
              <a:t>the set of strings of S1 appended by all the strings of S2</a:t>
            </a:r>
            <a:r>
              <a:rPr lang="en-US" altLang="zh-CN" sz="2800" dirty="0"/>
              <a:t>.</a:t>
            </a:r>
          </a:p>
          <a:p>
            <a:pPr>
              <a:lnSpc>
                <a:spcPct val="80000"/>
              </a:lnSpc>
              <a:buFont typeface="Wingdings" panose="05000000000000000000" pitchFamily="2" charset="2"/>
              <a:buChar char="q"/>
            </a:pPr>
            <a:r>
              <a:rPr lang="en-US" altLang="zh-CN" sz="2800" dirty="0"/>
              <a:t>A simple example, (</a:t>
            </a:r>
            <a:r>
              <a:rPr lang="en-US" altLang="zh-CN" sz="2800" dirty="0" err="1"/>
              <a:t>a|b</a:t>
            </a:r>
            <a:r>
              <a:rPr lang="en-US" altLang="zh-CN" sz="2800" dirty="0"/>
              <a:t>)c matches ac and </a:t>
            </a:r>
            <a:r>
              <a:rPr lang="en-US" altLang="zh-CN" sz="2800" dirty="0" err="1"/>
              <a:t>bc</a:t>
            </a:r>
            <a:endParaRPr lang="en-US" altLang="zh-CN" sz="2800" dirty="0"/>
          </a:p>
          <a:p>
            <a:pPr>
              <a:lnSpc>
                <a:spcPct val="80000"/>
              </a:lnSpc>
              <a:buFont typeface="Wingdings" panose="05000000000000000000" pitchFamily="2" charset="2"/>
              <a:buChar char="q"/>
            </a:pPr>
            <a:r>
              <a:rPr lang="en-US" altLang="zh-CN" sz="2800" dirty="0"/>
              <a:t>Concatenation can also be </a:t>
            </a:r>
            <a:r>
              <a:rPr lang="en-US" altLang="zh-CN" sz="2800" dirty="0">
                <a:solidFill>
                  <a:srgbClr val="FF3300"/>
                </a:solidFill>
              </a:rPr>
              <a:t>extended to more than two</a:t>
            </a:r>
            <a:r>
              <a:rPr lang="en-US" altLang="zh-CN" sz="2800" dirty="0"/>
              <a:t> regular expressions.</a:t>
            </a:r>
            <a:endParaRPr lang="zh-CN" altLang="en-US" sz="2800" dirty="0"/>
          </a:p>
        </p:txBody>
      </p:sp>
    </p:spTree>
    <p:extLst>
      <p:ext uri="{BB962C8B-B14F-4D97-AF65-F5344CB8AC3E}">
        <p14:creationId xmlns:p14="http://schemas.microsoft.com/office/powerpoint/2010/main" val="30925613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Repetition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altLang="zh-CN" sz="2800" dirty="0"/>
              <a:t>The repetition operation of a regular expression, called </a:t>
            </a:r>
            <a:r>
              <a:rPr lang="en-US" altLang="zh-CN" sz="2800" dirty="0">
                <a:solidFill>
                  <a:srgbClr val="FF3300"/>
                </a:solidFill>
              </a:rPr>
              <a:t>(Kleene) closure</a:t>
            </a:r>
            <a:r>
              <a:rPr lang="en-US" altLang="zh-CN" sz="2800" dirty="0"/>
              <a:t>, is written </a:t>
            </a:r>
            <a:r>
              <a:rPr lang="en-US" altLang="zh-CN" sz="2800" dirty="0">
                <a:solidFill>
                  <a:srgbClr val="FF3300"/>
                </a:solidFill>
              </a:rPr>
              <a:t>r*,</a:t>
            </a:r>
            <a:r>
              <a:rPr lang="en-US" altLang="zh-CN" sz="2800" dirty="0"/>
              <a:t> where r is a regular expression. The regular expression r* matches </a:t>
            </a:r>
            <a:r>
              <a:rPr lang="en-US" altLang="zh-CN" sz="2800" dirty="0">
                <a:solidFill>
                  <a:srgbClr val="FF3300"/>
                </a:solidFill>
              </a:rPr>
              <a:t>any finite concatenation of strings, each of which matches r</a:t>
            </a:r>
            <a:r>
              <a:rPr lang="en-US" altLang="zh-CN" sz="2800" dirty="0"/>
              <a:t>.</a:t>
            </a:r>
          </a:p>
          <a:p>
            <a:pPr>
              <a:buFont typeface="Wingdings" panose="05000000000000000000" pitchFamily="2" charset="2"/>
              <a:buChar char="q"/>
            </a:pPr>
            <a:r>
              <a:rPr lang="en-US" altLang="zh-CN" sz="2800" dirty="0"/>
              <a:t>A simple example, a* matches the strings epsilon, a, aa, </a:t>
            </a:r>
            <a:r>
              <a:rPr lang="en-US" altLang="zh-CN" sz="2800" dirty="0" err="1"/>
              <a:t>aaa</a:t>
            </a:r>
            <a:r>
              <a:rPr lang="en-US" altLang="zh-CN" sz="2800" dirty="0"/>
              <a:t>,</a:t>
            </a:r>
            <a:r>
              <a:rPr lang="en-US" altLang="zh-CN" sz="2800" dirty="0">
                <a:latin typeface="Arial" panose="020B0604020202020204" pitchFamily="34" charset="0"/>
              </a:rPr>
              <a:t>…</a:t>
            </a:r>
            <a:endParaRPr lang="en-US" altLang="zh-CN" sz="2800" dirty="0"/>
          </a:p>
          <a:p>
            <a:pPr>
              <a:buFont typeface="Wingdings" panose="05000000000000000000" pitchFamily="2" charset="2"/>
              <a:buChar char="q"/>
            </a:pPr>
            <a:r>
              <a:rPr lang="en-US" altLang="zh-CN" sz="2800" dirty="0"/>
              <a:t>In term of generated language, given a set of S of string, S* is </a:t>
            </a:r>
            <a:r>
              <a:rPr lang="en-US" altLang="zh-CN" sz="2800" dirty="0">
                <a:solidFill>
                  <a:srgbClr val="FF3300"/>
                </a:solidFill>
              </a:rPr>
              <a:t>a infinite set union</a:t>
            </a:r>
            <a:r>
              <a:rPr lang="en-US" altLang="zh-CN" sz="2800" dirty="0"/>
              <a:t>, but each element in it is </a:t>
            </a:r>
            <a:r>
              <a:rPr lang="en-US" altLang="zh-CN" sz="2800" dirty="0">
                <a:solidFill>
                  <a:srgbClr val="FF3300"/>
                </a:solidFill>
              </a:rPr>
              <a:t>a finite concatenation of string from S</a:t>
            </a:r>
            <a:r>
              <a:rPr lang="en-US" altLang="zh-CN" sz="2800" dirty="0"/>
              <a:t> </a:t>
            </a:r>
            <a:endParaRPr lang="zh-CN" altLang="en-US" sz="2800" dirty="0"/>
          </a:p>
        </p:txBody>
      </p:sp>
    </p:spTree>
    <p:extLst>
      <p:ext uri="{BB962C8B-B14F-4D97-AF65-F5344CB8AC3E}">
        <p14:creationId xmlns:p14="http://schemas.microsoft.com/office/powerpoint/2010/main" val="1398374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Precedence of Operation</a:t>
            </a:r>
            <a:endParaRPr lang="en-US" dirty="0"/>
          </a:p>
        </p:txBody>
      </p:sp>
      <p:sp>
        <p:nvSpPr>
          <p:cNvPr id="3" name="Content Placeholder 2"/>
          <p:cNvSpPr>
            <a:spLocks noGrp="1"/>
          </p:cNvSpPr>
          <p:nvPr>
            <p:ph idx="1"/>
          </p:nvPr>
        </p:nvSpPr>
        <p:spPr/>
        <p:txBody>
          <a:bodyPr>
            <a:normAutofit/>
          </a:bodyPr>
          <a:lstStyle/>
          <a:p>
            <a:r>
              <a:rPr lang="en-US" altLang="zh-CN" sz="2800" dirty="0"/>
              <a:t>The </a:t>
            </a:r>
            <a:r>
              <a:rPr lang="en-US" altLang="zh-CN" sz="2800" dirty="0">
                <a:solidFill>
                  <a:srgbClr val="FF3300"/>
                </a:solidFill>
              </a:rPr>
              <a:t>standard convention</a:t>
            </a:r>
          </a:p>
          <a:p>
            <a:pPr>
              <a:buNone/>
            </a:pPr>
            <a:r>
              <a:rPr lang="en-US" altLang="zh-CN" sz="2800" dirty="0"/>
              <a:t>	</a:t>
            </a:r>
            <a:r>
              <a:rPr lang="en-US" altLang="zh-CN" sz="2800" dirty="0" smtClean="0"/>
              <a:t>	Repetition </a:t>
            </a:r>
            <a:r>
              <a:rPr lang="en-US" altLang="zh-CN" sz="2800" dirty="0"/>
              <a:t>* has highest precedence</a:t>
            </a:r>
          </a:p>
          <a:p>
            <a:pPr>
              <a:buNone/>
            </a:pPr>
            <a:r>
              <a:rPr lang="en-US" altLang="zh-CN" sz="2800" dirty="0"/>
              <a:t>	</a:t>
            </a:r>
            <a:r>
              <a:rPr lang="en-US" altLang="zh-CN" sz="2800" dirty="0" smtClean="0"/>
              <a:t>	Concatenation </a:t>
            </a:r>
            <a:r>
              <a:rPr lang="en-US" altLang="zh-CN" sz="2800" dirty="0"/>
              <a:t>is given the next highest</a:t>
            </a:r>
          </a:p>
          <a:p>
            <a:pPr>
              <a:buNone/>
            </a:pPr>
            <a:r>
              <a:rPr lang="en-US" altLang="zh-CN" sz="2800" dirty="0"/>
              <a:t>	</a:t>
            </a:r>
            <a:r>
              <a:rPr lang="en-US" altLang="zh-CN" sz="2800" dirty="0" smtClean="0"/>
              <a:t>	| </a:t>
            </a:r>
            <a:r>
              <a:rPr lang="en-US" altLang="zh-CN" sz="2800" dirty="0"/>
              <a:t>is given the lowest</a:t>
            </a:r>
          </a:p>
          <a:p>
            <a:r>
              <a:rPr lang="en-US" altLang="zh-CN" sz="2800" dirty="0"/>
              <a:t>A simple example</a:t>
            </a:r>
          </a:p>
          <a:p>
            <a:pPr>
              <a:buNone/>
            </a:pPr>
            <a:r>
              <a:rPr lang="en-US" altLang="zh-CN" sz="2800" dirty="0"/>
              <a:t>	</a:t>
            </a:r>
            <a:r>
              <a:rPr lang="en-US" altLang="zh-CN" sz="2800" dirty="0" smtClean="0"/>
              <a:t>	</a:t>
            </a:r>
            <a:r>
              <a:rPr lang="en-US" altLang="zh-CN" sz="2800" dirty="0" err="1" smtClean="0"/>
              <a:t>a|bc</a:t>
            </a:r>
            <a:r>
              <a:rPr lang="en-US" altLang="zh-CN" sz="2800" dirty="0"/>
              <a:t>* is interpreted as a|(b(c*))</a:t>
            </a:r>
          </a:p>
          <a:p>
            <a:r>
              <a:rPr lang="en-US" altLang="zh-CN" sz="2800" dirty="0">
                <a:solidFill>
                  <a:srgbClr val="FF3300"/>
                </a:solidFill>
              </a:rPr>
              <a:t>Parentheses</a:t>
            </a:r>
            <a:r>
              <a:rPr lang="en-US" altLang="zh-CN" sz="2800" dirty="0"/>
              <a:t> is used to indicate a different precedence</a:t>
            </a:r>
            <a:endParaRPr lang="zh-CN" altLang="en-US" sz="2800" dirty="0"/>
          </a:p>
        </p:txBody>
      </p:sp>
    </p:spTree>
    <p:extLst>
      <p:ext uri="{BB962C8B-B14F-4D97-AF65-F5344CB8AC3E}">
        <p14:creationId xmlns:p14="http://schemas.microsoft.com/office/powerpoint/2010/main" val="4129378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Name for regular expression </a:t>
            </a:r>
            <a:endParaRPr lang="en-US" dirty="0"/>
          </a:p>
        </p:txBody>
      </p:sp>
      <p:sp>
        <p:nvSpPr>
          <p:cNvPr id="3" name="Content Placeholder 2"/>
          <p:cNvSpPr>
            <a:spLocks noGrp="1"/>
          </p:cNvSpPr>
          <p:nvPr>
            <p:ph idx="1"/>
          </p:nvPr>
        </p:nvSpPr>
        <p:spPr/>
        <p:txBody>
          <a:bodyPr>
            <a:normAutofit/>
          </a:bodyPr>
          <a:lstStyle/>
          <a:p>
            <a:r>
              <a:rPr lang="en-US" altLang="zh-CN" sz="2800" dirty="0">
                <a:solidFill>
                  <a:srgbClr val="FF3300"/>
                </a:solidFill>
              </a:rPr>
              <a:t>Give a name to a long regular expression</a:t>
            </a:r>
            <a:endParaRPr lang="en-US" altLang="zh-CN" sz="2800" i="1" dirty="0">
              <a:solidFill>
                <a:srgbClr val="FF3300"/>
              </a:solidFill>
            </a:endParaRPr>
          </a:p>
          <a:p>
            <a:pPr lvl="1"/>
            <a:r>
              <a:rPr lang="en-US" altLang="zh-CN" sz="2800" i="1" dirty="0"/>
              <a:t>digit</a:t>
            </a:r>
            <a:r>
              <a:rPr lang="en-US" altLang="zh-CN" sz="2800" dirty="0"/>
              <a:t> = 0|1|2|3|4</a:t>
            </a:r>
            <a:r>
              <a:rPr lang="en-US" altLang="zh-CN" sz="2800" dirty="0">
                <a:latin typeface="Arial" panose="020B0604020202020204" pitchFamily="34" charset="0"/>
              </a:rPr>
              <a:t>……</a:t>
            </a:r>
            <a:r>
              <a:rPr lang="en-US" altLang="zh-CN" sz="2800" dirty="0"/>
              <a:t>|9</a:t>
            </a:r>
          </a:p>
          <a:p>
            <a:pPr lvl="1"/>
            <a:r>
              <a:rPr lang="en-US" altLang="zh-CN" sz="2800" dirty="0"/>
              <a:t>(0|1|2|3</a:t>
            </a:r>
            <a:r>
              <a:rPr lang="en-US" altLang="zh-CN" sz="2800" dirty="0">
                <a:latin typeface="Arial" panose="020B0604020202020204" pitchFamily="34" charset="0"/>
              </a:rPr>
              <a:t>……</a:t>
            </a:r>
            <a:r>
              <a:rPr lang="en-US" altLang="zh-CN" sz="2800" dirty="0"/>
              <a:t>|9)(0|1|2|3</a:t>
            </a:r>
            <a:r>
              <a:rPr lang="en-US" altLang="zh-CN" sz="2800" dirty="0">
                <a:latin typeface="Arial" panose="020B0604020202020204" pitchFamily="34" charset="0"/>
              </a:rPr>
              <a:t>……</a:t>
            </a:r>
            <a:r>
              <a:rPr lang="en-US" altLang="zh-CN" sz="2800" dirty="0"/>
              <a:t>|9)*         </a:t>
            </a:r>
            <a:r>
              <a:rPr lang="en-US" altLang="zh-CN" sz="2800" i="1" dirty="0"/>
              <a:t> </a:t>
            </a:r>
          </a:p>
          <a:p>
            <a:pPr lvl="1"/>
            <a:r>
              <a:rPr lang="en-US" altLang="zh-CN" sz="2800" i="1" dirty="0"/>
              <a:t>digit digit</a:t>
            </a:r>
            <a:r>
              <a:rPr lang="en-US" altLang="zh-CN" sz="2800" dirty="0"/>
              <a:t>* </a:t>
            </a:r>
            <a:endParaRPr lang="zh-CN" altLang="en-US" sz="2800" dirty="0"/>
          </a:p>
        </p:txBody>
      </p:sp>
    </p:spTree>
    <p:extLst>
      <p:ext uri="{BB962C8B-B14F-4D97-AF65-F5344CB8AC3E}">
        <p14:creationId xmlns:p14="http://schemas.microsoft.com/office/powerpoint/2010/main" val="1567704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Definition of Regular Expression (</a:t>
            </a:r>
            <a:r>
              <a:rPr lang="en-US" altLang="zh-CN" dirty="0" err="1" smtClean="0"/>
              <a:t>RegEx</a:t>
            </a:r>
            <a:r>
              <a:rPr lang="en-US" altLang="zh-CN" dirty="0" smtClean="0"/>
              <a:t>)</a:t>
            </a:r>
            <a:endParaRPr lang="en-US" dirty="0"/>
          </a:p>
        </p:txBody>
      </p:sp>
      <p:sp>
        <p:nvSpPr>
          <p:cNvPr id="3" name="Content Placeholder 2"/>
          <p:cNvSpPr>
            <a:spLocks noGrp="1"/>
          </p:cNvSpPr>
          <p:nvPr>
            <p:ph idx="1"/>
          </p:nvPr>
        </p:nvSpPr>
        <p:spPr/>
        <p:txBody>
          <a:bodyPr>
            <a:normAutofit/>
          </a:bodyPr>
          <a:lstStyle/>
          <a:p>
            <a:r>
              <a:rPr lang="en-US" altLang="zh-CN" sz="2800" dirty="0"/>
              <a:t>A regular expression is one of the following:</a:t>
            </a:r>
          </a:p>
          <a:p>
            <a:pPr lvl="2">
              <a:buNone/>
            </a:pPr>
            <a:r>
              <a:rPr lang="en-US" altLang="zh-CN" sz="2000" dirty="0"/>
              <a:t>(1) A basic regular expression, a single legal character a from alphabet ∑, or meta-character </a:t>
            </a:r>
            <a:r>
              <a:rPr lang="en-US" altLang="zh-CN" sz="2000" b="1" dirty="0"/>
              <a:t>ε</a:t>
            </a:r>
            <a:r>
              <a:rPr lang="en-US" altLang="zh-CN" sz="2000" dirty="0"/>
              <a:t> or  </a:t>
            </a:r>
            <a:r>
              <a:rPr lang="en-US" altLang="zh-CN" sz="2000" b="1" dirty="0"/>
              <a:t>Φ.</a:t>
            </a:r>
            <a:r>
              <a:rPr lang="en-US" altLang="zh-CN" sz="2000" dirty="0"/>
              <a:t> </a:t>
            </a:r>
          </a:p>
          <a:p>
            <a:pPr lvl="2">
              <a:buNone/>
            </a:pPr>
            <a:r>
              <a:rPr lang="en-US" altLang="zh-CN" sz="2000" dirty="0"/>
              <a:t>(2) The form </a:t>
            </a:r>
            <a:r>
              <a:rPr lang="en-US" altLang="zh-CN" sz="2000" dirty="0" err="1"/>
              <a:t>r|s</a:t>
            </a:r>
            <a:r>
              <a:rPr lang="en-US" altLang="zh-CN" sz="2000" dirty="0"/>
              <a:t>, where r and s are regular expressions </a:t>
            </a:r>
          </a:p>
          <a:p>
            <a:pPr lvl="2">
              <a:buNone/>
            </a:pPr>
            <a:r>
              <a:rPr lang="en-US" altLang="zh-CN" sz="2000" dirty="0"/>
              <a:t>(3) The form </a:t>
            </a:r>
            <a:r>
              <a:rPr lang="en-US" altLang="zh-CN" sz="2000" dirty="0" err="1"/>
              <a:t>rs</a:t>
            </a:r>
            <a:r>
              <a:rPr lang="en-US" altLang="zh-CN" sz="2000" dirty="0"/>
              <a:t>, where r and s are regular expressions </a:t>
            </a:r>
          </a:p>
          <a:p>
            <a:pPr lvl="2">
              <a:buNone/>
            </a:pPr>
            <a:r>
              <a:rPr lang="en-US" altLang="zh-CN" sz="2000" dirty="0"/>
              <a:t>(4) The form r*, where r is a regular expression</a:t>
            </a:r>
          </a:p>
          <a:p>
            <a:pPr lvl="2">
              <a:buNone/>
            </a:pPr>
            <a:r>
              <a:rPr lang="en-US" altLang="zh-CN" sz="2000" dirty="0"/>
              <a:t>(5) The form (r), where r is a regular expression</a:t>
            </a:r>
          </a:p>
          <a:p>
            <a:pPr>
              <a:buNone/>
            </a:pPr>
            <a:endParaRPr lang="en-US" altLang="zh-CN" sz="2800" dirty="0"/>
          </a:p>
          <a:p>
            <a:r>
              <a:rPr lang="en-US" altLang="zh-CN" dirty="0"/>
              <a:t> </a:t>
            </a:r>
            <a:r>
              <a:rPr lang="en-US" altLang="zh-CN" sz="2800" dirty="0"/>
              <a:t>Parentheses do not change the </a:t>
            </a:r>
            <a:r>
              <a:rPr lang="en-US" altLang="zh-CN" sz="2800" dirty="0" smtClean="0"/>
              <a:t>language (of the r in the parenthesis). </a:t>
            </a:r>
            <a:endParaRPr lang="zh-CN" altLang="en-US" sz="2800" dirty="0"/>
          </a:p>
        </p:txBody>
      </p:sp>
    </p:spTree>
    <p:extLst>
      <p:ext uri="{BB962C8B-B14F-4D97-AF65-F5344CB8AC3E}">
        <p14:creationId xmlns:p14="http://schemas.microsoft.com/office/powerpoint/2010/main" val="3000629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79600" y="1739900"/>
            <a:ext cx="7721600" cy="1698625"/>
          </a:xfrm>
        </p:spPr>
        <p:txBody>
          <a:bodyPr>
            <a:normAutofit fontScale="90000"/>
          </a:bodyPr>
          <a:lstStyle/>
          <a:p>
            <a:pPr algn="ctr"/>
            <a:r>
              <a:rPr lang="en-US" altLang="zh-CN" dirty="0" smtClean="0"/>
              <a:t/>
            </a:r>
            <a:br>
              <a:rPr lang="en-US" altLang="zh-CN" dirty="0" smtClean="0"/>
            </a:br>
            <a:r>
              <a:rPr lang="en-US" altLang="zh-CN" dirty="0" smtClean="0"/>
              <a:t>Examples</a:t>
            </a:r>
            <a:br>
              <a:rPr lang="en-US" altLang="zh-CN" dirty="0" smtClean="0"/>
            </a:br>
            <a:r>
              <a:rPr lang="en-US" altLang="zh-CN" dirty="0" smtClean="0"/>
              <a:t/>
            </a:r>
            <a:br>
              <a:rPr lang="en-US" altLang="zh-CN" dirty="0" smtClean="0"/>
            </a:br>
            <a:r>
              <a:rPr lang="en-US" altLang="zh-CN" dirty="0" smtClean="0"/>
              <a:t>Finding the </a:t>
            </a:r>
            <a:r>
              <a:rPr lang="en-US" altLang="zh-CN" dirty="0" err="1" smtClean="0"/>
              <a:t>RegEx</a:t>
            </a:r>
            <a:r>
              <a:rPr lang="en-US" altLang="zh-CN" dirty="0" smtClean="0"/>
              <a:t> for a pattern</a:t>
            </a:r>
            <a:endParaRPr lang="en-US" dirty="0"/>
          </a:p>
        </p:txBody>
      </p:sp>
    </p:spTree>
    <p:extLst>
      <p:ext uri="{BB962C8B-B14F-4D97-AF65-F5344CB8AC3E}">
        <p14:creationId xmlns:p14="http://schemas.microsoft.com/office/powerpoint/2010/main" val="2782372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Regular Expressions</a:t>
            </a:r>
            <a:endParaRPr lang="en-US" dirty="0"/>
          </a:p>
        </p:txBody>
      </p:sp>
      <p:sp>
        <p:nvSpPr>
          <p:cNvPr id="3" name="Content Placeholder 2"/>
          <p:cNvSpPr>
            <a:spLocks noGrp="1"/>
          </p:cNvSpPr>
          <p:nvPr>
            <p:ph idx="1"/>
          </p:nvPr>
        </p:nvSpPr>
        <p:spPr/>
        <p:txBody>
          <a:bodyPr>
            <a:normAutofit/>
          </a:bodyPr>
          <a:lstStyle/>
          <a:p>
            <a:pPr marL="609600" indent="-609600">
              <a:buNone/>
            </a:pPr>
            <a:r>
              <a:rPr lang="en-US" altLang="zh-CN" sz="2400" dirty="0"/>
              <a:t>Example 1:</a:t>
            </a:r>
          </a:p>
          <a:p>
            <a:pPr marL="990600" lvl="1" indent="-533400"/>
            <a:r>
              <a:rPr lang="en-US" altLang="zh-CN" sz="2000" dirty="0"/>
              <a:t>∑={ </a:t>
            </a:r>
            <a:r>
              <a:rPr lang="en-US" altLang="zh-CN" sz="2000" dirty="0" err="1"/>
              <a:t>a,b,c</a:t>
            </a:r>
            <a:r>
              <a:rPr lang="en-US" altLang="zh-CN" sz="2000" dirty="0"/>
              <a:t>}  </a:t>
            </a:r>
          </a:p>
          <a:p>
            <a:pPr marL="990600" lvl="1" indent="-533400"/>
            <a:r>
              <a:rPr lang="en-US" altLang="zh-CN" sz="2000" dirty="0"/>
              <a:t>the set of all strings over this alphabet that contain exactly one b.</a:t>
            </a:r>
          </a:p>
          <a:p>
            <a:pPr marL="990600" lvl="1" indent="-533400"/>
            <a:r>
              <a:rPr lang="en-US" altLang="zh-CN" sz="2000" dirty="0"/>
              <a:t>(</a:t>
            </a:r>
            <a:r>
              <a:rPr lang="en-US" altLang="zh-CN" sz="2000" dirty="0" err="1"/>
              <a:t>a|c</a:t>
            </a:r>
            <a:r>
              <a:rPr lang="en-US" altLang="zh-CN" sz="2000" dirty="0"/>
              <a:t>)*b(</a:t>
            </a:r>
            <a:r>
              <a:rPr lang="en-US" altLang="zh-CN" sz="2000" dirty="0" err="1"/>
              <a:t>a|c</a:t>
            </a:r>
            <a:r>
              <a:rPr lang="en-US" altLang="zh-CN" sz="2000" dirty="0"/>
              <a:t>)*</a:t>
            </a:r>
          </a:p>
          <a:p>
            <a:pPr marL="609600" indent="-609600">
              <a:buNone/>
            </a:pPr>
            <a:endParaRPr lang="en-US" altLang="zh-CN" sz="2400" dirty="0"/>
          </a:p>
          <a:p>
            <a:pPr marL="609600" indent="-609600">
              <a:buNone/>
            </a:pPr>
            <a:r>
              <a:rPr lang="en-US" altLang="zh-CN" sz="2400" dirty="0"/>
              <a:t>Example 2:</a:t>
            </a:r>
          </a:p>
          <a:p>
            <a:pPr marL="990600" lvl="1" indent="-533400"/>
            <a:r>
              <a:rPr lang="en-US" altLang="zh-CN" sz="2000" dirty="0"/>
              <a:t>∑={ </a:t>
            </a:r>
            <a:r>
              <a:rPr lang="en-US" altLang="zh-CN" sz="2000" dirty="0" err="1"/>
              <a:t>a,b,c</a:t>
            </a:r>
            <a:r>
              <a:rPr lang="en-US" altLang="zh-CN" sz="2000" dirty="0"/>
              <a:t>} </a:t>
            </a:r>
          </a:p>
          <a:p>
            <a:pPr marL="990600" lvl="1" indent="-533400"/>
            <a:r>
              <a:rPr lang="en-US" altLang="zh-CN" sz="2000" dirty="0"/>
              <a:t>the set of all strings that contain at most one b.</a:t>
            </a:r>
          </a:p>
          <a:p>
            <a:pPr marL="990600" lvl="1" indent="-533400"/>
            <a:r>
              <a:rPr lang="en-US" altLang="zh-CN" sz="2000" dirty="0"/>
              <a:t>(</a:t>
            </a:r>
            <a:r>
              <a:rPr lang="en-US" altLang="zh-CN" sz="2000" dirty="0" err="1"/>
              <a:t>a|c</a:t>
            </a:r>
            <a:r>
              <a:rPr lang="en-US" altLang="zh-CN" sz="2000" dirty="0"/>
              <a:t>)*|(</a:t>
            </a:r>
            <a:r>
              <a:rPr lang="en-US" altLang="zh-CN" sz="2000" dirty="0" err="1"/>
              <a:t>a|c</a:t>
            </a:r>
            <a:r>
              <a:rPr lang="en-US" altLang="zh-CN" sz="2000" dirty="0"/>
              <a:t>)*b(</a:t>
            </a:r>
            <a:r>
              <a:rPr lang="en-US" altLang="zh-CN" sz="2000" dirty="0" err="1"/>
              <a:t>a|c</a:t>
            </a:r>
            <a:r>
              <a:rPr lang="en-US" altLang="zh-CN" sz="2000" dirty="0"/>
              <a:t>)*        (</a:t>
            </a:r>
            <a:r>
              <a:rPr lang="en-US" altLang="zh-CN" sz="2000" dirty="0" err="1"/>
              <a:t>a|c</a:t>
            </a:r>
            <a:r>
              <a:rPr lang="en-US" altLang="zh-CN" sz="2000" dirty="0"/>
              <a:t>)*(</a:t>
            </a:r>
            <a:r>
              <a:rPr lang="en-US" altLang="zh-CN" sz="2000" dirty="0" err="1"/>
              <a:t>b|ε</a:t>
            </a:r>
            <a:r>
              <a:rPr lang="en-US" altLang="zh-CN" sz="2000" dirty="0"/>
              <a:t>)(</a:t>
            </a:r>
            <a:r>
              <a:rPr lang="en-US" altLang="zh-CN" sz="2000" dirty="0" err="1"/>
              <a:t>a|c</a:t>
            </a:r>
            <a:r>
              <a:rPr lang="en-US" altLang="zh-CN" sz="2000" dirty="0"/>
              <a:t>)*</a:t>
            </a:r>
          </a:p>
          <a:p>
            <a:pPr marL="990600" lvl="1" indent="-533400"/>
            <a:r>
              <a:rPr lang="en-US" altLang="zh-CN" sz="2000" dirty="0"/>
              <a:t>the same language may be generated by many different regular expressions.</a:t>
            </a:r>
          </a:p>
        </p:txBody>
      </p:sp>
    </p:spTree>
    <p:extLst>
      <p:ext uri="{BB962C8B-B14F-4D97-AF65-F5344CB8AC3E}">
        <p14:creationId xmlns:p14="http://schemas.microsoft.com/office/powerpoint/2010/main" val="1924506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phases of a compiler</a:t>
            </a:r>
            <a:endParaRPr lang="en-US" dirty="0"/>
          </a:p>
        </p:txBody>
      </p:sp>
      <p:sp>
        <p:nvSpPr>
          <p:cNvPr id="3" name="Content Placeholder 2"/>
          <p:cNvSpPr>
            <a:spLocks noGrp="1"/>
          </p:cNvSpPr>
          <p:nvPr>
            <p:ph idx="1"/>
          </p:nvPr>
        </p:nvSpPr>
        <p:spPr>
          <a:xfrm>
            <a:off x="1574800" y="1845734"/>
            <a:ext cx="9580880" cy="4023360"/>
          </a:xfrm>
        </p:spPr>
        <p:txBody>
          <a:bodyPr/>
          <a:lstStyle/>
          <a:p>
            <a:r>
              <a:rPr lang="en-US" altLang="zh-CN" dirty="0"/>
              <a:t>Six </a:t>
            </a:r>
            <a:r>
              <a:rPr lang="en-US" altLang="zh-CN" dirty="0" smtClean="0"/>
              <a:t>phases</a:t>
            </a:r>
            <a:endParaRPr lang="en-US" altLang="zh-CN" dirty="0"/>
          </a:p>
          <a:p>
            <a:pPr lvl="1">
              <a:buFont typeface="Wingdings" panose="05000000000000000000" pitchFamily="2" charset="2"/>
              <a:buChar char="q"/>
            </a:pPr>
            <a:r>
              <a:rPr lang="en-US" altLang="zh-CN" dirty="0" smtClean="0"/>
              <a:t>Scanner (we focus on this)</a:t>
            </a:r>
            <a:endParaRPr lang="en-US" altLang="zh-CN" dirty="0"/>
          </a:p>
          <a:p>
            <a:pPr lvl="1">
              <a:buFont typeface="Wingdings" panose="05000000000000000000" pitchFamily="2" charset="2"/>
              <a:buChar char="q"/>
            </a:pPr>
            <a:r>
              <a:rPr lang="en-US" altLang="zh-CN" dirty="0"/>
              <a:t>Parser</a:t>
            </a:r>
          </a:p>
          <a:p>
            <a:pPr lvl="1">
              <a:buFont typeface="Wingdings" panose="05000000000000000000" pitchFamily="2" charset="2"/>
              <a:buChar char="q"/>
            </a:pPr>
            <a:r>
              <a:rPr lang="en-US" altLang="zh-CN" dirty="0"/>
              <a:t>Semantic Analyzer</a:t>
            </a:r>
          </a:p>
          <a:p>
            <a:pPr lvl="1">
              <a:buFont typeface="Wingdings" panose="05000000000000000000" pitchFamily="2" charset="2"/>
              <a:buChar char="q"/>
            </a:pPr>
            <a:r>
              <a:rPr lang="en-US" altLang="zh-CN" dirty="0"/>
              <a:t>Source code optimizer</a:t>
            </a:r>
          </a:p>
          <a:p>
            <a:pPr lvl="1">
              <a:buFont typeface="Wingdings" panose="05000000000000000000" pitchFamily="2" charset="2"/>
              <a:buChar char="q"/>
            </a:pPr>
            <a:r>
              <a:rPr lang="en-US" altLang="zh-CN" dirty="0"/>
              <a:t>Code generator</a:t>
            </a:r>
          </a:p>
          <a:p>
            <a:pPr lvl="1">
              <a:buFont typeface="Wingdings" panose="05000000000000000000" pitchFamily="2" charset="2"/>
              <a:buChar char="q"/>
            </a:pPr>
            <a:r>
              <a:rPr lang="en-US" altLang="zh-CN" dirty="0"/>
              <a:t>Target Code Optimizer</a:t>
            </a:r>
          </a:p>
          <a:p>
            <a:endParaRPr lang="en-US" dirty="0"/>
          </a:p>
        </p:txBody>
      </p:sp>
      <p:sp>
        <p:nvSpPr>
          <p:cNvPr id="4" name="Rectangle 4">
            <a:hlinkClick r:id="" action="ppaction://hlinkshowjump?jump=nextslide"/>
          </p:cNvPr>
          <p:cNvSpPr>
            <a:spLocks noChangeArrowheads="1"/>
          </p:cNvSpPr>
          <p:nvPr/>
        </p:nvSpPr>
        <p:spPr bwMode="auto">
          <a:xfrm>
            <a:off x="8502650" y="1450023"/>
            <a:ext cx="2087563"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Scanner</a:t>
            </a:r>
          </a:p>
        </p:txBody>
      </p:sp>
      <p:sp>
        <p:nvSpPr>
          <p:cNvPr id="5" name="Rectangle 5">
            <a:hlinkClick r:id="rId2" action="ppaction://hlinksldjump"/>
          </p:cNvPr>
          <p:cNvSpPr>
            <a:spLocks noChangeArrowheads="1"/>
          </p:cNvSpPr>
          <p:nvPr/>
        </p:nvSpPr>
        <p:spPr bwMode="auto">
          <a:xfrm>
            <a:off x="8502650" y="2169160"/>
            <a:ext cx="2087563"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Parser</a:t>
            </a:r>
          </a:p>
        </p:txBody>
      </p:sp>
      <p:sp>
        <p:nvSpPr>
          <p:cNvPr id="6" name="Rectangle 6">
            <a:hlinkClick r:id="rId3" action="ppaction://hlinksldjump"/>
          </p:cNvPr>
          <p:cNvSpPr>
            <a:spLocks noChangeArrowheads="1"/>
          </p:cNvSpPr>
          <p:nvPr/>
        </p:nvSpPr>
        <p:spPr bwMode="auto">
          <a:xfrm>
            <a:off x="8502650" y="2961323"/>
            <a:ext cx="2087563"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Semantics Analyzer</a:t>
            </a:r>
          </a:p>
        </p:txBody>
      </p:sp>
      <p:sp>
        <p:nvSpPr>
          <p:cNvPr id="7" name="Rectangle 7">
            <a:hlinkClick r:id="rId4" action="ppaction://hlinksldjump"/>
          </p:cNvPr>
          <p:cNvSpPr>
            <a:spLocks noChangeArrowheads="1"/>
          </p:cNvSpPr>
          <p:nvPr/>
        </p:nvSpPr>
        <p:spPr bwMode="auto">
          <a:xfrm>
            <a:off x="8470900" y="3753485"/>
            <a:ext cx="2182813"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dirty="0"/>
              <a:t>Source Code Optimizer</a:t>
            </a:r>
          </a:p>
        </p:txBody>
      </p:sp>
      <p:sp>
        <p:nvSpPr>
          <p:cNvPr id="8" name="Rectangle 8">
            <a:hlinkClick r:id="rId5" action="ppaction://hlinksldjump"/>
          </p:cNvPr>
          <p:cNvSpPr>
            <a:spLocks noChangeArrowheads="1"/>
          </p:cNvSpPr>
          <p:nvPr/>
        </p:nvSpPr>
        <p:spPr bwMode="auto">
          <a:xfrm>
            <a:off x="8502650" y="4618673"/>
            <a:ext cx="2087563"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Code Generator</a:t>
            </a:r>
          </a:p>
        </p:txBody>
      </p:sp>
      <p:sp>
        <p:nvSpPr>
          <p:cNvPr id="9" name="Rectangle 9">
            <a:hlinkClick r:id="rId6" action="ppaction://hlinksldjump"/>
          </p:cNvPr>
          <p:cNvSpPr>
            <a:spLocks noChangeArrowheads="1"/>
          </p:cNvSpPr>
          <p:nvPr/>
        </p:nvSpPr>
        <p:spPr bwMode="auto">
          <a:xfrm>
            <a:off x="8502650" y="5410835"/>
            <a:ext cx="2087563"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Target Code Optimizer</a:t>
            </a:r>
          </a:p>
        </p:txBody>
      </p:sp>
      <p:sp>
        <p:nvSpPr>
          <p:cNvPr id="10" name="Line 13"/>
          <p:cNvSpPr>
            <a:spLocks noChangeShapeType="1"/>
          </p:cNvSpPr>
          <p:nvPr/>
        </p:nvSpPr>
        <p:spPr bwMode="auto">
          <a:xfrm>
            <a:off x="9510713" y="1089660"/>
            <a:ext cx="0"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4"/>
          <p:cNvSpPr>
            <a:spLocks noChangeShapeType="1"/>
          </p:cNvSpPr>
          <p:nvPr/>
        </p:nvSpPr>
        <p:spPr bwMode="auto">
          <a:xfrm>
            <a:off x="9510713" y="173736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a:off x="9510713" y="2458085"/>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9510713" y="325024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7"/>
          <p:cNvSpPr>
            <a:spLocks noChangeShapeType="1"/>
          </p:cNvSpPr>
          <p:nvPr/>
        </p:nvSpPr>
        <p:spPr bwMode="auto">
          <a:xfrm>
            <a:off x="9510713" y="404241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8"/>
          <p:cNvSpPr>
            <a:spLocks noChangeShapeType="1"/>
          </p:cNvSpPr>
          <p:nvPr/>
        </p:nvSpPr>
        <p:spPr bwMode="auto">
          <a:xfrm>
            <a:off x="9510713" y="490601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9"/>
          <p:cNvSpPr>
            <a:spLocks noChangeShapeType="1"/>
          </p:cNvSpPr>
          <p:nvPr/>
        </p:nvSpPr>
        <p:spPr bwMode="auto">
          <a:xfrm>
            <a:off x="9510713" y="569817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29"/>
          <p:cNvSpPr txBox="1">
            <a:spLocks noChangeArrowheads="1"/>
          </p:cNvSpPr>
          <p:nvPr/>
        </p:nvSpPr>
        <p:spPr bwMode="auto">
          <a:xfrm>
            <a:off x="8142288" y="1089660"/>
            <a:ext cx="1512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t>Source code</a:t>
            </a:r>
          </a:p>
        </p:txBody>
      </p:sp>
      <p:sp>
        <p:nvSpPr>
          <p:cNvPr id="18" name="Text Box 30"/>
          <p:cNvSpPr txBox="1">
            <a:spLocks noChangeArrowheads="1"/>
          </p:cNvSpPr>
          <p:nvPr/>
        </p:nvSpPr>
        <p:spPr bwMode="auto">
          <a:xfrm>
            <a:off x="7997825" y="2529523"/>
            <a:ext cx="151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t>Syntax Tree</a:t>
            </a:r>
          </a:p>
        </p:txBody>
      </p:sp>
      <p:sp>
        <p:nvSpPr>
          <p:cNvPr id="19" name="Text Box 31"/>
          <p:cNvSpPr txBox="1">
            <a:spLocks noChangeArrowheads="1"/>
          </p:cNvSpPr>
          <p:nvPr/>
        </p:nvSpPr>
        <p:spPr bwMode="auto">
          <a:xfrm>
            <a:off x="7854950" y="3321685"/>
            <a:ext cx="151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t>Annotated Tree</a:t>
            </a:r>
          </a:p>
        </p:txBody>
      </p:sp>
      <p:sp>
        <p:nvSpPr>
          <p:cNvPr id="20" name="Text Box 33"/>
          <p:cNvSpPr txBox="1">
            <a:spLocks noChangeArrowheads="1"/>
          </p:cNvSpPr>
          <p:nvPr/>
        </p:nvSpPr>
        <p:spPr bwMode="auto">
          <a:xfrm>
            <a:off x="8070850" y="4977448"/>
            <a:ext cx="151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t>Target code</a:t>
            </a:r>
          </a:p>
        </p:txBody>
      </p:sp>
      <p:sp>
        <p:nvSpPr>
          <p:cNvPr id="21" name="Text Box 34"/>
          <p:cNvSpPr txBox="1">
            <a:spLocks noChangeArrowheads="1"/>
          </p:cNvSpPr>
          <p:nvPr/>
        </p:nvSpPr>
        <p:spPr bwMode="auto">
          <a:xfrm>
            <a:off x="8070850" y="5842635"/>
            <a:ext cx="151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t>Target code</a:t>
            </a:r>
          </a:p>
        </p:txBody>
      </p:sp>
      <p:sp>
        <p:nvSpPr>
          <p:cNvPr id="22" name="Text Box 35"/>
          <p:cNvSpPr txBox="1">
            <a:spLocks noChangeArrowheads="1"/>
          </p:cNvSpPr>
          <p:nvPr/>
        </p:nvSpPr>
        <p:spPr bwMode="auto">
          <a:xfrm>
            <a:off x="7997825" y="1810385"/>
            <a:ext cx="1512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600"/>
              <a:t>Tokens</a:t>
            </a:r>
          </a:p>
        </p:txBody>
      </p:sp>
    </p:spTree>
    <p:extLst>
      <p:ext uri="{BB962C8B-B14F-4D97-AF65-F5344CB8AC3E}">
        <p14:creationId xmlns:p14="http://schemas.microsoft.com/office/powerpoint/2010/main" val="1235514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Regular Expressions</a:t>
            </a:r>
            <a:endParaRPr lang="en-US" dirty="0"/>
          </a:p>
        </p:txBody>
      </p:sp>
      <p:sp>
        <p:nvSpPr>
          <p:cNvPr id="3" name="Content Placeholder 2"/>
          <p:cNvSpPr>
            <a:spLocks noGrp="1"/>
          </p:cNvSpPr>
          <p:nvPr>
            <p:ph idx="1"/>
          </p:nvPr>
        </p:nvSpPr>
        <p:spPr/>
        <p:txBody>
          <a:bodyPr>
            <a:normAutofit/>
          </a:bodyPr>
          <a:lstStyle/>
          <a:p>
            <a:pPr marL="609600" indent="-609600">
              <a:buNone/>
            </a:pPr>
            <a:r>
              <a:rPr lang="en-US" altLang="zh-CN" sz="2400" dirty="0"/>
              <a:t>Example 3:</a:t>
            </a:r>
          </a:p>
          <a:p>
            <a:pPr marL="990600" lvl="1" indent="-533400"/>
            <a:r>
              <a:rPr lang="en-US" altLang="zh-CN" sz="2000" dirty="0"/>
              <a:t>∑={ </a:t>
            </a:r>
            <a:r>
              <a:rPr lang="en-US" altLang="zh-CN" sz="2000" dirty="0" err="1"/>
              <a:t>a,b</a:t>
            </a:r>
            <a:r>
              <a:rPr lang="en-US" altLang="zh-CN" sz="2000" dirty="0"/>
              <a:t>}</a:t>
            </a:r>
          </a:p>
          <a:p>
            <a:pPr marL="990600" lvl="1" indent="-533400"/>
            <a:r>
              <a:rPr lang="en-US" altLang="zh-CN" sz="2000" dirty="0"/>
              <a:t>the set of strings consists of a single b surrounded by the same number of a</a:t>
            </a:r>
            <a:r>
              <a:rPr lang="en-US" altLang="zh-CN" sz="2000" dirty="0">
                <a:latin typeface="Arial" panose="020B0604020202020204" pitchFamily="34" charset="0"/>
              </a:rPr>
              <a:t>’</a:t>
            </a:r>
            <a:r>
              <a:rPr lang="en-US" altLang="zh-CN" sz="2000" dirty="0"/>
              <a:t>s.</a:t>
            </a:r>
          </a:p>
          <a:p>
            <a:pPr marL="990600" lvl="1" indent="-533400"/>
            <a:r>
              <a:rPr lang="en-US" altLang="zh-CN" sz="2000" dirty="0"/>
              <a:t> S = {b, aba, </a:t>
            </a:r>
            <a:r>
              <a:rPr lang="en-US" altLang="zh-CN" sz="2000" dirty="0" err="1"/>
              <a:t>aabaa,aaabaaa</a:t>
            </a:r>
            <a:r>
              <a:rPr lang="en-US" altLang="zh-CN" sz="2000" dirty="0"/>
              <a:t>,</a:t>
            </a:r>
            <a:r>
              <a:rPr lang="en-US" altLang="zh-CN" sz="2000" dirty="0">
                <a:latin typeface="Arial" panose="020B0604020202020204" pitchFamily="34" charset="0"/>
              </a:rPr>
              <a:t>……</a:t>
            </a:r>
            <a:r>
              <a:rPr lang="en-US" altLang="zh-CN" sz="2000" dirty="0"/>
              <a:t>} = { </a:t>
            </a:r>
            <a:r>
              <a:rPr lang="en-US" altLang="zh-CN" sz="2000" dirty="0" err="1"/>
              <a:t>a</a:t>
            </a:r>
            <a:r>
              <a:rPr lang="en-US" altLang="zh-CN" sz="2000" baseline="30000" dirty="0" err="1"/>
              <a:t>n</a:t>
            </a:r>
            <a:r>
              <a:rPr lang="en-US" altLang="zh-CN" sz="2000" dirty="0" err="1"/>
              <a:t>ba</a:t>
            </a:r>
            <a:r>
              <a:rPr lang="en-US" altLang="zh-CN" sz="2000" baseline="30000" dirty="0" err="1"/>
              <a:t>n</a:t>
            </a:r>
            <a:r>
              <a:rPr lang="en-US" altLang="zh-CN" sz="2000" dirty="0"/>
              <a:t> | n≠0}</a:t>
            </a:r>
          </a:p>
          <a:p>
            <a:pPr marL="990600" lvl="1" indent="-533400"/>
            <a:r>
              <a:rPr lang="en-US" altLang="zh-CN" sz="2000" dirty="0"/>
              <a:t>This set can not be described by a regular expression.</a:t>
            </a:r>
          </a:p>
          <a:p>
            <a:pPr marL="1371600" lvl="2" indent="-457200"/>
            <a:r>
              <a:rPr lang="en-US" altLang="zh-CN" sz="1800" dirty="0">
                <a:solidFill>
                  <a:srgbClr val="FF3300"/>
                </a:solidFill>
                <a:latin typeface="Arial" panose="020B0604020202020204" pitchFamily="34" charset="0"/>
              </a:rPr>
              <a:t>“</a:t>
            </a:r>
            <a:r>
              <a:rPr lang="en-US" altLang="zh-CN" sz="1800" dirty="0">
                <a:solidFill>
                  <a:srgbClr val="FF3300"/>
                </a:solidFill>
              </a:rPr>
              <a:t>regular expression can</a:t>
            </a:r>
            <a:r>
              <a:rPr lang="en-US" altLang="zh-CN" sz="1800" dirty="0">
                <a:solidFill>
                  <a:srgbClr val="FF3300"/>
                </a:solidFill>
                <a:latin typeface="Arial" panose="020B0604020202020204" pitchFamily="34" charset="0"/>
              </a:rPr>
              <a:t>’</a:t>
            </a:r>
            <a:r>
              <a:rPr lang="en-US" altLang="zh-CN" sz="1800" dirty="0">
                <a:solidFill>
                  <a:srgbClr val="FF3300"/>
                </a:solidFill>
              </a:rPr>
              <a:t>t count </a:t>
            </a:r>
            <a:r>
              <a:rPr lang="en-US" altLang="zh-CN" sz="1800" dirty="0">
                <a:solidFill>
                  <a:srgbClr val="FF3300"/>
                </a:solidFill>
                <a:latin typeface="Arial" panose="020B0604020202020204" pitchFamily="34" charset="0"/>
              </a:rPr>
              <a:t>”</a:t>
            </a:r>
            <a:endParaRPr lang="en-US" altLang="zh-CN" sz="1800" i="1" dirty="0">
              <a:solidFill>
                <a:srgbClr val="FF3300"/>
              </a:solidFill>
            </a:endParaRPr>
          </a:p>
          <a:p>
            <a:pPr marL="990600" lvl="1" indent="-533400"/>
            <a:endParaRPr lang="en-US" altLang="zh-CN" sz="2000" i="1" dirty="0">
              <a:solidFill>
                <a:srgbClr val="FF3300"/>
              </a:solidFill>
            </a:endParaRPr>
          </a:p>
          <a:p>
            <a:pPr marL="990600" lvl="1" indent="-533400"/>
            <a:r>
              <a:rPr lang="en-US" altLang="zh-CN" sz="2000" i="1" dirty="0">
                <a:solidFill>
                  <a:srgbClr val="FF3300"/>
                </a:solidFill>
              </a:rPr>
              <a:t>not all sets of strings can be generated by regular expressions</a:t>
            </a:r>
            <a:r>
              <a:rPr lang="en-US" altLang="zh-CN" sz="2000" dirty="0"/>
              <a:t>. </a:t>
            </a:r>
          </a:p>
          <a:p>
            <a:pPr marL="990600" lvl="1" indent="-533400"/>
            <a:r>
              <a:rPr lang="en-US" altLang="zh-CN" sz="2000" b="1" dirty="0"/>
              <a:t>a regular set</a:t>
            </a:r>
            <a:r>
              <a:rPr lang="en-US" altLang="zh-CN" sz="2000" dirty="0"/>
              <a:t> :  a set of strings that is the language for a regular expression  is distinguished from other sets.</a:t>
            </a:r>
          </a:p>
        </p:txBody>
      </p:sp>
    </p:spTree>
    <p:extLst>
      <p:ext uri="{BB962C8B-B14F-4D97-AF65-F5344CB8AC3E}">
        <p14:creationId xmlns:p14="http://schemas.microsoft.com/office/powerpoint/2010/main" val="965945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Regular Expressions</a:t>
            </a:r>
            <a:endParaRPr lang="en-US" dirty="0"/>
          </a:p>
        </p:txBody>
      </p:sp>
      <p:sp>
        <p:nvSpPr>
          <p:cNvPr id="3" name="Content Placeholder 2"/>
          <p:cNvSpPr>
            <a:spLocks noGrp="1"/>
          </p:cNvSpPr>
          <p:nvPr>
            <p:ph idx="1"/>
          </p:nvPr>
        </p:nvSpPr>
        <p:spPr/>
        <p:txBody>
          <a:bodyPr>
            <a:normAutofit lnSpcReduction="10000"/>
          </a:bodyPr>
          <a:lstStyle/>
          <a:p>
            <a:pPr marL="609600" indent="-609600">
              <a:buNone/>
            </a:pPr>
            <a:r>
              <a:rPr lang="en-US" altLang="zh-CN" sz="2800" dirty="0"/>
              <a:t>Example 4:</a:t>
            </a:r>
          </a:p>
          <a:p>
            <a:pPr marL="990600" lvl="1" indent="-533400"/>
            <a:r>
              <a:rPr lang="en-US" altLang="zh-CN" sz="2400" dirty="0"/>
              <a:t>∑={ </a:t>
            </a:r>
            <a:r>
              <a:rPr lang="en-US" altLang="zh-CN" sz="2400" dirty="0" err="1"/>
              <a:t>a,b,c</a:t>
            </a:r>
            <a:r>
              <a:rPr lang="en-US" altLang="zh-CN" sz="2400" dirty="0"/>
              <a:t>}</a:t>
            </a:r>
          </a:p>
          <a:p>
            <a:pPr marL="990600" lvl="1" indent="-533400"/>
            <a:r>
              <a:rPr lang="en-US" altLang="zh-CN" sz="2400" dirty="0"/>
              <a:t>The strings contain no two consecutive b</a:t>
            </a:r>
            <a:r>
              <a:rPr lang="en-US" altLang="zh-CN" sz="2400" dirty="0">
                <a:latin typeface="Arial" panose="020B0604020202020204" pitchFamily="34" charset="0"/>
              </a:rPr>
              <a:t>’</a:t>
            </a:r>
            <a:r>
              <a:rPr lang="en-US" altLang="zh-CN" sz="2400" dirty="0"/>
              <a:t>s  </a:t>
            </a:r>
          </a:p>
          <a:p>
            <a:pPr marL="990600" lvl="1" indent="-533400"/>
            <a:r>
              <a:rPr lang="en-US" altLang="zh-CN" sz="2400" dirty="0"/>
              <a:t>( (</a:t>
            </a:r>
            <a:r>
              <a:rPr lang="en-US" altLang="zh-CN" sz="2400" dirty="0" err="1"/>
              <a:t>a|c</a:t>
            </a:r>
            <a:r>
              <a:rPr lang="en-US" altLang="zh-CN" sz="2400" dirty="0"/>
              <a:t>)* | (b(</a:t>
            </a:r>
            <a:r>
              <a:rPr lang="en-US" altLang="zh-CN" sz="2400" dirty="0" err="1"/>
              <a:t>a|c</a:t>
            </a:r>
            <a:r>
              <a:rPr lang="en-US" altLang="zh-CN" sz="2400" dirty="0"/>
              <a:t>))* )*</a:t>
            </a:r>
          </a:p>
          <a:p>
            <a:pPr marL="990600" lvl="1" indent="-533400"/>
            <a:r>
              <a:rPr lang="en-US" altLang="zh-CN" sz="2400" dirty="0"/>
              <a:t>( (a | c ) | (b( a | c )) )*   or  (a | c | </a:t>
            </a:r>
            <a:r>
              <a:rPr lang="en-US" altLang="zh-CN" sz="2400" dirty="0" err="1"/>
              <a:t>ba</a:t>
            </a:r>
            <a:r>
              <a:rPr lang="en-US" altLang="zh-CN" sz="2400" dirty="0"/>
              <a:t> | </a:t>
            </a:r>
            <a:r>
              <a:rPr lang="en-US" altLang="zh-CN" sz="2400" dirty="0" err="1"/>
              <a:t>bc</a:t>
            </a:r>
            <a:r>
              <a:rPr lang="en-US" altLang="zh-CN" sz="2400" dirty="0"/>
              <a:t>)*</a:t>
            </a:r>
          </a:p>
          <a:p>
            <a:pPr marL="1371600" lvl="2" indent="-457200"/>
            <a:r>
              <a:rPr lang="en-US" altLang="zh-CN" sz="2000" dirty="0"/>
              <a:t>Not yet the correct answer</a:t>
            </a:r>
          </a:p>
          <a:p>
            <a:pPr marL="609600" indent="-609600">
              <a:buNone/>
            </a:pPr>
            <a:r>
              <a:rPr lang="en-US" altLang="zh-CN" sz="2800" dirty="0"/>
              <a:t>	The correct regular expression </a:t>
            </a:r>
          </a:p>
          <a:p>
            <a:pPr marL="990600" lvl="1" indent="-533400"/>
            <a:r>
              <a:rPr lang="en-US" altLang="zh-CN" sz="2400" dirty="0"/>
              <a:t> (a | c | </a:t>
            </a:r>
            <a:r>
              <a:rPr lang="en-US" altLang="zh-CN" sz="2400" dirty="0" err="1"/>
              <a:t>ba</a:t>
            </a:r>
            <a:r>
              <a:rPr lang="en-US" altLang="zh-CN" sz="2400" dirty="0"/>
              <a:t> | </a:t>
            </a:r>
            <a:r>
              <a:rPr lang="en-US" altLang="zh-CN" sz="2400" dirty="0" err="1"/>
              <a:t>bc</a:t>
            </a:r>
            <a:r>
              <a:rPr lang="en-US" altLang="zh-CN" sz="2400" dirty="0"/>
              <a:t>)* (b |ε)</a:t>
            </a:r>
          </a:p>
          <a:p>
            <a:pPr marL="990600" lvl="1" indent="-533400"/>
            <a:r>
              <a:rPr lang="en-US" altLang="zh-CN" sz="2400" dirty="0"/>
              <a:t>((b |ε) (a | c | ab| </a:t>
            </a:r>
            <a:r>
              <a:rPr lang="en-US" altLang="zh-CN" sz="2400" dirty="0" err="1"/>
              <a:t>cb</a:t>
            </a:r>
            <a:r>
              <a:rPr lang="en-US" altLang="zh-CN" sz="2400" dirty="0"/>
              <a:t> )*</a:t>
            </a:r>
          </a:p>
          <a:p>
            <a:pPr marL="990600" lvl="1" indent="-533400"/>
            <a:r>
              <a:rPr lang="en-US" altLang="zh-CN" sz="2400" dirty="0"/>
              <a:t>(not b |b not b)*(</a:t>
            </a:r>
            <a:r>
              <a:rPr lang="en-US" altLang="zh-CN" sz="2400" dirty="0" err="1"/>
              <a:t>b|ε</a:t>
            </a:r>
            <a:r>
              <a:rPr lang="en-US" altLang="zh-CN" sz="2400" dirty="0"/>
              <a:t>)   not b = </a:t>
            </a:r>
            <a:r>
              <a:rPr lang="en-US" altLang="zh-CN" sz="2400" dirty="0" err="1"/>
              <a:t>a|c</a:t>
            </a:r>
            <a:endParaRPr lang="en-US" altLang="zh-CN" sz="2400" dirty="0"/>
          </a:p>
        </p:txBody>
      </p:sp>
    </p:spTree>
    <p:extLst>
      <p:ext uri="{BB962C8B-B14F-4D97-AF65-F5344CB8AC3E}">
        <p14:creationId xmlns:p14="http://schemas.microsoft.com/office/powerpoint/2010/main" val="1219308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79600" y="1739900"/>
            <a:ext cx="7721600" cy="1698625"/>
          </a:xfrm>
        </p:spPr>
        <p:txBody>
          <a:bodyPr>
            <a:normAutofit fontScale="90000"/>
          </a:bodyPr>
          <a:lstStyle/>
          <a:p>
            <a:pPr algn="ctr"/>
            <a:r>
              <a:rPr lang="en-US" altLang="zh-CN" dirty="0" smtClean="0"/>
              <a:t/>
            </a:r>
            <a:br>
              <a:rPr lang="en-US" altLang="zh-CN" dirty="0" smtClean="0"/>
            </a:br>
            <a:r>
              <a:rPr lang="en-US" altLang="zh-CN" dirty="0" smtClean="0"/>
              <a:t>Examples</a:t>
            </a:r>
            <a:br>
              <a:rPr lang="en-US" altLang="zh-CN" dirty="0" smtClean="0"/>
            </a:br>
            <a:r>
              <a:rPr lang="en-US" altLang="zh-CN" dirty="0" smtClean="0"/>
              <a:t/>
            </a:r>
            <a:br>
              <a:rPr lang="en-US" altLang="zh-CN" dirty="0" smtClean="0"/>
            </a:br>
            <a:r>
              <a:rPr lang="en-US" altLang="zh-CN" dirty="0" smtClean="0"/>
              <a:t>Describe the </a:t>
            </a:r>
            <a:r>
              <a:rPr lang="en-US" altLang="zh-CN" dirty="0"/>
              <a:t>pattern </a:t>
            </a:r>
            <a:r>
              <a:rPr lang="en-US" altLang="zh-CN" dirty="0" smtClean="0"/>
              <a:t>for a </a:t>
            </a:r>
            <a:r>
              <a:rPr lang="en-US" altLang="zh-CN" dirty="0" err="1" smtClean="0"/>
              <a:t>RegEx</a:t>
            </a:r>
            <a:endParaRPr lang="en-US" dirty="0"/>
          </a:p>
        </p:txBody>
      </p:sp>
    </p:spTree>
    <p:extLst>
      <p:ext uri="{BB962C8B-B14F-4D97-AF65-F5344CB8AC3E}">
        <p14:creationId xmlns:p14="http://schemas.microsoft.com/office/powerpoint/2010/main" val="3222800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Regular Expressions</a:t>
            </a:r>
            <a:endParaRPr lang="en-US" dirty="0"/>
          </a:p>
        </p:txBody>
      </p:sp>
      <p:sp>
        <p:nvSpPr>
          <p:cNvPr id="3" name="Content Placeholder 2"/>
          <p:cNvSpPr>
            <a:spLocks noGrp="1"/>
          </p:cNvSpPr>
          <p:nvPr>
            <p:ph idx="1"/>
          </p:nvPr>
        </p:nvSpPr>
        <p:spPr/>
        <p:txBody>
          <a:bodyPr>
            <a:normAutofit/>
          </a:bodyPr>
          <a:lstStyle/>
          <a:p>
            <a:pPr marL="609600" indent="-609600">
              <a:buNone/>
            </a:pPr>
            <a:r>
              <a:rPr lang="en-US" altLang="zh-CN" sz="2800" dirty="0"/>
              <a:t>Example 5:</a:t>
            </a:r>
          </a:p>
          <a:p>
            <a:pPr marL="990600" lvl="1" indent="-533400"/>
            <a:r>
              <a:rPr lang="en-US" altLang="zh-CN" sz="2800" dirty="0"/>
              <a:t>∑={ </a:t>
            </a:r>
            <a:r>
              <a:rPr lang="en-US" altLang="zh-CN" sz="2800" dirty="0" err="1"/>
              <a:t>a,b,c</a:t>
            </a:r>
            <a:r>
              <a:rPr lang="en-US" altLang="zh-CN" sz="2800" dirty="0"/>
              <a:t>}</a:t>
            </a:r>
          </a:p>
          <a:p>
            <a:pPr marL="990600" lvl="1" indent="-533400"/>
            <a:r>
              <a:rPr lang="en-US" altLang="zh-CN" sz="2800" dirty="0"/>
              <a:t>((</a:t>
            </a:r>
            <a:r>
              <a:rPr lang="en-US" altLang="zh-CN" sz="2800" dirty="0" err="1"/>
              <a:t>b|c</a:t>
            </a:r>
            <a:r>
              <a:rPr lang="en-US" altLang="zh-CN" sz="2800" dirty="0"/>
              <a:t>)* a(</a:t>
            </a:r>
            <a:r>
              <a:rPr lang="en-US" altLang="zh-CN" sz="2800" dirty="0" err="1"/>
              <a:t>b|c</a:t>
            </a:r>
            <a:r>
              <a:rPr lang="en-US" altLang="zh-CN" sz="2800" dirty="0"/>
              <a:t>)*a)* (</a:t>
            </a:r>
            <a:r>
              <a:rPr lang="en-US" altLang="zh-CN" sz="2800" dirty="0" err="1"/>
              <a:t>b|c</a:t>
            </a:r>
            <a:r>
              <a:rPr lang="en-US" altLang="zh-CN" sz="2800" dirty="0"/>
              <a:t>)*</a:t>
            </a:r>
          </a:p>
          <a:p>
            <a:pPr marL="990600" lvl="1" indent="-533400"/>
            <a:r>
              <a:rPr lang="en-US" altLang="zh-CN" sz="2800" dirty="0"/>
              <a:t>Determine a concise English description of the language</a:t>
            </a:r>
          </a:p>
          <a:p>
            <a:pPr marL="457200" lvl="1" indent="0">
              <a:buNone/>
            </a:pPr>
            <a:r>
              <a:rPr lang="en-US" altLang="zh-CN" sz="2800" dirty="0" smtClean="0"/>
              <a:t>	 – The </a:t>
            </a:r>
            <a:r>
              <a:rPr lang="en-US" altLang="zh-CN" sz="2800" dirty="0"/>
              <a:t>strings contain an even number of a</a:t>
            </a:r>
            <a:r>
              <a:rPr lang="en-US" altLang="zh-CN" sz="2800" dirty="0">
                <a:latin typeface="Arial" panose="020B0604020202020204" pitchFamily="34" charset="0"/>
              </a:rPr>
              <a:t>’</a:t>
            </a:r>
            <a:r>
              <a:rPr lang="en-US" altLang="zh-CN" sz="2800" dirty="0"/>
              <a:t>s</a:t>
            </a:r>
          </a:p>
          <a:p>
            <a:pPr marL="1371600" lvl="2" indent="-457200">
              <a:buNone/>
            </a:pPr>
            <a:r>
              <a:rPr lang="en-US" altLang="zh-CN" sz="2800" dirty="0"/>
              <a:t>  (</a:t>
            </a:r>
            <a:r>
              <a:rPr lang="en-US" altLang="zh-CN" sz="2800" dirty="0" smtClean="0"/>
              <a:t>nota</a:t>
            </a:r>
            <a:r>
              <a:rPr lang="en-US" altLang="zh-CN" sz="2800" dirty="0"/>
              <a:t>* a nota* a)* nota*</a:t>
            </a:r>
          </a:p>
        </p:txBody>
      </p:sp>
    </p:spTree>
    <p:extLst>
      <p:ext uri="{BB962C8B-B14F-4D97-AF65-F5344CB8AC3E}">
        <p14:creationId xmlns:p14="http://schemas.microsoft.com/office/powerpoint/2010/main" val="557265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44700" y="1739900"/>
            <a:ext cx="7988300" cy="1698625"/>
          </a:xfrm>
        </p:spPr>
        <p:txBody>
          <a:bodyPr>
            <a:normAutofit/>
          </a:bodyPr>
          <a:lstStyle/>
          <a:p>
            <a:pPr algn="ctr"/>
            <a:r>
              <a:rPr lang="en-US" altLang="zh-CN" dirty="0"/>
              <a:t>Extensions to Regular Expression</a:t>
            </a:r>
            <a:endParaRPr lang="en-US" dirty="0"/>
          </a:p>
        </p:txBody>
      </p:sp>
    </p:spTree>
    <p:extLst>
      <p:ext uri="{BB962C8B-B14F-4D97-AF65-F5344CB8AC3E}">
        <p14:creationId xmlns:p14="http://schemas.microsoft.com/office/powerpoint/2010/main" val="1064816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List of New Operations</a:t>
            </a:r>
            <a:endParaRPr lang="en-US" dirty="0"/>
          </a:p>
        </p:txBody>
      </p:sp>
      <p:sp>
        <p:nvSpPr>
          <p:cNvPr id="3" name="Content Placeholder 2"/>
          <p:cNvSpPr>
            <a:spLocks noGrp="1"/>
          </p:cNvSpPr>
          <p:nvPr>
            <p:ph sz="half" idx="1"/>
          </p:nvPr>
        </p:nvSpPr>
        <p:spPr/>
        <p:txBody>
          <a:bodyPr>
            <a:normAutofit/>
          </a:bodyPr>
          <a:lstStyle/>
          <a:p>
            <a:pPr>
              <a:buFont typeface="Wingdings" panose="05000000000000000000" pitchFamily="2" charset="2"/>
              <a:buChar char="q"/>
            </a:pPr>
            <a:r>
              <a:rPr lang="en-US" altLang="zh-CN" sz="2800" dirty="0"/>
              <a:t>one or more repetitions</a:t>
            </a:r>
          </a:p>
          <a:p>
            <a:pPr lvl="2">
              <a:buNone/>
            </a:pPr>
            <a:r>
              <a:rPr lang="en-US" altLang="zh-CN" sz="2800" dirty="0" smtClean="0"/>
              <a:t>		r</a:t>
            </a:r>
            <a:r>
              <a:rPr lang="en-US" altLang="zh-CN" sz="2800" dirty="0"/>
              <a:t>+</a:t>
            </a:r>
          </a:p>
          <a:p>
            <a:pPr>
              <a:buFont typeface="Wingdings" panose="05000000000000000000" pitchFamily="2" charset="2"/>
              <a:buChar char="q"/>
            </a:pPr>
            <a:r>
              <a:rPr lang="en-US" altLang="zh-CN" sz="2800" dirty="0" smtClean="0"/>
              <a:t>any </a:t>
            </a:r>
            <a:r>
              <a:rPr lang="en-US" altLang="zh-CN" sz="2800" dirty="0"/>
              <a:t>character</a:t>
            </a:r>
          </a:p>
          <a:p>
            <a:pPr lvl="2">
              <a:buNone/>
            </a:pPr>
            <a:r>
              <a:rPr lang="en-US" altLang="zh-CN" sz="2800" dirty="0" smtClean="0"/>
              <a:t>		period </a:t>
            </a:r>
            <a:r>
              <a:rPr lang="en-US" altLang="zh-CN" sz="2800" dirty="0">
                <a:latin typeface="Arial" panose="020B0604020202020204" pitchFamily="34" charset="0"/>
              </a:rPr>
              <a:t>“</a:t>
            </a:r>
            <a:r>
              <a:rPr lang="zh-CN" altLang="en-US" sz="2800" dirty="0"/>
              <a:t>．</a:t>
            </a:r>
            <a:r>
              <a:rPr lang="zh-CN" altLang="en-US" sz="2800" dirty="0">
                <a:latin typeface="Arial" panose="020B0604020202020204" pitchFamily="34" charset="0"/>
              </a:rPr>
              <a:t>”</a:t>
            </a:r>
            <a:endParaRPr lang="zh-CN" altLang="en-US" sz="2800" dirty="0"/>
          </a:p>
          <a:p>
            <a:pPr>
              <a:buFont typeface="Wingdings" panose="05000000000000000000" pitchFamily="2" charset="2"/>
              <a:buChar char="q"/>
            </a:pPr>
            <a:r>
              <a:rPr lang="en-US" altLang="zh-CN" sz="2800" dirty="0" smtClean="0"/>
              <a:t>a </a:t>
            </a:r>
            <a:r>
              <a:rPr lang="en-US" altLang="zh-CN" sz="2800" dirty="0"/>
              <a:t>range of characters</a:t>
            </a:r>
          </a:p>
          <a:p>
            <a:pPr lvl="2">
              <a:buNone/>
            </a:pPr>
            <a:r>
              <a:rPr lang="en-US" altLang="zh-CN" sz="2800" dirty="0" smtClean="0"/>
              <a:t>		[</a:t>
            </a:r>
            <a:r>
              <a:rPr lang="en-US" altLang="zh-CN" sz="2800" dirty="0"/>
              <a:t>0-9],  [a-</a:t>
            </a:r>
            <a:r>
              <a:rPr lang="en-US" altLang="zh-CN" sz="2800" dirty="0" err="1"/>
              <a:t>zA</a:t>
            </a:r>
            <a:r>
              <a:rPr lang="en-US" altLang="zh-CN" sz="2800" dirty="0"/>
              <a:t>-Z]</a:t>
            </a:r>
            <a:endParaRPr lang="zh-CN" altLang="en-US" sz="2800" dirty="0"/>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q"/>
            </a:pPr>
            <a:r>
              <a:rPr lang="en-US" altLang="zh-CN" sz="2800" dirty="0"/>
              <a:t>any character not in a given set</a:t>
            </a:r>
          </a:p>
          <a:p>
            <a:pPr marL="609600" indent="-609600">
              <a:buNone/>
            </a:pPr>
            <a:r>
              <a:rPr lang="en-US" altLang="zh-CN" sz="2800" dirty="0"/>
              <a:t>	 </a:t>
            </a:r>
            <a:r>
              <a:rPr lang="en-US" altLang="zh-CN" sz="2800" dirty="0">
                <a:sym typeface="Symbol" panose="05050102010706020507" pitchFamily="18" charset="2"/>
              </a:rPr>
              <a:t></a:t>
            </a:r>
            <a:r>
              <a:rPr lang="en-US" altLang="zh-CN" sz="2800" dirty="0"/>
              <a:t>(</a:t>
            </a:r>
            <a:r>
              <a:rPr lang="en-US" altLang="zh-CN" sz="2800" dirty="0" err="1"/>
              <a:t>a|b|c</a:t>
            </a:r>
            <a:r>
              <a:rPr lang="en-US" altLang="zh-CN" sz="2800" dirty="0"/>
              <a:t>)  </a:t>
            </a:r>
            <a:r>
              <a:rPr lang="en-US" altLang="zh-CN" sz="2800" dirty="0" smtClean="0"/>
              <a:t>a </a:t>
            </a:r>
            <a:r>
              <a:rPr lang="en-US" altLang="zh-CN" sz="2800" dirty="0"/>
              <a:t>character  not either a or b or c </a:t>
            </a:r>
          </a:p>
          <a:p>
            <a:pPr marL="609600" indent="-609600">
              <a:buNone/>
            </a:pPr>
            <a:r>
              <a:rPr lang="en-US" altLang="zh-CN" sz="2800" dirty="0"/>
              <a:t>	[^</a:t>
            </a:r>
            <a:r>
              <a:rPr lang="en-US" altLang="zh-CN" sz="2800" dirty="0" err="1"/>
              <a:t>abc</a:t>
            </a:r>
            <a:r>
              <a:rPr lang="en-US" altLang="zh-CN" sz="2800" dirty="0"/>
              <a:t>]   in  Lex</a:t>
            </a:r>
          </a:p>
          <a:p>
            <a:pPr>
              <a:buFont typeface="Wingdings" panose="05000000000000000000" pitchFamily="2" charset="2"/>
              <a:buChar char="q"/>
            </a:pPr>
            <a:r>
              <a:rPr lang="en-US" altLang="zh-CN" sz="2800" dirty="0" smtClean="0"/>
              <a:t>optional sub-expressions	</a:t>
            </a:r>
          </a:p>
          <a:p>
            <a:pPr marL="0" indent="0">
              <a:buNone/>
            </a:pPr>
            <a:r>
              <a:rPr lang="en-US" altLang="zh-CN" sz="2800" dirty="0" smtClean="0"/>
              <a:t>        r</a:t>
            </a:r>
            <a:r>
              <a:rPr lang="en-US" altLang="zh-CN" sz="2800" dirty="0"/>
              <a:t>?   the strings  matched by r </a:t>
            </a:r>
            <a:r>
              <a:rPr lang="en-US" altLang="zh-CN" sz="2800" dirty="0" smtClean="0"/>
              <a:t>   </a:t>
            </a:r>
          </a:p>
          <a:p>
            <a:pPr marL="0" indent="0">
              <a:buNone/>
            </a:pPr>
            <a:r>
              <a:rPr lang="en-US" altLang="zh-CN" sz="2800" dirty="0"/>
              <a:t> </a:t>
            </a:r>
            <a:r>
              <a:rPr lang="en-US" altLang="zh-CN" sz="2800" dirty="0" smtClean="0"/>
              <a:t>       are </a:t>
            </a:r>
            <a:r>
              <a:rPr lang="en-US" altLang="zh-CN" sz="2800" dirty="0"/>
              <a:t>optional</a:t>
            </a:r>
            <a:endParaRPr lang="zh-CN" altLang="en-US" sz="2800" dirty="0"/>
          </a:p>
          <a:p>
            <a:endParaRPr lang="en-US" sz="2800" dirty="0"/>
          </a:p>
        </p:txBody>
      </p:sp>
    </p:spTree>
    <p:extLst>
      <p:ext uri="{BB962C8B-B14F-4D97-AF65-F5344CB8AC3E}">
        <p14:creationId xmlns:p14="http://schemas.microsoft.com/office/powerpoint/2010/main" val="1310763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New Operations</a:t>
            </a:r>
            <a:endParaRPr lang="en-US" dirty="0"/>
          </a:p>
        </p:txBody>
      </p:sp>
      <p:sp>
        <p:nvSpPr>
          <p:cNvPr id="3" name="Content Placeholder 2"/>
          <p:cNvSpPr>
            <a:spLocks noGrp="1"/>
          </p:cNvSpPr>
          <p:nvPr>
            <p:ph idx="1"/>
          </p:nvPr>
        </p:nvSpPr>
        <p:spPr/>
        <p:txBody>
          <a:bodyPr>
            <a:normAutofit/>
          </a:bodyPr>
          <a:lstStyle/>
          <a:p>
            <a:pPr>
              <a:lnSpc>
                <a:spcPct val="80000"/>
              </a:lnSpc>
              <a:buFont typeface="Wingdings" panose="05000000000000000000" pitchFamily="2" charset="2"/>
              <a:buChar char="q"/>
            </a:pPr>
            <a:r>
              <a:rPr lang="en-US" altLang="zh-CN" sz="2800" dirty="0"/>
              <a:t>~ is restricted to single characters </a:t>
            </a:r>
          </a:p>
          <a:p>
            <a:pPr lvl="1">
              <a:lnSpc>
                <a:spcPct val="80000"/>
              </a:lnSpc>
              <a:buFont typeface="Wingdings" panose="05000000000000000000" pitchFamily="2" charset="2"/>
              <a:buChar char="q"/>
            </a:pPr>
            <a:r>
              <a:rPr lang="en-US" altLang="zh-CN" sz="2800" dirty="0" smtClean="0"/>
              <a:t> ~(</a:t>
            </a:r>
            <a:r>
              <a:rPr lang="en-US" altLang="zh-CN" sz="2800" dirty="0"/>
              <a:t>ab) </a:t>
            </a:r>
            <a:r>
              <a:rPr lang="en-US" altLang="zh-CN" sz="2800" dirty="0" smtClean="0"/>
              <a:t>is different from ~(</a:t>
            </a:r>
            <a:r>
              <a:rPr lang="en-US" altLang="zh-CN" sz="2800" dirty="0" err="1" smtClean="0"/>
              <a:t>a|b</a:t>
            </a:r>
            <a:r>
              <a:rPr lang="en-US" altLang="zh-CN" sz="2800" dirty="0" smtClean="0"/>
              <a:t>) and is actually not correct to represent </a:t>
            </a:r>
            <a:r>
              <a:rPr lang="en-US" altLang="zh-CN" sz="2800" b="1" u="sng" dirty="0" smtClean="0"/>
              <a:t>not “ab”</a:t>
            </a:r>
          </a:p>
          <a:p>
            <a:pPr lvl="1">
              <a:lnSpc>
                <a:spcPct val="80000"/>
              </a:lnSpc>
              <a:buFont typeface="Wingdings" panose="05000000000000000000" pitchFamily="2" charset="2"/>
              <a:buChar char="q"/>
            </a:pPr>
            <a:r>
              <a:rPr lang="en-US" altLang="zh-CN" sz="2800" dirty="0" smtClean="0"/>
              <a:t>One </a:t>
            </a:r>
            <a:r>
              <a:rPr lang="en-US" altLang="zh-CN" sz="2800" dirty="0"/>
              <a:t>solution for </a:t>
            </a:r>
            <a:r>
              <a:rPr lang="en-US" altLang="zh-CN" sz="2800" b="1" u="sng" dirty="0" smtClean="0"/>
              <a:t>not “ab”</a:t>
            </a:r>
            <a:r>
              <a:rPr lang="en-US" altLang="zh-CN" sz="2800" dirty="0" smtClean="0"/>
              <a:t> </a:t>
            </a:r>
            <a:r>
              <a:rPr lang="en-US" altLang="zh-CN" sz="2800" dirty="0"/>
              <a:t>:  </a:t>
            </a:r>
            <a:endParaRPr lang="en-US" altLang="zh-CN" sz="2800" dirty="0" smtClean="0"/>
          </a:p>
          <a:p>
            <a:pPr marL="201168" lvl="1" indent="0">
              <a:lnSpc>
                <a:spcPct val="80000"/>
              </a:lnSpc>
              <a:buNone/>
            </a:pPr>
            <a:r>
              <a:rPr lang="en-US" altLang="zh-CN" sz="2800" dirty="0" smtClean="0"/>
              <a:t>			</a:t>
            </a:r>
          </a:p>
          <a:p>
            <a:pPr marL="201168" lvl="1" indent="0">
              <a:lnSpc>
                <a:spcPct val="80000"/>
              </a:lnSpc>
              <a:buNone/>
            </a:pPr>
            <a:r>
              <a:rPr lang="en-US" altLang="zh-CN" sz="2800" dirty="0"/>
              <a:t>	</a:t>
            </a:r>
            <a:r>
              <a:rPr lang="en-US" altLang="zh-CN" sz="2800" dirty="0" smtClean="0"/>
              <a:t>			b</a:t>
            </a:r>
            <a:r>
              <a:rPr lang="en-US" altLang="zh-CN" sz="2800" dirty="0"/>
              <a:t>*(a*</a:t>
            </a:r>
            <a:r>
              <a:rPr lang="en-US" altLang="zh-CN" sz="2800" dirty="0">
                <a:sym typeface="Symbol" panose="05050102010706020507" pitchFamily="18" charset="2"/>
              </a:rPr>
              <a:t></a:t>
            </a:r>
            <a:r>
              <a:rPr lang="en-US" altLang="zh-CN" sz="2800" dirty="0"/>
              <a:t>(</a:t>
            </a:r>
            <a:r>
              <a:rPr lang="en-US" altLang="zh-CN" sz="2800" dirty="0" err="1"/>
              <a:t>a|b</a:t>
            </a:r>
            <a:r>
              <a:rPr lang="en-US" altLang="zh-CN" sz="2800" dirty="0"/>
              <a:t>)b*)*a*</a:t>
            </a:r>
          </a:p>
          <a:p>
            <a:pPr>
              <a:lnSpc>
                <a:spcPct val="80000"/>
              </a:lnSpc>
              <a:buFont typeface="Wingdings" panose="05000000000000000000" pitchFamily="2" charset="2"/>
              <a:buChar char="q"/>
            </a:pPr>
            <a:endParaRPr lang="en-US" altLang="zh-CN" sz="2800" dirty="0"/>
          </a:p>
        </p:txBody>
      </p:sp>
    </p:spTree>
    <p:extLst>
      <p:ext uri="{BB962C8B-B14F-4D97-AF65-F5344CB8AC3E}">
        <p14:creationId xmlns:p14="http://schemas.microsoft.com/office/powerpoint/2010/main" val="17102971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Examples </a:t>
            </a:r>
            <a:r>
              <a:rPr lang="en-US" altLang="zh-CN" dirty="0"/>
              <a:t>of New Operations</a:t>
            </a:r>
            <a:endParaRPr lang="en-US" dirty="0"/>
          </a:p>
        </p:txBody>
      </p:sp>
      <p:sp>
        <p:nvSpPr>
          <p:cNvPr id="3" name="Content Placeholder 2"/>
          <p:cNvSpPr>
            <a:spLocks noGrp="1"/>
          </p:cNvSpPr>
          <p:nvPr>
            <p:ph idx="1"/>
          </p:nvPr>
        </p:nvSpPr>
        <p:spPr/>
        <p:txBody>
          <a:bodyPr>
            <a:normAutofit/>
          </a:bodyPr>
          <a:lstStyle/>
          <a:p>
            <a:pPr marL="609600" indent="-609600">
              <a:buNone/>
            </a:pPr>
            <a:r>
              <a:rPr lang="en-US" altLang="zh-CN" sz="2800" dirty="0"/>
              <a:t>Numbers </a:t>
            </a:r>
            <a:endParaRPr lang="en-US" altLang="zh-CN" sz="2800" i="1" dirty="0"/>
          </a:p>
          <a:p>
            <a:pPr marL="990600" lvl="1" indent="-533400"/>
            <a:r>
              <a:rPr lang="en-US" altLang="zh-CN" sz="2400" i="1" dirty="0" err="1"/>
              <a:t>nat</a:t>
            </a:r>
            <a:r>
              <a:rPr lang="en-US" altLang="zh-CN" sz="2400" i="1" dirty="0"/>
              <a:t> </a:t>
            </a:r>
            <a:r>
              <a:rPr lang="en-US" altLang="zh-CN" sz="2400" dirty="0"/>
              <a:t>= [0-9]+</a:t>
            </a:r>
            <a:endParaRPr lang="en-US" altLang="zh-CN" sz="2400" i="1" dirty="0"/>
          </a:p>
          <a:p>
            <a:pPr marL="990600" lvl="1" indent="-533400"/>
            <a:r>
              <a:rPr lang="en-US" altLang="zh-CN" sz="2400" i="1" dirty="0" err="1"/>
              <a:t>signedNat</a:t>
            </a:r>
            <a:r>
              <a:rPr lang="en-US" altLang="zh-CN" sz="2400" dirty="0"/>
              <a:t> = (+|-)?</a:t>
            </a:r>
            <a:r>
              <a:rPr lang="en-US" altLang="zh-CN" sz="2400" i="1" dirty="0" err="1"/>
              <a:t>nat</a:t>
            </a:r>
            <a:endParaRPr lang="en-US" altLang="zh-CN" sz="2400" i="1" dirty="0"/>
          </a:p>
          <a:p>
            <a:pPr marL="990600" lvl="1" indent="-533400"/>
            <a:r>
              <a:rPr lang="en-US" altLang="zh-CN" sz="2400" i="1" dirty="0"/>
              <a:t>number</a:t>
            </a:r>
            <a:r>
              <a:rPr lang="en-US" altLang="zh-CN" sz="2400" dirty="0"/>
              <a:t> =   </a:t>
            </a:r>
            <a:r>
              <a:rPr lang="en-US" altLang="zh-CN" sz="2400" i="1" dirty="0" err="1" smtClean="0"/>
              <a:t>signedNat</a:t>
            </a:r>
            <a:r>
              <a:rPr lang="en-US" altLang="zh-CN" sz="2400" dirty="0" smtClean="0"/>
              <a:t>(</a:t>
            </a:r>
            <a:r>
              <a:rPr lang="en-US" altLang="zh-CN" sz="2400" dirty="0" smtClean="0">
                <a:latin typeface="Arial" panose="020B0604020202020204" pitchFamily="34" charset="0"/>
              </a:rPr>
              <a:t>“.”</a:t>
            </a:r>
            <a:r>
              <a:rPr lang="en-US" altLang="zh-CN" sz="2400" i="1" dirty="0" err="1" smtClean="0"/>
              <a:t>nat</a:t>
            </a:r>
            <a:r>
              <a:rPr lang="en-US" altLang="zh-CN" sz="2400" dirty="0"/>
              <a:t>)? (E </a:t>
            </a:r>
            <a:r>
              <a:rPr lang="en-US" altLang="zh-CN" sz="2400" i="1" dirty="0" err="1"/>
              <a:t>signedNat</a:t>
            </a:r>
            <a:r>
              <a:rPr lang="en-US" altLang="zh-CN" sz="2400" dirty="0"/>
              <a:t>)?</a:t>
            </a:r>
          </a:p>
          <a:p>
            <a:pPr marL="609600" indent="-609600">
              <a:buNone/>
            </a:pPr>
            <a:r>
              <a:rPr lang="en-US" altLang="zh-CN" sz="2800" dirty="0"/>
              <a:t>Reserved Words and Identifiers</a:t>
            </a:r>
            <a:endParaRPr lang="en-US" altLang="zh-CN" sz="2800" i="1" dirty="0"/>
          </a:p>
          <a:p>
            <a:pPr marL="990600" lvl="1" indent="-533400"/>
            <a:r>
              <a:rPr lang="en-US" altLang="zh-CN" sz="2400" i="1" dirty="0"/>
              <a:t>reserved</a:t>
            </a:r>
            <a:r>
              <a:rPr lang="en-US" altLang="zh-CN" sz="2400" dirty="0"/>
              <a:t> = if | while | do |</a:t>
            </a:r>
            <a:r>
              <a:rPr lang="en-US" altLang="zh-CN" sz="2400" dirty="0">
                <a:latin typeface="Arial" panose="020B0604020202020204" pitchFamily="34" charset="0"/>
              </a:rPr>
              <a:t>………</a:t>
            </a:r>
            <a:endParaRPr lang="en-US" altLang="zh-CN" sz="2400" i="1" dirty="0"/>
          </a:p>
          <a:p>
            <a:pPr marL="990600" lvl="1" indent="-533400"/>
            <a:r>
              <a:rPr lang="en-US" altLang="zh-CN" sz="2400" i="1" dirty="0"/>
              <a:t>letter = </a:t>
            </a:r>
            <a:r>
              <a:rPr lang="en-US" altLang="zh-CN" sz="2400" dirty="0"/>
              <a:t>[a-z A-Z]</a:t>
            </a:r>
            <a:endParaRPr lang="en-US" altLang="zh-CN" sz="2400" i="1" dirty="0"/>
          </a:p>
          <a:p>
            <a:pPr marL="990600" lvl="1" indent="-533400"/>
            <a:r>
              <a:rPr lang="en-US" altLang="zh-CN" sz="2400" i="1" dirty="0"/>
              <a:t>digit = </a:t>
            </a:r>
            <a:r>
              <a:rPr lang="en-US" altLang="zh-CN" sz="2400" dirty="0"/>
              <a:t>[0-9]</a:t>
            </a:r>
            <a:endParaRPr lang="en-US" altLang="zh-CN" sz="2400" i="1" dirty="0"/>
          </a:p>
          <a:p>
            <a:pPr marL="990600" lvl="1" indent="-533400"/>
            <a:r>
              <a:rPr lang="en-US" altLang="zh-CN" sz="2400" i="1" dirty="0"/>
              <a:t>identifier = letter(</a:t>
            </a:r>
            <a:r>
              <a:rPr lang="en-US" altLang="zh-CN" sz="2400" i="1" dirty="0" err="1"/>
              <a:t>letter|digit</a:t>
            </a:r>
            <a:r>
              <a:rPr lang="en-US" altLang="zh-CN" sz="2400" i="1" dirty="0"/>
              <a:t>)*</a:t>
            </a:r>
            <a:endParaRPr lang="zh-CN" altLang="en-US" sz="2400" i="1" dirty="0"/>
          </a:p>
        </p:txBody>
      </p:sp>
    </p:spTree>
    <p:extLst>
      <p:ext uri="{BB962C8B-B14F-4D97-AF65-F5344CB8AC3E}">
        <p14:creationId xmlns:p14="http://schemas.microsoft.com/office/powerpoint/2010/main" val="4125978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32000" y="2336800"/>
            <a:ext cx="7988300" cy="1698625"/>
          </a:xfrm>
        </p:spPr>
        <p:txBody>
          <a:bodyPr>
            <a:normAutofit fontScale="90000"/>
          </a:bodyPr>
          <a:lstStyle/>
          <a:p>
            <a:pPr algn="ctr"/>
            <a:r>
              <a:rPr lang="en-US" altLang="zh-CN" dirty="0"/>
              <a:t>Regular Expressions for Programming Language </a:t>
            </a:r>
            <a:r>
              <a:rPr lang="en-US" altLang="zh-CN" dirty="0" smtClean="0"/>
              <a:t>Tokens</a:t>
            </a:r>
            <a:br>
              <a:rPr lang="en-US" altLang="zh-CN" dirty="0" smtClean="0"/>
            </a:br>
            <a:r>
              <a:rPr lang="en-US" altLang="zh-CN" dirty="0" smtClean="0"/>
              <a:t>(C-Minus)</a:t>
            </a:r>
            <a:endParaRPr lang="en-US" dirty="0"/>
          </a:p>
        </p:txBody>
      </p:sp>
    </p:spTree>
    <p:extLst>
      <p:ext uri="{BB962C8B-B14F-4D97-AF65-F5344CB8AC3E}">
        <p14:creationId xmlns:p14="http://schemas.microsoft.com/office/powerpoint/2010/main" val="3870357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Reserved </a:t>
            </a:r>
            <a:r>
              <a:rPr lang="en-US" altLang="zh-CN" dirty="0" smtClean="0"/>
              <a:t>Words &amp; Special Symbols</a:t>
            </a:r>
            <a:endParaRPr lang="en-US" dirty="0"/>
          </a:p>
        </p:txBody>
      </p:sp>
      <p:sp>
        <p:nvSpPr>
          <p:cNvPr id="3" name="Content Placeholder 2"/>
          <p:cNvSpPr>
            <a:spLocks noGrp="1"/>
          </p:cNvSpPr>
          <p:nvPr>
            <p:ph idx="1"/>
          </p:nvPr>
        </p:nvSpPr>
        <p:spPr/>
        <p:txBody>
          <a:bodyPr>
            <a:normAutofit/>
          </a:bodyPr>
          <a:lstStyle/>
          <a:p>
            <a:pPr marL="609600" indent="-609600">
              <a:buNone/>
            </a:pPr>
            <a:r>
              <a:rPr lang="en-US" altLang="zh-CN" sz="2800" i="1" dirty="0"/>
              <a:t>reserved</a:t>
            </a:r>
            <a:r>
              <a:rPr lang="en-US" altLang="zh-CN" sz="2800" dirty="0"/>
              <a:t> = if | </a:t>
            </a:r>
            <a:r>
              <a:rPr lang="en-US" altLang="zh-CN" sz="2800" dirty="0" smtClean="0"/>
              <a:t>else| </a:t>
            </a:r>
            <a:r>
              <a:rPr lang="en-US" altLang="zh-CN" sz="2800" dirty="0" err="1" smtClean="0"/>
              <a:t>int</a:t>
            </a:r>
            <a:r>
              <a:rPr lang="en-US" altLang="zh-CN" sz="2800" dirty="0" smtClean="0"/>
              <a:t> | return | void | while</a:t>
            </a:r>
          </a:p>
          <a:p>
            <a:pPr marL="609600" indent="-609600">
              <a:buNone/>
            </a:pPr>
            <a:r>
              <a:rPr lang="en-US" altLang="zh-CN" sz="2800" i="1" dirty="0" err="1" smtClean="0"/>
              <a:t>special_symbols</a:t>
            </a:r>
            <a:r>
              <a:rPr lang="en-US" altLang="zh-CN" sz="2800" dirty="0" smtClean="0"/>
              <a:t> = + | - | * | / | &lt; | &lt;= | &gt; | &gt;= | </a:t>
            </a:r>
          </a:p>
          <a:p>
            <a:pPr marL="609600" indent="-609600">
              <a:buNone/>
            </a:pPr>
            <a:r>
              <a:rPr lang="en-US" altLang="zh-CN" sz="2800" dirty="0"/>
              <a:t> </a:t>
            </a:r>
            <a:r>
              <a:rPr lang="en-US" altLang="zh-CN" sz="2800" dirty="0" smtClean="0"/>
              <a:t>                              == | != | = | ; | , | ( | ) | [ | ] | </a:t>
            </a:r>
          </a:p>
          <a:p>
            <a:pPr marL="609600" indent="-609600">
              <a:buNone/>
            </a:pPr>
            <a:r>
              <a:rPr lang="en-US" altLang="zh-CN" sz="2800" dirty="0"/>
              <a:t> </a:t>
            </a:r>
            <a:r>
              <a:rPr lang="en-US" altLang="zh-CN" sz="2800" dirty="0" smtClean="0"/>
              <a:t>                                 { | } | /* | */ </a:t>
            </a:r>
            <a:endParaRPr lang="en-US" altLang="zh-CN" sz="2800" dirty="0"/>
          </a:p>
        </p:txBody>
      </p:sp>
    </p:spTree>
    <p:extLst>
      <p:ext uri="{BB962C8B-B14F-4D97-AF65-F5344CB8AC3E}">
        <p14:creationId xmlns:p14="http://schemas.microsoft.com/office/powerpoint/2010/main" val="3610852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Scanner</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dirty="0">
                <a:solidFill>
                  <a:srgbClr val="FF0000"/>
                </a:solidFill>
              </a:rPr>
              <a:t>Lexical analysis</a:t>
            </a:r>
            <a:r>
              <a:rPr lang="en-US" altLang="zh-CN" dirty="0"/>
              <a:t>: it collects sequences of characters into meaningful units called </a:t>
            </a:r>
            <a:r>
              <a:rPr lang="en-US" altLang="zh-CN" dirty="0" smtClean="0"/>
              <a:t>tokens.</a:t>
            </a:r>
          </a:p>
          <a:p>
            <a:r>
              <a:rPr lang="en-US" altLang="zh-CN" sz="2400" dirty="0"/>
              <a:t>An example:  a[index]=4+2  </a:t>
            </a:r>
          </a:p>
          <a:p>
            <a:pPr lvl="2"/>
            <a:r>
              <a:rPr lang="en-US" altLang="zh-CN" sz="1600" dirty="0"/>
              <a:t>a 		identifier</a:t>
            </a:r>
          </a:p>
          <a:p>
            <a:pPr lvl="2"/>
            <a:r>
              <a:rPr lang="en-US" altLang="zh-CN" sz="1600" dirty="0"/>
              <a:t>[		left bracket</a:t>
            </a:r>
          </a:p>
          <a:p>
            <a:pPr lvl="2"/>
            <a:r>
              <a:rPr lang="en-US" altLang="zh-CN" sz="1600" dirty="0"/>
              <a:t>index 	</a:t>
            </a:r>
            <a:r>
              <a:rPr lang="en-US" altLang="zh-CN" sz="1600" dirty="0" smtClean="0"/>
              <a:t>identifier</a:t>
            </a:r>
            <a:endParaRPr lang="en-US" altLang="zh-CN" sz="1600" dirty="0"/>
          </a:p>
          <a:p>
            <a:pPr lvl="2"/>
            <a:r>
              <a:rPr lang="en-US" altLang="zh-CN" sz="1600" dirty="0"/>
              <a:t>]		right bracket</a:t>
            </a:r>
          </a:p>
          <a:p>
            <a:pPr lvl="2"/>
            <a:r>
              <a:rPr lang="en-US" altLang="zh-CN" sz="1600" dirty="0"/>
              <a:t>=		assignment</a:t>
            </a:r>
          </a:p>
          <a:p>
            <a:pPr lvl="2"/>
            <a:r>
              <a:rPr lang="en-US" altLang="zh-CN" sz="1600" dirty="0"/>
              <a:t>4		number</a:t>
            </a:r>
          </a:p>
          <a:p>
            <a:pPr lvl="2"/>
            <a:r>
              <a:rPr lang="en-US" altLang="zh-CN" sz="1600" dirty="0"/>
              <a:t>+		plus sign</a:t>
            </a:r>
          </a:p>
          <a:p>
            <a:pPr lvl="2"/>
            <a:r>
              <a:rPr lang="en-US" altLang="zh-CN" sz="1600" dirty="0"/>
              <a:t>2		</a:t>
            </a:r>
            <a:r>
              <a:rPr lang="en-US" altLang="zh-CN" sz="1600" dirty="0" smtClean="0"/>
              <a:t>number</a:t>
            </a:r>
            <a:endParaRPr lang="en-US" altLang="zh-CN" sz="1600" dirty="0"/>
          </a:p>
          <a:p>
            <a:endParaRPr lang="en-US" altLang="zh-CN" dirty="0"/>
          </a:p>
        </p:txBody>
      </p:sp>
    </p:spTree>
    <p:extLst>
      <p:ext uri="{BB962C8B-B14F-4D97-AF65-F5344CB8AC3E}">
        <p14:creationId xmlns:p14="http://schemas.microsoft.com/office/powerpoint/2010/main" val="23756168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Identifiers and Numbers</a:t>
            </a:r>
            <a:endParaRPr lang="en-US" dirty="0"/>
          </a:p>
        </p:txBody>
      </p:sp>
      <p:sp>
        <p:nvSpPr>
          <p:cNvPr id="3" name="Content Placeholder 2"/>
          <p:cNvSpPr>
            <a:spLocks noGrp="1"/>
          </p:cNvSpPr>
          <p:nvPr>
            <p:ph idx="1"/>
          </p:nvPr>
        </p:nvSpPr>
        <p:spPr/>
        <p:txBody>
          <a:bodyPr>
            <a:normAutofit/>
          </a:bodyPr>
          <a:lstStyle/>
          <a:p>
            <a:pPr marL="990600" lvl="1" indent="-533400"/>
            <a:r>
              <a:rPr lang="en-US" altLang="zh-CN" sz="2800" i="1" dirty="0"/>
              <a:t>letter = </a:t>
            </a:r>
            <a:r>
              <a:rPr lang="en-US" altLang="zh-CN" sz="2800" dirty="0"/>
              <a:t>[a-z A-Z]</a:t>
            </a:r>
            <a:endParaRPr lang="en-US" altLang="zh-CN" sz="2800" i="1" dirty="0"/>
          </a:p>
          <a:p>
            <a:pPr marL="990600" lvl="1" indent="-533400"/>
            <a:r>
              <a:rPr lang="en-US" altLang="zh-CN" sz="2800" i="1" dirty="0" smtClean="0"/>
              <a:t>identifier = letter(letter)* or letter+</a:t>
            </a:r>
          </a:p>
          <a:p>
            <a:pPr marL="457200" lvl="1" indent="0">
              <a:buNone/>
            </a:pPr>
            <a:r>
              <a:rPr lang="en-US" altLang="zh-CN" sz="2800" i="1" dirty="0" smtClean="0"/>
              <a:t>	    How about keywords? They are also matched by identifier.</a:t>
            </a:r>
          </a:p>
          <a:p>
            <a:pPr marL="990600" lvl="1" indent="-533400"/>
            <a:r>
              <a:rPr lang="en-US" altLang="zh-CN" sz="2800" i="1" dirty="0"/>
              <a:t>digit = </a:t>
            </a:r>
            <a:r>
              <a:rPr lang="en-US" altLang="zh-CN" sz="2800" dirty="0"/>
              <a:t>[0-9</a:t>
            </a:r>
            <a:r>
              <a:rPr lang="en-US" altLang="zh-CN" sz="2800" dirty="0" smtClean="0"/>
              <a:t>]</a:t>
            </a:r>
          </a:p>
          <a:p>
            <a:pPr marL="990600" lvl="1" indent="-533400"/>
            <a:r>
              <a:rPr lang="en-US" altLang="zh-CN" sz="2800" i="1" dirty="0" err="1"/>
              <a:t>n</a:t>
            </a:r>
            <a:r>
              <a:rPr lang="en-US" altLang="zh-CN" sz="2800" i="1" dirty="0" err="1" smtClean="0"/>
              <a:t>um</a:t>
            </a:r>
            <a:r>
              <a:rPr lang="en-US" altLang="zh-CN" sz="2800" i="1" dirty="0" smtClean="0"/>
              <a:t> = digit(digit)* or digit+</a:t>
            </a:r>
            <a:endParaRPr lang="en-US" altLang="zh-CN" sz="2800" i="1" dirty="0"/>
          </a:p>
          <a:p>
            <a:pPr marL="990600" lvl="1" indent="-533400"/>
            <a:endParaRPr lang="zh-CN" altLang="en-US" sz="2800" i="1" dirty="0"/>
          </a:p>
        </p:txBody>
      </p:sp>
    </p:spTree>
    <p:extLst>
      <p:ext uri="{BB962C8B-B14F-4D97-AF65-F5344CB8AC3E}">
        <p14:creationId xmlns:p14="http://schemas.microsoft.com/office/powerpoint/2010/main" val="500674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Comments</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marL="457200" lvl="1" indent="0">
              <a:buNone/>
            </a:pPr>
            <a:r>
              <a:rPr lang="en-US" altLang="zh-CN" dirty="0" smtClean="0"/>
              <a:t>	</a:t>
            </a:r>
            <a:r>
              <a:rPr lang="en-US" altLang="zh-CN" sz="2800" dirty="0" smtClean="0"/>
              <a:t>/* </a:t>
            </a:r>
            <a:r>
              <a:rPr lang="en-US" altLang="zh-CN" sz="2800" dirty="0"/>
              <a:t>this is a </a:t>
            </a:r>
            <a:r>
              <a:rPr lang="en-US" altLang="zh-CN" sz="2800" dirty="0" smtClean="0"/>
              <a:t>C-minus </a:t>
            </a:r>
            <a:r>
              <a:rPr lang="en-US" altLang="zh-CN" sz="2800" dirty="0"/>
              <a:t>comment */   </a:t>
            </a:r>
          </a:p>
          <a:p>
            <a:pPr>
              <a:lnSpc>
                <a:spcPct val="80000"/>
              </a:lnSpc>
              <a:buFont typeface="Wingdings" panose="05000000000000000000" pitchFamily="2" charset="2"/>
              <a:buChar char="q"/>
            </a:pPr>
            <a:r>
              <a:rPr lang="en-US" altLang="zh-CN" sz="2800" dirty="0"/>
              <a:t>	</a:t>
            </a:r>
            <a:r>
              <a:rPr lang="en-US" altLang="zh-CN" sz="2800" dirty="0" smtClean="0"/>
              <a:t>Can </a:t>
            </a:r>
            <a:r>
              <a:rPr lang="en-US" altLang="zh-CN" sz="2800" dirty="0"/>
              <a:t>not </a:t>
            </a:r>
            <a:r>
              <a:rPr lang="en-US" altLang="zh-CN" sz="2800" dirty="0" smtClean="0"/>
              <a:t>be written </a:t>
            </a:r>
            <a:r>
              <a:rPr lang="en-US" altLang="zh-CN" sz="2800" dirty="0"/>
              <a:t>as  </a:t>
            </a:r>
            <a:r>
              <a:rPr lang="en-US" altLang="zh-CN" sz="2800" dirty="0" err="1"/>
              <a:t>ba</a:t>
            </a:r>
            <a:r>
              <a:rPr lang="en-US" altLang="zh-CN" sz="2800" dirty="0"/>
              <a:t>(~(ab))*ab,  </a:t>
            </a:r>
            <a:r>
              <a:rPr lang="en-US" altLang="zh-CN" sz="2800" dirty="0" smtClean="0"/>
              <a:t>since ~ is restricted </a:t>
            </a:r>
            <a:r>
              <a:rPr lang="en-US" altLang="zh-CN" sz="2800" dirty="0"/>
              <a:t>to </a:t>
            </a:r>
            <a:endParaRPr lang="en-US" altLang="zh-CN" sz="2800" dirty="0" smtClean="0"/>
          </a:p>
          <a:p>
            <a:pPr>
              <a:lnSpc>
                <a:spcPct val="80000"/>
              </a:lnSpc>
              <a:buNone/>
            </a:pPr>
            <a:r>
              <a:rPr lang="en-US" altLang="zh-CN" sz="2800" dirty="0"/>
              <a:t>	</a:t>
            </a:r>
            <a:r>
              <a:rPr lang="en-US" altLang="zh-CN" sz="2800" dirty="0" smtClean="0"/>
              <a:t>	single characters </a:t>
            </a:r>
            <a:endParaRPr lang="en-US" altLang="zh-CN" sz="2800" dirty="0"/>
          </a:p>
          <a:p>
            <a:pPr>
              <a:lnSpc>
                <a:spcPct val="80000"/>
              </a:lnSpc>
              <a:buFont typeface="Wingdings" panose="05000000000000000000" pitchFamily="2" charset="2"/>
              <a:buChar char="q"/>
            </a:pPr>
            <a:r>
              <a:rPr lang="en-US" altLang="zh-CN" sz="2800" dirty="0"/>
              <a:t>	</a:t>
            </a:r>
            <a:r>
              <a:rPr lang="en-US" altLang="zh-CN" sz="2800" dirty="0" smtClean="0"/>
              <a:t>One </a:t>
            </a:r>
            <a:r>
              <a:rPr lang="en-US" altLang="zh-CN" sz="2800" dirty="0"/>
              <a:t>solution for ~(ab) :  b*(a*</a:t>
            </a:r>
            <a:r>
              <a:rPr lang="en-US" altLang="zh-CN" sz="2800" dirty="0">
                <a:sym typeface="Symbol" panose="05050102010706020507" pitchFamily="18" charset="2"/>
              </a:rPr>
              <a:t></a:t>
            </a:r>
            <a:r>
              <a:rPr lang="en-US" altLang="zh-CN" sz="2800" dirty="0"/>
              <a:t>(</a:t>
            </a:r>
            <a:r>
              <a:rPr lang="en-US" altLang="zh-CN" sz="2800" dirty="0" err="1"/>
              <a:t>a|b</a:t>
            </a:r>
            <a:r>
              <a:rPr lang="en-US" altLang="zh-CN" sz="2800" dirty="0"/>
              <a:t>)b*)*a</a:t>
            </a:r>
            <a:r>
              <a:rPr lang="en-US" altLang="zh-CN" sz="2800" dirty="0" smtClean="0"/>
              <a:t>*</a:t>
            </a:r>
          </a:p>
          <a:p>
            <a:pPr marL="0" indent="0">
              <a:lnSpc>
                <a:spcPct val="80000"/>
              </a:lnSpc>
              <a:buNone/>
            </a:pPr>
            <a:r>
              <a:rPr lang="en-US" altLang="zh-CN" sz="2800" dirty="0"/>
              <a:t>	</a:t>
            </a:r>
            <a:r>
              <a:rPr lang="en-US" altLang="zh-CN" sz="2800" dirty="0" smtClean="0"/>
              <a:t>	</a:t>
            </a:r>
            <a:r>
              <a:rPr lang="en-US" altLang="zh-CN" sz="2800" dirty="0" err="1"/>
              <a:t>ba</a:t>
            </a:r>
            <a:r>
              <a:rPr lang="en-US" altLang="zh-CN" sz="2800" dirty="0"/>
              <a:t>(b*(a*</a:t>
            </a:r>
            <a:r>
              <a:rPr lang="en-US" altLang="zh-CN" sz="2800" dirty="0">
                <a:sym typeface="Symbol" panose="05050102010706020507" pitchFamily="18" charset="2"/>
              </a:rPr>
              <a:t></a:t>
            </a:r>
            <a:r>
              <a:rPr lang="en-US" altLang="zh-CN" sz="2800" dirty="0"/>
              <a:t>(</a:t>
            </a:r>
            <a:r>
              <a:rPr lang="en-US" altLang="zh-CN" sz="2800" dirty="0" err="1"/>
              <a:t>a|b</a:t>
            </a:r>
            <a:r>
              <a:rPr lang="en-US" altLang="zh-CN" sz="2800" dirty="0"/>
              <a:t>)b*)*a*)*ab  </a:t>
            </a:r>
            <a:endParaRPr lang="en-US" altLang="zh-CN" sz="2800" dirty="0" smtClean="0"/>
          </a:p>
          <a:p>
            <a:pPr marL="0" indent="0">
              <a:lnSpc>
                <a:spcPct val="80000"/>
              </a:lnSpc>
              <a:buNone/>
            </a:pPr>
            <a:r>
              <a:rPr lang="en-US" altLang="zh-CN" sz="2800" dirty="0" smtClean="0"/>
              <a:t>	</a:t>
            </a:r>
            <a:r>
              <a:rPr lang="en-US" altLang="zh-CN" sz="2800" dirty="0"/>
              <a:t> /* this is </a:t>
            </a:r>
            <a:r>
              <a:rPr lang="en-US" altLang="zh-CN" sz="2800" dirty="0" smtClean="0"/>
              <a:t>still /*a valid C-minus </a:t>
            </a:r>
            <a:r>
              <a:rPr lang="en-US" altLang="zh-CN" sz="2800" dirty="0"/>
              <a:t>comment */ </a:t>
            </a:r>
            <a:endParaRPr lang="en-US" altLang="zh-CN" sz="2800" dirty="0" smtClean="0"/>
          </a:p>
          <a:p>
            <a:pPr>
              <a:lnSpc>
                <a:spcPct val="80000"/>
              </a:lnSpc>
              <a:buFont typeface="Wingdings" panose="05000000000000000000" pitchFamily="2" charset="2"/>
              <a:buChar char="q"/>
            </a:pPr>
            <a:r>
              <a:rPr lang="en-US" altLang="zh-CN" sz="2800" dirty="0" smtClean="0"/>
              <a:t>       Nested comments not allowed, but not recognized until later.</a:t>
            </a:r>
          </a:p>
          <a:p>
            <a:pPr marL="0" indent="0">
              <a:lnSpc>
                <a:spcPct val="80000"/>
              </a:lnSpc>
              <a:buNone/>
            </a:pPr>
            <a:r>
              <a:rPr lang="en-US" altLang="zh-CN" sz="2800" dirty="0" smtClean="0"/>
              <a:t>	</a:t>
            </a:r>
            <a:r>
              <a:rPr lang="en-US" altLang="zh-CN" sz="2800" u="sng" dirty="0" smtClean="0"/>
              <a:t>/* outer comment /*inner comment*/ </a:t>
            </a:r>
            <a:r>
              <a:rPr lang="en-US" altLang="zh-CN" sz="2800" dirty="0" smtClean="0"/>
              <a:t>outer comment*/</a:t>
            </a:r>
            <a:endParaRPr lang="en-US" altLang="zh-CN" sz="2800" dirty="0"/>
          </a:p>
        </p:txBody>
      </p:sp>
    </p:spTree>
    <p:extLst>
      <p:ext uri="{BB962C8B-B14F-4D97-AF65-F5344CB8AC3E}">
        <p14:creationId xmlns:p14="http://schemas.microsoft.com/office/powerpoint/2010/main" val="1869403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Ambiguity</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marL="609600" indent="-609600">
              <a:buNone/>
            </a:pPr>
            <a:r>
              <a:rPr lang="en-US" altLang="zh-CN" sz="2800" dirty="0"/>
              <a:t> Ambiguity: some strings can be matched by several different regular expressions.</a:t>
            </a:r>
          </a:p>
          <a:p>
            <a:pPr marL="990600" lvl="1" indent="-533400"/>
            <a:r>
              <a:rPr lang="en-US" altLang="zh-CN" sz="2800" dirty="0"/>
              <a:t>either an identifier or a keyword,  </a:t>
            </a:r>
            <a:r>
              <a:rPr lang="en-US" altLang="zh-CN" sz="2800" b="1" dirty="0">
                <a:solidFill>
                  <a:srgbClr val="FF3300"/>
                </a:solidFill>
              </a:rPr>
              <a:t>keyword interpretation preferred</a:t>
            </a:r>
            <a:r>
              <a:rPr lang="en-US" altLang="zh-CN" sz="2800" dirty="0">
                <a:solidFill>
                  <a:srgbClr val="FF3300"/>
                </a:solidFill>
              </a:rPr>
              <a:t>.</a:t>
            </a:r>
          </a:p>
          <a:p>
            <a:pPr marL="990600" lvl="1" indent="-533400"/>
            <a:r>
              <a:rPr lang="en-US" altLang="zh-CN" sz="2800" dirty="0"/>
              <a:t>a single token or a sequence of several tokens, the single-token  preferred.( the principle of </a:t>
            </a:r>
            <a:r>
              <a:rPr lang="en-US" altLang="zh-CN" sz="2800" b="1" dirty="0">
                <a:solidFill>
                  <a:srgbClr val="FF3300"/>
                </a:solidFill>
              </a:rPr>
              <a:t>longest sub-string.</a:t>
            </a:r>
            <a:r>
              <a:rPr lang="en-US" altLang="zh-CN" sz="2800" dirty="0">
                <a:solidFill>
                  <a:srgbClr val="FF3300"/>
                </a:solidFill>
              </a:rPr>
              <a:t>)</a:t>
            </a:r>
            <a:endParaRPr lang="en-US" altLang="zh-CN" sz="2800" dirty="0"/>
          </a:p>
        </p:txBody>
      </p:sp>
    </p:spTree>
    <p:extLst>
      <p:ext uri="{BB962C8B-B14F-4D97-AF65-F5344CB8AC3E}">
        <p14:creationId xmlns:p14="http://schemas.microsoft.com/office/powerpoint/2010/main" val="33995459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White Space and </a:t>
            </a:r>
            <a:r>
              <a:rPr lang="en-US" altLang="zh-CN" dirty="0" err="1"/>
              <a:t>Lookahead</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pPr marL="609600" indent="-609600">
              <a:buNone/>
            </a:pPr>
            <a:r>
              <a:rPr lang="en-US" altLang="zh-CN" sz="2800" dirty="0"/>
              <a:t>White space:</a:t>
            </a:r>
          </a:p>
          <a:p>
            <a:pPr marL="990600" lvl="1" indent="-533400"/>
            <a:r>
              <a:rPr lang="en-US" altLang="zh-CN" sz="2400" dirty="0"/>
              <a:t>Delimiters:  characters that are unambiguously part of other tokens are delimiters.</a:t>
            </a:r>
            <a:endParaRPr lang="en-US" altLang="zh-CN" sz="2400" i="1" dirty="0"/>
          </a:p>
          <a:p>
            <a:pPr marL="990600" lvl="1" indent="-533400"/>
            <a:r>
              <a:rPr lang="en-US" altLang="zh-CN" sz="2400" i="1" dirty="0"/>
              <a:t>whitespace = </a:t>
            </a:r>
            <a:r>
              <a:rPr lang="en-US" altLang="zh-CN" sz="2400" dirty="0"/>
              <a:t>( n</a:t>
            </a:r>
            <a:r>
              <a:rPr lang="en-US" altLang="zh-CN" sz="2400" i="1" dirty="0"/>
              <a:t>ewline </a:t>
            </a:r>
            <a:r>
              <a:rPr lang="en-US" altLang="zh-CN" sz="2400" dirty="0"/>
              <a:t>| </a:t>
            </a:r>
            <a:r>
              <a:rPr lang="en-US" altLang="zh-CN" sz="2400" i="1" dirty="0"/>
              <a:t>blank </a:t>
            </a:r>
            <a:r>
              <a:rPr lang="en-US" altLang="zh-CN" sz="2400" dirty="0"/>
              <a:t>| </a:t>
            </a:r>
            <a:r>
              <a:rPr lang="en-US" altLang="zh-CN" sz="2400" i="1" dirty="0"/>
              <a:t>tab </a:t>
            </a:r>
            <a:r>
              <a:rPr lang="en-US" altLang="zh-CN" sz="2400" dirty="0"/>
              <a:t>| </a:t>
            </a:r>
            <a:r>
              <a:rPr lang="en-US" altLang="zh-CN" sz="2400" i="1" dirty="0"/>
              <a:t>comment</a:t>
            </a:r>
            <a:r>
              <a:rPr lang="en-US" altLang="zh-CN" sz="2400" dirty="0"/>
              <a:t>)+</a:t>
            </a:r>
          </a:p>
          <a:p>
            <a:pPr marL="990600" lvl="1" indent="-533400"/>
            <a:r>
              <a:rPr lang="en-US" altLang="zh-CN" sz="2400" dirty="0"/>
              <a:t>free format or fixed format</a:t>
            </a:r>
          </a:p>
          <a:p>
            <a:pPr marL="609600" indent="-609600">
              <a:buNone/>
            </a:pPr>
            <a:r>
              <a:rPr lang="en-US" altLang="zh-CN" sz="2800" dirty="0" err="1"/>
              <a:t>Lookahead</a:t>
            </a:r>
            <a:r>
              <a:rPr lang="en-US" altLang="zh-CN" sz="2800" dirty="0"/>
              <a:t>:</a:t>
            </a:r>
          </a:p>
          <a:p>
            <a:pPr marL="990600" lvl="1" indent="-533400"/>
            <a:r>
              <a:rPr lang="en-US" altLang="zh-CN" sz="2400" dirty="0"/>
              <a:t>buffering of input characters ,  marking places for backtracking </a:t>
            </a:r>
          </a:p>
          <a:p>
            <a:pPr marL="1371600" lvl="2" indent="-457200">
              <a:buNone/>
            </a:pPr>
            <a:r>
              <a:rPr lang="en-US" altLang="zh-CN" sz="2000" dirty="0"/>
              <a:t>      DO99I=1,10</a:t>
            </a:r>
          </a:p>
          <a:p>
            <a:pPr marL="1371600" lvl="2" indent="-457200">
              <a:buNone/>
            </a:pPr>
            <a:r>
              <a:rPr lang="en-US" altLang="zh-CN" sz="2000" dirty="0"/>
              <a:t>     </a:t>
            </a:r>
            <a:r>
              <a:rPr lang="en-US" altLang="zh-CN" sz="2000" dirty="0" smtClean="0"/>
              <a:t> DO99I=1.10 </a:t>
            </a:r>
            <a:endParaRPr lang="zh-CN" altLang="en-US" sz="2000" dirty="0"/>
          </a:p>
        </p:txBody>
      </p:sp>
    </p:spTree>
    <p:extLst>
      <p:ext uri="{BB962C8B-B14F-4D97-AF65-F5344CB8AC3E}">
        <p14:creationId xmlns:p14="http://schemas.microsoft.com/office/powerpoint/2010/main" val="494057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000" y="1625600"/>
            <a:ext cx="7988300" cy="1698625"/>
          </a:xfrm>
        </p:spPr>
        <p:txBody>
          <a:bodyPr>
            <a:normAutofit/>
          </a:bodyPr>
          <a:lstStyle/>
          <a:p>
            <a:pPr algn="ctr"/>
            <a:r>
              <a:rPr lang="en-US" altLang="zh-CN" dirty="0"/>
              <a:t>FINITE AUTOMATA</a:t>
            </a:r>
            <a:endParaRPr lang="en-US" dirty="0"/>
          </a:p>
        </p:txBody>
      </p:sp>
    </p:spTree>
    <p:extLst>
      <p:ext uri="{BB962C8B-B14F-4D97-AF65-F5344CB8AC3E}">
        <p14:creationId xmlns:p14="http://schemas.microsoft.com/office/powerpoint/2010/main" val="26685519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Introduction</a:t>
            </a:r>
            <a:endParaRPr lang="en-US" dirty="0"/>
          </a:p>
        </p:txBody>
      </p:sp>
      <p:sp>
        <p:nvSpPr>
          <p:cNvPr id="3" name="Content Placeholder 2"/>
          <p:cNvSpPr>
            <a:spLocks noGrp="1"/>
          </p:cNvSpPr>
          <p:nvPr>
            <p:ph idx="1"/>
          </p:nvPr>
        </p:nvSpPr>
        <p:spPr>
          <a:xfrm>
            <a:off x="1097280" y="1845734"/>
            <a:ext cx="10058400" cy="4148666"/>
          </a:xfrm>
        </p:spPr>
        <p:txBody>
          <a:bodyPr>
            <a:normAutofit/>
          </a:bodyPr>
          <a:lstStyle/>
          <a:p>
            <a:r>
              <a:rPr lang="en-US" altLang="zh-CN" sz="2800" dirty="0"/>
              <a:t>Finite automata (finite-state machines) are a </a:t>
            </a:r>
            <a:r>
              <a:rPr lang="en-US" altLang="zh-CN" sz="2800" dirty="0">
                <a:solidFill>
                  <a:srgbClr val="FF3300"/>
                </a:solidFill>
              </a:rPr>
              <a:t>mathematical way</a:t>
            </a:r>
            <a:r>
              <a:rPr lang="en-US" altLang="zh-CN" sz="2800" dirty="0"/>
              <a:t> of describing particular kinds of algorithms.</a:t>
            </a:r>
          </a:p>
          <a:p>
            <a:r>
              <a:rPr lang="en-US" altLang="zh-CN" sz="2800" dirty="0"/>
              <a:t>A </a:t>
            </a:r>
            <a:r>
              <a:rPr lang="en-US" altLang="zh-CN" sz="2800" dirty="0">
                <a:solidFill>
                  <a:srgbClr val="FF3300"/>
                </a:solidFill>
              </a:rPr>
              <a:t>strong relationship</a:t>
            </a:r>
            <a:r>
              <a:rPr lang="en-US" altLang="zh-CN" sz="2800" dirty="0"/>
              <a:t> between finite automata and regular expression</a:t>
            </a:r>
            <a:endParaRPr lang="en-US" altLang="zh-CN" sz="2800" i="1" dirty="0"/>
          </a:p>
          <a:p>
            <a:pPr lvl="3"/>
            <a:r>
              <a:rPr lang="en-US" altLang="zh-CN" sz="2000" i="1" dirty="0"/>
              <a:t>Identifier</a:t>
            </a:r>
            <a:r>
              <a:rPr lang="en-US" altLang="zh-CN" sz="2000" dirty="0"/>
              <a:t> =</a:t>
            </a:r>
            <a:r>
              <a:rPr lang="en-US" altLang="zh-CN" sz="2000" i="1" dirty="0"/>
              <a:t> letter</a:t>
            </a:r>
            <a:r>
              <a:rPr lang="en-US" altLang="zh-CN" sz="2000" dirty="0"/>
              <a:t> (</a:t>
            </a:r>
            <a:r>
              <a:rPr lang="en-US" altLang="zh-CN" sz="2000" i="1" dirty="0"/>
              <a:t>letter </a:t>
            </a:r>
            <a:r>
              <a:rPr lang="en-US" altLang="zh-CN" sz="2000" dirty="0"/>
              <a:t>| </a:t>
            </a:r>
            <a:r>
              <a:rPr lang="en-US" altLang="zh-CN" sz="2000" i="1" dirty="0"/>
              <a:t>digit</a:t>
            </a:r>
            <a:r>
              <a:rPr lang="en-US" altLang="zh-CN" sz="2000" dirty="0"/>
              <a:t>)* </a:t>
            </a:r>
            <a:endParaRPr lang="zh-CN" altLang="en-US" sz="2000" dirty="0"/>
          </a:p>
        </p:txBody>
      </p:sp>
      <p:grpSp>
        <p:nvGrpSpPr>
          <p:cNvPr id="4" name="Group 4"/>
          <p:cNvGrpSpPr>
            <a:grpSpLocks/>
          </p:cNvGrpSpPr>
          <p:nvPr/>
        </p:nvGrpSpPr>
        <p:grpSpPr bwMode="auto">
          <a:xfrm>
            <a:off x="3886200" y="4143375"/>
            <a:ext cx="4248150" cy="1522413"/>
            <a:chOff x="2340" y="3156"/>
            <a:chExt cx="3960" cy="1716"/>
          </a:xfrm>
        </p:grpSpPr>
        <p:sp>
          <p:nvSpPr>
            <p:cNvPr id="5" name="Rectangle 5"/>
            <p:cNvSpPr>
              <a:spLocks noChangeArrowheads="1"/>
            </p:cNvSpPr>
            <p:nvPr/>
          </p:nvSpPr>
          <p:spPr bwMode="auto">
            <a:xfrm>
              <a:off x="5400" y="3156"/>
              <a:ext cx="900" cy="468"/>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letter</a:t>
              </a:r>
              <a:endParaRPr lang="en-US" altLang="zh-CN" dirty="0"/>
            </a:p>
          </p:txBody>
        </p:sp>
        <p:grpSp>
          <p:nvGrpSpPr>
            <p:cNvPr id="6" name="Group 6"/>
            <p:cNvGrpSpPr>
              <a:grpSpLocks/>
            </p:cNvGrpSpPr>
            <p:nvPr/>
          </p:nvGrpSpPr>
          <p:grpSpPr bwMode="auto">
            <a:xfrm>
              <a:off x="2340" y="3156"/>
              <a:ext cx="3600" cy="1716"/>
              <a:chOff x="2340" y="3156"/>
              <a:chExt cx="3600" cy="1716"/>
            </a:xfrm>
          </p:grpSpPr>
          <p:sp>
            <p:nvSpPr>
              <p:cNvPr id="7" name="Line 7"/>
              <p:cNvSpPr>
                <a:spLocks noChangeShapeType="1"/>
              </p:cNvSpPr>
              <p:nvPr/>
            </p:nvSpPr>
            <p:spPr bwMode="auto">
              <a:xfrm>
                <a:off x="2340" y="393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Oval 8"/>
              <p:cNvSpPr>
                <a:spLocks noChangeArrowheads="1"/>
              </p:cNvSpPr>
              <p:nvPr/>
            </p:nvSpPr>
            <p:spPr bwMode="auto">
              <a:xfrm>
                <a:off x="3060" y="362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1</a:t>
                </a:r>
                <a:endParaRPr lang="en-US" altLang="zh-CN"/>
              </a:p>
            </p:txBody>
          </p:sp>
          <p:sp>
            <p:nvSpPr>
              <p:cNvPr id="9" name="Line 9"/>
              <p:cNvSpPr>
                <a:spLocks noChangeShapeType="1"/>
              </p:cNvSpPr>
              <p:nvPr/>
            </p:nvSpPr>
            <p:spPr bwMode="auto">
              <a:xfrm>
                <a:off x="360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10"/>
              <p:cNvSpPr>
                <a:spLocks noChangeArrowheads="1"/>
              </p:cNvSpPr>
              <p:nvPr/>
            </p:nvSpPr>
            <p:spPr bwMode="auto">
              <a:xfrm>
                <a:off x="3780" y="3468"/>
                <a:ext cx="543"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letter</a:t>
                </a:r>
                <a:endParaRPr lang="en-US" altLang="zh-CN"/>
              </a:p>
            </p:txBody>
          </p:sp>
          <p:sp>
            <p:nvSpPr>
              <p:cNvPr id="11" name="Rectangle 11"/>
              <p:cNvSpPr>
                <a:spLocks noChangeArrowheads="1"/>
              </p:cNvSpPr>
              <p:nvPr/>
            </p:nvSpPr>
            <p:spPr bwMode="auto">
              <a:xfrm>
                <a:off x="5220" y="4560"/>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2" name="AutoShape 12"/>
              <p:cNvSpPr>
                <a:spLocks noChangeArrowheads="1"/>
              </p:cNvSpPr>
              <p:nvPr/>
            </p:nvSpPr>
            <p:spPr bwMode="auto">
              <a:xfrm>
                <a:off x="4500" y="3624"/>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3" name="Rectangle 13"/>
              <p:cNvSpPr>
                <a:spLocks noChangeArrowheads="1"/>
              </p:cNvSpPr>
              <p:nvPr/>
            </p:nvSpPr>
            <p:spPr bwMode="auto">
              <a:xfrm>
                <a:off x="4680" y="3780"/>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2</a:t>
                </a:r>
              </a:p>
              <a:p>
                <a:pPr eaLnBrk="1" hangingPunct="1"/>
                <a:endParaRPr lang="en-US" altLang="zh-CN"/>
              </a:p>
            </p:txBody>
          </p:sp>
          <p:grpSp>
            <p:nvGrpSpPr>
              <p:cNvPr id="14" name="Group 14"/>
              <p:cNvGrpSpPr>
                <a:grpSpLocks/>
              </p:cNvGrpSpPr>
              <p:nvPr/>
            </p:nvGrpSpPr>
            <p:grpSpPr bwMode="auto">
              <a:xfrm rot="3421565">
                <a:off x="4703" y="3133"/>
                <a:ext cx="540" cy="585"/>
                <a:chOff x="4500" y="6003"/>
                <a:chExt cx="540" cy="585"/>
              </a:xfrm>
            </p:grpSpPr>
            <p:sp>
              <p:nvSpPr>
                <p:cNvPr id="18" name="Line 15"/>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Arc 16"/>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 name="Group 17"/>
              <p:cNvGrpSpPr>
                <a:grpSpLocks/>
              </p:cNvGrpSpPr>
              <p:nvPr/>
            </p:nvGrpSpPr>
            <p:grpSpPr bwMode="auto">
              <a:xfrm rot="-9194732">
                <a:off x="4500" y="4248"/>
                <a:ext cx="540" cy="585"/>
                <a:chOff x="4500" y="6003"/>
                <a:chExt cx="540" cy="585"/>
              </a:xfrm>
            </p:grpSpPr>
            <p:sp>
              <p:nvSpPr>
                <p:cNvPr id="16" name="Line 18"/>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Arc 19"/>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extLst>
      <p:ext uri="{BB962C8B-B14F-4D97-AF65-F5344CB8AC3E}">
        <p14:creationId xmlns:p14="http://schemas.microsoft.com/office/powerpoint/2010/main" val="39380405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Introduction</a:t>
            </a:r>
            <a:endParaRPr lang="en-US" dirty="0"/>
          </a:p>
        </p:txBody>
      </p:sp>
      <p:sp>
        <p:nvSpPr>
          <p:cNvPr id="3" name="Content Placeholder 2"/>
          <p:cNvSpPr>
            <a:spLocks noGrp="1"/>
          </p:cNvSpPr>
          <p:nvPr>
            <p:ph idx="1"/>
          </p:nvPr>
        </p:nvSpPr>
        <p:spPr>
          <a:xfrm>
            <a:off x="1097280" y="3111500"/>
            <a:ext cx="10058400" cy="2882900"/>
          </a:xfrm>
        </p:spPr>
        <p:txBody>
          <a:bodyPr>
            <a:normAutofit lnSpcReduction="10000"/>
          </a:bodyPr>
          <a:lstStyle/>
          <a:p>
            <a:pPr>
              <a:lnSpc>
                <a:spcPct val="80000"/>
              </a:lnSpc>
            </a:pPr>
            <a:r>
              <a:rPr lang="en-US" altLang="zh-CN" sz="2400" dirty="0"/>
              <a:t>Start state: </a:t>
            </a:r>
          </a:p>
          <a:p>
            <a:pPr lvl="1">
              <a:lnSpc>
                <a:spcPct val="80000"/>
              </a:lnSpc>
            </a:pPr>
            <a:r>
              <a:rPr lang="en-US" altLang="zh-CN" sz="2000" dirty="0"/>
              <a:t>The recognition process begin</a:t>
            </a:r>
          </a:p>
          <a:p>
            <a:pPr lvl="1">
              <a:lnSpc>
                <a:spcPct val="80000"/>
              </a:lnSpc>
            </a:pPr>
            <a:r>
              <a:rPr lang="en-US" altLang="zh-CN" sz="2000" dirty="0"/>
              <a:t>Drawing an unlabeled arrowed line to it coming </a:t>
            </a:r>
            <a:r>
              <a:rPr lang="en-US" altLang="zh-CN" sz="2000" dirty="0">
                <a:latin typeface="Arial" panose="020B0604020202020204" pitchFamily="34" charset="0"/>
              </a:rPr>
              <a:t>“</a:t>
            </a:r>
            <a:r>
              <a:rPr lang="en-US" altLang="zh-CN" sz="2000" dirty="0"/>
              <a:t>from nowhere</a:t>
            </a:r>
            <a:r>
              <a:rPr lang="en-US" altLang="zh-CN" sz="2000" dirty="0">
                <a:latin typeface="Arial" panose="020B0604020202020204" pitchFamily="34" charset="0"/>
              </a:rPr>
              <a:t>”</a:t>
            </a:r>
            <a:endParaRPr lang="en-US" altLang="zh-CN" sz="2000" dirty="0"/>
          </a:p>
          <a:p>
            <a:pPr>
              <a:lnSpc>
                <a:spcPct val="80000"/>
              </a:lnSpc>
            </a:pPr>
            <a:r>
              <a:rPr lang="en-US" altLang="zh-CN" sz="2400" dirty="0" smtClean="0"/>
              <a:t>Transition</a:t>
            </a:r>
            <a:r>
              <a:rPr lang="en-US" altLang="zh-CN" sz="2400" dirty="0"/>
              <a:t>: </a:t>
            </a:r>
          </a:p>
          <a:p>
            <a:pPr lvl="1">
              <a:lnSpc>
                <a:spcPct val="80000"/>
              </a:lnSpc>
            </a:pPr>
            <a:r>
              <a:rPr lang="en-US" altLang="zh-CN" sz="2000" dirty="0"/>
              <a:t>Record a change from one state to another upon a match of the character or characters by which they are labeled.</a:t>
            </a:r>
          </a:p>
          <a:p>
            <a:pPr>
              <a:lnSpc>
                <a:spcPct val="80000"/>
              </a:lnSpc>
            </a:pPr>
            <a:r>
              <a:rPr lang="en-US" altLang="zh-CN" sz="2400" dirty="0" smtClean="0"/>
              <a:t>Accepting </a:t>
            </a:r>
            <a:r>
              <a:rPr lang="en-US" altLang="zh-CN" sz="2400" dirty="0"/>
              <a:t>states: </a:t>
            </a:r>
          </a:p>
          <a:p>
            <a:pPr lvl="1">
              <a:lnSpc>
                <a:spcPct val="80000"/>
              </a:lnSpc>
            </a:pPr>
            <a:r>
              <a:rPr lang="en-US" altLang="zh-CN" sz="2000" dirty="0"/>
              <a:t>Represent the end of the recognition process.</a:t>
            </a:r>
          </a:p>
          <a:p>
            <a:pPr lvl="1">
              <a:lnSpc>
                <a:spcPct val="80000"/>
              </a:lnSpc>
            </a:pPr>
            <a:r>
              <a:rPr lang="en-US" altLang="zh-CN" sz="2000" dirty="0"/>
              <a:t>Drawing a double-line border around the state in the diagram</a:t>
            </a:r>
            <a:endParaRPr lang="zh-CN" altLang="en-US" sz="2000" dirty="0"/>
          </a:p>
        </p:txBody>
      </p:sp>
      <p:grpSp>
        <p:nvGrpSpPr>
          <p:cNvPr id="4" name="Group 4"/>
          <p:cNvGrpSpPr>
            <a:grpSpLocks/>
          </p:cNvGrpSpPr>
          <p:nvPr/>
        </p:nvGrpSpPr>
        <p:grpSpPr bwMode="auto">
          <a:xfrm>
            <a:off x="3835400" y="1831975"/>
            <a:ext cx="4248150" cy="1522413"/>
            <a:chOff x="2340" y="3156"/>
            <a:chExt cx="3960" cy="1716"/>
          </a:xfrm>
        </p:grpSpPr>
        <p:sp>
          <p:nvSpPr>
            <p:cNvPr id="5" name="Rectangle 5"/>
            <p:cNvSpPr>
              <a:spLocks noChangeArrowheads="1"/>
            </p:cNvSpPr>
            <p:nvPr/>
          </p:nvSpPr>
          <p:spPr bwMode="auto">
            <a:xfrm>
              <a:off x="5400" y="3156"/>
              <a:ext cx="900" cy="468"/>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letter</a:t>
              </a:r>
              <a:endParaRPr lang="en-US" altLang="zh-CN" dirty="0"/>
            </a:p>
          </p:txBody>
        </p:sp>
        <p:grpSp>
          <p:nvGrpSpPr>
            <p:cNvPr id="6" name="Group 6"/>
            <p:cNvGrpSpPr>
              <a:grpSpLocks/>
            </p:cNvGrpSpPr>
            <p:nvPr/>
          </p:nvGrpSpPr>
          <p:grpSpPr bwMode="auto">
            <a:xfrm>
              <a:off x="2340" y="3156"/>
              <a:ext cx="3600" cy="1716"/>
              <a:chOff x="2340" y="3156"/>
              <a:chExt cx="3600" cy="1716"/>
            </a:xfrm>
          </p:grpSpPr>
          <p:sp>
            <p:nvSpPr>
              <p:cNvPr id="7" name="Line 7"/>
              <p:cNvSpPr>
                <a:spLocks noChangeShapeType="1"/>
              </p:cNvSpPr>
              <p:nvPr/>
            </p:nvSpPr>
            <p:spPr bwMode="auto">
              <a:xfrm>
                <a:off x="2340" y="393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Oval 8"/>
              <p:cNvSpPr>
                <a:spLocks noChangeArrowheads="1"/>
              </p:cNvSpPr>
              <p:nvPr/>
            </p:nvSpPr>
            <p:spPr bwMode="auto">
              <a:xfrm>
                <a:off x="3060" y="362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1</a:t>
                </a:r>
                <a:endParaRPr lang="en-US" altLang="zh-CN"/>
              </a:p>
            </p:txBody>
          </p:sp>
          <p:sp>
            <p:nvSpPr>
              <p:cNvPr id="9" name="Line 9"/>
              <p:cNvSpPr>
                <a:spLocks noChangeShapeType="1"/>
              </p:cNvSpPr>
              <p:nvPr/>
            </p:nvSpPr>
            <p:spPr bwMode="auto">
              <a:xfrm>
                <a:off x="360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Rectangle 10"/>
              <p:cNvSpPr>
                <a:spLocks noChangeArrowheads="1"/>
              </p:cNvSpPr>
              <p:nvPr/>
            </p:nvSpPr>
            <p:spPr bwMode="auto">
              <a:xfrm>
                <a:off x="3780" y="3468"/>
                <a:ext cx="543"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letter</a:t>
                </a:r>
                <a:endParaRPr lang="en-US" altLang="zh-CN"/>
              </a:p>
            </p:txBody>
          </p:sp>
          <p:sp>
            <p:nvSpPr>
              <p:cNvPr id="11" name="Rectangle 11"/>
              <p:cNvSpPr>
                <a:spLocks noChangeArrowheads="1"/>
              </p:cNvSpPr>
              <p:nvPr/>
            </p:nvSpPr>
            <p:spPr bwMode="auto">
              <a:xfrm>
                <a:off x="5220" y="4560"/>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2" name="AutoShape 12"/>
              <p:cNvSpPr>
                <a:spLocks noChangeArrowheads="1"/>
              </p:cNvSpPr>
              <p:nvPr/>
            </p:nvSpPr>
            <p:spPr bwMode="auto">
              <a:xfrm>
                <a:off x="4500" y="3624"/>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3" name="Rectangle 13"/>
              <p:cNvSpPr>
                <a:spLocks noChangeArrowheads="1"/>
              </p:cNvSpPr>
              <p:nvPr/>
            </p:nvSpPr>
            <p:spPr bwMode="auto">
              <a:xfrm>
                <a:off x="4680" y="3780"/>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2</a:t>
                </a:r>
              </a:p>
              <a:p>
                <a:pPr eaLnBrk="1" hangingPunct="1"/>
                <a:endParaRPr lang="en-US" altLang="zh-CN"/>
              </a:p>
            </p:txBody>
          </p:sp>
          <p:grpSp>
            <p:nvGrpSpPr>
              <p:cNvPr id="14" name="Group 14"/>
              <p:cNvGrpSpPr>
                <a:grpSpLocks/>
              </p:cNvGrpSpPr>
              <p:nvPr/>
            </p:nvGrpSpPr>
            <p:grpSpPr bwMode="auto">
              <a:xfrm rot="3421565">
                <a:off x="4703" y="3133"/>
                <a:ext cx="540" cy="585"/>
                <a:chOff x="4500" y="6003"/>
                <a:chExt cx="540" cy="585"/>
              </a:xfrm>
            </p:grpSpPr>
            <p:sp>
              <p:nvSpPr>
                <p:cNvPr id="18" name="Line 15"/>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Arc 16"/>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5" name="Group 17"/>
              <p:cNvGrpSpPr>
                <a:grpSpLocks/>
              </p:cNvGrpSpPr>
              <p:nvPr/>
            </p:nvGrpSpPr>
            <p:grpSpPr bwMode="auto">
              <a:xfrm rot="-9194732">
                <a:off x="4500" y="4248"/>
                <a:ext cx="540" cy="585"/>
                <a:chOff x="4500" y="6003"/>
                <a:chExt cx="540" cy="585"/>
              </a:xfrm>
            </p:grpSpPr>
            <p:sp>
              <p:nvSpPr>
                <p:cNvPr id="16" name="Line 18"/>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Arc 19"/>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extLst>
      <p:ext uri="{BB962C8B-B14F-4D97-AF65-F5344CB8AC3E}">
        <p14:creationId xmlns:p14="http://schemas.microsoft.com/office/powerpoint/2010/main" val="9959912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Deterministic Finite </a:t>
            </a:r>
            <a:r>
              <a:rPr lang="en-US" altLang="zh-CN" dirty="0" smtClean="0"/>
              <a:t>Automata (DFA)</a:t>
            </a:r>
            <a:endParaRPr lang="en-US" dirty="0"/>
          </a:p>
        </p:txBody>
      </p:sp>
      <p:sp>
        <p:nvSpPr>
          <p:cNvPr id="3" name="Content Placeholder 2"/>
          <p:cNvSpPr>
            <a:spLocks noGrp="1"/>
          </p:cNvSpPr>
          <p:nvPr>
            <p:ph idx="1"/>
          </p:nvPr>
        </p:nvSpPr>
        <p:spPr>
          <a:xfrm>
            <a:off x="1193800" y="1841500"/>
            <a:ext cx="9961880" cy="4152900"/>
          </a:xfrm>
        </p:spPr>
        <p:txBody>
          <a:bodyPr>
            <a:normAutofit fontScale="92500" lnSpcReduction="20000"/>
          </a:bodyPr>
          <a:lstStyle/>
          <a:p>
            <a:pPr>
              <a:buNone/>
            </a:pPr>
            <a:r>
              <a:rPr lang="en-US" altLang="zh-CN" sz="2400" dirty="0"/>
              <a:t>DFA: Automata where the </a:t>
            </a:r>
            <a:r>
              <a:rPr lang="en-US" altLang="zh-CN" sz="2400" dirty="0">
                <a:solidFill>
                  <a:srgbClr val="FF3300"/>
                </a:solidFill>
              </a:rPr>
              <a:t>next state is uniquely given</a:t>
            </a:r>
            <a:r>
              <a:rPr lang="en-US" altLang="zh-CN" sz="2400" dirty="0"/>
              <a:t> by the current state and the current input character.</a:t>
            </a:r>
            <a:endParaRPr lang="en-US" altLang="zh-CN" sz="2400" b="1" dirty="0"/>
          </a:p>
          <a:p>
            <a:pPr>
              <a:buNone/>
            </a:pPr>
            <a:endParaRPr lang="en-US" altLang="zh-CN" sz="2400" b="1" dirty="0"/>
          </a:p>
          <a:p>
            <a:pPr>
              <a:buNone/>
            </a:pPr>
            <a:r>
              <a:rPr lang="en-US" altLang="zh-CN" sz="2400" b="1" dirty="0"/>
              <a:t>Definition of a DFA</a:t>
            </a:r>
            <a:r>
              <a:rPr lang="en-US" altLang="zh-CN" sz="2400" dirty="0"/>
              <a:t>:</a:t>
            </a:r>
          </a:p>
          <a:p>
            <a:pPr>
              <a:buNone/>
            </a:pPr>
            <a:r>
              <a:rPr lang="en-US" altLang="zh-CN" sz="2400" dirty="0"/>
              <a:t>	 A DFA (Deterministic Finite Automation) </a:t>
            </a:r>
            <a:r>
              <a:rPr lang="en-US" altLang="zh-CN" sz="2400" b="1" dirty="0"/>
              <a:t>M</a:t>
            </a:r>
            <a:r>
              <a:rPr lang="en-US" altLang="zh-CN" sz="2400" dirty="0"/>
              <a:t> consist of </a:t>
            </a:r>
          </a:p>
          <a:p>
            <a:pPr>
              <a:buNone/>
            </a:pPr>
            <a:r>
              <a:rPr lang="en-US" altLang="zh-CN" sz="2400" dirty="0"/>
              <a:t>	(1) an alphabet ∑, </a:t>
            </a:r>
          </a:p>
          <a:p>
            <a:pPr>
              <a:buNone/>
            </a:pPr>
            <a:r>
              <a:rPr lang="en-US" altLang="zh-CN" sz="2400" dirty="0"/>
              <a:t>	(2) A set of states S, </a:t>
            </a:r>
          </a:p>
          <a:p>
            <a:pPr>
              <a:buNone/>
            </a:pPr>
            <a:r>
              <a:rPr lang="en-US" altLang="zh-CN" sz="2400" dirty="0"/>
              <a:t>	(3) a transition function T : S ×∑ → S, </a:t>
            </a:r>
          </a:p>
          <a:p>
            <a:pPr>
              <a:buNone/>
            </a:pPr>
            <a:r>
              <a:rPr lang="en-US" altLang="zh-CN" sz="2400" dirty="0"/>
              <a:t>	(4) a start state s</a:t>
            </a:r>
            <a:r>
              <a:rPr lang="en-US" altLang="zh-CN" sz="2400" baseline="-25000" dirty="0"/>
              <a:t>0</a:t>
            </a:r>
            <a:r>
              <a:rPr lang="en-US" altLang="zh-CN" sz="2400" dirty="0"/>
              <a:t>∈S,  </a:t>
            </a:r>
          </a:p>
          <a:p>
            <a:pPr>
              <a:buNone/>
            </a:pPr>
            <a:r>
              <a:rPr lang="en-US" altLang="zh-CN" sz="2400" dirty="0"/>
              <a:t>	(5)And a set of accepting states A </a:t>
            </a:r>
            <a:r>
              <a:rPr lang="en-US" altLang="zh-CN" sz="2400" dirty="0">
                <a:sym typeface="Symbol" panose="05050102010706020507" pitchFamily="18" charset="2"/>
              </a:rPr>
              <a:t></a:t>
            </a:r>
            <a:r>
              <a:rPr lang="en-US" altLang="zh-CN" sz="2400" dirty="0"/>
              <a:t> S </a:t>
            </a:r>
            <a:endParaRPr lang="zh-CN" altLang="en-US" sz="2400" dirty="0"/>
          </a:p>
        </p:txBody>
      </p:sp>
    </p:spTree>
    <p:extLst>
      <p:ext uri="{BB962C8B-B14F-4D97-AF65-F5344CB8AC3E}">
        <p14:creationId xmlns:p14="http://schemas.microsoft.com/office/powerpoint/2010/main" val="2354301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Language of a DFA</a:t>
            </a:r>
            <a:endParaRPr lang="en-US" dirty="0"/>
          </a:p>
        </p:txBody>
      </p:sp>
      <p:sp>
        <p:nvSpPr>
          <p:cNvPr id="3" name="Content Placeholder 2"/>
          <p:cNvSpPr>
            <a:spLocks noGrp="1"/>
          </p:cNvSpPr>
          <p:nvPr>
            <p:ph idx="1"/>
          </p:nvPr>
        </p:nvSpPr>
        <p:spPr>
          <a:xfrm>
            <a:off x="1193800" y="1841500"/>
            <a:ext cx="9961880" cy="4152900"/>
          </a:xfrm>
        </p:spPr>
        <p:txBody>
          <a:bodyPr>
            <a:normAutofit/>
          </a:bodyPr>
          <a:lstStyle/>
          <a:p>
            <a:pPr marL="0" indent="0">
              <a:buNone/>
            </a:pPr>
            <a:r>
              <a:rPr lang="en-US" altLang="zh-CN" sz="2400" dirty="0"/>
              <a:t>The language accepted by a DFA M, written L(M), is defined to be </a:t>
            </a:r>
          </a:p>
          <a:p>
            <a:pPr marL="0" indent="0">
              <a:buNone/>
            </a:pPr>
            <a:r>
              <a:rPr lang="en-US" altLang="zh-CN" sz="2400" dirty="0"/>
              <a:t>     </a:t>
            </a:r>
            <a:r>
              <a:rPr lang="en-US" altLang="zh-CN" sz="1800" dirty="0"/>
              <a:t>the set of strings of characters c</a:t>
            </a:r>
            <a:r>
              <a:rPr lang="en-US" altLang="zh-CN" sz="1800" baseline="-25000" dirty="0"/>
              <a:t>1</a:t>
            </a:r>
            <a:r>
              <a:rPr lang="en-US" altLang="zh-CN" sz="1800" dirty="0"/>
              <a:t>c</a:t>
            </a:r>
            <a:r>
              <a:rPr lang="en-US" altLang="zh-CN" sz="1800" baseline="-25000" dirty="0"/>
              <a:t>2</a:t>
            </a:r>
            <a:r>
              <a:rPr lang="en-US" altLang="zh-CN" sz="1800" dirty="0"/>
              <a:t>c</a:t>
            </a:r>
            <a:r>
              <a:rPr lang="en-US" altLang="zh-CN" sz="1800" baseline="-25000" dirty="0"/>
              <a:t>3</a:t>
            </a:r>
            <a:r>
              <a:rPr lang="en-US" altLang="zh-CN" sz="1800" dirty="0">
                <a:latin typeface="Arial" panose="020B0604020202020204" pitchFamily="34" charset="0"/>
              </a:rPr>
              <a:t>…</a:t>
            </a:r>
            <a:r>
              <a:rPr lang="en-US" altLang="zh-CN" sz="1800" dirty="0"/>
              <a:t>.c</a:t>
            </a:r>
            <a:r>
              <a:rPr lang="en-US" altLang="zh-CN" sz="1800" baseline="-25000" dirty="0"/>
              <a:t>n</a:t>
            </a:r>
            <a:r>
              <a:rPr lang="en-US" altLang="zh-CN" sz="1800" dirty="0"/>
              <a:t> with each c</a:t>
            </a:r>
            <a:r>
              <a:rPr lang="en-US" altLang="zh-CN" sz="1800" baseline="-25000" dirty="0"/>
              <a:t>i</a:t>
            </a:r>
            <a:r>
              <a:rPr lang="en-US" altLang="zh-CN" sz="1800" dirty="0"/>
              <a:t> ∈∑ such that there exist states s</a:t>
            </a:r>
            <a:r>
              <a:rPr lang="en-US" altLang="zh-CN" sz="1800" baseline="-25000" dirty="0"/>
              <a:t>1</a:t>
            </a:r>
            <a:r>
              <a:rPr lang="en-US" altLang="zh-CN" sz="1800" dirty="0"/>
              <a:t> = t(s</a:t>
            </a:r>
            <a:r>
              <a:rPr lang="en-US" altLang="zh-CN" sz="1800" baseline="-25000" dirty="0"/>
              <a:t>0</a:t>
            </a:r>
            <a:r>
              <a:rPr lang="en-US" altLang="zh-CN" sz="1800" dirty="0"/>
              <a:t>,c</a:t>
            </a:r>
            <a:r>
              <a:rPr lang="en-US" altLang="zh-CN" sz="1800" baseline="-25000" dirty="0"/>
              <a:t>1</a:t>
            </a:r>
            <a:r>
              <a:rPr lang="en-US" altLang="zh-CN" sz="1800" dirty="0"/>
              <a:t>),s</a:t>
            </a:r>
            <a:r>
              <a:rPr lang="en-US" altLang="zh-CN" sz="1800" baseline="-25000" dirty="0"/>
              <a:t>2</a:t>
            </a:r>
            <a:r>
              <a:rPr lang="en-US" altLang="zh-CN" sz="1800" dirty="0"/>
              <a:t> = t(s</a:t>
            </a:r>
            <a:r>
              <a:rPr lang="en-US" altLang="zh-CN" sz="1800" baseline="-25000" dirty="0"/>
              <a:t>1</a:t>
            </a:r>
            <a:r>
              <a:rPr lang="en-US" altLang="zh-CN" sz="1800" dirty="0"/>
              <a:t>,c</a:t>
            </a:r>
            <a:r>
              <a:rPr lang="en-US" altLang="zh-CN" sz="1800" baseline="-25000" dirty="0"/>
              <a:t>2</a:t>
            </a:r>
            <a:r>
              <a:rPr lang="en-US" altLang="zh-CN" sz="1800" dirty="0"/>
              <a:t>),  </a:t>
            </a:r>
            <a:r>
              <a:rPr lang="en-US" altLang="zh-CN" sz="1800" dirty="0" err="1"/>
              <a:t>s</a:t>
            </a:r>
            <a:r>
              <a:rPr lang="en-US" altLang="zh-CN" sz="1800" baseline="-25000" dirty="0" err="1"/>
              <a:t>n</a:t>
            </a:r>
            <a:r>
              <a:rPr lang="en-US" altLang="zh-CN" sz="1800" dirty="0"/>
              <a:t> = T(s</a:t>
            </a:r>
            <a:r>
              <a:rPr lang="en-US" altLang="zh-CN" sz="1800" baseline="-25000" dirty="0"/>
              <a:t>n-1</a:t>
            </a:r>
            <a:r>
              <a:rPr lang="en-US" altLang="zh-CN" sz="1800" dirty="0"/>
              <a:t>,c</a:t>
            </a:r>
            <a:r>
              <a:rPr lang="en-US" altLang="zh-CN" sz="1800" baseline="-25000" dirty="0"/>
              <a:t>n</a:t>
            </a:r>
            <a:r>
              <a:rPr lang="en-US" altLang="zh-CN" sz="1800" dirty="0"/>
              <a:t>) with  </a:t>
            </a:r>
            <a:r>
              <a:rPr lang="en-US" altLang="zh-CN" sz="1800" dirty="0" err="1"/>
              <a:t>s</a:t>
            </a:r>
            <a:r>
              <a:rPr lang="en-US" altLang="zh-CN" sz="1800" baseline="-25000" dirty="0" err="1"/>
              <a:t>n</a:t>
            </a:r>
            <a:r>
              <a:rPr lang="en-US" altLang="zh-CN" sz="1800" dirty="0"/>
              <a:t> an element of A (i.e. an accepting state).</a:t>
            </a:r>
          </a:p>
          <a:p>
            <a:pPr marL="0" indent="0"/>
            <a:endParaRPr lang="en-US" altLang="zh-CN" sz="1800" dirty="0"/>
          </a:p>
          <a:p>
            <a:pPr marL="0" indent="0">
              <a:buNone/>
            </a:pPr>
            <a:r>
              <a:rPr lang="en-US" altLang="zh-CN" sz="2400" dirty="0"/>
              <a:t>Accepting state </a:t>
            </a:r>
            <a:r>
              <a:rPr lang="en-US" altLang="zh-CN" sz="2400" dirty="0" err="1"/>
              <a:t>s</a:t>
            </a:r>
            <a:r>
              <a:rPr lang="en-US" altLang="zh-CN" sz="2400" baseline="-25000" dirty="0" err="1"/>
              <a:t>n</a:t>
            </a:r>
            <a:r>
              <a:rPr lang="en-US" altLang="zh-CN" sz="2400" dirty="0"/>
              <a:t> means the same thing as the diagram: </a:t>
            </a:r>
          </a:p>
          <a:p>
            <a:pPr marL="0" indent="0">
              <a:buNone/>
            </a:pPr>
            <a:r>
              <a:rPr lang="en-US" altLang="zh-CN" sz="2400" dirty="0"/>
              <a:t>                        </a:t>
            </a:r>
            <a:r>
              <a:rPr lang="en-US" altLang="zh-CN" sz="2400" dirty="0" smtClean="0"/>
              <a:t>   c</a:t>
            </a:r>
            <a:r>
              <a:rPr lang="en-US" altLang="zh-CN" sz="1800" baseline="-25000" dirty="0" smtClean="0"/>
              <a:t>1</a:t>
            </a:r>
            <a:r>
              <a:rPr lang="en-US" altLang="zh-CN" sz="2400" dirty="0" smtClean="0"/>
              <a:t>      </a:t>
            </a:r>
            <a:r>
              <a:rPr lang="en-US" altLang="zh-CN" sz="2400" dirty="0"/>
              <a:t>c</a:t>
            </a:r>
            <a:r>
              <a:rPr lang="en-US" altLang="zh-CN" sz="1800" baseline="-25000" dirty="0"/>
              <a:t>2</a:t>
            </a:r>
            <a:r>
              <a:rPr lang="en-US" altLang="zh-CN" sz="2400" dirty="0"/>
              <a:t>                                 </a:t>
            </a:r>
            <a:r>
              <a:rPr lang="en-US" altLang="zh-CN" sz="2400" dirty="0" err="1"/>
              <a:t>c</a:t>
            </a:r>
            <a:r>
              <a:rPr lang="en-US" altLang="zh-CN" sz="1800" baseline="-25000" dirty="0" err="1"/>
              <a:t>n</a:t>
            </a:r>
            <a:r>
              <a:rPr lang="en-US" altLang="zh-CN" sz="2400" dirty="0"/>
              <a:t> </a:t>
            </a:r>
          </a:p>
          <a:p>
            <a:pPr marL="0" indent="0">
              <a:buNone/>
            </a:pPr>
            <a:r>
              <a:rPr lang="en-US" altLang="zh-CN" sz="2400" dirty="0"/>
              <a:t>     	   </a:t>
            </a:r>
            <a:r>
              <a:rPr lang="en-US" altLang="zh-CN" sz="2400" dirty="0">
                <a:sym typeface="Symbol" panose="05050102010706020507" pitchFamily="18" charset="2"/>
              </a:rPr>
              <a:t></a:t>
            </a:r>
            <a:r>
              <a:rPr lang="en-US" altLang="zh-CN" sz="2400" dirty="0"/>
              <a:t> s</a:t>
            </a:r>
            <a:r>
              <a:rPr lang="en-US" altLang="zh-CN" sz="1800" baseline="-25000" dirty="0"/>
              <a:t>0</a:t>
            </a:r>
            <a:r>
              <a:rPr lang="en-US" altLang="zh-CN" sz="2400" dirty="0"/>
              <a:t>  </a:t>
            </a:r>
            <a:r>
              <a:rPr lang="en-US" altLang="zh-CN" sz="2400" dirty="0">
                <a:sym typeface="Symbol" panose="05050102010706020507" pitchFamily="18" charset="2"/>
              </a:rPr>
              <a:t></a:t>
            </a:r>
            <a:r>
              <a:rPr lang="en-US" altLang="zh-CN" sz="2400" dirty="0"/>
              <a:t>  s</a:t>
            </a:r>
            <a:r>
              <a:rPr lang="en-US" altLang="zh-CN" sz="1800" baseline="-25000" dirty="0"/>
              <a:t>1</a:t>
            </a:r>
            <a:r>
              <a:rPr lang="en-US" altLang="zh-CN" sz="2400" dirty="0"/>
              <a:t> </a:t>
            </a:r>
            <a:r>
              <a:rPr lang="en-US" altLang="zh-CN" sz="2400" dirty="0">
                <a:sym typeface="Symbol" panose="05050102010706020507" pitchFamily="18" charset="2"/>
              </a:rPr>
              <a:t></a:t>
            </a:r>
            <a:r>
              <a:rPr lang="en-US" altLang="zh-CN" sz="2400" dirty="0"/>
              <a:t>  s</a:t>
            </a:r>
            <a:r>
              <a:rPr lang="en-US" altLang="zh-CN" sz="1800" baseline="-25000" dirty="0"/>
              <a:t>2</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latin typeface="Arial" panose="020B0604020202020204" pitchFamily="34" charset="0"/>
              </a:rPr>
              <a:t>………</a:t>
            </a:r>
            <a:r>
              <a:rPr lang="en-US" altLang="zh-CN" sz="2400" dirty="0"/>
              <a:t>s</a:t>
            </a:r>
            <a:r>
              <a:rPr lang="en-US" altLang="zh-CN" sz="1800" baseline="-25000" dirty="0"/>
              <a:t>n-1</a:t>
            </a:r>
            <a:r>
              <a:rPr lang="en-US" altLang="zh-CN" sz="2400" dirty="0"/>
              <a:t> </a:t>
            </a:r>
            <a:r>
              <a:rPr lang="en-US" altLang="zh-CN" sz="2400" dirty="0">
                <a:sym typeface="Symbol" panose="05050102010706020507" pitchFamily="18" charset="2"/>
              </a:rPr>
              <a:t></a:t>
            </a:r>
            <a:r>
              <a:rPr lang="en-US" altLang="zh-CN" sz="2400" dirty="0"/>
              <a:t>  </a:t>
            </a:r>
            <a:r>
              <a:rPr lang="en-US" altLang="zh-CN" sz="2400" dirty="0" err="1"/>
              <a:t>s</a:t>
            </a:r>
            <a:r>
              <a:rPr lang="en-US" altLang="zh-CN" sz="1800" baseline="-25000" dirty="0" err="1"/>
              <a:t>n</a:t>
            </a:r>
            <a:r>
              <a:rPr lang="en-US" altLang="zh-CN" sz="2400" dirty="0"/>
              <a:t> </a:t>
            </a:r>
            <a:endParaRPr lang="zh-CN" altLang="en-US" sz="2400" dirty="0"/>
          </a:p>
        </p:txBody>
      </p:sp>
    </p:spTree>
    <p:extLst>
      <p:ext uri="{BB962C8B-B14F-4D97-AF65-F5344CB8AC3E}">
        <p14:creationId xmlns:p14="http://schemas.microsoft.com/office/powerpoint/2010/main" val="34584504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Definition VS. Diagram</a:t>
            </a:r>
            <a:endParaRPr lang="en-US" dirty="0"/>
          </a:p>
        </p:txBody>
      </p:sp>
      <p:sp>
        <p:nvSpPr>
          <p:cNvPr id="3" name="Content Placeholder 2"/>
          <p:cNvSpPr>
            <a:spLocks noGrp="1"/>
          </p:cNvSpPr>
          <p:nvPr>
            <p:ph idx="1"/>
          </p:nvPr>
        </p:nvSpPr>
        <p:spPr>
          <a:xfrm>
            <a:off x="1193800" y="3810000"/>
            <a:ext cx="9961880" cy="2184400"/>
          </a:xfrm>
        </p:spPr>
        <p:txBody>
          <a:bodyPr>
            <a:normAutofit lnSpcReduction="10000"/>
          </a:bodyPr>
          <a:lstStyle/>
          <a:p>
            <a:pPr marL="609600" indent="-609600">
              <a:lnSpc>
                <a:spcPct val="80000"/>
              </a:lnSpc>
              <a:buNone/>
            </a:pPr>
            <a:r>
              <a:rPr lang="zh-CN" altLang="en-US" dirty="0"/>
              <a:t> </a:t>
            </a:r>
            <a:r>
              <a:rPr lang="en-US" altLang="zh-CN" dirty="0"/>
              <a:t>1) The definition does not restrict the set of states to </a:t>
            </a:r>
            <a:r>
              <a:rPr lang="en-US" altLang="zh-CN" b="1" dirty="0"/>
              <a:t>number</a:t>
            </a:r>
            <a:r>
              <a:rPr lang="en-US" altLang="zh-CN" dirty="0"/>
              <a:t>s</a:t>
            </a:r>
          </a:p>
          <a:p>
            <a:pPr marL="609600" indent="-609600">
              <a:lnSpc>
                <a:spcPct val="80000"/>
              </a:lnSpc>
              <a:buNone/>
            </a:pPr>
            <a:r>
              <a:rPr lang="en-US" altLang="zh-CN" dirty="0"/>
              <a:t> 2) We have not labeled the transitions with characters but with </a:t>
            </a:r>
            <a:r>
              <a:rPr lang="en-US" altLang="zh-CN" b="1" dirty="0"/>
              <a:t>names</a:t>
            </a:r>
            <a:r>
              <a:rPr lang="en-US" altLang="zh-CN" dirty="0"/>
              <a:t> representing a set of characters</a:t>
            </a:r>
          </a:p>
          <a:p>
            <a:pPr marL="609600" indent="-609600">
              <a:lnSpc>
                <a:spcPct val="80000"/>
              </a:lnSpc>
              <a:buNone/>
            </a:pPr>
            <a:r>
              <a:rPr lang="en-US" altLang="zh-CN" dirty="0"/>
              <a:t> 3) definitions  T: S ×∑ → S , T(s, c) must </a:t>
            </a:r>
            <a:r>
              <a:rPr lang="en-US" altLang="zh-CN" b="1" dirty="0"/>
              <a:t>have a value for every s and c</a:t>
            </a:r>
            <a:r>
              <a:rPr lang="en-US" altLang="zh-CN" dirty="0"/>
              <a:t>.</a:t>
            </a:r>
          </a:p>
          <a:p>
            <a:pPr marL="990600" lvl="1" indent="-533400">
              <a:lnSpc>
                <a:spcPct val="80000"/>
              </a:lnSpc>
            </a:pPr>
            <a:r>
              <a:rPr lang="en-US" altLang="zh-CN" dirty="0"/>
              <a:t>In the diagram, T (start, c) defined only if c is a letter, T(</a:t>
            </a:r>
            <a:r>
              <a:rPr lang="en-US" altLang="zh-CN" dirty="0" err="1"/>
              <a:t>in_id</a:t>
            </a:r>
            <a:r>
              <a:rPr lang="en-US" altLang="zh-CN" dirty="0"/>
              <a:t>, c) is defined only if c is a letter or a digit.</a:t>
            </a:r>
          </a:p>
          <a:p>
            <a:pPr marL="990600" lvl="1" indent="-533400">
              <a:lnSpc>
                <a:spcPct val="80000"/>
              </a:lnSpc>
            </a:pPr>
            <a:r>
              <a:rPr lang="en-US" altLang="zh-CN" dirty="0"/>
              <a:t>Error transitions are not drawn in the diagram but are simply assumed to always exist.</a:t>
            </a:r>
            <a:endParaRPr lang="zh-CN" altLang="en-US" dirty="0"/>
          </a:p>
        </p:txBody>
      </p:sp>
      <p:grpSp>
        <p:nvGrpSpPr>
          <p:cNvPr id="4" name="Group 38"/>
          <p:cNvGrpSpPr>
            <a:grpSpLocks/>
          </p:cNvGrpSpPr>
          <p:nvPr/>
        </p:nvGrpSpPr>
        <p:grpSpPr bwMode="auto">
          <a:xfrm>
            <a:off x="4182586" y="2205038"/>
            <a:ext cx="3887787" cy="1439862"/>
            <a:chOff x="1247" y="1253"/>
            <a:chExt cx="2177" cy="907"/>
          </a:xfrm>
        </p:grpSpPr>
        <p:sp>
          <p:nvSpPr>
            <p:cNvPr id="5" name="Rectangle 23"/>
            <p:cNvSpPr>
              <a:spLocks noChangeArrowheads="1"/>
            </p:cNvSpPr>
            <p:nvPr/>
          </p:nvSpPr>
          <p:spPr bwMode="auto">
            <a:xfrm>
              <a:off x="2929" y="1253"/>
              <a:ext cx="495" cy="247"/>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letter</a:t>
              </a:r>
              <a:endParaRPr lang="en-US" altLang="zh-CN"/>
            </a:p>
          </p:txBody>
        </p:sp>
        <p:sp>
          <p:nvSpPr>
            <p:cNvPr id="6" name="Line 25"/>
            <p:cNvSpPr>
              <a:spLocks noChangeShapeType="1"/>
            </p:cNvSpPr>
            <p:nvPr/>
          </p:nvSpPr>
          <p:spPr bwMode="auto">
            <a:xfrm>
              <a:off x="1247" y="1665"/>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Oval 26"/>
            <p:cNvSpPr>
              <a:spLocks noChangeArrowheads="1"/>
            </p:cNvSpPr>
            <p:nvPr/>
          </p:nvSpPr>
          <p:spPr bwMode="auto">
            <a:xfrm>
              <a:off x="1610" y="1525"/>
              <a:ext cx="330" cy="27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start</a:t>
              </a:r>
              <a:endParaRPr lang="en-US" altLang="zh-CN"/>
            </a:p>
          </p:txBody>
        </p:sp>
        <p:sp>
          <p:nvSpPr>
            <p:cNvPr id="8" name="Line 27"/>
            <p:cNvSpPr>
              <a:spLocks noChangeShapeType="1"/>
            </p:cNvSpPr>
            <p:nvPr/>
          </p:nvSpPr>
          <p:spPr bwMode="auto">
            <a:xfrm>
              <a:off x="1940" y="1665"/>
              <a:ext cx="4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Rectangle 28"/>
            <p:cNvSpPr>
              <a:spLocks noChangeArrowheads="1"/>
            </p:cNvSpPr>
            <p:nvPr/>
          </p:nvSpPr>
          <p:spPr bwMode="auto">
            <a:xfrm>
              <a:off x="2039" y="1418"/>
              <a:ext cx="298" cy="165"/>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letter</a:t>
              </a:r>
              <a:endParaRPr lang="en-US" altLang="zh-CN"/>
            </a:p>
          </p:txBody>
        </p:sp>
        <p:sp>
          <p:nvSpPr>
            <p:cNvPr id="10" name="Rectangle 29"/>
            <p:cNvSpPr>
              <a:spLocks noChangeArrowheads="1"/>
            </p:cNvSpPr>
            <p:nvPr/>
          </p:nvSpPr>
          <p:spPr bwMode="auto">
            <a:xfrm>
              <a:off x="2830" y="1995"/>
              <a:ext cx="396" cy="165"/>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1" name="AutoShape 30"/>
            <p:cNvSpPr>
              <a:spLocks noChangeArrowheads="1"/>
            </p:cNvSpPr>
            <p:nvPr/>
          </p:nvSpPr>
          <p:spPr bwMode="auto">
            <a:xfrm>
              <a:off x="2434" y="1500"/>
              <a:ext cx="355" cy="330"/>
            </a:xfrm>
            <a:custGeom>
              <a:avLst/>
              <a:gdLst>
                <a:gd name="T0" fmla="*/ 178 w 21600"/>
                <a:gd name="T1" fmla="*/ 0 h 21600"/>
                <a:gd name="T2" fmla="*/ 52 w 21600"/>
                <a:gd name="T3" fmla="*/ 48 h 21600"/>
                <a:gd name="T4" fmla="*/ 0 w 21600"/>
                <a:gd name="T5" fmla="*/ 165 h 21600"/>
                <a:gd name="T6" fmla="*/ 52 w 21600"/>
                <a:gd name="T7" fmla="*/ 282 h 21600"/>
                <a:gd name="T8" fmla="*/ 178 w 21600"/>
                <a:gd name="T9" fmla="*/ 330 h 21600"/>
                <a:gd name="T10" fmla="*/ 303 w 21600"/>
                <a:gd name="T11" fmla="*/ 282 h 21600"/>
                <a:gd name="T12" fmla="*/ 355 w 21600"/>
                <a:gd name="T13" fmla="*/ 165 h 21600"/>
                <a:gd name="T14" fmla="*/ 303 w 21600"/>
                <a:gd name="T15" fmla="*/ 4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42 h 21600"/>
                <a:gd name="T26" fmla="*/ 18436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2" name="Rectangle 31"/>
            <p:cNvSpPr>
              <a:spLocks noChangeArrowheads="1"/>
            </p:cNvSpPr>
            <p:nvPr/>
          </p:nvSpPr>
          <p:spPr bwMode="auto">
            <a:xfrm>
              <a:off x="2517" y="1587"/>
              <a:ext cx="166" cy="165"/>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In-id</a:t>
              </a:r>
            </a:p>
            <a:p>
              <a:pPr eaLnBrk="1" hangingPunct="1"/>
              <a:endParaRPr lang="en-US" altLang="zh-CN" dirty="0"/>
            </a:p>
          </p:txBody>
        </p:sp>
        <p:grpSp>
          <p:nvGrpSpPr>
            <p:cNvPr id="13" name="Group 32"/>
            <p:cNvGrpSpPr>
              <a:grpSpLocks/>
            </p:cNvGrpSpPr>
            <p:nvPr/>
          </p:nvGrpSpPr>
          <p:grpSpPr bwMode="auto">
            <a:xfrm rot="3421565">
              <a:off x="2551" y="1235"/>
              <a:ext cx="285" cy="322"/>
              <a:chOff x="4500" y="6003"/>
              <a:chExt cx="540" cy="585"/>
            </a:xfrm>
          </p:grpSpPr>
          <p:sp>
            <p:nvSpPr>
              <p:cNvPr id="17" name="Line 33"/>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Arc 34"/>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4" name="Group 35"/>
            <p:cNvGrpSpPr>
              <a:grpSpLocks/>
            </p:cNvGrpSpPr>
            <p:nvPr/>
          </p:nvGrpSpPr>
          <p:grpSpPr bwMode="auto">
            <a:xfrm rot="-7663239">
              <a:off x="2426" y="1797"/>
              <a:ext cx="297" cy="309"/>
              <a:chOff x="4500" y="6003"/>
              <a:chExt cx="540" cy="585"/>
            </a:xfrm>
          </p:grpSpPr>
          <p:sp>
            <p:nvSpPr>
              <p:cNvPr id="15" name="Line 36"/>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Arc 37"/>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3997706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Parser</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dirty="0">
                <a:solidFill>
                  <a:srgbClr val="FF0000"/>
                </a:solidFill>
              </a:rPr>
              <a:t>Syntax analysis</a:t>
            </a:r>
            <a:r>
              <a:rPr lang="en-US" altLang="zh-CN" dirty="0"/>
              <a:t>: it determines the structure of the program</a:t>
            </a:r>
          </a:p>
          <a:p>
            <a:r>
              <a:rPr lang="en-US" altLang="zh-CN" dirty="0"/>
              <a:t>The results of syntax analysis are a parse tree or a syntax tree</a:t>
            </a:r>
          </a:p>
          <a:p>
            <a:r>
              <a:rPr lang="en-US" altLang="zh-CN" dirty="0"/>
              <a:t>An example: a[index]=4+2</a:t>
            </a:r>
          </a:p>
          <a:p>
            <a:pPr lvl="1"/>
            <a:r>
              <a:rPr lang="en-US" altLang="zh-CN" dirty="0">
                <a:solidFill>
                  <a:srgbClr val="FF0000"/>
                </a:solidFill>
              </a:rPr>
              <a:t>Parse tree</a:t>
            </a:r>
          </a:p>
          <a:p>
            <a:pPr lvl="1"/>
            <a:r>
              <a:rPr lang="en-US" altLang="zh-CN" dirty="0">
                <a:solidFill>
                  <a:srgbClr val="FF0000"/>
                </a:solidFill>
              </a:rPr>
              <a:t>Syntax tree ( abstract syntax tree)</a:t>
            </a:r>
          </a:p>
          <a:p>
            <a:endParaRPr lang="en-US" altLang="zh-CN" dirty="0"/>
          </a:p>
        </p:txBody>
      </p:sp>
      <p:grpSp>
        <p:nvGrpSpPr>
          <p:cNvPr id="4" name="Group 16"/>
          <p:cNvGrpSpPr>
            <a:grpSpLocks/>
          </p:cNvGrpSpPr>
          <p:nvPr/>
        </p:nvGrpSpPr>
        <p:grpSpPr bwMode="auto">
          <a:xfrm>
            <a:off x="4775397" y="2895600"/>
            <a:ext cx="6197403" cy="2590800"/>
            <a:chOff x="431" y="1344"/>
            <a:chExt cx="4762" cy="2224"/>
          </a:xfrm>
        </p:grpSpPr>
        <p:sp>
          <p:nvSpPr>
            <p:cNvPr id="5" name="Rectangle 3"/>
            <p:cNvSpPr>
              <a:spLocks noChangeArrowheads="1"/>
            </p:cNvSpPr>
            <p:nvPr/>
          </p:nvSpPr>
          <p:spPr bwMode="auto">
            <a:xfrm>
              <a:off x="748" y="3386"/>
              <a:ext cx="4445" cy="182"/>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dirty="0" smtClean="0"/>
                <a:t> </a:t>
              </a:r>
              <a:r>
                <a:rPr lang="en-US" altLang="zh-CN" sz="1600" dirty="0"/>
                <a:t>a     </a:t>
              </a:r>
              <a:r>
                <a:rPr lang="en-US" altLang="zh-CN" sz="1600" dirty="0" smtClean="0"/>
                <a:t>                            </a:t>
              </a:r>
              <a:r>
                <a:rPr lang="en-US" altLang="zh-CN" sz="1600" dirty="0"/>
                <a:t>index               </a:t>
              </a:r>
              <a:r>
                <a:rPr lang="en-US" altLang="zh-CN" sz="1600" dirty="0" smtClean="0"/>
                <a:t>                    4                        </a:t>
              </a:r>
              <a:r>
                <a:rPr lang="en-US" altLang="zh-CN" sz="1600" dirty="0"/>
                <a:t>2</a:t>
              </a:r>
            </a:p>
          </p:txBody>
        </p:sp>
        <p:sp>
          <p:nvSpPr>
            <p:cNvPr id="6" name="Rectangle 4"/>
            <p:cNvSpPr>
              <a:spLocks noChangeArrowheads="1"/>
            </p:cNvSpPr>
            <p:nvPr/>
          </p:nvSpPr>
          <p:spPr bwMode="auto">
            <a:xfrm>
              <a:off x="431" y="2935"/>
              <a:ext cx="4343" cy="363"/>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identifier                </a:t>
              </a:r>
              <a:r>
                <a:rPr lang="en-US" altLang="zh-CN" sz="2000" dirty="0" err="1"/>
                <a:t>identifier</a:t>
              </a:r>
              <a:r>
                <a:rPr lang="en-US" altLang="zh-CN" sz="2000" dirty="0"/>
                <a:t>                    number       </a:t>
              </a:r>
              <a:r>
                <a:rPr lang="en-US" altLang="zh-CN" sz="2000" dirty="0" err="1" smtClean="0"/>
                <a:t>number</a:t>
              </a:r>
              <a:endParaRPr lang="en-US" altLang="zh-CN" sz="2000" dirty="0"/>
            </a:p>
          </p:txBody>
        </p:sp>
        <p:sp>
          <p:nvSpPr>
            <p:cNvPr id="7" name="Rectangle 6"/>
            <p:cNvSpPr>
              <a:spLocks noChangeArrowheads="1"/>
            </p:cNvSpPr>
            <p:nvPr/>
          </p:nvSpPr>
          <p:spPr bwMode="auto">
            <a:xfrm>
              <a:off x="748" y="2116"/>
              <a:ext cx="4082" cy="363"/>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dirty="0"/>
                <a:t>subscript-expression                                   additive-expression</a:t>
              </a:r>
            </a:p>
          </p:txBody>
        </p:sp>
        <p:sp>
          <p:nvSpPr>
            <p:cNvPr id="8" name="Rectangle 8"/>
            <p:cNvSpPr>
              <a:spLocks noChangeArrowheads="1"/>
            </p:cNvSpPr>
            <p:nvPr/>
          </p:nvSpPr>
          <p:spPr bwMode="auto">
            <a:xfrm>
              <a:off x="748" y="1344"/>
              <a:ext cx="4445" cy="364"/>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Assign-expression</a:t>
              </a:r>
            </a:p>
          </p:txBody>
        </p:sp>
        <p:sp>
          <p:nvSpPr>
            <p:cNvPr id="9" name="Line 10"/>
            <p:cNvSpPr>
              <a:spLocks noChangeShapeType="1"/>
            </p:cNvSpPr>
            <p:nvPr/>
          </p:nvSpPr>
          <p:spPr bwMode="auto">
            <a:xfrm flipH="1">
              <a:off x="1610" y="1662"/>
              <a:ext cx="1270"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11"/>
            <p:cNvSpPr>
              <a:spLocks noChangeShapeType="1"/>
            </p:cNvSpPr>
            <p:nvPr/>
          </p:nvSpPr>
          <p:spPr bwMode="auto">
            <a:xfrm>
              <a:off x="2971" y="1662"/>
              <a:ext cx="1361"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12"/>
            <p:cNvSpPr>
              <a:spLocks noChangeShapeType="1"/>
            </p:cNvSpPr>
            <p:nvPr/>
          </p:nvSpPr>
          <p:spPr bwMode="auto">
            <a:xfrm flipH="1">
              <a:off x="1111" y="2433"/>
              <a:ext cx="318"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3"/>
            <p:cNvSpPr>
              <a:spLocks noChangeShapeType="1"/>
            </p:cNvSpPr>
            <p:nvPr/>
          </p:nvSpPr>
          <p:spPr bwMode="auto">
            <a:xfrm>
              <a:off x="1837" y="2433"/>
              <a:ext cx="453"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4"/>
            <p:cNvSpPr>
              <a:spLocks noChangeShapeType="1"/>
            </p:cNvSpPr>
            <p:nvPr/>
          </p:nvSpPr>
          <p:spPr bwMode="auto">
            <a:xfrm flipH="1">
              <a:off x="4041" y="2479"/>
              <a:ext cx="20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a:off x="4422" y="2479"/>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463556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DFA</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pPr>
              <a:buNone/>
            </a:pPr>
            <a:r>
              <a:rPr lang="en-US" altLang="zh-CN" dirty="0"/>
              <a:t>Example 2.6: exactly accept one b</a:t>
            </a:r>
          </a:p>
          <a:p>
            <a:endParaRPr lang="zh-CN" altLang="en-US" dirty="0"/>
          </a:p>
          <a:p>
            <a:endParaRPr lang="en-US" altLang="zh-CN" dirty="0" smtClean="0"/>
          </a:p>
          <a:p>
            <a:endParaRPr lang="zh-CN" altLang="en-US" dirty="0"/>
          </a:p>
          <a:p>
            <a:pPr>
              <a:buNone/>
            </a:pPr>
            <a:r>
              <a:rPr lang="en-US" altLang="zh-CN" dirty="0"/>
              <a:t>Example 2.7: at most one b</a:t>
            </a:r>
            <a:endParaRPr lang="zh-CN" altLang="en-US" dirty="0"/>
          </a:p>
          <a:p>
            <a:pPr>
              <a:buNone/>
            </a:pPr>
            <a:endParaRPr lang="zh-CN" altLang="en-US" dirty="0"/>
          </a:p>
        </p:txBody>
      </p:sp>
      <p:grpSp>
        <p:nvGrpSpPr>
          <p:cNvPr id="19" name="Group 4"/>
          <p:cNvGrpSpPr>
            <a:grpSpLocks/>
          </p:cNvGrpSpPr>
          <p:nvPr/>
        </p:nvGrpSpPr>
        <p:grpSpPr bwMode="auto">
          <a:xfrm>
            <a:off x="4089400" y="2378074"/>
            <a:ext cx="3005138" cy="1444625"/>
            <a:chOff x="3060" y="2376"/>
            <a:chExt cx="3960" cy="1713"/>
          </a:xfrm>
        </p:grpSpPr>
        <p:grpSp>
          <p:nvGrpSpPr>
            <p:cNvPr id="20" name="Group 5"/>
            <p:cNvGrpSpPr>
              <a:grpSpLocks/>
            </p:cNvGrpSpPr>
            <p:nvPr/>
          </p:nvGrpSpPr>
          <p:grpSpPr bwMode="auto">
            <a:xfrm>
              <a:off x="5220" y="3000"/>
              <a:ext cx="720" cy="711"/>
              <a:chOff x="4320" y="5097"/>
              <a:chExt cx="720" cy="711"/>
            </a:xfrm>
          </p:grpSpPr>
          <p:sp>
            <p:nvSpPr>
              <p:cNvPr id="33" name="Oval 6"/>
              <p:cNvSpPr>
                <a:spLocks noChangeArrowheads="1"/>
              </p:cNvSpPr>
              <p:nvPr/>
            </p:nvSpPr>
            <p:spPr bwMode="auto">
              <a:xfrm>
                <a:off x="4320" y="5097"/>
                <a:ext cx="720" cy="711"/>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34" name="Oval 7"/>
              <p:cNvSpPr>
                <a:spLocks noChangeArrowheads="1"/>
              </p:cNvSpPr>
              <p:nvPr/>
            </p:nvSpPr>
            <p:spPr bwMode="auto">
              <a:xfrm>
                <a:off x="4395" y="5199"/>
                <a:ext cx="570" cy="513"/>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
          <p:nvSpPr>
            <p:cNvPr id="21" name="Line 8"/>
            <p:cNvSpPr>
              <a:spLocks noChangeShapeType="1"/>
            </p:cNvSpPr>
            <p:nvPr/>
          </p:nvSpPr>
          <p:spPr bwMode="auto">
            <a:xfrm>
              <a:off x="4320" y="3465"/>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Oval 9"/>
            <p:cNvSpPr>
              <a:spLocks noChangeArrowheads="1"/>
            </p:cNvSpPr>
            <p:nvPr/>
          </p:nvSpPr>
          <p:spPr bwMode="auto">
            <a:xfrm>
              <a:off x="3600" y="3153"/>
              <a:ext cx="72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23" name="Line 10"/>
            <p:cNvSpPr>
              <a:spLocks noChangeShapeType="1"/>
            </p:cNvSpPr>
            <p:nvPr/>
          </p:nvSpPr>
          <p:spPr bwMode="auto">
            <a:xfrm>
              <a:off x="3060" y="3465"/>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Rectangle 11"/>
            <p:cNvSpPr>
              <a:spLocks noChangeArrowheads="1"/>
            </p:cNvSpPr>
            <p:nvPr/>
          </p:nvSpPr>
          <p:spPr bwMode="auto">
            <a:xfrm>
              <a:off x="4500" y="3621"/>
              <a:ext cx="360" cy="468"/>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b</a:t>
              </a:r>
              <a:endParaRPr lang="en-US" altLang="zh-CN"/>
            </a:p>
          </p:txBody>
        </p:sp>
        <p:sp>
          <p:nvSpPr>
            <p:cNvPr id="25" name="Rectangle 12"/>
            <p:cNvSpPr>
              <a:spLocks noChangeArrowheads="1"/>
            </p:cNvSpPr>
            <p:nvPr/>
          </p:nvSpPr>
          <p:spPr bwMode="auto">
            <a:xfrm>
              <a:off x="6480" y="2841"/>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Not b</a:t>
              </a:r>
              <a:endParaRPr lang="en-US" altLang="zh-CN" dirty="0"/>
            </a:p>
          </p:txBody>
        </p:sp>
        <p:sp>
          <p:nvSpPr>
            <p:cNvPr id="26" name="Rectangle 13"/>
            <p:cNvSpPr>
              <a:spLocks noChangeArrowheads="1"/>
            </p:cNvSpPr>
            <p:nvPr/>
          </p:nvSpPr>
          <p:spPr bwMode="auto">
            <a:xfrm>
              <a:off x="4140" y="2376"/>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Not b</a:t>
              </a:r>
              <a:endParaRPr lang="en-US" altLang="zh-CN"/>
            </a:p>
          </p:txBody>
        </p:sp>
        <p:grpSp>
          <p:nvGrpSpPr>
            <p:cNvPr id="27" name="Group 14"/>
            <p:cNvGrpSpPr>
              <a:grpSpLocks/>
            </p:cNvGrpSpPr>
            <p:nvPr/>
          </p:nvGrpSpPr>
          <p:grpSpPr bwMode="auto">
            <a:xfrm rot="3421565">
              <a:off x="3983" y="2665"/>
              <a:ext cx="540" cy="585"/>
              <a:chOff x="4500" y="6003"/>
              <a:chExt cx="540" cy="585"/>
            </a:xfrm>
          </p:grpSpPr>
          <p:sp>
            <p:nvSpPr>
              <p:cNvPr id="31" name="Line 15"/>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Arc 16"/>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8" name="Group 17"/>
            <p:cNvGrpSpPr>
              <a:grpSpLocks/>
            </p:cNvGrpSpPr>
            <p:nvPr/>
          </p:nvGrpSpPr>
          <p:grpSpPr bwMode="auto">
            <a:xfrm rot="3421565">
              <a:off x="5603" y="2509"/>
              <a:ext cx="540" cy="585"/>
              <a:chOff x="4500" y="6003"/>
              <a:chExt cx="540" cy="585"/>
            </a:xfrm>
          </p:grpSpPr>
          <p:sp>
            <p:nvSpPr>
              <p:cNvPr id="29" name="Line 18"/>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Arc 19"/>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35" name="Group 20"/>
          <p:cNvGrpSpPr>
            <a:grpSpLocks/>
          </p:cNvGrpSpPr>
          <p:nvPr/>
        </p:nvGrpSpPr>
        <p:grpSpPr bwMode="auto">
          <a:xfrm>
            <a:off x="4179020" y="4228211"/>
            <a:ext cx="2915517" cy="1296289"/>
            <a:chOff x="3420" y="2590"/>
            <a:chExt cx="4020" cy="1713"/>
          </a:xfrm>
        </p:grpSpPr>
        <p:sp>
          <p:nvSpPr>
            <p:cNvPr id="36" name="Rectangle 21"/>
            <p:cNvSpPr>
              <a:spLocks noChangeArrowheads="1"/>
            </p:cNvSpPr>
            <p:nvPr/>
          </p:nvSpPr>
          <p:spPr bwMode="auto">
            <a:xfrm>
              <a:off x="4560" y="2590"/>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not b</a:t>
              </a:r>
              <a:endParaRPr lang="en-US" altLang="zh-CN" dirty="0"/>
            </a:p>
          </p:txBody>
        </p:sp>
        <p:grpSp>
          <p:nvGrpSpPr>
            <p:cNvPr id="37" name="Group 22"/>
            <p:cNvGrpSpPr>
              <a:grpSpLocks/>
            </p:cNvGrpSpPr>
            <p:nvPr/>
          </p:nvGrpSpPr>
          <p:grpSpPr bwMode="auto">
            <a:xfrm>
              <a:off x="5580" y="3468"/>
              <a:ext cx="720" cy="711"/>
              <a:chOff x="4320" y="5097"/>
              <a:chExt cx="720" cy="711"/>
            </a:xfrm>
          </p:grpSpPr>
          <p:sp>
            <p:nvSpPr>
              <p:cNvPr id="51" name="Oval 23"/>
              <p:cNvSpPr>
                <a:spLocks noChangeArrowheads="1"/>
              </p:cNvSpPr>
              <p:nvPr/>
            </p:nvSpPr>
            <p:spPr bwMode="auto">
              <a:xfrm>
                <a:off x="4320" y="5097"/>
                <a:ext cx="720" cy="711"/>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52" name="Oval 24"/>
              <p:cNvSpPr>
                <a:spLocks noChangeArrowheads="1"/>
              </p:cNvSpPr>
              <p:nvPr/>
            </p:nvSpPr>
            <p:spPr bwMode="auto">
              <a:xfrm>
                <a:off x="4395" y="5199"/>
                <a:ext cx="570" cy="513"/>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
          <p:nvSpPr>
            <p:cNvPr id="38" name="Line 25"/>
            <p:cNvSpPr>
              <a:spLocks noChangeShapeType="1"/>
            </p:cNvSpPr>
            <p:nvPr/>
          </p:nvSpPr>
          <p:spPr bwMode="auto">
            <a:xfrm>
              <a:off x="4680" y="378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26"/>
            <p:cNvSpPr>
              <a:spLocks noChangeShapeType="1"/>
            </p:cNvSpPr>
            <p:nvPr/>
          </p:nvSpPr>
          <p:spPr bwMode="auto">
            <a:xfrm>
              <a:off x="3420" y="378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Rectangle 27"/>
            <p:cNvSpPr>
              <a:spLocks noChangeArrowheads="1"/>
            </p:cNvSpPr>
            <p:nvPr/>
          </p:nvSpPr>
          <p:spPr bwMode="auto">
            <a:xfrm>
              <a:off x="4920" y="3835"/>
              <a:ext cx="360" cy="468"/>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b</a:t>
              </a:r>
              <a:endParaRPr lang="en-US" altLang="zh-CN"/>
            </a:p>
          </p:txBody>
        </p:sp>
        <p:sp>
          <p:nvSpPr>
            <p:cNvPr id="41" name="Rectangle 28"/>
            <p:cNvSpPr>
              <a:spLocks noChangeArrowheads="1"/>
            </p:cNvSpPr>
            <p:nvPr/>
          </p:nvSpPr>
          <p:spPr bwMode="auto">
            <a:xfrm>
              <a:off x="6900" y="3055"/>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not b</a:t>
              </a:r>
              <a:endParaRPr lang="en-US" altLang="zh-CN" dirty="0"/>
            </a:p>
          </p:txBody>
        </p:sp>
        <p:grpSp>
          <p:nvGrpSpPr>
            <p:cNvPr id="42" name="Group 29"/>
            <p:cNvGrpSpPr>
              <a:grpSpLocks/>
            </p:cNvGrpSpPr>
            <p:nvPr/>
          </p:nvGrpSpPr>
          <p:grpSpPr bwMode="auto">
            <a:xfrm>
              <a:off x="3960" y="3468"/>
              <a:ext cx="720" cy="711"/>
              <a:chOff x="4320" y="5097"/>
              <a:chExt cx="720" cy="711"/>
            </a:xfrm>
          </p:grpSpPr>
          <p:sp>
            <p:nvSpPr>
              <p:cNvPr id="49" name="Oval 30"/>
              <p:cNvSpPr>
                <a:spLocks noChangeArrowheads="1"/>
              </p:cNvSpPr>
              <p:nvPr/>
            </p:nvSpPr>
            <p:spPr bwMode="auto">
              <a:xfrm>
                <a:off x="4320" y="5097"/>
                <a:ext cx="720" cy="711"/>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50" name="Oval 31"/>
              <p:cNvSpPr>
                <a:spLocks noChangeArrowheads="1"/>
              </p:cNvSpPr>
              <p:nvPr/>
            </p:nvSpPr>
            <p:spPr bwMode="auto">
              <a:xfrm>
                <a:off x="4395" y="5199"/>
                <a:ext cx="570" cy="513"/>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grpSp>
          <p:nvGrpSpPr>
            <p:cNvPr id="43" name="Group 32"/>
            <p:cNvGrpSpPr>
              <a:grpSpLocks/>
            </p:cNvGrpSpPr>
            <p:nvPr/>
          </p:nvGrpSpPr>
          <p:grpSpPr bwMode="auto">
            <a:xfrm rot="3980033">
              <a:off x="4343" y="2977"/>
              <a:ext cx="540" cy="585"/>
              <a:chOff x="4500" y="6003"/>
              <a:chExt cx="540" cy="585"/>
            </a:xfrm>
          </p:grpSpPr>
          <p:sp>
            <p:nvSpPr>
              <p:cNvPr id="47" name="Line 33"/>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Arc 34"/>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4" name="Group 35"/>
            <p:cNvGrpSpPr>
              <a:grpSpLocks/>
            </p:cNvGrpSpPr>
            <p:nvPr/>
          </p:nvGrpSpPr>
          <p:grpSpPr bwMode="auto">
            <a:xfrm rot="6840005">
              <a:off x="6323" y="3445"/>
              <a:ext cx="540" cy="585"/>
              <a:chOff x="4500" y="6003"/>
              <a:chExt cx="540" cy="585"/>
            </a:xfrm>
          </p:grpSpPr>
          <p:sp>
            <p:nvSpPr>
              <p:cNvPr id="45" name="Line 36"/>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Arc 37"/>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3200509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DFA</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pPr>
              <a:buNone/>
            </a:pPr>
            <a:r>
              <a:rPr lang="en-US" altLang="zh-CN" dirty="0"/>
              <a:t>Example 2.8</a:t>
            </a:r>
            <a:r>
              <a:rPr lang="en-US" altLang="zh-CN" dirty="0" smtClean="0"/>
              <a:t>:	digit </a:t>
            </a:r>
            <a:r>
              <a:rPr lang="en-US" altLang="zh-CN" dirty="0"/>
              <a:t>= [0-9]</a:t>
            </a:r>
          </a:p>
          <a:p>
            <a:pPr>
              <a:buNone/>
            </a:pPr>
            <a:r>
              <a:rPr lang="en-US" altLang="zh-CN" dirty="0"/>
              <a:t>			</a:t>
            </a:r>
            <a:r>
              <a:rPr lang="en-US" altLang="zh-CN" dirty="0" err="1" smtClean="0"/>
              <a:t>nat</a:t>
            </a:r>
            <a:r>
              <a:rPr lang="en-US" altLang="zh-CN" dirty="0" smtClean="0"/>
              <a:t> </a:t>
            </a:r>
            <a:r>
              <a:rPr lang="en-US" altLang="zh-CN" dirty="0"/>
              <a:t>= digit +</a:t>
            </a:r>
          </a:p>
          <a:p>
            <a:pPr>
              <a:buNone/>
            </a:pPr>
            <a:r>
              <a:rPr lang="en-US" altLang="zh-CN" dirty="0"/>
              <a:t>		                </a:t>
            </a:r>
            <a:r>
              <a:rPr lang="en-US" altLang="zh-CN" dirty="0" err="1" smtClean="0"/>
              <a:t>signedNat</a:t>
            </a:r>
            <a:r>
              <a:rPr lang="en-US" altLang="zh-CN" dirty="0" smtClean="0"/>
              <a:t> </a:t>
            </a:r>
            <a:r>
              <a:rPr lang="en-US" altLang="zh-CN" dirty="0"/>
              <a:t>= (+|-)? </a:t>
            </a:r>
            <a:r>
              <a:rPr lang="en-US" altLang="zh-CN" dirty="0" err="1"/>
              <a:t>nat</a:t>
            </a:r>
            <a:endParaRPr lang="en-US" altLang="zh-CN" dirty="0"/>
          </a:p>
          <a:p>
            <a:pPr>
              <a:buNone/>
            </a:pPr>
            <a:r>
              <a:rPr lang="en-US" altLang="zh-CN" dirty="0"/>
              <a:t>		                </a:t>
            </a:r>
            <a:r>
              <a:rPr lang="en-US" altLang="zh-CN" dirty="0" smtClean="0"/>
              <a:t>Number </a:t>
            </a:r>
            <a:r>
              <a:rPr lang="en-US" altLang="zh-CN" dirty="0"/>
              <a:t>= </a:t>
            </a:r>
            <a:r>
              <a:rPr lang="en-US" altLang="zh-CN" dirty="0" err="1"/>
              <a:t>singedNat</a:t>
            </a:r>
            <a:r>
              <a:rPr lang="en-US" altLang="zh-CN" dirty="0"/>
              <a:t>(</a:t>
            </a:r>
            <a:r>
              <a:rPr lang="en-US" altLang="zh-CN"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err="1"/>
              <a:t>nat</a:t>
            </a:r>
            <a:r>
              <a:rPr lang="en-US" altLang="zh-CN" dirty="0"/>
              <a:t>)?(E </a:t>
            </a:r>
            <a:r>
              <a:rPr lang="en-US" altLang="zh-CN" dirty="0" err="1"/>
              <a:t>signedNat</a:t>
            </a:r>
            <a:r>
              <a:rPr lang="en-US" altLang="zh-CN" dirty="0"/>
              <a:t>)?</a:t>
            </a:r>
          </a:p>
          <a:p>
            <a:pPr>
              <a:buNone/>
            </a:pPr>
            <a:r>
              <a:rPr lang="en-US" altLang="zh-CN" sz="2800" dirty="0"/>
              <a:t>A DFA of </a:t>
            </a:r>
            <a:r>
              <a:rPr lang="en-US" altLang="zh-CN" sz="2800" dirty="0" err="1"/>
              <a:t>nat</a:t>
            </a:r>
            <a:r>
              <a:rPr lang="en-US" altLang="zh-CN" dirty="0"/>
              <a:t>:</a:t>
            </a:r>
          </a:p>
          <a:p>
            <a:endParaRPr lang="en-US" altLang="zh-CN" dirty="0"/>
          </a:p>
          <a:p>
            <a:pPr>
              <a:buNone/>
            </a:pPr>
            <a:r>
              <a:rPr lang="en-US" altLang="zh-CN" sz="2800" dirty="0"/>
              <a:t>A DFA of </a:t>
            </a:r>
            <a:r>
              <a:rPr lang="en-US" altLang="zh-CN" sz="2800" dirty="0" err="1"/>
              <a:t>signedNat</a:t>
            </a:r>
            <a:r>
              <a:rPr lang="en-US" altLang="zh-CN" dirty="0"/>
              <a:t>:</a:t>
            </a:r>
            <a:endParaRPr lang="zh-CN" altLang="en-US" dirty="0"/>
          </a:p>
        </p:txBody>
      </p:sp>
      <p:grpSp>
        <p:nvGrpSpPr>
          <p:cNvPr id="53" name="Group 4"/>
          <p:cNvGrpSpPr>
            <a:grpSpLocks/>
          </p:cNvGrpSpPr>
          <p:nvPr/>
        </p:nvGrpSpPr>
        <p:grpSpPr bwMode="auto">
          <a:xfrm>
            <a:off x="3924300" y="4005263"/>
            <a:ext cx="2286000" cy="749300"/>
            <a:chOff x="3420" y="3156"/>
            <a:chExt cx="3600" cy="1179"/>
          </a:xfrm>
        </p:grpSpPr>
        <p:grpSp>
          <p:nvGrpSpPr>
            <p:cNvPr id="54" name="Group 5"/>
            <p:cNvGrpSpPr>
              <a:grpSpLocks/>
            </p:cNvGrpSpPr>
            <p:nvPr/>
          </p:nvGrpSpPr>
          <p:grpSpPr bwMode="auto">
            <a:xfrm>
              <a:off x="5400" y="3624"/>
              <a:ext cx="675" cy="711"/>
              <a:chOff x="4320" y="5097"/>
              <a:chExt cx="720" cy="711"/>
            </a:xfrm>
          </p:grpSpPr>
          <p:sp>
            <p:nvSpPr>
              <p:cNvPr id="73" name="Oval 6"/>
              <p:cNvSpPr>
                <a:spLocks noChangeArrowheads="1"/>
              </p:cNvSpPr>
              <p:nvPr/>
            </p:nvSpPr>
            <p:spPr bwMode="auto">
              <a:xfrm>
                <a:off x="4320" y="5097"/>
                <a:ext cx="720" cy="711"/>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74" name="Oval 7"/>
              <p:cNvSpPr>
                <a:spLocks noChangeArrowheads="1"/>
              </p:cNvSpPr>
              <p:nvPr/>
            </p:nvSpPr>
            <p:spPr bwMode="auto">
              <a:xfrm>
                <a:off x="4395" y="5199"/>
                <a:ext cx="570" cy="513"/>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
          <p:nvSpPr>
            <p:cNvPr id="55" name="Line 8"/>
            <p:cNvSpPr>
              <a:spLocks noChangeShapeType="1"/>
            </p:cNvSpPr>
            <p:nvPr/>
          </p:nvSpPr>
          <p:spPr bwMode="auto">
            <a:xfrm>
              <a:off x="450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Oval 9"/>
            <p:cNvSpPr>
              <a:spLocks noChangeArrowheads="1"/>
            </p:cNvSpPr>
            <p:nvPr/>
          </p:nvSpPr>
          <p:spPr bwMode="auto">
            <a:xfrm>
              <a:off x="3960" y="3624"/>
              <a:ext cx="585"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57" name="Line 10"/>
            <p:cNvSpPr>
              <a:spLocks noChangeShapeType="1"/>
            </p:cNvSpPr>
            <p:nvPr/>
          </p:nvSpPr>
          <p:spPr bwMode="auto">
            <a:xfrm>
              <a:off x="342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 name="Rectangle 11"/>
            <p:cNvSpPr>
              <a:spLocks noChangeArrowheads="1"/>
            </p:cNvSpPr>
            <p:nvPr/>
          </p:nvSpPr>
          <p:spPr bwMode="auto">
            <a:xfrm>
              <a:off x="6480" y="3312"/>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grpSp>
          <p:nvGrpSpPr>
            <p:cNvPr id="59" name="Group 12"/>
            <p:cNvGrpSpPr>
              <a:grpSpLocks/>
            </p:cNvGrpSpPr>
            <p:nvPr/>
          </p:nvGrpSpPr>
          <p:grpSpPr bwMode="auto">
            <a:xfrm rot="4188496">
              <a:off x="5783" y="3133"/>
              <a:ext cx="540" cy="585"/>
              <a:chOff x="4500" y="6003"/>
              <a:chExt cx="540" cy="585"/>
            </a:xfrm>
          </p:grpSpPr>
          <p:sp>
            <p:nvSpPr>
              <p:cNvPr id="71" name="Line 13"/>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Arc 14"/>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0" name="Group 15"/>
            <p:cNvGrpSpPr>
              <a:grpSpLocks/>
            </p:cNvGrpSpPr>
            <p:nvPr/>
          </p:nvGrpSpPr>
          <p:grpSpPr bwMode="auto">
            <a:xfrm>
              <a:off x="5400" y="3624"/>
              <a:ext cx="675" cy="711"/>
              <a:chOff x="4320" y="5097"/>
              <a:chExt cx="720" cy="711"/>
            </a:xfrm>
          </p:grpSpPr>
          <p:sp>
            <p:nvSpPr>
              <p:cNvPr id="69" name="Oval 16"/>
              <p:cNvSpPr>
                <a:spLocks noChangeArrowheads="1"/>
              </p:cNvSpPr>
              <p:nvPr/>
            </p:nvSpPr>
            <p:spPr bwMode="auto">
              <a:xfrm>
                <a:off x="4320" y="5097"/>
                <a:ext cx="720" cy="711"/>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70" name="Oval 17"/>
              <p:cNvSpPr>
                <a:spLocks noChangeArrowheads="1"/>
              </p:cNvSpPr>
              <p:nvPr/>
            </p:nvSpPr>
            <p:spPr bwMode="auto">
              <a:xfrm>
                <a:off x="4395" y="5199"/>
                <a:ext cx="570" cy="513"/>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
          <p:nvSpPr>
            <p:cNvPr id="61" name="Line 18"/>
            <p:cNvSpPr>
              <a:spLocks noChangeShapeType="1"/>
            </p:cNvSpPr>
            <p:nvPr/>
          </p:nvSpPr>
          <p:spPr bwMode="auto">
            <a:xfrm>
              <a:off x="450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Oval 19"/>
            <p:cNvSpPr>
              <a:spLocks noChangeArrowheads="1"/>
            </p:cNvSpPr>
            <p:nvPr/>
          </p:nvSpPr>
          <p:spPr bwMode="auto">
            <a:xfrm>
              <a:off x="3960" y="3624"/>
              <a:ext cx="585"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63" name="Line 20"/>
            <p:cNvSpPr>
              <a:spLocks noChangeShapeType="1"/>
            </p:cNvSpPr>
            <p:nvPr/>
          </p:nvSpPr>
          <p:spPr bwMode="auto">
            <a:xfrm>
              <a:off x="342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Rectangle 21"/>
            <p:cNvSpPr>
              <a:spLocks noChangeArrowheads="1"/>
            </p:cNvSpPr>
            <p:nvPr/>
          </p:nvSpPr>
          <p:spPr bwMode="auto">
            <a:xfrm>
              <a:off x="6480" y="3312"/>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grpSp>
          <p:nvGrpSpPr>
            <p:cNvPr id="65" name="Group 22"/>
            <p:cNvGrpSpPr>
              <a:grpSpLocks/>
            </p:cNvGrpSpPr>
            <p:nvPr/>
          </p:nvGrpSpPr>
          <p:grpSpPr bwMode="auto">
            <a:xfrm rot="4188496">
              <a:off x="5783" y="3133"/>
              <a:ext cx="540" cy="585"/>
              <a:chOff x="4500" y="6003"/>
              <a:chExt cx="540" cy="585"/>
            </a:xfrm>
          </p:grpSpPr>
          <p:sp>
            <p:nvSpPr>
              <p:cNvPr id="67" name="Line 23"/>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 name="Arc 24"/>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6" name="Rectangle 25"/>
            <p:cNvSpPr>
              <a:spLocks noChangeArrowheads="1"/>
            </p:cNvSpPr>
            <p:nvPr/>
          </p:nvSpPr>
          <p:spPr bwMode="auto">
            <a:xfrm>
              <a:off x="4680" y="3468"/>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digit</a:t>
              </a:r>
              <a:endParaRPr lang="en-US" altLang="zh-CN" dirty="0"/>
            </a:p>
          </p:txBody>
        </p:sp>
      </p:grpSp>
      <p:grpSp>
        <p:nvGrpSpPr>
          <p:cNvPr id="75" name="Group 26"/>
          <p:cNvGrpSpPr>
            <a:grpSpLocks/>
          </p:cNvGrpSpPr>
          <p:nvPr/>
        </p:nvGrpSpPr>
        <p:grpSpPr bwMode="auto">
          <a:xfrm>
            <a:off x="3635375" y="5157788"/>
            <a:ext cx="3771900" cy="990600"/>
            <a:chOff x="2520" y="3312"/>
            <a:chExt cx="5940" cy="1560"/>
          </a:xfrm>
        </p:grpSpPr>
        <p:sp>
          <p:nvSpPr>
            <p:cNvPr id="76" name="Line 27"/>
            <p:cNvSpPr>
              <a:spLocks noChangeShapeType="1"/>
            </p:cNvSpPr>
            <p:nvPr/>
          </p:nvSpPr>
          <p:spPr bwMode="auto">
            <a:xfrm flipV="1">
              <a:off x="594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 name="Rectangle 28"/>
            <p:cNvSpPr>
              <a:spLocks noChangeArrowheads="1"/>
            </p:cNvSpPr>
            <p:nvPr/>
          </p:nvSpPr>
          <p:spPr bwMode="auto">
            <a:xfrm>
              <a:off x="6120" y="3468"/>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digit</a:t>
              </a:r>
              <a:endParaRPr lang="en-US" altLang="zh-CN" dirty="0"/>
            </a:p>
          </p:txBody>
        </p:sp>
        <p:sp>
          <p:nvSpPr>
            <p:cNvPr id="78" name="Line 29"/>
            <p:cNvSpPr>
              <a:spLocks noChangeShapeType="1"/>
            </p:cNvSpPr>
            <p:nvPr/>
          </p:nvSpPr>
          <p:spPr bwMode="auto">
            <a:xfrm>
              <a:off x="252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 name="Rectangle 30"/>
            <p:cNvSpPr>
              <a:spLocks noChangeArrowheads="1"/>
            </p:cNvSpPr>
            <p:nvPr/>
          </p:nvSpPr>
          <p:spPr bwMode="auto">
            <a:xfrm>
              <a:off x="4500" y="3315"/>
              <a:ext cx="180" cy="309"/>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t>
              </a:r>
              <a:endParaRPr lang="en-US" altLang="zh-CN"/>
            </a:p>
          </p:txBody>
        </p:sp>
        <p:sp>
          <p:nvSpPr>
            <p:cNvPr id="80" name="Rectangle 31"/>
            <p:cNvSpPr>
              <a:spLocks noChangeArrowheads="1"/>
            </p:cNvSpPr>
            <p:nvPr/>
          </p:nvSpPr>
          <p:spPr bwMode="auto">
            <a:xfrm>
              <a:off x="4500" y="424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a:sym typeface="Symbol" panose="05050102010706020507" pitchFamily="18" charset="2"/>
                </a:rPr>
                <a:t></a:t>
              </a:r>
              <a:endParaRPr lang="zh-CN" altLang="en-US"/>
            </a:p>
          </p:txBody>
        </p:sp>
        <p:sp>
          <p:nvSpPr>
            <p:cNvPr id="81" name="Oval 32"/>
            <p:cNvSpPr>
              <a:spLocks noChangeArrowheads="1"/>
            </p:cNvSpPr>
            <p:nvPr/>
          </p:nvSpPr>
          <p:spPr bwMode="auto">
            <a:xfrm>
              <a:off x="3060" y="362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 name="Oval 33"/>
            <p:cNvSpPr>
              <a:spLocks noChangeArrowheads="1"/>
            </p:cNvSpPr>
            <p:nvPr/>
          </p:nvSpPr>
          <p:spPr bwMode="auto">
            <a:xfrm>
              <a:off x="5400" y="362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83" name="Rectangle 34"/>
            <p:cNvSpPr>
              <a:spLocks noChangeArrowheads="1"/>
            </p:cNvSpPr>
            <p:nvPr/>
          </p:nvSpPr>
          <p:spPr bwMode="auto">
            <a:xfrm>
              <a:off x="7920" y="3312"/>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84" name="Arc 35"/>
            <p:cNvSpPr>
              <a:spLocks/>
            </p:cNvSpPr>
            <p:nvPr/>
          </p:nvSpPr>
          <p:spPr bwMode="auto">
            <a:xfrm>
              <a:off x="3600" y="3780"/>
              <a:ext cx="1629" cy="156"/>
            </a:xfrm>
            <a:custGeom>
              <a:avLst/>
              <a:gdLst>
                <a:gd name="T0" fmla="*/ 0 w 28698"/>
                <a:gd name="T1" fmla="*/ 123 h 21600"/>
                <a:gd name="T2" fmla="*/ 1629 w 28698"/>
                <a:gd name="T3" fmla="*/ 10 h 21600"/>
                <a:gd name="T4" fmla="*/ 1198 w 28698"/>
                <a:gd name="T5" fmla="*/ 156 h 21600"/>
                <a:gd name="T6" fmla="*/ 0 60000 65536"/>
                <a:gd name="T7" fmla="*/ 0 60000 65536"/>
                <a:gd name="T8" fmla="*/ 0 60000 65536"/>
              </a:gdLst>
              <a:ahLst/>
              <a:cxnLst>
                <a:cxn ang="T6">
                  <a:pos x="T0" y="T1"/>
                </a:cxn>
                <a:cxn ang="T7">
                  <a:pos x="T2" y="T3"/>
                </a:cxn>
                <a:cxn ang="T8">
                  <a:pos x="T4" y="T5"/>
                </a:cxn>
              </a:cxnLst>
              <a:rect l="0" t="0" r="r" b="b"/>
              <a:pathLst>
                <a:path w="28698" h="21600" fill="none" extrusionOk="0">
                  <a:moveTo>
                    <a:pt x="-1" y="16997"/>
                  </a:moveTo>
                  <a:cubicBezTo>
                    <a:pt x="2163" y="7075"/>
                    <a:pt x="10948" y="0"/>
                    <a:pt x="21104" y="0"/>
                  </a:cubicBezTo>
                  <a:cubicBezTo>
                    <a:pt x="23697" y="0"/>
                    <a:pt x="26269" y="467"/>
                    <a:pt x="28698" y="1378"/>
                  </a:cubicBezTo>
                </a:path>
                <a:path w="28698" h="21600" stroke="0" extrusionOk="0">
                  <a:moveTo>
                    <a:pt x="-1" y="16997"/>
                  </a:moveTo>
                  <a:cubicBezTo>
                    <a:pt x="2163" y="7075"/>
                    <a:pt x="10948" y="0"/>
                    <a:pt x="21104" y="0"/>
                  </a:cubicBezTo>
                  <a:cubicBezTo>
                    <a:pt x="23697" y="0"/>
                    <a:pt x="26269" y="467"/>
                    <a:pt x="28698" y="1378"/>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Line 36"/>
            <p:cNvSpPr>
              <a:spLocks noChangeShapeType="1"/>
            </p:cNvSpPr>
            <p:nvPr/>
          </p:nvSpPr>
          <p:spPr bwMode="auto">
            <a:xfrm>
              <a:off x="5220" y="3780"/>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Line 37"/>
            <p:cNvSpPr>
              <a:spLocks noChangeShapeType="1"/>
            </p:cNvSpPr>
            <p:nvPr/>
          </p:nvSpPr>
          <p:spPr bwMode="auto">
            <a:xfrm>
              <a:off x="5220" y="4092"/>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Rectangle 38"/>
            <p:cNvSpPr>
              <a:spLocks noChangeArrowheads="1"/>
            </p:cNvSpPr>
            <p:nvPr/>
          </p:nvSpPr>
          <p:spPr bwMode="auto">
            <a:xfrm>
              <a:off x="5220" y="4404"/>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88" name="AutoShape 39"/>
            <p:cNvSpPr>
              <a:spLocks noChangeArrowheads="1"/>
            </p:cNvSpPr>
            <p:nvPr/>
          </p:nvSpPr>
          <p:spPr bwMode="auto">
            <a:xfrm>
              <a:off x="6840" y="3624"/>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grpSp>
          <p:nvGrpSpPr>
            <p:cNvPr id="89" name="Group 40"/>
            <p:cNvGrpSpPr>
              <a:grpSpLocks/>
            </p:cNvGrpSpPr>
            <p:nvPr/>
          </p:nvGrpSpPr>
          <p:grpSpPr bwMode="auto">
            <a:xfrm rot="5740775">
              <a:off x="7223" y="3289"/>
              <a:ext cx="540" cy="585"/>
              <a:chOff x="4500" y="6003"/>
              <a:chExt cx="540" cy="585"/>
            </a:xfrm>
          </p:grpSpPr>
          <p:sp>
            <p:nvSpPr>
              <p:cNvPr id="93" name="Line 41"/>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 name="Arc 42"/>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0" name="Arc 43"/>
            <p:cNvSpPr>
              <a:spLocks/>
            </p:cNvSpPr>
            <p:nvPr/>
          </p:nvSpPr>
          <p:spPr bwMode="auto">
            <a:xfrm rot="10800000" flipH="1">
              <a:off x="3600" y="3936"/>
              <a:ext cx="1611" cy="156"/>
            </a:xfrm>
            <a:custGeom>
              <a:avLst/>
              <a:gdLst>
                <a:gd name="T0" fmla="*/ 0 w 28698"/>
                <a:gd name="T1" fmla="*/ 123 h 21600"/>
                <a:gd name="T2" fmla="*/ 1611 w 28698"/>
                <a:gd name="T3" fmla="*/ 10 h 21600"/>
                <a:gd name="T4" fmla="*/ 1185 w 28698"/>
                <a:gd name="T5" fmla="*/ 156 h 21600"/>
                <a:gd name="T6" fmla="*/ 0 60000 65536"/>
                <a:gd name="T7" fmla="*/ 0 60000 65536"/>
                <a:gd name="T8" fmla="*/ 0 60000 65536"/>
              </a:gdLst>
              <a:ahLst/>
              <a:cxnLst>
                <a:cxn ang="T6">
                  <a:pos x="T0" y="T1"/>
                </a:cxn>
                <a:cxn ang="T7">
                  <a:pos x="T2" y="T3"/>
                </a:cxn>
                <a:cxn ang="T8">
                  <a:pos x="T4" y="T5"/>
                </a:cxn>
              </a:cxnLst>
              <a:rect l="0" t="0" r="r" b="b"/>
              <a:pathLst>
                <a:path w="28698" h="21600" fill="none" extrusionOk="0">
                  <a:moveTo>
                    <a:pt x="-1" y="16997"/>
                  </a:moveTo>
                  <a:cubicBezTo>
                    <a:pt x="2163" y="7075"/>
                    <a:pt x="10948" y="0"/>
                    <a:pt x="21104" y="0"/>
                  </a:cubicBezTo>
                  <a:cubicBezTo>
                    <a:pt x="23697" y="0"/>
                    <a:pt x="26269" y="467"/>
                    <a:pt x="28698" y="1378"/>
                  </a:cubicBezTo>
                </a:path>
                <a:path w="28698" h="21600" stroke="0" extrusionOk="0">
                  <a:moveTo>
                    <a:pt x="-1" y="16997"/>
                  </a:moveTo>
                  <a:cubicBezTo>
                    <a:pt x="2163" y="7075"/>
                    <a:pt x="10948" y="0"/>
                    <a:pt x="21104" y="0"/>
                  </a:cubicBezTo>
                  <a:cubicBezTo>
                    <a:pt x="23697" y="0"/>
                    <a:pt x="26269" y="467"/>
                    <a:pt x="28698" y="1378"/>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Arc 44"/>
            <p:cNvSpPr>
              <a:spLocks/>
            </p:cNvSpPr>
            <p:nvPr/>
          </p:nvSpPr>
          <p:spPr bwMode="auto">
            <a:xfrm rot="10800000" flipH="1">
              <a:off x="3420" y="4092"/>
              <a:ext cx="3600" cy="780"/>
            </a:xfrm>
            <a:custGeom>
              <a:avLst/>
              <a:gdLst>
                <a:gd name="T0" fmla="*/ 0 w 40941"/>
                <a:gd name="T1" fmla="*/ 614 h 21600"/>
                <a:gd name="T2" fmla="*/ 3600 w 40941"/>
                <a:gd name="T3" fmla="*/ 471 h 21600"/>
                <a:gd name="T4" fmla="*/ 1856 w 40941"/>
                <a:gd name="T5" fmla="*/ 780 h 21600"/>
                <a:gd name="T6" fmla="*/ 0 60000 65536"/>
                <a:gd name="T7" fmla="*/ 0 60000 65536"/>
                <a:gd name="T8" fmla="*/ 0 60000 65536"/>
              </a:gdLst>
              <a:ahLst/>
              <a:cxnLst>
                <a:cxn ang="T6">
                  <a:pos x="T0" y="T1"/>
                </a:cxn>
                <a:cxn ang="T7">
                  <a:pos x="T2" y="T3"/>
                </a:cxn>
                <a:cxn ang="T8">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Line 45"/>
            <p:cNvSpPr>
              <a:spLocks noChangeShapeType="1"/>
            </p:cNvSpPr>
            <p:nvPr/>
          </p:nvSpPr>
          <p:spPr bwMode="auto">
            <a:xfrm flipV="1">
              <a:off x="7020" y="4248"/>
              <a:ext cx="18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7140602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DFA</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pPr>
              <a:buNone/>
            </a:pPr>
            <a:r>
              <a:rPr lang="en-US" altLang="zh-CN" dirty="0"/>
              <a:t>Example 2.8:digit = [0-9]</a:t>
            </a:r>
          </a:p>
          <a:p>
            <a:pPr>
              <a:buNone/>
            </a:pPr>
            <a:r>
              <a:rPr lang="en-US" altLang="zh-CN" dirty="0"/>
              <a:t>			     </a:t>
            </a:r>
            <a:r>
              <a:rPr lang="en-US" altLang="zh-CN" dirty="0" err="1"/>
              <a:t>nat</a:t>
            </a:r>
            <a:r>
              <a:rPr lang="en-US" altLang="zh-CN" dirty="0"/>
              <a:t> = digit +</a:t>
            </a:r>
          </a:p>
          <a:p>
            <a:pPr>
              <a:buNone/>
            </a:pPr>
            <a:r>
              <a:rPr lang="en-US" altLang="zh-CN" dirty="0"/>
              <a:t>		                   </a:t>
            </a:r>
            <a:r>
              <a:rPr lang="en-US" altLang="zh-CN" dirty="0" err="1"/>
              <a:t>signedNat</a:t>
            </a:r>
            <a:r>
              <a:rPr lang="en-US" altLang="zh-CN" dirty="0"/>
              <a:t> = (+|-)? </a:t>
            </a:r>
            <a:r>
              <a:rPr lang="en-US" altLang="zh-CN" dirty="0" err="1"/>
              <a:t>nat</a:t>
            </a:r>
            <a:endParaRPr lang="en-US" altLang="zh-CN" dirty="0"/>
          </a:p>
          <a:p>
            <a:pPr>
              <a:buNone/>
            </a:pPr>
            <a:r>
              <a:rPr lang="en-US" altLang="zh-CN" dirty="0"/>
              <a:t>		                   Number = </a:t>
            </a:r>
            <a:r>
              <a:rPr lang="en-US" altLang="zh-CN" dirty="0" err="1"/>
              <a:t>singedNat</a:t>
            </a:r>
            <a:r>
              <a:rPr lang="en-US" altLang="zh-CN" dirty="0"/>
              <a:t>(</a:t>
            </a:r>
            <a:r>
              <a:rPr lang="en-US" altLang="zh-CN"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err="1"/>
              <a:t>nat</a:t>
            </a:r>
            <a:r>
              <a:rPr lang="en-US" altLang="zh-CN" dirty="0"/>
              <a:t>)?(E </a:t>
            </a:r>
            <a:r>
              <a:rPr lang="en-US" altLang="zh-CN" dirty="0" err="1"/>
              <a:t>signedNat</a:t>
            </a:r>
            <a:r>
              <a:rPr lang="en-US" altLang="zh-CN" dirty="0"/>
              <a:t>)?</a:t>
            </a:r>
          </a:p>
          <a:p>
            <a:pPr>
              <a:buNone/>
            </a:pPr>
            <a:r>
              <a:rPr lang="en-US" altLang="zh-CN" sz="2800" dirty="0"/>
              <a:t>A DFA of Number</a:t>
            </a:r>
            <a:r>
              <a:rPr lang="en-US" altLang="zh-CN" dirty="0"/>
              <a:t>:</a:t>
            </a:r>
            <a:endParaRPr lang="zh-CN" altLang="en-US" dirty="0"/>
          </a:p>
        </p:txBody>
      </p:sp>
      <p:grpSp>
        <p:nvGrpSpPr>
          <p:cNvPr id="46" name="Group 46"/>
          <p:cNvGrpSpPr>
            <a:grpSpLocks/>
          </p:cNvGrpSpPr>
          <p:nvPr/>
        </p:nvGrpSpPr>
        <p:grpSpPr bwMode="auto">
          <a:xfrm>
            <a:off x="2093913" y="4246563"/>
            <a:ext cx="6632575" cy="1287462"/>
            <a:chOff x="540" y="5340"/>
            <a:chExt cx="10444" cy="2028"/>
          </a:xfrm>
        </p:grpSpPr>
        <p:sp>
          <p:nvSpPr>
            <p:cNvPr id="47" name="Line 47"/>
            <p:cNvSpPr>
              <a:spLocks noChangeShapeType="1"/>
            </p:cNvSpPr>
            <p:nvPr/>
          </p:nvSpPr>
          <p:spPr bwMode="auto">
            <a:xfrm>
              <a:off x="540" y="627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Oval 48"/>
            <p:cNvSpPr>
              <a:spLocks noChangeArrowheads="1"/>
            </p:cNvSpPr>
            <p:nvPr/>
          </p:nvSpPr>
          <p:spPr bwMode="auto">
            <a:xfrm>
              <a:off x="1080" y="596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 name="Line 49"/>
            <p:cNvSpPr>
              <a:spLocks noChangeShapeType="1"/>
            </p:cNvSpPr>
            <p:nvPr/>
          </p:nvSpPr>
          <p:spPr bwMode="auto">
            <a:xfrm>
              <a:off x="3060" y="62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Rectangle 50"/>
            <p:cNvSpPr>
              <a:spLocks noChangeArrowheads="1"/>
            </p:cNvSpPr>
            <p:nvPr/>
          </p:nvSpPr>
          <p:spPr bwMode="auto">
            <a:xfrm>
              <a:off x="1980" y="580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t>
              </a:r>
              <a:endParaRPr lang="en-US" altLang="zh-CN"/>
            </a:p>
          </p:txBody>
        </p:sp>
        <p:grpSp>
          <p:nvGrpSpPr>
            <p:cNvPr id="51" name="Group 51"/>
            <p:cNvGrpSpPr>
              <a:grpSpLocks/>
            </p:cNvGrpSpPr>
            <p:nvPr/>
          </p:nvGrpSpPr>
          <p:grpSpPr bwMode="auto">
            <a:xfrm>
              <a:off x="1620" y="6120"/>
              <a:ext cx="900" cy="155"/>
              <a:chOff x="2291" y="3796"/>
              <a:chExt cx="1418" cy="109"/>
            </a:xfrm>
          </p:grpSpPr>
          <p:sp>
            <p:nvSpPr>
              <p:cNvPr id="143" name="Arc 52"/>
              <p:cNvSpPr>
                <a:spLocks/>
              </p:cNvSpPr>
              <p:nvPr/>
            </p:nvSpPr>
            <p:spPr bwMode="auto">
              <a:xfrm>
                <a:off x="2291" y="3796"/>
                <a:ext cx="1283" cy="109"/>
              </a:xfrm>
              <a:custGeom>
                <a:avLst/>
                <a:gdLst>
                  <a:gd name="T0" fmla="*/ 0 w 28698"/>
                  <a:gd name="T1" fmla="*/ 86 h 21600"/>
                  <a:gd name="T2" fmla="*/ 1283 w 28698"/>
                  <a:gd name="T3" fmla="*/ 7 h 21600"/>
                  <a:gd name="T4" fmla="*/ 943 w 28698"/>
                  <a:gd name="T5" fmla="*/ 109 h 21600"/>
                  <a:gd name="T6" fmla="*/ 0 60000 65536"/>
                  <a:gd name="T7" fmla="*/ 0 60000 65536"/>
                  <a:gd name="T8" fmla="*/ 0 60000 65536"/>
                </a:gdLst>
                <a:ahLst/>
                <a:cxnLst>
                  <a:cxn ang="T6">
                    <a:pos x="T0" y="T1"/>
                  </a:cxn>
                  <a:cxn ang="T7">
                    <a:pos x="T2" y="T3"/>
                  </a:cxn>
                  <a:cxn ang="T8">
                    <a:pos x="T4" y="T5"/>
                  </a:cxn>
                </a:cxnLst>
                <a:rect l="0" t="0" r="r" b="b"/>
                <a:pathLst>
                  <a:path w="28698" h="21600" fill="none" extrusionOk="0">
                    <a:moveTo>
                      <a:pt x="-1" y="16997"/>
                    </a:moveTo>
                    <a:cubicBezTo>
                      <a:pt x="2163" y="7075"/>
                      <a:pt x="10948" y="0"/>
                      <a:pt x="21104" y="0"/>
                    </a:cubicBezTo>
                    <a:cubicBezTo>
                      <a:pt x="23697" y="0"/>
                      <a:pt x="26269" y="467"/>
                      <a:pt x="28698" y="1378"/>
                    </a:cubicBezTo>
                  </a:path>
                  <a:path w="28698" h="21600" stroke="0" extrusionOk="0">
                    <a:moveTo>
                      <a:pt x="-1" y="16997"/>
                    </a:moveTo>
                    <a:cubicBezTo>
                      <a:pt x="2163" y="7075"/>
                      <a:pt x="10948" y="0"/>
                      <a:pt x="21104" y="0"/>
                    </a:cubicBezTo>
                    <a:cubicBezTo>
                      <a:pt x="23697" y="0"/>
                      <a:pt x="26269" y="467"/>
                      <a:pt x="28698" y="1378"/>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 name="Line 53"/>
              <p:cNvSpPr>
                <a:spLocks noChangeShapeType="1"/>
              </p:cNvSpPr>
              <p:nvPr/>
            </p:nvSpPr>
            <p:spPr bwMode="auto">
              <a:xfrm>
                <a:off x="3567" y="3796"/>
                <a:ext cx="14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2" name="Group 54"/>
            <p:cNvGrpSpPr>
              <a:grpSpLocks/>
            </p:cNvGrpSpPr>
            <p:nvPr/>
          </p:nvGrpSpPr>
          <p:grpSpPr bwMode="auto">
            <a:xfrm>
              <a:off x="1440" y="6432"/>
              <a:ext cx="2700" cy="546"/>
              <a:chOff x="2149" y="4014"/>
              <a:chExt cx="2978" cy="546"/>
            </a:xfrm>
          </p:grpSpPr>
          <p:sp>
            <p:nvSpPr>
              <p:cNvPr id="141" name="Arc 55"/>
              <p:cNvSpPr>
                <a:spLocks/>
              </p:cNvSpPr>
              <p:nvPr/>
            </p:nvSpPr>
            <p:spPr bwMode="auto">
              <a:xfrm rot="10800000" flipH="1">
                <a:off x="2149" y="4014"/>
                <a:ext cx="2836" cy="546"/>
              </a:xfrm>
              <a:custGeom>
                <a:avLst/>
                <a:gdLst>
                  <a:gd name="T0" fmla="*/ 0 w 40941"/>
                  <a:gd name="T1" fmla="*/ 430 h 21600"/>
                  <a:gd name="T2" fmla="*/ 2836 w 40941"/>
                  <a:gd name="T3" fmla="*/ 330 h 21600"/>
                  <a:gd name="T4" fmla="*/ 1462 w 40941"/>
                  <a:gd name="T5" fmla="*/ 546 h 21600"/>
                  <a:gd name="T6" fmla="*/ 0 60000 65536"/>
                  <a:gd name="T7" fmla="*/ 0 60000 65536"/>
                  <a:gd name="T8" fmla="*/ 0 60000 65536"/>
                </a:gdLst>
                <a:ahLst/>
                <a:cxnLst>
                  <a:cxn ang="T6">
                    <a:pos x="T0" y="T1"/>
                  </a:cxn>
                  <a:cxn ang="T7">
                    <a:pos x="T2" y="T3"/>
                  </a:cxn>
                  <a:cxn ang="T8">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2" name="Line 56"/>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5" name="Oval 57"/>
            <p:cNvSpPr>
              <a:spLocks noChangeArrowheads="1"/>
            </p:cNvSpPr>
            <p:nvPr/>
          </p:nvSpPr>
          <p:spPr bwMode="auto">
            <a:xfrm>
              <a:off x="2520" y="596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6" name="Rectangle 58"/>
            <p:cNvSpPr>
              <a:spLocks noChangeArrowheads="1"/>
            </p:cNvSpPr>
            <p:nvPr/>
          </p:nvSpPr>
          <p:spPr bwMode="auto">
            <a:xfrm>
              <a:off x="3240" y="5808"/>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97" name="AutoShape 59"/>
            <p:cNvSpPr>
              <a:spLocks noChangeArrowheads="1"/>
            </p:cNvSpPr>
            <p:nvPr/>
          </p:nvSpPr>
          <p:spPr bwMode="auto">
            <a:xfrm>
              <a:off x="3960" y="5964"/>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grpSp>
          <p:nvGrpSpPr>
            <p:cNvPr id="98" name="Group 60"/>
            <p:cNvGrpSpPr>
              <a:grpSpLocks/>
            </p:cNvGrpSpPr>
            <p:nvPr/>
          </p:nvGrpSpPr>
          <p:grpSpPr bwMode="auto">
            <a:xfrm rot="4296944">
              <a:off x="4223" y="5628"/>
              <a:ext cx="540" cy="383"/>
              <a:chOff x="4500" y="6003"/>
              <a:chExt cx="540" cy="585"/>
            </a:xfrm>
          </p:grpSpPr>
          <p:sp>
            <p:nvSpPr>
              <p:cNvPr id="139" name="Line 61"/>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 name="Arc 62"/>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99" name="Rectangle 63"/>
            <p:cNvSpPr>
              <a:spLocks noChangeArrowheads="1"/>
            </p:cNvSpPr>
            <p:nvPr/>
          </p:nvSpPr>
          <p:spPr bwMode="auto">
            <a:xfrm>
              <a:off x="4680" y="5340"/>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00" name="Rectangle 64"/>
            <p:cNvSpPr>
              <a:spLocks noChangeArrowheads="1"/>
            </p:cNvSpPr>
            <p:nvPr/>
          </p:nvSpPr>
          <p:spPr bwMode="auto">
            <a:xfrm>
              <a:off x="2520" y="7056"/>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01" name="Line 65"/>
            <p:cNvSpPr>
              <a:spLocks noChangeShapeType="1"/>
            </p:cNvSpPr>
            <p:nvPr/>
          </p:nvSpPr>
          <p:spPr bwMode="auto">
            <a:xfrm>
              <a:off x="4500" y="627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 name="Rectangle 66"/>
            <p:cNvSpPr>
              <a:spLocks noChangeArrowheads="1"/>
            </p:cNvSpPr>
            <p:nvPr/>
          </p:nvSpPr>
          <p:spPr bwMode="auto">
            <a:xfrm>
              <a:off x="4860" y="5808"/>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b="1"/>
                <a:t>.</a:t>
              </a:r>
              <a:endParaRPr lang="en-US" altLang="zh-CN"/>
            </a:p>
          </p:txBody>
        </p:sp>
        <p:sp>
          <p:nvSpPr>
            <p:cNvPr id="103" name="Oval 67"/>
            <p:cNvSpPr>
              <a:spLocks noChangeArrowheads="1"/>
            </p:cNvSpPr>
            <p:nvPr/>
          </p:nvSpPr>
          <p:spPr bwMode="auto">
            <a:xfrm>
              <a:off x="5220" y="596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 name="Line 68"/>
            <p:cNvSpPr>
              <a:spLocks noChangeShapeType="1"/>
            </p:cNvSpPr>
            <p:nvPr/>
          </p:nvSpPr>
          <p:spPr bwMode="auto">
            <a:xfrm>
              <a:off x="5760" y="627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AutoShape 69"/>
            <p:cNvSpPr>
              <a:spLocks noChangeArrowheads="1"/>
            </p:cNvSpPr>
            <p:nvPr/>
          </p:nvSpPr>
          <p:spPr bwMode="auto">
            <a:xfrm>
              <a:off x="6300" y="5964"/>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06" name="Rectangle 70"/>
            <p:cNvSpPr>
              <a:spLocks noChangeArrowheads="1"/>
            </p:cNvSpPr>
            <p:nvPr/>
          </p:nvSpPr>
          <p:spPr bwMode="auto">
            <a:xfrm>
              <a:off x="5760" y="5808"/>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07" name="Rectangle 71"/>
            <p:cNvSpPr>
              <a:spLocks noChangeArrowheads="1"/>
            </p:cNvSpPr>
            <p:nvPr/>
          </p:nvSpPr>
          <p:spPr bwMode="auto">
            <a:xfrm>
              <a:off x="7020" y="5808"/>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E</a:t>
              </a:r>
              <a:endParaRPr lang="en-US" altLang="zh-CN"/>
            </a:p>
          </p:txBody>
        </p:sp>
        <p:sp>
          <p:nvSpPr>
            <p:cNvPr id="108" name="Line 72"/>
            <p:cNvSpPr>
              <a:spLocks noChangeShapeType="1"/>
            </p:cNvSpPr>
            <p:nvPr/>
          </p:nvSpPr>
          <p:spPr bwMode="auto">
            <a:xfrm>
              <a:off x="6840" y="627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 name="Oval 73"/>
            <p:cNvSpPr>
              <a:spLocks noChangeArrowheads="1"/>
            </p:cNvSpPr>
            <p:nvPr/>
          </p:nvSpPr>
          <p:spPr bwMode="auto">
            <a:xfrm>
              <a:off x="7380" y="596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0" name="Line 74"/>
            <p:cNvSpPr>
              <a:spLocks noChangeShapeType="1"/>
            </p:cNvSpPr>
            <p:nvPr/>
          </p:nvSpPr>
          <p:spPr bwMode="auto">
            <a:xfrm>
              <a:off x="9360" y="62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 name="Rectangle 75"/>
            <p:cNvSpPr>
              <a:spLocks noChangeArrowheads="1"/>
            </p:cNvSpPr>
            <p:nvPr/>
          </p:nvSpPr>
          <p:spPr bwMode="auto">
            <a:xfrm>
              <a:off x="8280" y="580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t>
              </a:r>
              <a:endParaRPr lang="en-US" altLang="zh-CN"/>
            </a:p>
          </p:txBody>
        </p:sp>
        <p:grpSp>
          <p:nvGrpSpPr>
            <p:cNvPr id="112" name="Group 76"/>
            <p:cNvGrpSpPr>
              <a:grpSpLocks/>
            </p:cNvGrpSpPr>
            <p:nvPr/>
          </p:nvGrpSpPr>
          <p:grpSpPr bwMode="auto">
            <a:xfrm>
              <a:off x="7920" y="6120"/>
              <a:ext cx="900" cy="155"/>
              <a:chOff x="2291" y="3796"/>
              <a:chExt cx="1418" cy="109"/>
            </a:xfrm>
          </p:grpSpPr>
          <p:sp>
            <p:nvSpPr>
              <p:cNvPr id="137" name="Arc 77"/>
              <p:cNvSpPr>
                <a:spLocks/>
              </p:cNvSpPr>
              <p:nvPr/>
            </p:nvSpPr>
            <p:spPr bwMode="auto">
              <a:xfrm>
                <a:off x="2291" y="3796"/>
                <a:ext cx="1283" cy="109"/>
              </a:xfrm>
              <a:custGeom>
                <a:avLst/>
                <a:gdLst>
                  <a:gd name="T0" fmla="*/ 0 w 28698"/>
                  <a:gd name="T1" fmla="*/ 86 h 21600"/>
                  <a:gd name="T2" fmla="*/ 1283 w 28698"/>
                  <a:gd name="T3" fmla="*/ 7 h 21600"/>
                  <a:gd name="T4" fmla="*/ 943 w 28698"/>
                  <a:gd name="T5" fmla="*/ 109 h 21600"/>
                  <a:gd name="T6" fmla="*/ 0 60000 65536"/>
                  <a:gd name="T7" fmla="*/ 0 60000 65536"/>
                  <a:gd name="T8" fmla="*/ 0 60000 65536"/>
                </a:gdLst>
                <a:ahLst/>
                <a:cxnLst>
                  <a:cxn ang="T6">
                    <a:pos x="T0" y="T1"/>
                  </a:cxn>
                  <a:cxn ang="T7">
                    <a:pos x="T2" y="T3"/>
                  </a:cxn>
                  <a:cxn ang="T8">
                    <a:pos x="T4" y="T5"/>
                  </a:cxn>
                </a:cxnLst>
                <a:rect l="0" t="0" r="r" b="b"/>
                <a:pathLst>
                  <a:path w="28698" h="21600" fill="none" extrusionOk="0">
                    <a:moveTo>
                      <a:pt x="-1" y="16997"/>
                    </a:moveTo>
                    <a:cubicBezTo>
                      <a:pt x="2163" y="7075"/>
                      <a:pt x="10948" y="0"/>
                      <a:pt x="21104" y="0"/>
                    </a:cubicBezTo>
                    <a:cubicBezTo>
                      <a:pt x="23697" y="0"/>
                      <a:pt x="26269" y="467"/>
                      <a:pt x="28698" y="1378"/>
                    </a:cubicBezTo>
                  </a:path>
                  <a:path w="28698" h="21600" stroke="0" extrusionOk="0">
                    <a:moveTo>
                      <a:pt x="-1" y="16997"/>
                    </a:moveTo>
                    <a:cubicBezTo>
                      <a:pt x="2163" y="7075"/>
                      <a:pt x="10948" y="0"/>
                      <a:pt x="21104" y="0"/>
                    </a:cubicBezTo>
                    <a:cubicBezTo>
                      <a:pt x="23697" y="0"/>
                      <a:pt x="26269" y="467"/>
                      <a:pt x="28698" y="1378"/>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8" name="Line 78"/>
              <p:cNvSpPr>
                <a:spLocks noChangeShapeType="1"/>
              </p:cNvSpPr>
              <p:nvPr/>
            </p:nvSpPr>
            <p:spPr bwMode="auto">
              <a:xfrm>
                <a:off x="3567" y="3796"/>
                <a:ext cx="14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3" name="Group 79"/>
            <p:cNvGrpSpPr>
              <a:grpSpLocks/>
            </p:cNvGrpSpPr>
            <p:nvPr/>
          </p:nvGrpSpPr>
          <p:grpSpPr bwMode="auto">
            <a:xfrm>
              <a:off x="7920" y="6276"/>
              <a:ext cx="900" cy="468"/>
              <a:chOff x="7920" y="6276"/>
              <a:chExt cx="900" cy="468"/>
            </a:xfrm>
          </p:grpSpPr>
          <p:sp>
            <p:nvSpPr>
              <p:cNvPr id="133" name="Rectangle 80"/>
              <p:cNvSpPr>
                <a:spLocks noChangeArrowheads="1"/>
              </p:cNvSpPr>
              <p:nvPr/>
            </p:nvSpPr>
            <p:spPr bwMode="auto">
              <a:xfrm>
                <a:off x="8280" y="6432"/>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a:t>－</a:t>
                </a:r>
                <a:endParaRPr lang="zh-CN" altLang="en-US"/>
              </a:p>
            </p:txBody>
          </p:sp>
          <p:grpSp>
            <p:nvGrpSpPr>
              <p:cNvPr id="134" name="Group 81"/>
              <p:cNvGrpSpPr>
                <a:grpSpLocks/>
              </p:cNvGrpSpPr>
              <p:nvPr/>
            </p:nvGrpSpPr>
            <p:grpSpPr bwMode="auto">
              <a:xfrm>
                <a:off x="7920" y="6276"/>
                <a:ext cx="900" cy="156"/>
                <a:chOff x="2291" y="3905"/>
                <a:chExt cx="1418" cy="109"/>
              </a:xfrm>
            </p:grpSpPr>
            <p:sp>
              <p:nvSpPr>
                <p:cNvPr id="135" name="Line 82"/>
                <p:cNvSpPr>
                  <a:spLocks noChangeShapeType="1"/>
                </p:cNvSpPr>
                <p:nvPr/>
              </p:nvSpPr>
              <p:spPr bwMode="auto">
                <a:xfrm>
                  <a:off x="3567" y="4014"/>
                  <a:ext cx="14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6" name="Arc 83"/>
                <p:cNvSpPr>
                  <a:spLocks/>
                </p:cNvSpPr>
                <p:nvPr/>
              </p:nvSpPr>
              <p:spPr bwMode="auto">
                <a:xfrm rot="10800000" flipH="1">
                  <a:off x="2291" y="3905"/>
                  <a:ext cx="1269" cy="109"/>
                </a:xfrm>
                <a:custGeom>
                  <a:avLst/>
                  <a:gdLst>
                    <a:gd name="T0" fmla="*/ 0 w 28698"/>
                    <a:gd name="T1" fmla="*/ 86 h 21600"/>
                    <a:gd name="T2" fmla="*/ 1269 w 28698"/>
                    <a:gd name="T3" fmla="*/ 7 h 21600"/>
                    <a:gd name="T4" fmla="*/ 933 w 28698"/>
                    <a:gd name="T5" fmla="*/ 109 h 21600"/>
                    <a:gd name="T6" fmla="*/ 0 60000 65536"/>
                    <a:gd name="T7" fmla="*/ 0 60000 65536"/>
                    <a:gd name="T8" fmla="*/ 0 60000 65536"/>
                  </a:gdLst>
                  <a:ahLst/>
                  <a:cxnLst>
                    <a:cxn ang="T6">
                      <a:pos x="T0" y="T1"/>
                    </a:cxn>
                    <a:cxn ang="T7">
                      <a:pos x="T2" y="T3"/>
                    </a:cxn>
                    <a:cxn ang="T8">
                      <a:pos x="T4" y="T5"/>
                    </a:cxn>
                  </a:cxnLst>
                  <a:rect l="0" t="0" r="r" b="b"/>
                  <a:pathLst>
                    <a:path w="28698" h="21600" fill="none" extrusionOk="0">
                      <a:moveTo>
                        <a:pt x="-1" y="16997"/>
                      </a:moveTo>
                      <a:cubicBezTo>
                        <a:pt x="2163" y="7075"/>
                        <a:pt x="10948" y="0"/>
                        <a:pt x="21104" y="0"/>
                      </a:cubicBezTo>
                      <a:cubicBezTo>
                        <a:pt x="23697" y="0"/>
                        <a:pt x="26269" y="467"/>
                        <a:pt x="28698" y="1378"/>
                      </a:cubicBezTo>
                    </a:path>
                    <a:path w="28698" h="21600" stroke="0" extrusionOk="0">
                      <a:moveTo>
                        <a:pt x="-1" y="16997"/>
                      </a:moveTo>
                      <a:cubicBezTo>
                        <a:pt x="2163" y="7075"/>
                        <a:pt x="10948" y="0"/>
                        <a:pt x="21104" y="0"/>
                      </a:cubicBezTo>
                      <a:cubicBezTo>
                        <a:pt x="23697" y="0"/>
                        <a:pt x="26269" y="467"/>
                        <a:pt x="28698" y="1378"/>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14" name="Group 84"/>
            <p:cNvGrpSpPr>
              <a:grpSpLocks/>
            </p:cNvGrpSpPr>
            <p:nvPr/>
          </p:nvGrpSpPr>
          <p:grpSpPr bwMode="auto">
            <a:xfrm>
              <a:off x="7740" y="6432"/>
              <a:ext cx="2700" cy="546"/>
              <a:chOff x="2149" y="4014"/>
              <a:chExt cx="2978" cy="546"/>
            </a:xfrm>
          </p:grpSpPr>
          <p:sp>
            <p:nvSpPr>
              <p:cNvPr id="131" name="Arc 85"/>
              <p:cNvSpPr>
                <a:spLocks/>
              </p:cNvSpPr>
              <p:nvPr/>
            </p:nvSpPr>
            <p:spPr bwMode="auto">
              <a:xfrm rot="10800000" flipH="1">
                <a:off x="2149" y="4014"/>
                <a:ext cx="2836" cy="546"/>
              </a:xfrm>
              <a:custGeom>
                <a:avLst/>
                <a:gdLst>
                  <a:gd name="T0" fmla="*/ 0 w 40941"/>
                  <a:gd name="T1" fmla="*/ 430 h 21600"/>
                  <a:gd name="T2" fmla="*/ 2836 w 40941"/>
                  <a:gd name="T3" fmla="*/ 330 h 21600"/>
                  <a:gd name="T4" fmla="*/ 1462 w 40941"/>
                  <a:gd name="T5" fmla="*/ 546 h 21600"/>
                  <a:gd name="T6" fmla="*/ 0 60000 65536"/>
                  <a:gd name="T7" fmla="*/ 0 60000 65536"/>
                  <a:gd name="T8" fmla="*/ 0 60000 65536"/>
                </a:gdLst>
                <a:ahLst/>
                <a:cxnLst>
                  <a:cxn ang="T6">
                    <a:pos x="T0" y="T1"/>
                  </a:cxn>
                  <a:cxn ang="T7">
                    <a:pos x="T2" y="T3"/>
                  </a:cxn>
                  <a:cxn ang="T8">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2" name="Line 86"/>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15" name="Oval 87"/>
            <p:cNvSpPr>
              <a:spLocks noChangeArrowheads="1"/>
            </p:cNvSpPr>
            <p:nvPr/>
          </p:nvSpPr>
          <p:spPr bwMode="auto">
            <a:xfrm>
              <a:off x="8820" y="5964"/>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 name="Rectangle 88"/>
            <p:cNvSpPr>
              <a:spLocks noChangeArrowheads="1"/>
            </p:cNvSpPr>
            <p:nvPr/>
          </p:nvSpPr>
          <p:spPr bwMode="auto">
            <a:xfrm>
              <a:off x="9540" y="5808"/>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117" name="AutoShape 89"/>
            <p:cNvSpPr>
              <a:spLocks noChangeArrowheads="1"/>
            </p:cNvSpPr>
            <p:nvPr/>
          </p:nvSpPr>
          <p:spPr bwMode="auto">
            <a:xfrm>
              <a:off x="10260" y="5964"/>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grpSp>
          <p:nvGrpSpPr>
            <p:cNvPr id="118" name="Group 90"/>
            <p:cNvGrpSpPr>
              <a:grpSpLocks/>
            </p:cNvGrpSpPr>
            <p:nvPr/>
          </p:nvGrpSpPr>
          <p:grpSpPr bwMode="auto">
            <a:xfrm rot="4296944">
              <a:off x="10523" y="5628"/>
              <a:ext cx="540" cy="383"/>
              <a:chOff x="4500" y="6003"/>
              <a:chExt cx="540" cy="585"/>
            </a:xfrm>
          </p:grpSpPr>
          <p:sp>
            <p:nvSpPr>
              <p:cNvPr id="129" name="Line 91"/>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 name="Arc 92"/>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19" name="Rectangle 93"/>
            <p:cNvSpPr>
              <a:spLocks noChangeArrowheads="1"/>
            </p:cNvSpPr>
            <p:nvPr/>
          </p:nvSpPr>
          <p:spPr bwMode="auto">
            <a:xfrm>
              <a:off x="8820" y="7056"/>
              <a:ext cx="72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grpSp>
          <p:nvGrpSpPr>
            <p:cNvPr id="120" name="Group 94"/>
            <p:cNvGrpSpPr>
              <a:grpSpLocks/>
            </p:cNvGrpSpPr>
            <p:nvPr/>
          </p:nvGrpSpPr>
          <p:grpSpPr bwMode="auto">
            <a:xfrm>
              <a:off x="4320" y="6432"/>
              <a:ext cx="3240" cy="546"/>
              <a:chOff x="2149" y="4014"/>
              <a:chExt cx="2978" cy="546"/>
            </a:xfrm>
          </p:grpSpPr>
          <p:sp>
            <p:nvSpPr>
              <p:cNvPr id="127" name="Arc 95"/>
              <p:cNvSpPr>
                <a:spLocks/>
              </p:cNvSpPr>
              <p:nvPr/>
            </p:nvSpPr>
            <p:spPr bwMode="auto">
              <a:xfrm rot="10800000" flipH="1">
                <a:off x="2149" y="4014"/>
                <a:ext cx="2836" cy="546"/>
              </a:xfrm>
              <a:custGeom>
                <a:avLst/>
                <a:gdLst>
                  <a:gd name="T0" fmla="*/ 0 w 40941"/>
                  <a:gd name="T1" fmla="*/ 430 h 21600"/>
                  <a:gd name="T2" fmla="*/ 2836 w 40941"/>
                  <a:gd name="T3" fmla="*/ 330 h 21600"/>
                  <a:gd name="T4" fmla="*/ 1462 w 40941"/>
                  <a:gd name="T5" fmla="*/ 546 h 21600"/>
                  <a:gd name="T6" fmla="*/ 0 60000 65536"/>
                  <a:gd name="T7" fmla="*/ 0 60000 65536"/>
                  <a:gd name="T8" fmla="*/ 0 60000 65536"/>
                </a:gdLst>
                <a:ahLst/>
                <a:cxnLst>
                  <a:cxn ang="T6">
                    <a:pos x="T0" y="T1"/>
                  </a:cxn>
                  <a:cxn ang="T7">
                    <a:pos x="T2" y="T3"/>
                  </a:cxn>
                  <a:cxn ang="T8">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 name="Line 96"/>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1" name="Rectangle 97"/>
            <p:cNvSpPr>
              <a:spLocks noChangeArrowheads="1"/>
            </p:cNvSpPr>
            <p:nvPr/>
          </p:nvSpPr>
          <p:spPr bwMode="auto">
            <a:xfrm>
              <a:off x="5760" y="658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E</a:t>
              </a:r>
              <a:endParaRPr lang="en-US" altLang="zh-CN"/>
            </a:p>
          </p:txBody>
        </p:sp>
        <p:grpSp>
          <p:nvGrpSpPr>
            <p:cNvPr id="122" name="Group 98"/>
            <p:cNvGrpSpPr>
              <a:grpSpLocks/>
            </p:cNvGrpSpPr>
            <p:nvPr/>
          </p:nvGrpSpPr>
          <p:grpSpPr bwMode="auto">
            <a:xfrm>
              <a:off x="1620" y="6276"/>
              <a:ext cx="900" cy="468"/>
              <a:chOff x="7920" y="6276"/>
              <a:chExt cx="900" cy="468"/>
            </a:xfrm>
          </p:grpSpPr>
          <p:sp>
            <p:nvSpPr>
              <p:cNvPr id="123" name="Rectangle 99"/>
              <p:cNvSpPr>
                <a:spLocks noChangeArrowheads="1"/>
              </p:cNvSpPr>
              <p:nvPr/>
            </p:nvSpPr>
            <p:spPr bwMode="auto">
              <a:xfrm>
                <a:off x="8280" y="6432"/>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a:t>－</a:t>
                </a:r>
                <a:endParaRPr lang="zh-CN" altLang="en-US"/>
              </a:p>
            </p:txBody>
          </p:sp>
          <p:grpSp>
            <p:nvGrpSpPr>
              <p:cNvPr id="124" name="Group 100"/>
              <p:cNvGrpSpPr>
                <a:grpSpLocks/>
              </p:cNvGrpSpPr>
              <p:nvPr/>
            </p:nvGrpSpPr>
            <p:grpSpPr bwMode="auto">
              <a:xfrm>
                <a:off x="7920" y="6276"/>
                <a:ext cx="900" cy="156"/>
                <a:chOff x="2291" y="3905"/>
                <a:chExt cx="1418" cy="109"/>
              </a:xfrm>
            </p:grpSpPr>
            <p:sp>
              <p:nvSpPr>
                <p:cNvPr id="125" name="Line 101"/>
                <p:cNvSpPr>
                  <a:spLocks noChangeShapeType="1"/>
                </p:cNvSpPr>
                <p:nvPr/>
              </p:nvSpPr>
              <p:spPr bwMode="auto">
                <a:xfrm>
                  <a:off x="3567" y="4014"/>
                  <a:ext cx="14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6" name="Arc 102"/>
                <p:cNvSpPr>
                  <a:spLocks/>
                </p:cNvSpPr>
                <p:nvPr/>
              </p:nvSpPr>
              <p:spPr bwMode="auto">
                <a:xfrm rot="10800000" flipH="1">
                  <a:off x="2291" y="3905"/>
                  <a:ext cx="1269" cy="109"/>
                </a:xfrm>
                <a:custGeom>
                  <a:avLst/>
                  <a:gdLst>
                    <a:gd name="T0" fmla="*/ 0 w 28698"/>
                    <a:gd name="T1" fmla="*/ 86 h 21600"/>
                    <a:gd name="T2" fmla="*/ 1269 w 28698"/>
                    <a:gd name="T3" fmla="*/ 7 h 21600"/>
                    <a:gd name="T4" fmla="*/ 933 w 28698"/>
                    <a:gd name="T5" fmla="*/ 109 h 21600"/>
                    <a:gd name="T6" fmla="*/ 0 60000 65536"/>
                    <a:gd name="T7" fmla="*/ 0 60000 65536"/>
                    <a:gd name="T8" fmla="*/ 0 60000 65536"/>
                  </a:gdLst>
                  <a:ahLst/>
                  <a:cxnLst>
                    <a:cxn ang="T6">
                      <a:pos x="T0" y="T1"/>
                    </a:cxn>
                    <a:cxn ang="T7">
                      <a:pos x="T2" y="T3"/>
                    </a:cxn>
                    <a:cxn ang="T8">
                      <a:pos x="T4" y="T5"/>
                    </a:cxn>
                  </a:cxnLst>
                  <a:rect l="0" t="0" r="r" b="b"/>
                  <a:pathLst>
                    <a:path w="28698" h="21600" fill="none" extrusionOk="0">
                      <a:moveTo>
                        <a:pt x="-1" y="16997"/>
                      </a:moveTo>
                      <a:cubicBezTo>
                        <a:pt x="2163" y="7075"/>
                        <a:pt x="10948" y="0"/>
                        <a:pt x="21104" y="0"/>
                      </a:cubicBezTo>
                      <a:cubicBezTo>
                        <a:pt x="23697" y="0"/>
                        <a:pt x="26269" y="467"/>
                        <a:pt x="28698" y="1378"/>
                      </a:cubicBezTo>
                    </a:path>
                    <a:path w="28698" h="21600" stroke="0" extrusionOk="0">
                      <a:moveTo>
                        <a:pt x="-1" y="16997"/>
                      </a:moveTo>
                      <a:cubicBezTo>
                        <a:pt x="2163" y="7075"/>
                        <a:pt x="10948" y="0"/>
                        <a:pt x="21104" y="0"/>
                      </a:cubicBezTo>
                      <a:cubicBezTo>
                        <a:pt x="23697" y="0"/>
                        <a:pt x="26269" y="467"/>
                        <a:pt x="28698" y="1378"/>
                      </a:cubicBezTo>
                      <a:lnTo>
                        <a:pt x="21104" y="21600"/>
                      </a:lnTo>
                      <a:lnTo>
                        <a:pt x="-1" y="16997"/>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spTree>
    <p:extLst>
      <p:ext uri="{BB962C8B-B14F-4D97-AF65-F5344CB8AC3E}">
        <p14:creationId xmlns:p14="http://schemas.microsoft.com/office/powerpoint/2010/main" val="1438135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DFA</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pPr>
              <a:buNone/>
            </a:pPr>
            <a:r>
              <a:rPr lang="en-US" altLang="zh-CN" sz="2800" dirty="0"/>
              <a:t>Example 2.9 : A DFA of  </a:t>
            </a:r>
            <a:r>
              <a:rPr lang="en-US" altLang="zh-CN" sz="2800" dirty="0" smtClean="0"/>
              <a:t>C-Minus </a:t>
            </a:r>
            <a:r>
              <a:rPr lang="en-US" altLang="zh-CN" sz="2800" dirty="0"/>
              <a:t>Comments</a:t>
            </a:r>
          </a:p>
          <a:p>
            <a:pPr>
              <a:buNone/>
            </a:pPr>
            <a:r>
              <a:rPr lang="zh-CN" altLang="en-US" sz="2800" dirty="0"/>
              <a:t>	</a:t>
            </a:r>
            <a:r>
              <a:rPr lang="en-US" altLang="zh-CN" sz="2800" dirty="0"/>
              <a:t>(</a:t>
            </a:r>
            <a:r>
              <a:rPr lang="en-US" altLang="zh-CN" sz="2800" dirty="0" smtClean="0"/>
              <a:t>easier </a:t>
            </a:r>
            <a:r>
              <a:rPr lang="en-US" altLang="zh-CN" sz="2800" dirty="0"/>
              <a:t>than </a:t>
            </a:r>
            <a:r>
              <a:rPr lang="en-US" altLang="zh-CN" sz="2800" dirty="0" smtClean="0"/>
              <a:t>writing </a:t>
            </a:r>
            <a:r>
              <a:rPr lang="en-US" altLang="zh-CN" sz="2800" dirty="0"/>
              <a:t>down a regular expression</a:t>
            </a:r>
            <a:r>
              <a:rPr lang="en-US" altLang="zh-CN" sz="2800" dirty="0" smtClean="0"/>
              <a:t>)</a:t>
            </a:r>
          </a:p>
          <a:p>
            <a:pPr>
              <a:buNone/>
            </a:pPr>
            <a:endParaRPr lang="en-US" altLang="zh-CN" sz="2800" dirty="0"/>
          </a:p>
          <a:p>
            <a:pPr>
              <a:buNone/>
            </a:pPr>
            <a:endParaRPr lang="en-US" altLang="zh-CN" sz="2800" dirty="0" smtClean="0"/>
          </a:p>
          <a:p>
            <a:pPr>
              <a:buNone/>
            </a:pPr>
            <a:endParaRPr lang="en-US" altLang="zh-CN" sz="2800" dirty="0"/>
          </a:p>
          <a:p>
            <a:pPr>
              <a:buNone/>
            </a:pPr>
            <a:endParaRPr lang="en-US" altLang="zh-CN" sz="2800" dirty="0" smtClean="0"/>
          </a:p>
          <a:p>
            <a:pPr>
              <a:buNone/>
            </a:pPr>
            <a:r>
              <a:rPr lang="en-US" altLang="zh-CN" sz="2800" dirty="0" smtClean="0"/>
              <a:t>Try: re-label the states</a:t>
            </a:r>
            <a:endParaRPr lang="en-US" altLang="zh-CN" sz="2800" dirty="0"/>
          </a:p>
        </p:txBody>
      </p:sp>
      <p:grpSp>
        <p:nvGrpSpPr>
          <p:cNvPr id="61" name="Group 61"/>
          <p:cNvGrpSpPr>
            <a:grpSpLocks/>
          </p:cNvGrpSpPr>
          <p:nvPr/>
        </p:nvGrpSpPr>
        <p:grpSpPr bwMode="auto">
          <a:xfrm>
            <a:off x="2108200" y="3111500"/>
            <a:ext cx="6096000" cy="2362200"/>
            <a:chOff x="1980" y="12048"/>
            <a:chExt cx="5220" cy="2028"/>
          </a:xfrm>
        </p:grpSpPr>
        <p:grpSp>
          <p:nvGrpSpPr>
            <p:cNvPr id="62" name="Group 62"/>
            <p:cNvGrpSpPr>
              <a:grpSpLocks/>
            </p:cNvGrpSpPr>
            <p:nvPr/>
          </p:nvGrpSpPr>
          <p:grpSpPr bwMode="auto">
            <a:xfrm rot="2793628">
              <a:off x="4524" y="12336"/>
              <a:ext cx="491" cy="540"/>
              <a:chOff x="4500" y="6003"/>
              <a:chExt cx="540" cy="585"/>
            </a:xfrm>
          </p:grpSpPr>
          <p:sp>
            <p:nvSpPr>
              <p:cNvPr id="86" name="Line 63"/>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Arc 64"/>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3" name="Rectangle 65"/>
            <p:cNvSpPr>
              <a:spLocks noChangeArrowheads="1"/>
            </p:cNvSpPr>
            <p:nvPr/>
          </p:nvSpPr>
          <p:spPr bwMode="auto">
            <a:xfrm>
              <a:off x="5220" y="1282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a:t>*</a:t>
              </a:r>
              <a:endParaRPr lang="zh-CN" altLang="en-US"/>
            </a:p>
          </p:txBody>
        </p:sp>
        <p:sp>
          <p:nvSpPr>
            <p:cNvPr id="64" name="Line 66"/>
            <p:cNvSpPr>
              <a:spLocks noChangeShapeType="1"/>
            </p:cNvSpPr>
            <p:nvPr/>
          </p:nvSpPr>
          <p:spPr bwMode="auto">
            <a:xfrm>
              <a:off x="1980" y="1314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 name="Oval 67"/>
            <p:cNvSpPr>
              <a:spLocks noChangeArrowheads="1"/>
            </p:cNvSpPr>
            <p:nvPr/>
          </p:nvSpPr>
          <p:spPr bwMode="auto">
            <a:xfrm>
              <a:off x="2340" y="12828"/>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1</a:t>
              </a:r>
              <a:endParaRPr lang="en-US" altLang="zh-CN"/>
            </a:p>
          </p:txBody>
        </p:sp>
        <p:sp>
          <p:nvSpPr>
            <p:cNvPr id="66" name="Oval 68"/>
            <p:cNvSpPr>
              <a:spLocks noChangeArrowheads="1"/>
            </p:cNvSpPr>
            <p:nvPr/>
          </p:nvSpPr>
          <p:spPr bwMode="auto">
            <a:xfrm>
              <a:off x="3420" y="12828"/>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2</a:t>
              </a:r>
              <a:endParaRPr lang="en-US" altLang="zh-CN"/>
            </a:p>
          </p:txBody>
        </p:sp>
        <p:sp>
          <p:nvSpPr>
            <p:cNvPr id="67" name="Oval 69"/>
            <p:cNvSpPr>
              <a:spLocks noChangeArrowheads="1"/>
            </p:cNvSpPr>
            <p:nvPr/>
          </p:nvSpPr>
          <p:spPr bwMode="auto">
            <a:xfrm>
              <a:off x="4500" y="12828"/>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3</a:t>
              </a:r>
              <a:endParaRPr lang="en-US" altLang="zh-CN"/>
            </a:p>
          </p:txBody>
        </p:sp>
        <p:sp>
          <p:nvSpPr>
            <p:cNvPr id="68" name="Line 70"/>
            <p:cNvSpPr>
              <a:spLocks noChangeShapeType="1"/>
            </p:cNvSpPr>
            <p:nvPr/>
          </p:nvSpPr>
          <p:spPr bwMode="auto">
            <a:xfrm>
              <a:off x="5040" y="1314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Oval 71"/>
            <p:cNvSpPr>
              <a:spLocks noChangeArrowheads="1"/>
            </p:cNvSpPr>
            <p:nvPr/>
          </p:nvSpPr>
          <p:spPr bwMode="auto">
            <a:xfrm>
              <a:off x="5580" y="12828"/>
              <a:ext cx="540" cy="624"/>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4</a:t>
              </a:r>
              <a:endParaRPr lang="en-US" altLang="zh-CN"/>
            </a:p>
          </p:txBody>
        </p:sp>
        <p:sp>
          <p:nvSpPr>
            <p:cNvPr id="70" name="Rectangle 72"/>
            <p:cNvSpPr>
              <a:spLocks noChangeArrowheads="1"/>
            </p:cNvSpPr>
            <p:nvPr/>
          </p:nvSpPr>
          <p:spPr bwMode="auto">
            <a:xfrm>
              <a:off x="5940" y="13764"/>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other</a:t>
              </a:r>
              <a:endParaRPr lang="en-US" altLang="zh-CN"/>
            </a:p>
          </p:txBody>
        </p:sp>
        <p:sp>
          <p:nvSpPr>
            <p:cNvPr id="71" name="Rectangle 73"/>
            <p:cNvSpPr>
              <a:spLocks noChangeArrowheads="1"/>
            </p:cNvSpPr>
            <p:nvPr/>
          </p:nvSpPr>
          <p:spPr bwMode="auto">
            <a:xfrm>
              <a:off x="5040" y="12048"/>
              <a:ext cx="54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other</a:t>
              </a:r>
              <a:endParaRPr lang="en-US" altLang="zh-CN"/>
            </a:p>
          </p:txBody>
        </p:sp>
        <p:sp>
          <p:nvSpPr>
            <p:cNvPr id="72" name="Rectangle 74"/>
            <p:cNvSpPr>
              <a:spLocks noChangeArrowheads="1"/>
            </p:cNvSpPr>
            <p:nvPr/>
          </p:nvSpPr>
          <p:spPr bwMode="auto">
            <a:xfrm>
              <a:off x="3060" y="1282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t>
              </a:r>
              <a:endParaRPr lang="en-US" altLang="zh-CN"/>
            </a:p>
          </p:txBody>
        </p:sp>
        <p:sp>
          <p:nvSpPr>
            <p:cNvPr id="73" name="Line 75"/>
            <p:cNvSpPr>
              <a:spLocks noChangeShapeType="1"/>
            </p:cNvSpPr>
            <p:nvPr/>
          </p:nvSpPr>
          <p:spPr bwMode="auto">
            <a:xfrm>
              <a:off x="2880" y="1314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Rectangle 76"/>
            <p:cNvSpPr>
              <a:spLocks noChangeArrowheads="1"/>
            </p:cNvSpPr>
            <p:nvPr/>
          </p:nvSpPr>
          <p:spPr bwMode="auto">
            <a:xfrm>
              <a:off x="4140" y="1282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a:t>*</a:t>
              </a:r>
              <a:endParaRPr lang="zh-CN" altLang="en-US"/>
            </a:p>
          </p:txBody>
        </p:sp>
        <p:sp>
          <p:nvSpPr>
            <p:cNvPr id="75" name="Line 77"/>
            <p:cNvSpPr>
              <a:spLocks noChangeShapeType="1"/>
            </p:cNvSpPr>
            <p:nvPr/>
          </p:nvSpPr>
          <p:spPr bwMode="auto">
            <a:xfrm>
              <a:off x="3960" y="1314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6" name="Group 78"/>
            <p:cNvGrpSpPr>
              <a:grpSpLocks/>
            </p:cNvGrpSpPr>
            <p:nvPr/>
          </p:nvGrpSpPr>
          <p:grpSpPr bwMode="auto">
            <a:xfrm rot="3253953">
              <a:off x="5784" y="12336"/>
              <a:ext cx="491" cy="540"/>
              <a:chOff x="4500" y="6003"/>
              <a:chExt cx="540" cy="585"/>
            </a:xfrm>
          </p:grpSpPr>
          <p:sp>
            <p:nvSpPr>
              <p:cNvPr id="84" name="Line 79"/>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Arc 80"/>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7" name="Rectangle 81"/>
            <p:cNvSpPr>
              <a:spLocks noChangeArrowheads="1"/>
            </p:cNvSpPr>
            <p:nvPr/>
          </p:nvSpPr>
          <p:spPr bwMode="auto">
            <a:xfrm>
              <a:off x="6480" y="12360"/>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1000" dirty="0"/>
                <a:t>*</a:t>
              </a:r>
              <a:endParaRPr lang="zh-CN" altLang="en-US" dirty="0"/>
            </a:p>
          </p:txBody>
        </p:sp>
        <p:sp>
          <p:nvSpPr>
            <p:cNvPr id="78" name="Rectangle 82"/>
            <p:cNvSpPr>
              <a:spLocks noChangeArrowheads="1"/>
            </p:cNvSpPr>
            <p:nvPr/>
          </p:nvSpPr>
          <p:spPr bwMode="auto">
            <a:xfrm>
              <a:off x="6300" y="12828"/>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t>
              </a:r>
              <a:endParaRPr lang="en-US" altLang="zh-CN"/>
            </a:p>
          </p:txBody>
        </p:sp>
        <p:sp>
          <p:nvSpPr>
            <p:cNvPr id="79" name="Line 83"/>
            <p:cNvSpPr>
              <a:spLocks noChangeShapeType="1"/>
            </p:cNvSpPr>
            <p:nvPr/>
          </p:nvSpPr>
          <p:spPr bwMode="auto">
            <a:xfrm>
              <a:off x="6120" y="1314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AutoShape 84"/>
            <p:cNvSpPr>
              <a:spLocks noChangeArrowheads="1"/>
            </p:cNvSpPr>
            <p:nvPr/>
          </p:nvSpPr>
          <p:spPr bwMode="auto">
            <a:xfrm>
              <a:off x="6660" y="12828"/>
              <a:ext cx="540" cy="624"/>
            </a:xfrm>
            <a:custGeom>
              <a:avLst/>
              <a:gdLst>
                <a:gd name="T0" fmla="*/ 270 w 21600"/>
                <a:gd name="T1" fmla="*/ 0 h 21600"/>
                <a:gd name="T2" fmla="*/ 79 w 21600"/>
                <a:gd name="T3" fmla="*/ 91 h 21600"/>
                <a:gd name="T4" fmla="*/ 0 w 21600"/>
                <a:gd name="T5" fmla="*/ 312 h 21600"/>
                <a:gd name="T6" fmla="*/ 79 w 21600"/>
                <a:gd name="T7" fmla="*/ 533 h 21600"/>
                <a:gd name="T8" fmla="*/ 270 w 21600"/>
                <a:gd name="T9" fmla="*/ 624 h 21600"/>
                <a:gd name="T10" fmla="*/ 461 w 21600"/>
                <a:gd name="T11" fmla="*/ 533 h 21600"/>
                <a:gd name="T12" fmla="*/ 540 w 21600"/>
                <a:gd name="T13" fmla="*/ 312 h 21600"/>
                <a:gd name="T14" fmla="*/ 461 w 21600"/>
                <a:gd name="T15" fmla="*/ 91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81" name="Rectangle 85"/>
            <p:cNvSpPr>
              <a:spLocks noChangeArrowheads="1"/>
            </p:cNvSpPr>
            <p:nvPr/>
          </p:nvSpPr>
          <p:spPr bwMode="auto">
            <a:xfrm>
              <a:off x="6840" y="12984"/>
              <a:ext cx="180" cy="312"/>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5</a:t>
              </a:r>
            </a:p>
            <a:p>
              <a:pPr eaLnBrk="1" hangingPunct="1"/>
              <a:endParaRPr lang="en-US" altLang="zh-CN"/>
            </a:p>
          </p:txBody>
        </p:sp>
        <p:sp>
          <p:nvSpPr>
            <p:cNvPr id="82" name="Arc 86"/>
            <p:cNvSpPr>
              <a:spLocks/>
            </p:cNvSpPr>
            <p:nvPr/>
          </p:nvSpPr>
          <p:spPr bwMode="auto">
            <a:xfrm rot="10644852">
              <a:off x="4673" y="13470"/>
              <a:ext cx="1289" cy="450"/>
            </a:xfrm>
            <a:custGeom>
              <a:avLst/>
              <a:gdLst>
                <a:gd name="T0" fmla="*/ 2 w 43200"/>
                <a:gd name="T1" fmla="*/ 442 h 23609"/>
                <a:gd name="T2" fmla="*/ 1286 w 43200"/>
                <a:gd name="T3" fmla="*/ 450 h 23609"/>
                <a:gd name="T4" fmla="*/ 645 w 43200"/>
                <a:gd name="T5" fmla="*/ 412 h 23609"/>
                <a:gd name="T6" fmla="*/ 0 60000 65536"/>
                <a:gd name="T7" fmla="*/ 0 60000 65536"/>
                <a:gd name="T8" fmla="*/ 0 60000 65536"/>
              </a:gdLst>
              <a:ahLst/>
              <a:cxnLst>
                <a:cxn ang="T6">
                  <a:pos x="T0" y="T1"/>
                </a:cxn>
                <a:cxn ang="T7">
                  <a:pos x="T2" y="T3"/>
                </a:cxn>
                <a:cxn ang="T8">
                  <a:pos x="T4" y="T5"/>
                </a:cxn>
              </a:cxnLst>
              <a:rect l="0" t="0" r="r" b="b"/>
              <a:pathLst>
                <a:path w="43200" h="23609" fill="none"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path>
                <a:path w="43200" h="23609" stroke="0" extrusionOk="0">
                  <a:moveTo>
                    <a:pt x="57" y="23173"/>
                  </a:moveTo>
                  <a:cubicBezTo>
                    <a:pt x="19" y="22650"/>
                    <a:pt x="0" y="22125"/>
                    <a:pt x="0" y="21600"/>
                  </a:cubicBezTo>
                  <a:cubicBezTo>
                    <a:pt x="0" y="9670"/>
                    <a:pt x="9670" y="0"/>
                    <a:pt x="21600" y="0"/>
                  </a:cubicBezTo>
                  <a:cubicBezTo>
                    <a:pt x="33529" y="0"/>
                    <a:pt x="43200" y="9670"/>
                    <a:pt x="43200" y="21600"/>
                  </a:cubicBezTo>
                  <a:cubicBezTo>
                    <a:pt x="43200" y="22270"/>
                    <a:pt x="43168" y="22941"/>
                    <a:pt x="43106" y="23609"/>
                  </a:cubicBezTo>
                  <a:lnTo>
                    <a:pt x="21600" y="21600"/>
                  </a:lnTo>
                  <a:lnTo>
                    <a:pt x="57" y="23173"/>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Line 87"/>
            <p:cNvSpPr>
              <a:spLocks noChangeShapeType="1"/>
            </p:cNvSpPr>
            <p:nvPr/>
          </p:nvSpPr>
          <p:spPr bwMode="auto">
            <a:xfrm flipH="1" flipV="1">
              <a:off x="4680" y="13452"/>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8976910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Principle of Longest Substring </a:t>
            </a:r>
            <a:endParaRPr lang="en-US" dirty="0"/>
          </a:p>
        </p:txBody>
      </p:sp>
      <p:sp>
        <p:nvSpPr>
          <p:cNvPr id="4" name="Content Placeholder 3"/>
          <p:cNvSpPr>
            <a:spLocks noGrp="1"/>
          </p:cNvSpPr>
          <p:nvPr>
            <p:ph sz="half" idx="1"/>
          </p:nvPr>
        </p:nvSpPr>
        <p:spPr>
          <a:xfrm>
            <a:off x="1097279" y="2107670"/>
            <a:ext cx="4937760" cy="3761423"/>
          </a:xfrm>
        </p:spPr>
        <p:txBody>
          <a:bodyPr/>
          <a:lstStyle/>
          <a:p>
            <a:pPr>
              <a:lnSpc>
                <a:spcPct val="80000"/>
              </a:lnSpc>
              <a:buFont typeface="Wingdings" panose="05000000000000000000" pitchFamily="2" charset="2"/>
              <a:buChar char="q"/>
            </a:pPr>
            <a:r>
              <a:rPr lang="en-US" altLang="zh-CN" b="1" dirty="0"/>
              <a:t>The error </a:t>
            </a:r>
            <a:r>
              <a:rPr lang="en-US" altLang="zh-CN" b="1" dirty="0" smtClean="0"/>
              <a:t>state (not drawn)</a:t>
            </a:r>
            <a:r>
              <a:rPr lang="en-US" altLang="zh-CN" dirty="0" smtClean="0"/>
              <a:t>  </a:t>
            </a:r>
            <a:r>
              <a:rPr lang="en-US" altLang="zh-CN" dirty="0"/>
              <a:t>represents the fact that either an identifier is not to be recognized (if came from the start state) or a delimiter has been seen and we should now accept and generate an identifier-token.</a:t>
            </a:r>
            <a:endParaRPr lang="en-US" altLang="zh-CN" b="1" dirty="0"/>
          </a:p>
          <a:p>
            <a:pPr>
              <a:lnSpc>
                <a:spcPct val="80000"/>
              </a:lnSpc>
              <a:buFont typeface="Wingdings" panose="05000000000000000000" pitchFamily="2" charset="2"/>
              <a:buChar char="q"/>
            </a:pPr>
            <a:r>
              <a:rPr lang="en-US" altLang="zh-CN" b="1" dirty="0"/>
              <a:t>[other]: indicate that the delimiting character</a:t>
            </a:r>
            <a:r>
              <a:rPr lang="en-US" altLang="zh-CN" dirty="0"/>
              <a:t> should be considered look-ahead, it should be returned to the input string and not consumed. </a:t>
            </a:r>
          </a:p>
          <a:p>
            <a:pPr marL="0" indent="0">
              <a:buNone/>
            </a:pPr>
            <a:r>
              <a:rPr lang="en-US" dirty="0" smtClean="0"/>
              <a:t>[other] – all possible characters from the alphabet other than the ones used in the previous step.</a:t>
            </a:r>
            <a:endParaRPr lang="en-US" dirty="0"/>
          </a:p>
        </p:txBody>
      </p:sp>
      <p:grpSp>
        <p:nvGrpSpPr>
          <p:cNvPr id="31" name="Group 38"/>
          <p:cNvGrpSpPr>
            <a:grpSpLocks/>
          </p:cNvGrpSpPr>
          <p:nvPr/>
        </p:nvGrpSpPr>
        <p:grpSpPr bwMode="auto">
          <a:xfrm>
            <a:off x="6189980" y="1845734"/>
            <a:ext cx="3887787" cy="1439862"/>
            <a:chOff x="1247" y="1253"/>
            <a:chExt cx="2177" cy="907"/>
          </a:xfrm>
        </p:grpSpPr>
        <p:sp>
          <p:nvSpPr>
            <p:cNvPr id="32" name="Rectangle 23"/>
            <p:cNvSpPr>
              <a:spLocks noChangeArrowheads="1"/>
            </p:cNvSpPr>
            <p:nvPr/>
          </p:nvSpPr>
          <p:spPr bwMode="auto">
            <a:xfrm>
              <a:off x="2929" y="1253"/>
              <a:ext cx="495" cy="247"/>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letter</a:t>
              </a:r>
              <a:endParaRPr lang="en-US" altLang="zh-CN"/>
            </a:p>
          </p:txBody>
        </p:sp>
        <p:sp>
          <p:nvSpPr>
            <p:cNvPr id="33" name="Line 25"/>
            <p:cNvSpPr>
              <a:spLocks noChangeShapeType="1"/>
            </p:cNvSpPr>
            <p:nvPr/>
          </p:nvSpPr>
          <p:spPr bwMode="auto">
            <a:xfrm>
              <a:off x="1247" y="1665"/>
              <a:ext cx="3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Oval 26"/>
            <p:cNvSpPr>
              <a:spLocks noChangeArrowheads="1"/>
            </p:cNvSpPr>
            <p:nvPr/>
          </p:nvSpPr>
          <p:spPr bwMode="auto">
            <a:xfrm>
              <a:off x="1610" y="1525"/>
              <a:ext cx="330" cy="272"/>
            </a:xfrm>
            <a:prstGeom prst="ellipse">
              <a:avLst/>
            </a:prstGeom>
            <a:solidFill>
              <a:srgbClr val="FFFFFF"/>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start</a:t>
              </a:r>
              <a:endParaRPr lang="en-US" altLang="zh-CN"/>
            </a:p>
          </p:txBody>
        </p:sp>
        <p:sp>
          <p:nvSpPr>
            <p:cNvPr id="35" name="Line 27"/>
            <p:cNvSpPr>
              <a:spLocks noChangeShapeType="1"/>
            </p:cNvSpPr>
            <p:nvPr/>
          </p:nvSpPr>
          <p:spPr bwMode="auto">
            <a:xfrm>
              <a:off x="1940" y="1665"/>
              <a:ext cx="49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28"/>
            <p:cNvSpPr>
              <a:spLocks noChangeArrowheads="1"/>
            </p:cNvSpPr>
            <p:nvPr/>
          </p:nvSpPr>
          <p:spPr bwMode="auto">
            <a:xfrm>
              <a:off x="2039" y="1418"/>
              <a:ext cx="298" cy="165"/>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letter</a:t>
              </a:r>
              <a:endParaRPr lang="en-US" altLang="zh-CN"/>
            </a:p>
          </p:txBody>
        </p:sp>
        <p:sp>
          <p:nvSpPr>
            <p:cNvPr id="37" name="Rectangle 29"/>
            <p:cNvSpPr>
              <a:spLocks noChangeArrowheads="1"/>
            </p:cNvSpPr>
            <p:nvPr/>
          </p:nvSpPr>
          <p:spPr bwMode="auto">
            <a:xfrm>
              <a:off x="2830" y="1995"/>
              <a:ext cx="396" cy="165"/>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digit</a:t>
              </a:r>
              <a:endParaRPr lang="en-US" altLang="zh-CN"/>
            </a:p>
          </p:txBody>
        </p:sp>
        <p:sp>
          <p:nvSpPr>
            <p:cNvPr id="38" name="AutoShape 30"/>
            <p:cNvSpPr>
              <a:spLocks noChangeArrowheads="1"/>
            </p:cNvSpPr>
            <p:nvPr/>
          </p:nvSpPr>
          <p:spPr bwMode="auto">
            <a:xfrm>
              <a:off x="2434" y="1500"/>
              <a:ext cx="355" cy="330"/>
            </a:xfrm>
            <a:custGeom>
              <a:avLst/>
              <a:gdLst>
                <a:gd name="T0" fmla="*/ 178 w 21600"/>
                <a:gd name="T1" fmla="*/ 0 h 21600"/>
                <a:gd name="T2" fmla="*/ 52 w 21600"/>
                <a:gd name="T3" fmla="*/ 48 h 21600"/>
                <a:gd name="T4" fmla="*/ 0 w 21600"/>
                <a:gd name="T5" fmla="*/ 165 h 21600"/>
                <a:gd name="T6" fmla="*/ 52 w 21600"/>
                <a:gd name="T7" fmla="*/ 282 h 21600"/>
                <a:gd name="T8" fmla="*/ 178 w 21600"/>
                <a:gd name="T9" fmla="*/ 330 h 21600"/>
                <a:gd name="T10" fmla="*/ 303 w 21600"/>
                <a:gd name="T11" fmla="*/ 282 h 21600"/>
                <a:gd name="T12" fmla="*/ 355 w 21600"/>
                <a:gd name="T13" fmla="*/ 165 h 21600"/>
                <a:gd name="T14" fmla="*/ 303 w 21600"/>
                <a:gd name="T15" fmla="*/ 48 h 21600"/>
                <a:gd name="T16" fmla="*/ 0 60000 65536"/>
                <a:gd name="T17" fmla="*/ 0 60000 65536"/>
                <a:gd name="T18" fmla="*/ 0 60000 65536"/>
                <a:gd name="T19" fmla="*/ 0 60000 65536"/>
                <a:gd name="T20" fmla="*/ 0 60000 65536"/>
                <a:gd name="T21" fmla="*/ 0 60000 65536"/>
                <a:gd name="T22" fmla="*/ 0 60000 65536"/>
                <a:gd name="T23" fmla="*/ 0 60000 65536"/>
                <a:gd name="T24" fmla="*/ 3164 w 21600"/>
                <a:gd name="T25" fmla="*/ 3142 h 21600"/>
                <a:gd name="T26" fmla="*/ 18436 w 21600"/>
                <a:gd name="T27" fmla="*/ 1845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39" name="Rectangle 31"/>
            <p:cNvSpPr>
              <a:spLocks noChangeArrowheads="1"/>
            </p:cNvSpPr>
            <p:nvPr/>
          </p:nvSpPr>
          <p:spPr bwMode="auto">
            <a:xfrm>
              <a:off x="2517" y="1587"/>
              <a:ext cx="166" cy="165"/>
            </a:xfrm>
            <a:prstGeom prst="rect">
              <a:avLst/>
            </a:prstGeom>
            <a:solidFill>
              <a:srgbClr val="FFFFFF"/>
            </a:solidFill>
            <a:ln w="9525">
              <a:solidFill>
                <a:srgbClr val="FFFFFF"/>
              </a:solidFill>
              <a:miter lim="800000"/>
              <a:headEnd/>
              <a:tailEnd/>
            </a:ln>
          </p:spPr>
          <p:txBody>
            <a:bodyPr lIns="0" tIns="0" rIns="0" bIns="0"/>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dirty="0"/>
                <a:t>In-id</a:t>
              </a:r>
            </a:p>
            <a:p>
              <a:pPr eaLnBrk="1" hangingPunct="1"/>
              <a:endParaRPr lang="en-US" altLang="zh-CN" dirty="0"/>
            </a:p>
          </p:txBody>
        </p:sp>
        <p:grpSp>
          <p:nvGrpSpPr>
            <p:cNvPr id="40" name="Group 32"/>
            <p:cNvGrpSpPr>
              <a:grpSpLocks/>
            </p:cNvGrpSpPr>
            <p:nvPr/>
          </p:nvGrpSpPr>
          <p:grpSpPr bwMode="auto">
            <a:xfrm rot="3421565">
              <a:off x="2551" y="1235"/>
              <a:ext cx="285" cy="322"/>
              <a:chOff x="4500" y="6003"/>
              <a:chExt cx="540" cy="585"/>
            </a:xfrm>
          </p:grpSpPr>
          <p:sp>
            <p:nvSpPr>
              <p:cNvPr id="44" name="Line 33"/>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Arc 34"/>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1" name="Group 35"/>
            <p:cNvGrpSpPr>
              <a:grpSpLocks/>
            </p:cNvGrpSpPr>
            <p:nvPr/>
          </p:nvGrpSpPr>
          <p:grpSpPr bwMode="auto">
            <a:xfrm rot="-7663239">
              <a:off x="2426" y="1797"/>
              <a:ext cx="297" cy="309"/>
              <a:chOff x="4500" y="6003"/>
              <a:chExt cx="540" cy="585"/>
            </a:xfrm>
          </p:grpSpPr>
          <p:sp>
            <p:nvSpPr>
              <p:cNvPr id="42" name="Line 36"/>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Arc 37"/>
              <p:cNvSpPr>
                <a:spLocks/>
              </p:cNvSpPr>
              <p:nvPr/>
            </p:nvSpPr>
            <p:spPr bwMode="auto">
              <a:xfrm>
                <a:off x="4500" y="6003"/>
                <a:ext cx="540" cy="585"/>
              </a:xfrm>
              <a:custGeom>
                <a:avLst/>
                <a:gdLst>
                  <a:gd name="T0" fmla="*/ 345 w 43200"/>
                  <a:gd name="T1" fmla="*/ 574 h 43200"/>
                  <a:gd name="T2" fmla="*/ 540 w 43200"/>
                  <a:gd name="T3" fmla="*/ 293 h 43200"/>
                  <a:gd name="T4" fmla="*/ 270 w 43200"/>
                  <a:gd name="T5" fmla="*/ 293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46" name="Group 4"/>
          <p:cNvGrpSpPr>
            <a:grpSpLocks/>
          </p:cNvGrpSpPr>
          <p:nvPr/>
        </p:nvGrpSpPr>
        <p:grpSpPr bwMode="auto">
          <a:xfrm>
            <a:off x="6189980" y="3644433"/>
            <a:ext cx="5473700" cy="1746250"/>
            <a:chOff x="1815" y="4213"/>
            <a:chExt cx="8100" cy="2184"/>
          </a:xfrm>
        </p:grpSpPr>
        <p:sp>
          <p:nvSpPr>
            <p:cNvPr id="47" name="Line 5"/>
            <p:cNvSpPr>
              <a:spLocks noChangeShapeType="1"/>
            </p:cNvSpPr>
            <p:nvPr/>
          </p:nvSpPr>
          <p:spPr bwMode="auto">
            <a:xfrm>
              <a:off x="1815" y="5305"/>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Oval 6"/>
            <p:cNvSpPr>
              <a:spLocks noChangeArrowheads="1"/>
            </p:cNvSpPr>
            <p:nvPr/>
          </p:nvSpPr>
          <p:spPr bwMode="auto">
            <a:xfrm>
              <a:off x="2535" y="4993"/>
              <a:ext cx="90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start</a:t>
              </a:r>
              <a:endParaRPr lang="en-US" altLang="zh-CN" sz="2400"/>
            </a:p>
          </p:txBody>
        </p:sp>
        <p:sp>
          <p:nvSpPr>
            <p:cNvPr id="49" name="Line 7"/>
            <p:cNvSpPr>
              <a:spLocks noChangeShapeType="1"/>
            </p:cNvSpPr>
            <p:nvPr/>
          </p:nvSpPr>
          <p:spPr bwMode="auto">
            <a:xfrm>
              <a:off x="3435" y="5305"/>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Rectangle 8"/>
            <p:cNvSpPr>
              <a:spLocks noChangeArrowheads="1"/>
            </p:cNvSpPr>
            <p:nvPr/>
          </p:nvSpPr>
          <p:spPr bwMode="auto">
            <a:xfrm>
              <a:off x="3600" y="4872"/>
              <a:ext cx="723" cy="312"/>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letter</a:t>
              </a:r>
              <a:endParaRPr lang="en-US" altLang="zh-CN" sz="2400"/>
            </a:p>
          </p:txBody>
        </p:sp>
        <p:sp>
          <p:nvSpPr>
            <p:cNvPr id="51" name="Oval 9"/>
            <p:cNvSpPr>
              <a:spLocks noChangeArrowheads="1"/>
            </p:cNvSpPr>
            <p:nvPr/>
          </p:nvSpPr>
          <p:spPr bwMode="auto">
            <a:xfrm>
              <a:off x="7035" y="4837"/>
              <a:ext cx="1440" cy="936"/>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en-US" sz="2400"/>
            </a:p>
          </p:txBody>
        </p:sp>
        <p:sp>
          <p:nvSpPr>
            <p:cNvPr id="52" name="Oval 10"/>
            <p:cNvSpPr>
              <a:spLocks noChangeArrowheads="1"/>
            </p:cNvSpPr>
            <p:nvPr/>
          </p:nvSpPr>
          <p:spPr bwMode="auto">
            <a:xfrm>
              <a:off x="7215" y="4993"/>
              <a:ext cx="108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finish</a:t>
              </a:r>
              <a:endParaRPr lang="en-US" altLang="zh-CN" sz="2400"/>
            </a:p>
          </p:txBody>
        </p:sp>
        <p:grpSp>
          <p:nvGrpSpPr>
            <p:cNvPr id="53" name="Group 11"/>
            <p:cNvGrpSpPr>
              <a:grpSpLocks/>
            </p:cNvGrpSpPr>
            <p:nvPr/>
          </p:nvGrpSpPr>
          <p:grpSpPr bwMode="auto">
            <a:xfrm rot="-642287">
              <a:off x="4875" y="4369"/>
              <a:ext cx="649" cy="634"/>
              <a:chOff x="5680" y="3755"/>
              <a:chExt cx="649" cy="634"/>
            </a:xfrm>
          </p:grpSpPr>
          <p:sp>
            <p:nvSpPr>
              <p:cNvPr id="90" name="Arc 12"/>
              <p:cNvSpPr>
                <a:spLocks/>
              </p:cNvSpPr>
              <p:nvPr/>
            </p:nvSpPr>
            <p:spPr bwMode="auto">
              <a:xfrm rot="2886807" flipH="1">
                <a:off x="5684" y="3751"/>
                <a:ext cx="631" cy="640"/>
              </a:xfrm>
              <a:custGeom>
                <a:avLst/>
                <a:gdLst>
                  <a:gd name="T0" fmla="*/ 0 w 42624"/>
                  <a:gd name="T1" fmla="*/ 4 h 43200"/>
                  <a:gd name="T2" fmla="*/ 4 w 42624"/>
                  <a:gd name="T3" fmla="*/ 9 h 43200"/>
                  <a:gd name="T4" fmla="*/ 5 w 42624"/>
                  <a:gd name="T5" fmla="*/ 5 h 43200"/>
                  <a:gd name="T6" fmla="*/ 0 60000 65536"/>
                  <a:gd name="T7" fmla="*/ 0 60000 65536"/>
                  <a:gd name="T8" fmla="*/ 0 60000 65536"/>
                </a:gdLst>
                <a:ahLst/>
                <a:cxnLst>
                  <a:cxn ang="T6">
                    <a:pos x="T0" y="T1"/>
                  </a:cxn>
                  <a:cxn ang="T7">
                    <a:pos x="T2" y="T3"/>
                  </a:cxn>
                  <a:cxn ang="T8">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lnTo>
                      <a:pt x="-1" y="166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Line 13"/>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4" name="Rectangle 14"/>
            <p:cNvSpPr>
              <a:spLocks noChangeArrowheads="1"/>
            </p:cNvSpPr>
            <p:nvPr/>
          </p:nvSpPr>
          <p:spPr bwMode="auto">
            <a:xfrm>
              <a:off x="5595" y="4213"/>
              <a:ext cx="54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letter</a:t>
              </a:r>
              <a:endParaRPr lang="en-US" altLang="zh-CN" sz="2400"/>
            </a:p>
          </p:txBody>
        </p:sp>
        <p:sp>
          <p:nvSpPr>
            <p:cNvPr id="55" name="Oval 15"/>
            <p:cNvSpPr>
              <a:spLocks noChangeArrowheads="1"/>
            </p:cNvSpPr>
            <p:nvPr/>
          </p:nvSpPr>
          <p:spPr bwMode="auto">
            <a:xfrm>
              <a:off x="4695" y="4993"/>
              <a:ext cx="108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in_id</a:t>
              </a:r>
              <a:endParaRPr lang="en-US" altLang="zh-CN" sz="2400"/>
            </a:p>
          </p:txBody>
        </p:sp>
        <p:grpSp>
          <p:nvGrpSpPr>
            <p:cNvPr id="56" name="Group 16"/>
            <p:cNvGrpSpPr>
              <a:grpSpLocks/>
            </p:cNvGrpSpPr>
            <p:nvPr/>
          </p:nvGrpSpPr>
          <p:grpSpPr bwMode="auto">
            <a:xfrm rot="10150247">
              <a:off x="4875" y="5617"/>
              <a:ext cx="649" cy="634"/>
              <a:chOff x="5680" y="3755"/>
              <a:chExt cx="649" cy="634"/>
            </a:xfrm>
          </p:grpSpPr>
          <p:sp>
            <p:nvSpPr>
              <p:cNvPr id="88" name="Arc 17"/>
              <p:cNvSpPr>
                <a:spLocks/>
              </p:cNvSpPr>
              <p:nvPr/>
            </p:nvSpPr>
            <p:spPr bwMode="auto">
              <a:xfrm rot="2886807" flipH="1">
                <a:off x="5684" y="3751"/>
                <a:ext cx="631" cy="640"/>
              </a:xfrm>
              <a:custGeom>
                <a:avLst/>
                <a:gdLst>
                  <a:gd name="T0" fmla="*/ 0 w 42624"/>
                  <a:gd name="T1" fmla="*/ 4 h 43200"/>
                  <a:gd name="T2" fmla="*/ 4 w 42624"/>
                  <a:gd name="T3" fmla="*/ 9 h 43200"/>
                  <a:gd name="T4" fmla="*/ 5 w 42624"/>
                  <a:gd name="T5" fmla="*/ 5 h 43200"/>
                  <a:gd name="T6" fmla="*/ 0 60000 65536"/>
                  <a:gd name="T7" fmla="*/ 0 60000 65536"/>
                  <a:gd name="T8" fmla="*/ 0 60000 65536"/>
                </a:gdLst>
                <a:ahLst/>
                <a:cxnLst>
                  <a:cxn ang="T6">
                    <a:pos x="T0" y="T1"/>
                  </a:cxn>
                  <a:cxn ang="T7">
                    <a:pos x="T2" y="T3"/>
                  </a:cxn>
                  <a:cxn ang="T8">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lnTo>
                      <a:pt x="-1" y="166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Line 18"/>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7" name="Rectangle 19"/>
            <p:cNvSpPr>
              <a:spLocks noChangeArrowheads="1"/>
            </p:cNvSpPr>
            <p:nvPr/>
          </p:nvSpPr>
          <p:spPr bwMode="auto">
            <a:xfrm>
              <a:off x="5595" y="6085"/>
              <a:ext cx="54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digit</a:t>
              </a:r>
              <a:endParaRPr lang="en-US" altLang="zh-CN" sz="2400"/>
            </a:p>
          </p:txBody>
        </p:sp>
        <p:sp>
          <p:nvSpPr>
            <p:cNvPr id="58" name="Line 20"/>
            <p:cNvSpPr>
              <a:spLocks noChangeShapeType="1"/>
            </p:cNvSpPr>
            <p:nvPr/>
          </p:nvSpPr>
          <p:spPr bwMode="auto">
            <a:xfrm>
              <a:off x="5775" y="5305"/>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Rectangle 21"/>
            <p:cNvSpPr>
              <a:spLocks noChangeArrowheads="1"/>
            </p:cNvSpPr>
            <p:nvPr/>
          </p:nvSpPr>
          <p:spPr bwMode="auto">
            <a:xfrm>
              <a:off x="5955" y="4837"/>
              <a:ext cx="72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[other]</a:t>
              </a:r>
              <a:endParaRPr lang="en-US" altLang="zh-CN" sz="2400"/>
            </a:p>
          </p:txBody>
        </p:sp>
        <p:sp>
          <p:nvSpPr>
            <p:cNvPr id="60" name="Rectangle 22"/>
            <p:cNvSpPr>
              <a:spLocks noChangeArrowheads="1"/>
            </p:cNvSpPr>
            <p:nvPr/>
          </p:nvSpPr>
          <p:spPr bwMode="auto">
            <a:xfrm>
              <a:off x="8655" y="5149"/>
              <a:ext cx="12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ID</a:t>
              </a:r>
              <a:endParaRPr lang="en-US" altLang="zh-CN" sz="2400"/>
            </a:p>
          </p:txBody>
        </p:sp>
      </p:grpSp>
    </p:spTree>
    <p:extLst>
      <p:ext uri="{BB962C8B-B14F-4D97-AF65-F5344CB8AC3E}">
        <p14:creationId xmlns:p14="http://schemas.microsoft.com/office/powerpoint/2010/main" val="27225978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Start State</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pPr>
              <a:buNone/>
            </a:pPr>
            <a:r>
              <a:rPr lang="en-US" altLang="zh-CN" sz="2800" dirty="0" smtClean="0"/>
              <a:t>Reset the automata to “Start State” at the very beginning of scanning and every time a token is recognized.</a:t>
            </a:r>
            <a:endParaRPr lang="en-US" altLang="zh-CN" sz="2800" dirty="0"/>
          </a:p>
          <a:p>
            <a:pPr>
              <a:buNone/>
            </a:pPr>
            <a:r>
              <a:rPr lang="zh-CN" altLang="en-US" sz="2800" dirty="0"/>
              <a:t>	</a:t>
            </a:r>
            <a:endParaRPr lang="en-US" altLang="zh-CN" sz="2800" dirty="0" smtClean="0"/>
          </a:p>
          <a:p>
            <a:pPr>
              <a:buNone/>
            </a:pPr>
            <a:endParaRPr lang="en-US" altLang="zh-CN" sz="2800" dirty="0"/>
          </a:p>
          <a:p>
            <a:pPr>
              <a:buNone/>
            </a:pPr>
            <a:endParaRPr lang="en-US" altLang="zh-CN" sz="2800" dirty="0" smtClean="0"/>
          </a:p>
          <a:p>
            <a:pPr>
              <a:buNone/>
            </a:pPr>
            <a:endParaRPr lang="en-US" altLang="zh-CN" sz="2800" dirty="0"/>
          </a:p>
          <a:p>
            <a:pPr>
              <a:buNone/>
            </a:pPr>
            <a:r>
              <a:rPr lang="en-US" altLang="zh-CN" sz="2800" dirty="0" smtClean="0"/>
              <a:t>The automata for different tokens actually share the same start state.</a:t>
            </a:r>
            <a:endParaRPr lang="en-US" altLang="zh-CN" sz="2800" dirty="0"/>
          </a:p>
        </p:txBody>
      </p:sp>
      <p:grpSp>
        <p:nvGrpSpPr>
          <p:cNvPr id="31" name="Group 4"/>
          <p:cNvGrpSpPr>
            <a:grpSpLocks/>
          </p:cNvGrpSpPr>
          <p:nvPr/>
        </p:nvGrpSpPr>
        <p:grpSpPr bwMode="auto">
          <a:xfrm>
            <a:off x="1393825" y="3221038"/>
            <a:ext cx="3465513" cy="1684337"/>
            <a:chOff x="2880" y="4404"/>
            <a:chExt cx="6480" cy="2652"/>
          </a:xfrm>
        </p:grpSpPr>
        <p:sp>
          <p:nvSpPr>
            <p:cNvPr id="32" name="Line 5"/>
            <p:cNvSpPr>
              <a:spLocks noChangeShapeType="1"/>
            </p:cNvSpPr>
            <p:nvPr/>
          </p:nvSpPr>
          <p:spPr bwMode="auto">
            <a:xfrm>
              <a:off x="2880" y="4872"/>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6"/>
            <p:cNvSpPr>
              <a:spLocks noChangeShapeType="1"/>
            </p:cNvSpPr>
            <p:nvPr/>
          </p:nvSpPr>
          <p:spPr bwMode="auto">
            <a:xfrm>
              <a:off x="2880" y="674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7"/>
            <p:cNvSpPr>
              <a:spLocks noChangeShapeType="1"/>
            </p:cNvSpPr>
            <p:nvPr/>
          </p:nvSpPr>
          <p:spPr bwMode="auto">
            <a:xfrm>
              <a:off x="2880" y="5808"/>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Oval 8"/>
            <p:cNvSpPr>
              <a:spLocks noChangeArrowheads="1"/>
            </p:cNvSpPr>
            <p:nvPr/>
          </p:nvSpPr>
          <p:spPr bwMode="auto">
            <a:xfrm>
              <a:off x="3600" y="456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6" name="Oval 9"/>
            <p:cNvSpPr>
              <a:spLocks noChangeArrowheads="1"/>
            </p:cNvSpPr>
            <p:nvPr/>
          </p:nvSpPr>
          <p:spPr bwMode="auto">
            <a:xfrm>
              <a:off x="3600" y="5496"/>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7" name="Oval 10"/>
            <p:cNvSpPr>
              <a:spLocks noChangeArrowheads="1"/>
            </p:cNvSpPr>
            <p:nvPr/>
          </p:nvSpPr>
          <p:spPr bwMode="auto">
            <a:xfrm>
              <a:off x="3600" y="643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8" name="Line 11"/>
            <p:cNvSpPr>
              <a:spLocks noChangeShapeType="1"/>
            </p:cNvSpPr>
            <p:nvPr/>
          </p:nvSpPr>
          <p:spPr bwMode="auto">
            <a:xfrm>
              <a:off x="4140" y="580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Oval 12"/>
            <p:cNvSpPr>
              <a:spLocks noChangeArrowheads="1"/>
            </p:cNvSpPr>
            <p:nvPr/>
          </p:nvSpPr>
          <p:spPr bwMode="auto">
            <a:xfrm>
              <a:off x="5220" y="5496"/>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0" name="Line 13"/>
            <p:cNvSpPr>
              <a:spLocks noChangeShapeType="1"/>
            </p:cNvSpPr>
            <p:nvPr/>
          </p:nvSpPr>
          <p:spPr bwMode="auto">
            <a:xfrm>
              <a:off x="4140" y="674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14"/>
            <p:cNvSpPr>
              <a:spLocks noChangeShapeType="1"/>
            </p:cNvSpPr>
            <p:nvPr/>
          </p:nvSpPr>
          <p:spPr bwMode="auto">
            <a:xfrm>
              <a:off x="4140" y="487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Oval 15"/>
            <p:cNvSpPr>
              <a:spLocks noChangeArrowheads="1"/>
            </p:cNvSpPr>
            <p:nvPr/>
          </p:nvSpPr>
          <p:spPr bwMode="auto">
            <a:xfrm>
              <a:off x="5220" y="456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3" name="Line 16"/>
            <p:cNvSpPr>
              <a:spLocks noChangeShapeType="1"/>
            </p:cNvSpPr>
            <p:nvPr/>
          </p:nvSpPr>
          <p:spPr bwMode="auto">
            <a:xfrm>
              <a:off x="5760" y="487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Line 17"/>
            <p:cNvSpPr>
              <a:spLocks noChangeShapeType="1"/>
            </p:cNvSpPr>
            <p:nvPr/>
          </p:nvSpPr>
          <p:spPr bwMode="auto">
            <a:xfrm>
              <a:off x="5760" y="580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Rectangle 18"/>
            <p:cNvSpPr>
              <a:spLocks noChangeArrowheads="1"/>
            </p:cNvSpPr>
            <p:nvPr/>
          </p:nvSpPr>
          <p:spPr bwMode="auto">
            <a:xfrm>
              <a:off x="4500" y="4404"/>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46" name="Rectangle 19"/>
            <p:cNvSpPr>
              <a:spLocks noChangeArrowheads="1"/>
            </p:cNvSpPr>
            <p:nvPr/>
          </p:nvSpPr>
          <p:spPr bwMode="auto">
            <a:xfrm>
              <a:off x="4500" y="534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47" name="Rectangle 20"/>
            <p:cNvSpPr>
              <a:spLocks noChangeArrowheads="1"/>
            </p:cNvSpPr>
            <p:nvPr/>
          </p:nvSpPr>
          <p:spPr bwMode="auto">
            <a:xfrm>
              <a:off x="6120" y="4404"/>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48" name="Rectangle 21"/>
            <p:cNvSpPr>
              <a:spLocks noChangeArrowheads="1"/>
            </p:cNvSpPr>
            <p:nvPr/>
          </p:nvSpPr>
          <p:spPr bwMode="auto">
            <a:xfrm>
              <a:off x="6120" y="534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49" name="Rectangle 22"/>
            <p:cNvSpPr>
              <a:spLocks noChangeArrowheads="1"/>
            </p:cNvSpPr>
            <p:nvPr/>
          </p:nvSpPr>
          <p:spPr bwMode="auto">
            <a:xfrm>
              <a:off x="4500" y="6276"/>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50" name="Rectangle 23"/>
            <p:cNvSpPr>
              <a:spLocks noChangeArrowheads="1"/>
            </p:cNvSpPr>
            <p:nvPr/>
          </p:nvSpPr>
          <p:spPr bwMode="auto">
            <a:xfrm>
              <a:off x="7560" y="4716"/>
              <a:ext cx="180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ASSIGN</a:t>
              </a:r>
              <a:endParaRPr lang="en-US" altLang="zh-CN" sz="2400"/>
            </a:p>
          </p:txBody>
        </p:sp>
        <p:sp>
          <p:nvSpPr>
            <p:cNvPr id="51" name="Rectangle 24"/>
            <p:cNvSpPr>
              <a:spLocks noChangeArrowheads="1"/>
            </p:cNvSpPr>
            <p:nvPr/>
          </p:nvSpPr>
          <p:spPr bwMode="auto">
            <a:xfrm>
              <a:off x="7560" y="5652"/>
              <a:ext cx="12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LE</a:t>
              </a:r>
              <a:endParaRPr lang="en-US" altLang="zh-CN" sz="2400"/>
            </a:p>
          </p:txBody>
        </p:sp>
        <p:sp>
          <p:nvSpPr>
            <p:cNvPr id="52" name="Rectangle 25"/>
            <p:cNvSpPr>
              <a:spLocks noChangeArrowheads="1"/>
            </p:cNvSpPr>
            <p:nvPr/>
          </p:nvSpPr>
          <p:spPr bwMode="auto">
            <a:xfrm>
              <a:off x="5940" y="6588"/>
              <a:ext cx="12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EQ</a:t>
              </a:r>
              <a:endParaRPr lang="en-US" altLang="zh-CN" sz="2400"/>
            </a:p>
          </p:txBody>
        </p:sp>
        <p:sp>
          <p:nvSpPr>
            <p:cNvPr id="53" name="AutoShape 26"/>
            <p:cNvSpPr>
              <a:spLocks noChangeArrowheads="1"/>
            </p:cNvSpPr>
            <p:nvPr/>
          </p:nvSpPr>
          <p:spPr bwMode="auto">
            <a:xfrm>
              <a:off x="6840" y="4560"/>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54" name="AutoShape 27"/>
            <p:cNvSpPr>
              <a:spLocks noChangeArrowheads="1"/>
            </p:cNvSpPr>
            <p:nvPr/>
          </p:nvSpPr>
          <p:spPr bwMode="auto">
            <a:xfrm>
              <a:off x="6840" y="5496"/>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55" name="AutoShape 28"/>
            <p:cNvSpPr>
              <a:spLocks noChangeArrowheads="1"/>
            </p:cNvSpPr>
            <p:nvPr/>
          </p:nvSpPr>
          <p:spPr bwMode="auto">
            <a:xfrm>
              <a:off x="5220" y="6432"/>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grpSp>
      <p:grpSp>
        <p:nvGrpSpPr>
          <p:cNvPr id="56" name="Group 30"/>
          <p:cNvGrpSpPr>
            <a:grpSpLocks/>
          </p:cNvGrpSpPr>
          <p:nvPr/>
        </p:nvGrpSpPr>
        <p:grpSpPr bwMode="auto">
          <a:xfrm>
            <a:off x="5950109" y="3221038"/>
            <a:ext cx="4114800" cy="1682750"/>
            <a:chOff x="2520" y="7680"/>
            <a:chExt cx="6480" cy="2651"/>
          </a:xfrm>
        </p:grpSpPr>
        <p:sp>
          <p:nvSpPr>
            <p:cNvPr id="57" name="Line 31"/>
            <p:cNvSpPr>
              <a:spLocks noChangeShapeType="1"/>
            </p:cNvSpPr>
            <p:nvPr/>
          </p:nvSpPr>
          <p:spPr bwMode="auto">
            <a:xfrm>
              <a:off x="2520" y="908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 name="Oval 32"/>
            <p:cNvSpPr>
              <a:spLocks noChangeArrowheads="1"/>
            </p:cNvSpPr>
            <p:nvPr/>
          </p:nvSpPr>
          <p:spPr bwMode="auto">
            <a:xfrm>
              <a:off x="3240" y="877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9" name="Line 33"/>
            <p:cNvSpPr>
              <a:spLocks noChangeShapeType="1"/>
            </p:cNvSpPr>
            <p:nvPr/>
          </p:nvSpPr>
          <p:spPr bwMode="auto">
            <a:xfrm>
              <a:off x="3780" y="908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Oval 34"/>
            <p:cNvSpPr>
              <a:spLocks noChangeArrowheads="1"/>
            </p:cNvSpPr>
            <p:nvPr/>
          </p:nvSpPr>
          <p:spPr bwMode="auto">
            <a:xfrm>
              <a:off x="4860" y="877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8" name="Line 35"/>
            <p:cNvSpPr>
              <a:spLocks noChangeShapeType="1"/>
            </p:cNvSpPr>
            <p:nvPr/>
          </p:nvSpPr>
          <p:spPr bwMode="auto">
            <a:xfrm>
              <a:off x="3780" y="9240"/>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 name="Line 36"/>
            <p:cNvSpPr>
              <a:spLocks noChangeShapeType="1"/>
            </p:cNvSpPr>
            <p:nvPr/>
          </p:nvSpPr>
          <p:spPr bwMode="auto">
            <a:xfrm flipV="1">
              <a:off x="3780" y="8148"/>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0" name="Oval 37"/>
            <p:cNvSpPr>
              <a:spLocks noChangeArrowheads="1"/>
            </p:cNvSpPr>
            <p:nvPr/>
          </p:nvSpPr>
          <p:spPr bwMode="auto">
            <a:xfrm>
              <a:off x="4860" y="7836"/>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91" name="Line 38"/>
            <p:cNvSpPr>
              <a:spLocks noChangeShapeType="1"/>
            </p:cNvSpPr>
            <p:nvPr/>
          </p:nvSpPr>
          <p:spPr bwMode="auto">
            <a:xfrm>
              <a:off x="5400" y="814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 name="Line 39"/>
            <p:cNvSpPr>
              <a:spLocks noChangeShapeType="1"/>
            </p:cNvSpPr>
            <p:nvPr/>
          </p:nvSpPr>
          <p:spPr bwMode="auto">
            <a:xfrm>
              <a:off x="5400" y="908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 name="Rectangle 40"/>
            <p:cNvSpPr>
              <a:spLocks noChangeArrowheads="1"/>
            </p:cNvSpPr>
            <p:nvPr/>
          </p:nvSpPr>
          <p:spPr bwMode="auto">
            <a:xfrm>
              <a:off x="3960" y="8148"/>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94" name="Rectangle 41"/>
            <p:cNvSpPr>
              <a:spLocks noChangeArrowheads="1"/>
            </p:cNvSpPr>
            <p:nvPr/>
          </p:nvSpPr>
          <p:spPr bwMode="auto">
            <a:xfrm>
              <a:off x="4320" y="8616"/>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95" name="Rectangle 42"/>
            <p:cNvSpPr>
              <a:spLocks noChangeArrowheads="1"/>
            </p:cNvSpPr>
            <p:nvPr/>
          </p:nvSpPr>
          <p:spPr bwMode="auto">
            <a:xfrm>
              <a:off x="5760" y="768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96" name="Rectangle 43"/>
            <p:cNvSpPr>
              <a:spLocks noChangeArrowheads="1"/>
            </p:cNvSpPr>
            <p:nvPr/>
          </p:nvSpPr>
          <p:spPr bwMode="auto">
            <a:xfrm>
              <a:off x="5760" y="8616"/>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97" name="Rectangle 44"/>
            <p:cNvSpPr>
              <a:spLocks noChangeArrowheads="1"/>
            </p:cNvSpPr>
            <p:nvPr/>
          </p:nvSpPr>
          <p:spPr bwMode="auto">
            <a:xfrm>
              <a:off x="4320" y="924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98" name="Rectangle 45"/>
            <p:cNvSpPr>
              <a:spLocks noChangeArrowheads="1"/>
            </p:cNvSpPr>
            <p:nvPr/>
          </p:nvSpPr>
          <p:spPr bwMode="auto">
            <a:xfrm>
              <a:off x="7200" y="7992"/>
              <a:ext cx="180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ASSIGN</a:t>
              </a:r>
              <a:endParaRPr lang="en-US" altLang="zh-CN" sz="2400"/>
            </a:p>
          </p:txBody>
        </p:sp>
        <p:sp>
          <p:nvSpPr>
            <p:cNvPr id="99" name="Rectangle 46"/>
            <p:cNvSpPr>
              <a:spLocks noChangeArrowheads="1"/>
            </p:cNvSpPr>
            <p:nvPr/>
          </p:nvSpPr>
          <p:spPr bwMode="auto">
            <a:xfrm>
              <a:off x="7200" y="8928"/>
              <a:ext cx="12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LE</a:t>
              </a:r>
              <a:endParaRPr lang="en-US" altLang="zh-CN" sz="2400"/>
            </a:p>
          </p:txBody>
        </p:sp>
        <p:sp>
          <p:nvSpPr>
            <p:cNvPr id="100" name="Rectangle 47"/>
            <p:cNvSpPr>
              <a:spLocks noChangeArrowheads="1"/>
            </p:cNvSpPr>
            <p:nvPr/>
          </p:nvSpPr>
          <p:spPr bwMode="auto">
            <a:xfrm>
              <a:off x="5580" y="9864"/>
              <a:ext cx="12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EQ</a:t>
              </a:r>
              <a:endParaRPr lang="en-US" altLang="zh-CN" sz="2400"/>
            </a:p>
          </p:txBody>
        </p:sp>
        <p:sp>
          <p:nvSpPr>
            <p:cNvPr id="101" name="AutoShape 48"/>
            <p:cNvSpPr>
              <a:spLocks noChangeArrowheads="1"/>
            </p:cNvSpPr>
            <p:nvPr/>
          </p:nvSpPr>
          <p:spPr bwMode="auto">
            <a:xfrm>
              <a:off x="6480" y="7836"/>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102" name="AutoShape 49"/>
            <p:cNvSpPr>
              <a:spLocks noChangeArrowheads="1"/>
            </p:cNvSpPr>
            <p:nvPr/>
          </p:nvSpPr>
          <p:spPr bwMode="auto">
            <a:xfrm>
              <a:off x="6480" y="8772"/>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103" name="AutoShape 50"/>
            <p:cNvSpPr>
              <a:spLocks noChangeArrowheads="1"/>
            </p:cNvSpPr>
            <p:nvPr/>
          </p:nvSpPr>
          <p:spPr bwMode="auto">
            <a:xfrm>
              <a:off x="4860" y="9708"/>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grpSp>
    </p:spTree>
    <p:extLst>
      <p:ext uri="{BB962C8B-B14F-4D97-AF65-F5344CB8AC3E}">
        <p14:creationId xmlns:p14="http://schemas.microsoft.com/office/powerpoint/2010/main" val="26744659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Non-deterministic </a:t>
            </a:r>
            <a:r>
              <a:rPr lang="en-US" altLang="zh-CN" dirty="0"/>
              <a:t>Finite </a:t>
            </a:r>
            <a:r>
              <a:rPr lang="en-US" altLang="zh-CN" dirty="0" smtClean="0"/>
              <a:t>Automata (</a:t>
            </a:r>
            <a:r>
              <a:rPr lang="en-US" altLang="zh-CN" dirty="0"/>
              <a:t>NFA</a:t>
            </a:r>
            <a:r>
              <a:rPr lang="en-US" altLang="zh-CN" dirty="0" smtClean="0"/>
              <a:t>)</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pPr>
              <a:buNone/>
            </a:pPr>
            <a:r>
              <a:rPr lang="en-US" altLang="zh-CN" sz="2800" dirty="0" smtClean="0"/>
              <a:t> Multiple tokens may also share the same “leading” sub-pattern.</a:t>
            </a:r>
            <a:endParaRPr lang="en-US" altLang="zh-CN" sz="2800" dirty="0"/>
          </a:p>
          <a:p>
            <a:pPr>
              <a:buNone/>
            </a:pPr>
            <a:r>
              <a:rPr lang="zh-CN" altLang="en-US" sz="2800" dirty="0"/>
              <a:t>	</a:t>
            </a:r>
            <a:endParaRPr lang="en-US" altLang="zh-CN" sz="2800" dirty="0" smtClean="0"/>
          </a:p>
          <a:p>
            <a:pPr>
              <a:buNone/>
            </a:pPr>
            <a:endParaRPr lang="en-US" altLang="zh-CN" sz="2800" dirty="0"/>
          </a:p>
          <a:p>
            <a:pPr>
              <a:buNone/>
            </a:pPr>
            <a:endParaRPr lang="en-US" altLang="zh-CN" sz="2800" dirty="0"/>
          </a:p>
          <a:p>
            <a:pPr>
              <a:buNone/>
            </a:pPr>
            <a:r>
              <a:rPr lang="en-US" altLang="zh-CN" sz="2800" dirty="0" smtClean="0">
                <a:solidFill>
                  <a:srgbClr val="FF3300"/>
                </a:solidFill>
              </a:rPr>
              <a:t>                  Not </a:t>
            </a:r>
            <a:r>
              <a:rPr lang="en-US" altLang="zh-CN" sz="2800" dirty="0">
                <a:solidFill>
                  <a:srgbClr val="FF3300"/>
                </a:solidFill>
              </a:rPr>
              <a:t>a </a:t>
            </a:r>
            <a:r>
              <a:rPr lang="en-US" altLang="zh-CN" sz="2800" dirty="0" smtClean="0">
                <a:solidFill>
                  <a:srgbClr val="FF3300"/>
                </a:solidFill>
              </a:rPr>
              <a:t>DFA				  DFA</a:t>
            </a:r>
            <a:endParaRPr lang="en-US" altLang="zh-CN" sz="2800" dirty="0" smtClean="0"/>
          </a:p>
          <a:p>
            <a:pPr>
              <a:buNone/>
            </a:pPr>
            <a:r>
              <a:rPr lang="en-US" altLang="zh-CN" sz="2800" dirty="0" smtClean="0"/>
              <a:t> Likely that we get NFA when combining the automata for tokens.</a:t>
            </a:r>
          </a:p>
          <a:p>
            <a:pPr>
              <a:buNone/>
            </a:pPr>
            <a:r>
              <a:rPr lang="en-US" altLang="zh-CN" sz="2800" dirty="0" smtClean="0"/>
              <a:t>	NFA can be turned into DFA which is what we need for scanning.</a:t>
            </a:r>
            <a:endParaRPr lang="en-US" altLang="zh-CN" sz="2800" dirty="0"/>
          </a:p>
        </p:txBody>
      </p:sp>
      <p:grpSp>
        <p:nvGrpSpPr>
          <p:cNvPr id="61" name="Group 25"/>
          <p:cNvGrpSpPr>
            <a:grpSpLocks/>
          </p:cNvGrpSpPr>
          <p:nvPr/>
        </p:nvGrpSpPr>
        <p:grpSpPr bwMode="auto">
          <a:xfrm>
            <a:off x="1677193" y="2463802"/>
            <a:ext cx="4167188" cy="1682750"/>
            <a:chOff x="1565" y="2688"/>
            <a:chExt cx="2625" cy="1060"/>
          </a:xfrm>
        </p:grpSpPr>
        <p:sp>
          <p:nvSpPr>
            <p:cNvPr id="62" name="Rectangle 14"/>
            <p:cNvSpPr>
              <a:spLocks noChangeArrowheads="1"/>
            </p:cNvSpPr>
            <p:nvPr/>
          </p:nvSpPr>
          <p:spPr bwMode="auto">
            <a:xfrm>
              <a:off x="2282" y="2875"/>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63" name="Line 5"/>
            <p:cNvSpPr>
              <a:spLocks noChangeShapeType="1"/>
            </p:cNvSpPr>
            <p:nvPr/>
          </p:nvSpPr>
          <p:spPr bwMode="auto">
            <a:xfrm>
              <a:off x="1565" y="3249"/>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Oval 6"/>
            <p:cNvSpPr>
              <a:spLocks noChangeArrowheads="1"/>
            </p:cNvSpPr>
            <p:nvPr/>
          </p:nvSpPr>
          <p:spPr bwMode="auto">
            <a:xfrm>
              <a:off x="1853" y="3125"/>
              <a:ext cx="216" cy="249"/>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5" name="Line 7"/>
            <p:cNvSpPr>
              <a:spLocks noChangeShapeType="1"/>
            </p:cNvSpPr>
            <p:nvPr/>
          </p:nvSpPr>
          <p:spPr bwMode="auto">
            <a:xfrm>
              <a:off x="2069" y="3249"/>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 name="Oval 8"/>
            <p:cNvSpPr>
              <a:spLocks noChangeArrowheads="1"/>
            </p:cNvSpPr>
            <p:nvPr/>
          </p:nvSpPr>
          <p:spPr bwMode="auto">
            <a:xfrm>
              <a:off x="2501" y="3125"/>
              <a:ext cx="216" cy="249"/>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7" name="Line 9"/>
            <p:cNvSpPr>
              <a:spLocks noChangeShapeType="1"/>
            </p:cNvSpPr>
            <p:nvPr/>
          </p:nvSpPr>
          <p:spPr bwMode="auto">
            <a:xfrm>
              <a:off x="2069" y="3312"/>
              <a:ext cx="432"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 name="Line 10"/>
            <p:cNvSpPr>
              <a:spLocks noChangeShapeType="1"/>
            </p:cNvSpPr>
            <p:nvPr/>
          </p:nvSpPr>
          <p:spPr bwMode="auto">
            <a:xfrm flipV="1">
              <a:off x="2069" y="2875"/>
              <a:ext cx="432"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Oval 11"/>
            <p:cNvSpPr>
              <a:spLocks noChangeArrowheads="1"/>
            </p:cNvSpPr>
            <p:nvPr/>
          </p:nvSpPr>
          <p:spPr bwMode="auto">
            <a:xfrm>
              <a:off x="2501" y="2750"/>
              <a:ext cx="216" cy="25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en-US" altLang="zh-CN" sz="2400"/>
            </a:p>
          </p:txBody>
        </p:sp>
        <p:sp>
          <p:nvSpPr>
            <p:cNvPr id="70" name="Line 12"/>
            <p:cNvSpPr>
              <a:spLocks noChangeShapeType="1"/>
            </p:cNvSpPr>
            <p:nvPr/>
          </p:nvSpPr>
          <p:spPr bwMode="auto">
            <a:xfrm>
              <a:off x="2717" y="2875"/>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 name="Line 13"/>
            <p:cNvSpPr>
              <a:spLocks noChangeShapeType="1"/>
            </p:cNvSpPr>
            <p:nvPr/>
          </p:nvSpPr>
          <p:spPr bwMode="auto">
            <a:xfrm>
              <a:off x="2717" y="3249"/>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Rectangle 15"/>
            <p:cNvSpPr>
              <a:spLocks noChangeArrowheads="1"/>
            </p:cNvSpPr>
            <p:nvPr/>
          </p:nvSpPr>
          <p:spPr bwMode="auto">
            <a:xfrm>
              <a:off x="2285" y="3062"/>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73" name="Rectangle 16"/>
            <p:cNvSpPr>
              <a:spLocks noChangeArrowheads="1"/>
            </p:cNvSpPr>
            <p:nvPr/>
          </p:nvSpPr>
          <p:spPr bwMode="auto">
            <a:xfrm>
              <a:off x="2861" y="2688"/>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74" name="Rectangle 17"/>
            <p:cNvSpPr>
              <a:spLocks noChangeArrowheads="1"/>
            </p:cNvSpPr>
            <p:nvPr/>
          </p:nvSpPr>
          <p:spPr bwMode="auto">
            <a:xfrm>
              <a:off x="2861" y="3062"/>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&gt;</a:t>
              </a:r>
              <a:endParaRPr lang="en-US" altLang="zh-CN" sz="2400"/>
            </a:p>
          </p:txBody>
        </p:sp>
        <p:sp>
          <p:nvSpPr>
            <p:cNvPr id="75" name="Rectangle 18"/>
            <p:cNvSpPr>
              <a:spLocks noChangeArrowheads="1"/>
            </p:cNvSpPr>
            <p:nvPr/>
          </p:nvSpPr>
          <p:spPr bwMode="auto">
            <a:xfrm>
              <a:off x="2285" y="3312"/>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76" name="Rectangle 19"/>
            <p:cNvSpPr>
              <a:spLocks noChangeArrowheads="1"/>
            </p:cNvSpPr>
            <p:nvPr/>
          </p:nvSpPr>
          <p:spPr bwMode="auto">
            <a:xfrm>
              <a:off x="3437" y="3187"/>
              <a:ext cx="50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NE</a:t>
              </a:r>
              <a:endParaRPr lang="en-US" altLang="zh-CN" sz="2400"/>
            </a:p>
          </p:txBody>
        </p:sp>
        <p:sp>
          <p:nvSpPr>
            <p:cNvPr id="77" name="Rectangle 20"/>
            <p:cNvSpPr>
              <a:spLocks noChangeArrowheads="1"/>
            </p:cNvSpPr>
            <p:nvPr/>
          </p:nvSpPr>
          <p:spPr bwMode="auto">
            <a:xfrm>
              <a:off x="2789" y="3561"/>
              <a:ext cx="50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LT</a:t>
              </a:r>
              <a:endParaRPr lang="en-US" altLang="zh-CN" sz="2400"/>
            </a:p>
          </p:txBody>
        </p:sp>
        <p:sp>
          <p:nvSpPr>
            <p:cNvPr id="78" name="AutoShape 21"/>
            <p:cNvSpPr>
              <a:spLocks noChangeArrowheads="1"/>
            </p:cNvSpPr>
            <p:nvPr/>
          </p:nvSpPr>
          <p:spPr bwMode="auto">
            <a:xfrm>
              <a:off x="3149" y="2750"/>
              <a:ext cx="216" cy="249"/>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23 h 21600"/>
                <a:gd name="T26" fmla="*/ 18400 w 21600"/>
                <a:gd name="T27" fmla="*/ 184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40" y="10800"/>
                  </a:moveTo>
                  <a:cubicBezTo>
                    <a:pt x="3240" y="14975"/>
                    <a:pt x="6625" y="18360"/>
                    <a:pt x="10800" y="18360"/>
                  </a:cubicBezTo>
                  <a:cubicBezTo>
                    <a:pt x="14975" y="18360"/>
                    <a:pt x="18360" y="14975"/>
                    <a:pt x="18360" y="10800"/>
                  </a:cubicBezTo>
                  <a:cubicBezTo>
                    <a:pt x="18360" y="6625"/>
                    <a:pt x="14975" y="3240"/>
                    <a:pt x="10800" y="3240"/>
                  </a:cubicBezTo>
                  <a:cubicBezTo>
                    <a:pt x="6625" y="3240"/>
                    <a:pt x="3240" y="6625"/>
                    <a:pt x="3240" y="10800"/>
                  </a:cubicBezTo>
                  <a:close/>
                </a:path>
              </a:pathLst>
            </a:custGeom>
            <a:solidFill>
              <a:srgbClr val="FFFFFF"/>
            </a:solidFill>
            <a:ln w="9525">
              <a:solidFill>
                <a:srgbClr val="000000"/>
              </a:solidFill>
              <a:round/>
              <a:headEnd/>
              <a:tailEnd/>
            </a:ln>
          </p:spPr>
          <p:txBody>
            <a:bodyPr/>
            <a:lstStyle/>
            <a:p>
              <a:endParaRPr lang="en-US"/>
            </a:p>
          </p:txBody>
        </p:sp>
        <p:sp>
          <p:nvSpPr>
            <p:cNvPr id="79" name="AutoShape 22"/>
            <p:cNvSpPr>
              <a:spLocks noChangeArrowheads="1"/>
            </p:cNvSpPr>
            <p:nvPr/>
          </p:nvSpPr>
          <p:spPr bwMode="auto">
            <a:xfrm>
              <a:off x="3149" y="3125"/>
              <a:ext cx="216" cy="249"/>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23 h 21600"/>
                <a:gd name="T26" fmla="*/ 18400 w 21600"/>
                <a:gd name="T27" fmla="*/ 184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40" y="10800"/>
                  </a:moveTo>
                  <a:cubicBezTo>
                    <a:pt x="3240" y="14975"/>
                    <a:pt x="6625" y="18360"/>
                    <a:pt x="10800" y="18360"/>
                  </a:cubicBezTo>
                  <a:cubicBezTo>
                    <a:pt x="14975" y="18360"/>
                    <a:pt x="18360" y="14975"/>
                    <a:pt x="18360" y="10800"/>
                  </a:cubicBezTo>
                  <a:cubicBezTo>
                    <a:pt x="18360" y="6625"/>
                    <a:pt x="14975" y="3240"/>
                    <a:pt x="10800" y="3240"/>
                  </a:cubicBezTo>
                  <a:cubicBezTo>
                    <a:pt x="6625" y="3240"/>
                    <a:pt x="3240" y="6625"/>
                    <a:pt x="3240" y="10800"/>
                  </a:cubicBezTo>
                  <a:close/>
                </a:path>
              </a:pathLst>
            </a:custGeom>
            <a:solidFill>
              <a:srgbClr val="FFFFFF"/>
            </a:solidFill>
            <a:ln w="9525">
              <a:solidFill>
                <a:srgbClr val="000000"/>
              </a:solidFill>
              <a:round/>
              <a:headEnd/>
              <a:tailEnd/>
            </a:ln>
          </p:spPr>
          <p:txBody>
            <a:bodyPr/>
            <a:lstStyle/>
            <a:p>
              <a:endParaRPr lang="en-US"/>
            </a:p>
          </p:txBody>
        </p:sp>
        <p:sp>
          <p:nvSpPr>
            <p:cNvPr id="80" name="AutoShape 23"/>
            <p:cNvSpPr>
              <a:spLocks noChangeArrowheads="1"/>
            </p:cNvSpPr>
            <p:nvPr/>
          </p:nvSpPr>
          <p:spPr bwMode="auto">
            <a:xfrm>
              <a:off x="2501" y="3499"/>
              <a:ext cx="216" cy="249"/>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23 h 21600"/>
                <a:gd name="T26" fmla="*/ 18400 w 21600"/>
                <a:gd name="T27" fmla="*/ 184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81" name="Rectangle 24"/>
            <p:cNvSpPr>
              <a:spLocks noChangeArrowheads="1"/>
            </p:cNvSpPr>
            <p:nvPr/>
          </p:nvSpPr>
          <p:spPr bwMode="auto">
            <a:xfrm>
              <a:off x="3470" y="2795"/>
              <a:ext cx="720" cy="124"/>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dirty="0"/>
                <a:t>return LE</a:t>
              </a:r>
              <a:endParaRPr lang="en-US" altLang="zh-CN" sz="2400" dirty="0"/>
            </a:p>
          </p:txBody>
        </p:sp>
      </p:grpSp>
      <p:grpSp>
        <p:nvGrpSpPr>
          <p:cNvPr id="82" name="Group 47"/>
          <p:cNvGrpSpPr>
            <a:grpSpLocks/>
          </p:cNvGrpSpPr>
          <p:nvPr/>
        </p:nvGrpSpPr>
        <p:grpSpPr bwMode="auto">
          <a:xfrm>
            <a:off x="6210300" y="2463802"/>
            <a:ext cx="4167187" cy="1682750"/>
            <a:chOff x="2971" y="2750"/>
            <a:chExt cx="2625" cy="1060"/>
          </a:xfrm>
        </p:grpSpPr>
        <p:sp>
          <p:nvSpPr>
            <p:cNvPr id="83" name="Line 28"/>
            <p:cNvSpPr>
              <a:spLocks noChangeShapeType="1"/>
            </p:cNvSpPr>
            <p:nvPr/>
          </p:nvSpPr>
          <p:spPr bwMode="auto">
            <a:xfrm>
              <a:off x="2971" y="3311"/>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Oval 29"/>
            <p:cNvSpPr>
              <a:spLocks noChangeArrowheads="1"/>
            </p:cNvSpPr>
            <p:nvPr/>
          </p:nvSpPr>
          <p:spPr bwMode="auto">
            <a:xfrm>
              <a:off x="3259" y="3187"/>
              <a:ext cx="216" cy="249"/>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5" name="Line 30"/>
            <p:cNvSpPr>
              <a:spLocks noChangeShapeType="1"/>
            </p:cNvSpPr>
            <p:nvPr/>
          </p:nvSpPr>
          <p:spPr bwMode="auto">
            <a:xfrm>
              <a:off x="3475" y="3311"/>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 name="Oval 31"/>
            <p:cNvSpPr>
              <a:spLocks noChangeArrowheads="1"/>
            </p:cNvSpPr>
            <p:nvPr/>
          </p:nvSpPr>
          <p:spPr bwMode="auto">
            <a:xfrm>
              <a:off x="3907" y="3187"/>
              <a:ext cx="216" cy="249"/>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87" name="Line 32"/>
            <p:cNvSpPr>
              <a:spLocks noChangeShapeType="1"/>
            </p:cNvSpPr>
            <p:nvPr/>
          </p:nvSpPr>
          <p:spPr bwMode="auto">
            <a:xfrm>
              <a:off x="4126" y="3374"/>
              <a:ext cx="432"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4" name="Line 35"/>
            <p:cNvSpPr>
              <a:spLocks noChangeShapeType="1"/>
            </p:cNvSpPr>
            <p:nvPr/>
          </p:nvSpPr>
          <p:spPr bwMode="auto">
            <a:xfrm flipV="1">
              <a:off x="4105" y="2937"/>
              <a:ext cx="45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Line 36"/>
            <p:cNvSpPr>
              <a:spLocks noChangeShapeType="1"/>
            </p:cNvSpPr>
            <p:nvPr/>
          </p:nvSpPr>
          <p:spPr bwMode="auto">
            <a:xfrm>
              <a:off x="4123" y="3311"/>
              <a:ext cx="43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6" name="Rectangle 37"/>
            <p:cNvSpPr>
              <a:spLocks noChangeArrowheads="1"/>
            </p:cNvSpPr>
            <p:nvPr/>
          </p:nvSpPr>
          <p:spPr bwMode="auto">
            <a:xfrm>
              <a:off x="3691" y="3124"/>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107" name="Rectangle 38"/>
            <p:cNvSpPr>
              <a:spLocks noChangeArrowheads="1"/>
            </p:cNvSpPr>
            <p:nvPr/>
          </p:nvSpPr>
          <p:spPr bwMode="auto">
            <a:xfrm>
              <a:off x="4414" y="2750"/>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108" name="Rectangle 39"/>
            <p:cNvSpPr>
              <a:spLocks noChangeArrowheads="1"/>
            </p:cNvSpPr>
            <p:nvPr/>
          </p:nvSpPr>
          <p:spPr bwMode="auto">
            <a:xfrm>
              <a:off x="4414" y="3124"/>
              <a:ext cx="14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&gt;</a:t>
              </a:r>
              <a:endParaRPr lang="en-US" altLang="zh-CN" sz="2400"/>
            </a:p>
          </p:txBody>
        </p:sp>
        <p:sp>
          <p:nvSpPr>
            <p:cNvPr id="109" name="Rectangle 40"/>
            <p:cNvSpPr>
              <a:spLocks noChangeArrowheads="1"/>
            </p:cNvSpPr>
            <p:nvPr/>
          </p:nvSpPr>
          <p:spPr bwMode="auto">
            <a:xfrm>
              <a:off x="4196" y="3612"/>
              <a:ext cx="272" cy="181"/>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[other]</a:t>
              </a:r>
              <a:endParaRPr lang="en-US" altLang="zh-CN" sz="2400"/>
            </a:p>
          </p:txBody>
        </p:sp>
        <p:sp>
          <p:nvSpPr>
            <p:cNvPr id="110" name="Rectangle 41"/>
            <p:cNvSpPr>
              <a:spLocks noChangeArrowheads="1"/>
            </p:cNvSpPr>
            <p:nvPr/>
          </p:nvSpPr>
          <p:spPr bwMode="auto">
            <a:xfrm>
              <a:off x="4843" y="3249"/>
              <a:ext cx="50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NE</a:t>
              </a:r>
              <a:endParaRPr lang="en-US" altLang="zh-CN" sz="2400"/>
            </a:p>
          </p:txBody>
        </p:sp>
        <p:sp>
          <p:nvSpPr>
            <p:cNvPr id="111" name="Rectangle 42"/>
            <p:cNvSpPr>
              <a:spLocks noChangeArrowheads="1"/>
            </p:cNvSpPr>
            <p:nvPr/>
          </p:nvSpPr>
          <p:spPr bwMode="auto">
            <a:xfrm>
              <a:off x="4871" y="3623"/>
              <a:ext cx="504" cy="12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LT</a:t>
              </a:r>
              <a:endParaRPr lang="en-US" altLang="zh-CN" sz="2400"/>
            </a:p>
          </p:txBody>
        </p:sp>
        <p:sp>
          <p:nvSpPr>
            <p:cNvPr id="112" name="AutoShape 43"/>
            <p:cNvSpPr>
              <a:spLocks noChangeArrowheads="1"/>
            </p:cNvSpPr>
            <p:nvPr/>
          </p:nvSpPr>
          <p:spPr bwMode="auto">
            <a:xfrm>
              <a:off x="4555" y="2812"/>
              <a:ext cx="216" cy="249"/>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23 h 21600"/>
                <a:gd name="T26" fmla="*/ 18400 w 21600"/>
                <a:gd name="T27" fmla="*/ 184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40" y="10800"/>
                  </a:moveTo>
                  <a:cubicBezTo>
                    <a:pt x="3240" y="14975"/>
                    <a:pt x="6625" y="18360"/>
                    <a:pt x="10800" y="18360"/>
                  </a:cubicBezTo>
                  <a:cubicBezTo>
                    <a:pt x="14975" y="18360"/>
                    <a:pt x="18360" y="14975"/>
                    <a:pt x="18360" y="10800"/>
                  </a:cubicBezTo>
                  <a:cubicBezTo>
                    <a:pt x="18360" y="6625"/>
                    <a:pt x="14975" y="3240"/>
                    <a:pt x="10800" y="3240"/>
                  </a:cubicBezTo>
                  <a:cubicBezTo>
                    <a:pt x="6625" y="3240"/>
                    <a:pt x="3240" y="6625"/>
                    <a:pt x="3240" y="10800"/>
                  </a:cubicBezTo>
                  <a:close/>
                </a:path>
              </a:pathLst>
            </a:custGeom>
            <a:solidFill>
              <a:srgbClr val="FFFFFF"/>
            </a:solidFill>
            <a:ln w="9525">
              <a:solidFill>
                <a:srgbClr val="000000"/>
              </a:solidFill>
              <a:round/>
              <a:headEnd/>
              <a:tailEnd/>
            </a:ln>
          </p:spPr>
          <p:txBody>
            <a:bodyPr/>
            <a:lstStyle/>
            <a:p>
              <a:endParaRPr lang="en-US"/>
            </a:p>
          </p:txBody>
        </p:sp>
        <p:sp>
          <p:nvSpPr>
            <p:cNvPr id="113" name="AutoShape 44"/>
            <p:cNvSpPr>
              <a:spLocks noChangeArrowheads="1"/>
            </p:cNvSpPr>
            <p:nvPr/>
          </p:nvSpPr>
          <p:spPr bwMode="auto">
            <a:xfrm>
              <a:off x="4555" y="3187"/>
              <a:ext cx="216" cy="249"/>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23 h 21600"/>
                <a:gd name="T26" fmla="*/ 18400 w 21600"/>
                <a:gd name="T27" fmla="*/ 184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240" y="10800"/>
                  </a:moveTo>
                  <a:cubicBezTo>
                    <a:pt x="3240" y="14975"/>
                    <a:pt x="6625" y="18360"/>
                    <a:pt x="10800" y="18360"/>
                  </a:cubicBezTo>
                  <a:cubicBezTo>
                    <a:pt x="14975" y="18360"/>
                    <a:pt x="18360" y="14975"/>
                    <a:pt x="18360" y="10800"/>
                  </a:cubicBezTo>
                  <a:cubicBezTo>
                    <a:pt x="18360" y="6625"/>
                    <a:pt x="14975" y="3240"/>
                    <a:pt x="10800" y="3240"/>
                  </a:cubicBezTo>
                  <a:cubicBezTo>
                    <a:pt x="6625" y="3240"/>
                    <a:pt x="3240" y="6625"/>
                    <a:pt x="3240" y="10800"/>
                  </a:cubicBezTo>
                  <a:close/>
                </a:path>
              </a:pathLst>
            </a:custGeom>
            <a:solidFill>
              <a:srgbClr val="FFFFFF"/>
            </a:solidFill>
            <a:ln w="9525">
              <a:solidFill>
                <a:srgbClr val="000000"/>
              </a:solidFill>
              <a:round/>
              <a:headEnd/>
              <a:tailEnd/>
            </a:ln>
          </p:spPr>
          <p:txBody>
            <a:bodyPr/>
            <a:lstStyle/>
            <a:p>
              <a:endParaRPr lang="en-US"/>
            </a:p>
          </p:txBody>
        </p:sp>
        <p:sp>
          <p:nvSpPr>
            <p:cNvPr id="114" name="AutoShape 45"/>
            <p:cNvSpPr>
              <a:spLocks noChangeArrowheads="1"/>
            </p:cNvSpPr>
            <p:nvPr/>
          </p:nvSpPr>
          <p:spPr bwMode="auto">
            <a:xfrm>
              <a:off x="4569" y="3561"/>
              <a:ext cx="216" cy="249"/>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23 h 21600"/>
                <a:gd name="T26" fmla="*/ 18400 w 21600"/>
                <a:gd name="T27" fmla="*/ 1847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115" name="Rectangle 46"/>
            <p:cNvSpPr>
              <a:spLocks noChangeArrowheads="1"/>
            </p:cNvSpPr>
            <p:nvPr/>
          </p:nvSpPr>
          <p:spPr bwMode="auto">
            <a:xfrm>
              <a:off x="4876" y="2857"/>
              <a:ext cx="720" cy="124"/>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return LE</a:t>
              </a:r>
              <a:endParaRPr lang="en-US" altLang="zh-CN" sz="2400"/>
            </a:p>
          </p:txBody>
        </p:sp>
      </p:grpSp>
    </p:spTree>
    <p:extLst>
      <p:ext uri="{BB962C8B-B14F-4D97-AF65-F5344CB8AC3E}">
        <p14:creationId xmlns:p14="http://schemas.microsoft.com/office/powerpoint/2010/main" val="9313830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t>ε-transition</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r>
              <a:rPr lang="en-US" altLang="zh-CN" sz="2800" dirty="0"/>
              <a:t>A transition that may occur without consulting the input string (and without consuming any characters)</a:t>
            </a:r>
          </a:p>
          <a:p>
            <a:endParaRPr lang="en-US" altLang="zh-CN" sz="2800" dirty="0"/>
          </a:p>
          <a:p>
            <a:endParaRPr lang="en-US" altLang="zh-CN" sz="2800" dirty="0"/>
          </a:p>
          <a:p>
            <a:pPr>
              <a:buNone/>
            </a:pPr>
            <a:endParaRPr lang="en-US" altLang="zh-CN" sz="2800" dirty="0"/>
          </a:p>
          <a:p>
            <a:r>
              <a:rPr lang="en-US" altLang="zh-CN" sz="2800" dirty="0"/>
              <a:t>It may be viewed as a "match" of the empty string.</a:t>
            </a:r>
          </a:p>
        </p:txBody>
      </p:sp>
      <p:grpSp>
        <p:nvGrpSpPr>
          <p:cNvPr id="43" name="Group 4"/>
          <p:cNvGrpSpPr>
            <a:grpSpLocks/>
          </p:cNvGrpSpPr>
          <p:nvPr/>
        </p:nvGrpSpPr>
        <p:grpSpPr bwMode="auto">
          <a:xfrm>
            <a:off x="4597400" y="3136900"/>
            <a:ext cx="2506663" cy="933450"/>
            <a:chOff x="3960" y="6432"/>
            <a:chExt cx="2340" cy="780"/>
          </a:xfrm>
        </p:grpSpPr>
        <p:sp>
          <p:nvSpPr>
            <p:cNvPr id="44" name="Oval 5"/>
            <p:cNvSpPr>
              <a:spLocks noChangeArrowheads="1"/>
            </p:cNvSpPr>
            <p:nvPr/>
          </p:nvSpPr>
          <p:spPr bwMode="auto">
            <a:xfrm>
              <a:off x="3960" y="6588"/>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5" name="Line 6"/>
            <p:cNvSpPr>
              <a:spLocks noChangeShapeType="1"/>
            </p:cNvSpPr>
            <p:nvPr/>
          </p:nvSpPr>
          <p:spPr bwMode="auto">
            <a:xfrm flipV="1">
              <a:off x="4500" y="6900"/>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Oval 7"/>
            <p:cNvSpPr>
              <a:spLocks noChangeArrowheads="1"/>
            </p:cNvSpPr>
            <p:nvPr/>
          </p:nvSpPr>
          <p:spPr bwMode="auto">
            <a:xfrm>
              <a:off x="5760" y="6588"/>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7" name="Rectangle 8"/>
            <p:cNvSpPr>
              <a:spLocks noChangeArrowheads="1"/>
            </p:cNvSpPr>
            <p:nvPr/>
          </p:nvSpPr>
          <p:spPr bwMode="auto">
            <a:xfrm>
              <a:off x="4860" y="6432"/>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a:sym typeface="Symbol" panose="05050102010706020507" pitchFamily="18" charset="2"/>
                </a:rPr>
                <a:t></a:t>
              </a:r>
              <a:endParaRPr lang="zh-CN" altLang="en-US" sz="2000"/>
            </a:p>
            <a:p>
              <a:pPr eaLnBrk="1" hangingPunct="1">
                <a:spcBef>
                  <a:spcPct val="0"/>
                </a:spcBef>
                <a:buFontTx/>
                <a:buNone/>
              </a:pPr>
              <a:endParaRPr lang="zh-CN" altLang="en-US" sz="2000"/>
            </a:p>
          </p:txBody>
        </p:sp>
      </p:grpSp>
    </p:spTree>
    <p:extLst>
      <p:ext uri="{BB962C8B-B14F-4D97-AF65-F5344CB8AC3E}">
        <p14:creationId xmlns:p14="http://schemas.microsoft.com/office/powerpoint/2010/main" val="31811061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t>Two ways of using ε-transition</a:t>
            </a:r>
            <a:endParaRPr lang="en-US" dirty="0"/>
          </a:p>
        </p:txBody>
      </p:sp>
      <p:sp>
        <p:nvSpPr>
          <p:cNvPr id="3" name="Content Placeholder 2"/>
          <p:cNvSpPr>
            <a:spLocks noGrp="1"/>
          </p:cNvSpPr>
          <p:nvPr>
            <p:ph idx="1"/>
          </p:nvPr>
        </p:nvSpPr>
        <p:spPr>
          <a:xfrm>
            <a:off x="1193800" y="1930400"/>
            <a:ext cx="4753341" cy="4064000"/>
          </a:xfrm>
        </p:spPr>
        <p:txBody>
          <a:bodyPr>
            <a:normAutofit/>
          </a:bodyPr>
          <a:lstStyle/>
          <a:p>
            <a:pPr>
              <a:buFont typeface="Wingdings" panose="05000000000000000000" pitchFamily="2" charset="2"/>
              <a:buChar char="q"/>
            </a:pPr>
            <a:r>
              <a:rPr lang="en-US" altLang="zh-CN" sz="2400" b="1" dirty="0" smtClean="0"/>
              <a:t>Express </a:t>
            </a:r>
            <a:r>
              <a:rPr lang="en-US" altLang="zh-CN" sz="2400" b="1" dirty="0"/>
              <a:t>a choice of alternatives</a:t>
            </a:r>
            <a:r>
              <a:rPr lang="en-US" altLang="zh-CN" sz="2400" dirty="0"/>
              <a:t> in a way without combining states</a:t>
            </a:r>
          </a:p>
          <a:p>
            <a:pPr lvl="1"/>
            <a:r>
              <a:rPr lang="en-US" altLang="zh-CN" sz="2400" dirty="0"/>
              <a:t> Advantage: keeping the original automata intact and only adding a new start state to connect them</a:t>
            </a:r>
          </a:p>
          <a:p>
            <a:pPr>
              <a:buNone/>
            </a:pPr>
            <a:endParaRPr lang="en-US" altLang="zh-CN" sz="2800" dirty="0"/>
          </a:p>
          <a:p>
            <a:pPr>
              <a:buFont typeface="Wingdings" panose="05000000000000000000" pitchFamily="2" charset="2"/>
              <a:buChar char="q"/>
            </a:pPr>
            <a:r>
              <a:rPr lang="en-US" altLang="zh-CN" sz="2400" dirty="0" smtClean="0"/>
              <a:t>Explicitly </a:t>
            </a:r>
            <a:r>
              <a:rPr lang="en-US" altLang="zh-CN" sz="2400" b="1" dirty="0"/>
              <a:t>describe a </a:t>
            </a:r>
            <a:r>
              <a:rPr lang="en-US" altLang="zh-CN" sz="2400" b="1" u="sng" dirty="0"/>
              <a:t>match</a:t>
            </a:r>
            <a:r>
              <a:rPr lang="en-US" altLang="zh-CN" sz="2400" b="1" dirty="0"/>
              <a:t> of the empty string</a:t>
            </a:r>
            <a:r>
              <a:rPr lang="en-US" altLang="zh-CN" sz="2400" dirty="0"/>
              <a:t>.</a:t>
            </a:r>
            <a:endParaRPr lang="zh-CN" altLang="en-US" sz="2400" dirty="0"/>
          </a:p>
        </p:txBody>
      </p:sp>
      <p:grpSp>
        <p:nvGrpSpPr>
          <p:cNvPr id="9" name="Group 4"/>
          <p:cNvGrpSpPr>
            <a:grpSpLocks/>
          </p:cNvGrpSpPr>
          <p:nvPr/>
        </p:nvGrpSpPr>
        <p:grpSpPr bwMode="auto">
          <a:xfrm>
            <a:off x="6542088" y="1930400"/>
            <a:ext cx="3886200" cy="1684337"/>
            <a:chOff x="2700" y="7524"/>
            <a:chExt cx="6120" cy="2652"/>
          </a:xfrm>
        </p:grpSpPr>
        <p:sp>
          <p:nvSpPr>
            <p:cNvPr id="10" name="Line 5"/>
            <p:cNvSpPr>
              <a:spLocks noChangeShapeType="1"/>
            </p:cNvSpPr>
            <p:nvPr/>
          </p:nvSpPr>
          <p:spPr bwMode="auto">
            <a:xfrm>
              <a:off x="2700" y="8928"/>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6"/>
            <p:cNvSpPr>
              <a:spLocks noChangeArrowheads="1"/>
            </p:cNvSpPr>
            <p:nvPr/>
          </p:nvSpPr>
          <p:spPr bwMode="auto">
            <a:xfrm>
              <a:off x="3420" y="8616"/>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2" name="Line 7"/>
            <p:cNvSpPr>
              <a:spLocks noChangeShapeType="1"/>
            </p:cNvSpPr>
            <p:nvPr/>
          </p:nvSpPr>
          <p:spPr bwMode="auto">
            <a:xfrm>
              <a:off x="3960" y="892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Oval 8"/>
            <p:cNvSpPr>
              <a:spLocks noChangeArrowheads="1"/>
            </p:cNvSpPr>
            <p:nvPr/>
          </p:nvSpPr>
          <p:spPr bwMode="auto">
            <a:xfrm>
              <a:off x="5040" y="8616"/>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4" name="Line 9"/>
            <p:cNvSpPr>
              <a:spLocks noChangeShapeType="1"/>
            </p:cNvSpPr>
            <p:nvPr/>
          </p:nvSpPr>
          <p:spPr bwMode="auto">
            <a:xfrm>
              <a:off x="3960" y="9084"/>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0"/>
            <p:cNvSpPr>
              <a:spLocks noChangeShapeType="1"/>
            </p:cNvSpPr>
            <p:nvPr/>
          </p:nvSpPr>
          <p:spPr bwMode="auto">
            <a:xfrm flipV="1">
              <a:off x="3960" y="7992"/>
              <a:ext cx="10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Oval 11"/>
            <p:cNvSpPr>
              <a:spLocks noChangeArrowheads="1"/>
            </p:cNvSpPr>
            <p:nvPr/>
          </p:nvSpPr>
          <p:spPr bwMode="auto">
            <a:xfrm>
              <a:off x="5040" y="768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7" name="Line 12"/>
            <p:cNvSpPr>
              <a:spLocks noChangeShapeType="1"/>
            </p:cNvSpPr>
            <p:nvPr/>
          </p:nvSpPr>
          <p:spPr bwMode="auto">
            <a:xfrm>
              <a:off x="5580" y="799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3"/>
            <p:cNvSpPr>
              <a:spLocks noChangeShapeType="1"/>
            </p:cNvSpPr>
            <p:nvPr/>
          </p:nvSpPr>
          <p:spPr bwMode="auto">
            <a:xfrm>
              <a:off x="5580" y="892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4"/>
            <p:cNvSpPr>
              <a:spLocks noChangeArrowheads="1"/>
            </p:cNvSpPr>
            <p:nvPr/>
          </p:nvSpPr>
          <p:spPr bwMode="auto">
            <a:xfrm>
              <a:off x="4140" y="7992"/>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20" name="Rectangle 15"/>
            <p:cNvSpPr>
              <a:spLocks noChangeArrowheads="1"/>
            </p:cNvSpPr>
            <p:nvPr/>
          </p:nvSpPr>
          <p:spPr bwMode="auto">
            <a:xfrm>
              <a:off x="4500" y="846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21" name="Rectangle 16"/>
            <p:cNvSpPr>
              <a:spLocks noChangeArrowheads="1"/>
            </p:cNvSpPr>
            <p:nvPr/>
          </p:nvSpPr>
          <p:spPr bwMode="auto">
            <a:xfrm>
              <a:off x="5940" y="7524"/>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22" name="Rectangle 17"/>
            <p:cNvSpPr>
              <a:spLocks noChangeArrowheads="1"/>
            </p:cNvSpPr>
            <p:nvPr/>
          </p:nvSpPr>
          <p:spPr bwMode="auto">
            <a:xfrm>
              <a:off x="5940" y="846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&lt;</a:t>
              </a:r>
              <a:endParaRPr lang="en-US" altLang="zh-CN" sz="2400"/>
            </a:p>
          </p:txBody>
        </p:sp>
        <p:sp>
          <p:nvSpPr>
            <p:cNvPr id="23" name="Rectangle 18"/>
            <p:cNvSpPr>
              <a:spLocks noChangeArrowheads="1"/>
            </p:cNvSpPr>
            <p:nvPr/>
          </p:nvSpPr>
          <p:spPr bwMode="auto">
            <a:xfrm>
              <a:off x="4500" y="9084"/>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24" name="Oval 19"/>
            <p:cNvSpPr>
              <a:spLocks noChangeArrowheads="1"/>
            </p:cNvSpPr>
            <p:nvPr/>
          </p:nvSpPr>
          <p:spPr bwMode="auto">
            <a:xfrm>
              <a:off x="5040" y="955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5" name="Line 20"/>
            <p:cNvSpPr>
              <a:spLocks noChangeShapeType="1"/>
            </p:cNvSpPr>
            <p:nvPr/>
          </p:nvSpPr>
          <p:spPr bwMode="auto">
            <a:xfrm>
              <a:off x="5580" y="986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Rectangle 21"/>
            <p:cNvSpPr>
              <a:spLocks noChangeArrowheads="1"/>
            </p:cNvSpPr>
            <p:nvPr/>
          </p:nvSpPr>
          <p:spPr bwMode="auto">
            <a:xfrm>
              <a:off x="5940" y="9396"/>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27" name="Oval 22"/>
            <p:cNvSpPr>
              <a:spLocks noChangeArrowheads="1"/>
            </p:cNvSpPr>
            <p:nvPr/>
          </p:nvSpPr>
          <p:spPr bwMode="auto">
            <a:xfrm>
              <a:off x="6660" y="8616"/>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8" name="Oval 23"/>
            <p:cNvSpPr>
              <a:spLocks noChangeArrowheads="1"/>
            </p:cNvSpPr>
            <p:nvPr/>
          </p:nvSpPr>
          <p:spPr bwMode="auto">
            <a:xfrm>
              <a:off x="6660" y="768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9" name="Line 24"/>
            <p:cNvSpPr>
              <a:spLocks noChangeShapeType="1"/>
            </p:cNvSpPr>
            <p:nvPr/>
          </p:nvSpPr>
          <p:spPr bwMode="auto">
            <a:xfrm>
              <a:off x="7200" y="799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5"/>
            <p:cNvSpPr>
              <a:spLocks noChangeShapeType="1"/>
            </p:cNvSpPr>
            <p:nvPr/>
          </p:nvSpPr>
          <p:spPr bwMode="auto">
            <a:xfrm>
              <a:off x="7200" y="8928"/>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Rectangle 26"/>
            <p:cNvSpPr>
              <a:spLocks noChangeArrowheads="1"/>
            </p:cNvSpPr>
            <p:nvPr/>
          </p:nvSpPr>
          <p:spPr bwMode="auto">
            <a:xfrm>
              <a:off x="7560" y="7524"/>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32" name="Rectangle 27"/>
            <p:cNvSpPr>
              <a:spLocks noChangeArrowheads="1"/>
            </p:cNvSpPr>
            <p:nvPr/>
          </p:nvSpPr>
          <p:spPr bwMode="auto">
            <a:xfrm>
              <a:off x="7560" y="846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b="1"/>
                <a:t>=</a:t>
              </a:r>
              <a:endParaRPr lang="en-US" altLang="zh-CN" sz="2400"/>
            </a:p>
          </p:txBody>
        </p:sp>
        <p:sp>
          <p:nvSpPr>
            <p:cNvPr id="33" name="AutoShape 28"/>
            <p:cNvSpPr>
              <a:spLocks noChangeArrowheads="1"/>
            </p:cNvSpPr>
            <p:nvPr/>
          </p:nvSpPr>
          <p:spPr bwMode="auto">
            <a:xfrm>
              <a:off x="6660" y="9552"/>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34" name="AutoShape 29"/>
            <p:cNvSpPr>
              <a:spLocks noChangeArrowheads="1"/>
            </p:cNvSpPr>
            <p:nvPr/>
          </p:nvSpPr>
          <p:spPr bwMode="auto">
            <a:xfrm>
              <a:off x="8280" y="8616"/>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35" name="AutoShape 30"/>
            <p:cNvSpPr>
              <a:spLocks noChangeArrowheads="1"/>
            </p:cNvSpPr>
            <p:nvPr/>
          </p:nvSpPr>
          <p:spPr bwMode="auto">
            <a:xfrm>
              <a:off x="8280" y="7680"/>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grpSp>
      <p:grpSp>
        <p:nvGrpSpPr>
          <p:cNvPr id="36" name="Group 37"/>
          <p:cNvGrpSpPr>
            <a:grpSpLocks/>
          </p:cNvGrpSpPr>
          <p:nvPr/>
        </p:nvGrpSpPr>
        <p:grpSpPr bwMode="auto">
          <a:xfrm>
            <a:off x="6599238" y="4365625"/>
            <a:ext cx="2171700" cy="495300"/>
            <a:chOff x="3470" y="3294"/>
            <a:chExt cx="1368" cy="312"/>
          </a:xfrm>
        </p:grpSpPr>
        <p:grpSp>
          <p:nvGrpSpPr>
            <p:cNvPr id="37" name="Group 31"/>
            <p:cNvGrpSpPr>
              <a:grpSpLocks/>
            </p:cNvGrpSpPr>
            <p:nvPr/>
          </p:nvGrpSpPr>
          <p:grpSpPr bwMode="auto">
            <a:xfrm>
              <a:off x="3470" y="3294"/>
              <a:ext cx="1152" cy="312"/>
              <a:chOff x="3600" y="11424"/>
              <a:chExt cx="2880" cy="780"/>
            </a:xfrm>
          </p:grpSpPr>
          <p:sp>
            <p:nvSpPr>
              <p:cNvPr id="39" name="Oval 32"/>
              <p:cNvSpPr>
                <a:spLocks noChangeArrowheads="1"/>
              </p:cNvSpPr>
              <p:nvPr/>
            </p:nvSpPr>
            <p:spPr bwMode="auto">
              <a:xfrm>
                <a:off x="4680" y="1158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0" name="Line 33"/>
              <p:cNvSpPr>
                <a:spLocks noChangeShapeType="1"/>
              </p:cNvSpPr>
              <p:nvPr/>
            </p:nvSpPr>
            <p:spPr bwMode="auto">
              <a:xfrm flipV="1">
                <a:off x="5220" y="11892"/>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34"/>
              <p:cNvSpPr>
                <a:spLocks noChangeArrowheads="1"/>
              </p:cNvSpPr>
              <p:nvPr/>
            </p:nvSpPr>
            <p:spPr bwMode="auto">
              <a:xfrm>
                <a:off x="5580" y="11424"/>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42" name="Line 35"/>
              <p:cNvSpPr>
                <a:spLocks noChangeShapeType="1"/>
              </p:cNvSpPr>
              <p:nvPr/>
            </p:nvSpPr>
            <p:spPr bwMode="auto">
              <a:xfrm>
                <a:off x="3600" y="11892"/>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8" name="AutoShape 36"/>
            <p:cNvSpPr>
              <a:spLocks noChangeArrowheads="1"/>
            </p:cNvSpPr>
            <p:nvPr/>
          </p:nvSpPr>
          <p:spPr bwMode="auto">
            <a:xfrm>
              <a:off x="4622" y="3356"/>
              <a:ext cx="216" cy="250"/>
            </a:xfrm>
            <a:custGeom>
              <a:avLst/>
              <a:gdLst>
                <a:gd name="T0" fmla="*/ 1 w 21600"/>
                <a:gd name="T1" fmla="*/ 0 h 21600"/>
                <a:gd name="T2" fmla="*/ 0 w 21600"/>
                <a:gd name="T3" fmla="*/ 0 h 21600"/>
                <a:gd name="T4" fmla="*/ 0 w 21600"/>
                <a:gd name="T5" fmla="*/ 1 h 21600"/>
                <a:gd name="T6" fmla="*/ 0 w 21600"/>
                <a:gd name="T7" fmla="*/ 2 h 21600"/>
                <a:gd name="T8" fmla="*/ 1 w 21600"/>
                <a:gd name="T9" fmla="*/ 3 h 21600"/>
                <a:gd name="T10" fmla="*/ 2 w 21600"/>
                <a:gd name="T11" fmla="*/ 2 h 21600"/>
                <a:gd name="T12" fmla="*/ 2 w 21600"/>
                <a:gd name="T13" fmla="*/ 1 h 21600"/>
                <a:gd name="T14" fmla="*/ 2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200 w 21600"/>
                <a:gd name="T25" fmla="*/ 3197 h 21600"/>
                <a:gd name="T26" fmla="*/ 18400 w 21600"/>
                <a:gd name="T27" fmla="*/ 1840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grpSp>
    </p:spTree>
    <p:extLst>
      <p:ext uri="{BB962C8B-B14F-4D97-AF65-F5344CB8AC3E}">
        <p14:creationId xmlns:p14="http://schemas.microsoft.com/office/powerpoint/2010/main" val="3000636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Formal Definition </a:t>
            </a:r>
            <a:r>
              <a:rPr lang="en-US" altLang="zh-CN" dirty="0"/>
              <a:t>of NFA</a:t>
            </a:r>
            <a:endParaRPr lang="en-US" dirty="0"/>
          </a:p>
        </p:txBody>
      </p:sp>
      <p:sp>
        <p:nvSpPr>
          <p:cNvPr id="3" name="Content Placeholder 2"/>
          <p:cNvSpPr>
            <a:spLocks noGrp="1"/>
          </p:cNvSpPr>
          <p:nvPr>
            <p:ph idx="1"/>
          </p:nvPr>
        </p:nvSpPr>
        <p:spPr>
          <a:xfrm>
            <a:off x="1193800" y="1930400"/>
            <a:ext cx="9961880" cy="4064000"/>
          </a:xfrm>
        </p:spPr>
        <p:txBody>
          <a:bodyPr>
            <a:normAutofit/>
          </a:bodyPr>
          <a:lstStyle/>
          <a:p>
            <a:r>
              <a:rPr lang="en-US" altLang="zh-CN" sz="2400" dirty="0"/>
              <a:t>An </a:t>
            </a:r>
            <a:r>
              <a:rPr lang="en-US" altLang="zh-CN" sz="2400" b="1" dirty="0"/>
              <a:t>NFA </a:t>
            </a:r>
            <a:r>
              <a:rPr lang="en-US" altLang="zh-CN" sz="2400" dirty="0"/>
              <a:t>(non-deterministic finite automaton) </a:t>
            </a:r>
            <a:r>
              <a:rPr lang="en-US" altLang="zh-CN" sz="2400" i="1" dirty="0"/>
              <a:t>M</a:t>
            </a:r>
            <a:r>
              <a:rPr lang="en-US" altLang="zh-CN" sz="2400" dirty="0"/>
              <a:t> consists of </a:t>
            </a:r>
          </a:p>
          <a:p>
            <a:pPr lvl="1"/>
            <a:r>
              <a:rPr lang="en-US" altLang="zh-CN" sz="2000" dirty="0"/>
              <a:t>an alphabet </a:t>
            </a:r>
            <a:r>
              <a:rPr lang="en-US" altLang="zh-CN" sz="2000" i="1" dirty="0">
                <a:sym typeface="Symbol" panose="05050102010706020507" pitchFamily="18" charset="2"/>
              </a:rPr>
              <a:t></a:t>
            </a:r>
            <a:r>
              <a:rPr lang="en-US" altLang="zh-CN" sz="2000" dirty="0"/>
              <a:t>, a set of states </a:t>
            </a:r>
            <a:r>
              <a:rPr lang="en-US" altLang="zh-CN" sz="2000" i="1" dirty="0"/>
              <a:t>S</a:t>
            </a:r>
            <a:r>
              <a:rPr lang="en-US" altLang="zh-CN" sz="2000" dirty="0"/>
              <a:t>,</a:t>
            </a:r>
          </a:p>
          <a:p>
            <a:pPr lvl="1"/>
            <a:r>
              <a:rPr lang="en-US" altLang="zh-CN" sz="2000" dirty="0"/>
              <a:t> a transition function </a:t>
            </a:r>
            <a:r>
              <a:rPr lang="en-US" altLang="zh-CN" sz="2000" b="1" i="1" dirty="0"/>
              <a:t>T: S </a:t>
            </a:r>
            <a:r>
              <a:rPr lang="en-US" altLang="zh-CN" sz="2000" b="1" dirty="0"/>
              <a:t>x (</a:t>
            </a:r>
            <a:r>
              <a:rPr lang="en-US" altLang="zh-CN" sz="2000" b="1" i="1" dirty="0">
                <a:sym typeface="Symbol" panose="05050102010706020507" pitchFamily="18" charset="2"/>
              </a:rPr>
              <a:t></a:t>
            </a:r>
            <a:r>
              <a:rPr lang="en-US" altLang="zh-CN" sz="2000" b="1" dirty="0"/>
              <a:t> U</a:t>
            </a:r>
            <a:r>
              <a:rPr lang="en-US" altLang="zh-CN" sz="2000" b="1" i="1" dirty="0"/>
              <a:t>{</a:t>
            </a:r>
            <a:r>
              <a:rPr lang="en-US" altLang="zh-CN" sz="2000" b="1" dirty="0"/>
              <a:t>ε</a:t>
            </a:r>
            <a:r>
              <a:rPr lang="en-US" altLang="zh-CN" sz="2000" b="1" i="1" dirty="0"/>
              <a:t>})</a:t>
            </a:r>
            <a:r>
              <a:rPr lang="en-US" altLang="zh-CN" sz="2000" b="1" dirty="0">
                <a:sym typeface="Symbol" panose="05050102010706020507" pitchFamily="18" charset="2"/>
              </a:rPr>
              <a:t></a:t>
            </a:r>
            <a:r>
              <a:rPr lang="en-US" altLang="zh-CN" sz="2000" b="1" i="1" dirty="0"/>
              <a:t>℘(S)</a:t>
            </a:r>
            <a:r>
              <a:rPr lang="en-US" altLang="zh-CN" sz="2000" i="1" dirty="0"/>
              <a:t>, </a:t>
            </a:r>
          </a:p>
          <a:p>
            <a:pPr lvl="1"/>
            <a:r>
              <a:rPr lang="en-US" altLang="zh-CN" sz="2000" dirty="0"/>
              <a:t>a start state </a:t>
            </a:r>
            <a:r>
              <a:rPr lang="en-US" altLang="zh-CN" sz="2000" i="1" dirty="0"/>
              <a:t>s</a:t>
            </a:r>
            <a:r>
              <a:rPr lang="en-US" altLang="zh-CN" sz="2000" i="1" baseline="-25000" dirty="0"/>
              <a:t>0</a:t>
            </a:r>
            <a:r>
              <a:rPr lang="en-US" altLang="zh-CN" sz="2000" i="1" dirty="0"/>
              <a:t> </a:t>
            </a:r>
            <a:r>
              <a:rPr lang="en-US" altLang="zh-CN" sz="2000" dirty="0"/>
              <a:t>from </a:t>
            </a:r>
            <a:r>
              <a:rPr lang="en-US" altLang="zh-CN" sz="2000" i="1" dirty="0"/>
              <a:t>S</a:t>
            </a:r>
            <a:r>
              <a:rPr lang="en-US" altLang="zh-CN" sz="2000" dirty="0"/>
              <a:t>, and a set of accepting states </a:t>
            </a:r>
            <a:r>
              <a:rPr lang="en-US" altLang="zh-CN" sz="2000" i="1" dirty="0"/>
              <a:t>A </a:t>
            </a:r>
            <a:r>
              <a:rPr lang="en-US" altLang="zh-CN" sz="2000" dirty="0"/>
              <a:t>from</a:t>
            </a:r>
            <a:r>
              <a:rPr lang="en-US" altLang="zh-CN" sz="2000" i="1" dirty="0"/>
              <a:t> </a:t>
            </a:r>
            <a:r>
              <a:rPr lang="en-US" altLang="zh-CN" sz="2000" i="1" dirty="0" smtClean="0"/>
              <a:t>S</a:t>
            </a:r>
            <a:endParaRPr lang="en-US" altLang="zh-CN" sz="2400" dirty="0"/>
          </a:p>
          <a:p>
            <a:r>
              <a:rPr lang="en-US" altLang="zh-CN" sz="2400" dirty="0"/>
              <a:t>The language accepted by </a:t>
            </a:r>
            <a:r>
              <a:rPr lang="en-US" altLang="zh-CN" sz="2400" i="1" dirty="0"/>
              <a:t>M</a:t>
            </a:r>
            <a:r>
              <a:rPr lang="en-US" altLang="zh-CN" sz="2400" dirty="0"/>
              <a:t>, written L(</a:t>
            </a:r>
            <a:r>
              <a:rPr lang="en-US" altLang="zh-CN" sz="2400" i="1" dirty="0"/>
              <a:t>M</a:t>
            </a:r>
            <a:r>
              <a:rPr lang="en-US" altLang="zh-CN" sz="2400" dirty="0"/>
              <a:t>), </a:t>
            </a:r>
          </a:p>
          <a:p>
            <a:pPr lvl="1"/>
            <a:r>
              <a:rPr lang="en-US" altLang="zh-CN" sz="2000" dirty="0"/>
              <a:t>is defined to be the set of strings of characters </a:t>
            </a:r>
            <a:r>
              <a:rPr lang="en-US" altLang="zh-CN" sz="2000" i="1" dirty="0"/>
              <a:t>c</a:t>
            </a:r>
            <a:r>
              <a:rPr lang="en-US" altLang="zh-CN" sz="2000" i="1" baseline="-25000" dirty="0"/>
              <a:t>1</a:t>
            </a:r>
            <a:r>
              <a:rPr lang="en-US" altLang="zh-CN" sz="2000" i="1" dirty="0"/>
              <a:t>c</a:t>
            </a:r>
            <a:r>
              <a:rPr lang="en-US" altLang="zh-CN" sz="2000" i="1" baseline="-25000" dirty="0"/>
              <a:t>2</a:t>
            </a:r>
            <a:r>
              <a:rPr lang="en-US" altLang="zh-CN" sz="2000" dirty="0">
                <a:latin typeface="Arial" panose="020B0604020202020204" pitchFamily="34" charset="0"/>
              </a:rPr>
              <a:t>…</a:t>
            </a:r>
            <a:r>
              <a:rPr lang="en-US" altLang="zh-CN" sz="2000" dirty="0"/>
              <a:t>. </a:t>
            </a:r>
            <a:r>
              <a:rPr lang="en-US" altLang="zh-CN" sz="2000" i="1" dirty="0" err="1"/>
              <a:t>c</a:t>
            </a:r>
            <a:r>
              <a:rPr lang="en-US" altLang="zh-CN" sz="2000" i="1" baseline="-25000" dirty="0" err="1"/>
              <a:t>n</a:t>
            </a:r>
            <a:r>
              <a:rPr lang="en-US" altLang="zh-CN" sz="2000" i="1" baseline="-25000" dirty="0"/>
              <a:t> </a:t>
            </a:r>
            <a:r>
              <a:rPr lang="en-US" altLang="zh-CN" sz="2000" dirty="0"/>
              <a:t>with</a:t>
            </a:r>
          </a:p>
          <a:p>
            <a:pPr lvl="1"/>
            <a:r>
              <a:rPr lang="en-US" altLang="zh-CN" sz="2000" dirty="0"/>
              <a:t>each </a:t>
            </a:r>
            <a:r>
              <a:rPr lang="en-US" altLang="zh-CN" sz="2000" i="1" dirty="0"/>
              <a:t>c</a:t>
            </a:r>
            <a:r>
              <a:rPr lang="en-US" altLang="zh-CN" sz="2000" i="1" baseline="-25000" dirty="0"/>
              <a:t>i</a:t>
            </a:r>
            <a:r>
              <a:rPr lang="en-US" altLang="zh-CN" sz="2000" i="1" dirty="0"/>
              <a:t> </a:t>
            </a:r>
            <a:r>
              <a:rPr lang="en-US" altLang="zh-CN" sz="2000" dirty="0"/>
              <a:t>from </a:t>
            </a:r>
            <a:r>
              <a:rPr lang="en-US" altLang="zh-CN" sz="2000" i="1" dirty="0">
                <a:sym typeface="Symbol" panose="05050102010706020507" pitchFamily="18" charset="2"/>
              </a:rPr>
              <a:t></a:t>
            </a:r>
            <a:r>
              <a:rPr lang="en-US" altLang="zh-CN" sz="2000" dirty="0"/>
              <a:t> U</a:t>
            </a:r>
            <a:r>
              <a:rPr lang="en-US" altLang="zh-CN" sz="2000" i="1" dirty="0"/>
              <a:t>{</a:t>
            </a:r>
            <a:r>
              <a:rPr lang="en-US" altLang="zh-CN" sz="2000" dirty="0"/>
              <a:t>ε</a:t>
            </a:r>
            <a:r>
              <a:rPr lang="en-US" altLang="zh-CN" sz="2000" i="1" dirty="0"/>
              <a:t>}</a:t>
            </a:r>
            <a:r>
              <a:rPr lang="en-US" altLang="zh-CN" sz="2000" dirty="0"/>
              <a:t>such </a:t>
            </a:r>
            <a:r>
              <a:rPr lang="en-US" altLang="zh-CN" sz="2000" dirty="0" smtClean="0"/>
              <a:t>that </a:t>
            </a:r>
            <a:r>
              <a:rPr lang="en-US" altLang="zh-CN" sz="2000" dirty="0"/>
              <a:t>there exist states </a:t>
            </a:r>
            <a:r>
              <a:rPr lang="en-US" altLang="zh-CN" sz="2000" i="1" dirty="0"/>
              <a:t>s</a:t>
            </a:r>
            <a:r>
              <a:rPr lang="en-US" altLang="zh-CN" sz="2000" i="1" baseline="-25000" dirty="0"/>
              <a:t>1</a:t>
            </a:r>
            <a:r>
              <a:rPr lang="en-US" altLang="zh-CN" sz="2000" i="1" dirty="0"/>
              <a:t> </a:t>
            </a:r>
            <a:r>
              <a:rPr lang="en-US" altLang="zh-CN" sz="2000" dirty="0"/>
              <a:t>in </a:t>
            </a:r>
            <a:r>
              <a:rPr lang="en-US" altLang="zh-CN" sz="2000" i="1" dirty="0"/>
              <a:t>T(s</a:t>
            </a:r>
            <a:r>
              <a:rPr lang="en-US" altLang="zh-CN" sz="2000" i="1" baseline="-25000" dirty="0"/>
              <a:t>0</a:t>
            </a:r>
            <a:r>
              <a:rPr lang="en-US" altLang="zh-CN" sz="2000" i="1" dirty="0"/>
              <a:t> ,c</a:t>
            </a:r>
            <a:r>
              <a:rPr lang="en-US" altLang="zh-CN" sz="2000" i="1" baseline="-25000" dirty="0"/>
              <a:t>1</a:t>
            </a:r>
            <a:r>
              <a:rPr lang="en-US" altLang="zh-CN" sz="2000" dirty="0"/>
              <a:t>), </a:t>
            </a:r>
            <a:r>
              <a:rPr lang="en-US" altLang="zh-CN" sz="2000" i="1" dirty="0"/>
              <a:t>s</a:t>
            </a:r>
            <a:r>
              <a:rPr lang="en-US" altLang="zh-CN" sz="2000" i="1" baseline="-25000" dirty="0"/>
              <a:t>2</a:t>
            </a:r>
            <a:r>
              <a:rPr lang="en-US" altLang="zh-CN" sz="2000" i="1" dirty="0"/>
              <a:t> </a:t>
            </a:r>
            <a:r>
              <a:rPr lang="en-US" altLang="zh-CN" sz="2000" dirty="0"/>
              <a:t>in (s</a:t>
            </a:r>
            <a:r>
              <a:rPr lang="en-US" altLang="zh-CN" sz="2000" i="1" baseline="-25000" dirty="0"/>
              <a:t>1</a:t>
            </a:r>
            <a:r>
              <a:rPr lang="en-US" altLang="zh-CN" sz="2000" i="1" dirty="0"/>
              <a:t>,</a:t>
            </a:r>
            <a:r>
              <a:rPr lang="en-US" altLang="zh-CN" sz="2000" dirty="0"/>
              <a:t> c</a:t>
            </a:r>
            <a:r>
              <a:rPr lang="en-US" altLang="zh-CN" sz="2000" i="1" baseline="-25000" dirty="0"/>
              <a:t>2</a:t>
            </a:r>
            <a:r>
              <a:rPr lang="en-US" altLang="zh-CN" sz="2000" dirty="0"/>
              <a:t>),..., </a:t>
            </a:r>
            <a:r>
              <a:rPr lang="en-US" altLang="zh-CN" sz="2000" i="1" dirty="0" err="1"/>
              <a:t>s</a:t>
            </a:r>
            <a:r>
              <a:rPr lang="en-US" altLang="zh-CN" sz="2000" i="1" baseline="-25000" dirty="0" err="1"/>
              <a:t>n</a:t>
            </a:r>
            <a:r>
              <a:rPr lang="en-US" altLang="zh-CN" sz="2000" i="1" dirty="0"/>
              <a:t> </a:t>
            </a:r>
            <a:r>
              <a:rPr lang="en-US" altLang="zh-CN" sz="2000" dirty="0"/>
              <a:t>in </a:t>
            </a:r>
            <a:r>
              <a:rPr lang="en-US" altLang="zh-CN" sz="2000" i="1" dirty="0"/>
              <a:t>T(s</a:t>
            </a:r>
            <a:r>
              <a:rPr lang="en-US" altLang="zh-CN" sz="2000" i="1" baseline="-25000" dirty="0"/>
              <a:t>n-1</a:t>
            </a:r>
            <a:r>
              <a:rPr lang="en-US" altLang="zh-CN" sz="2000" i="1" dirty="0"/>
              <a:t> , </a:t>
            </a:r>
            <a:r>
              <a:rPr lang="en-US" altLang="zh-CN" sz="2000" i="1" dirty="0" err="1"/>
              <a:t>c</a:t>
            </a:r>
            <a:r>
              <a:rPr lang="en-US" altLang="zh-CN" sz="2000" i="1" baseline="-25000" dirty="0" err="1"/>
              <a:t>n</a:t>
            </a:r>
            <a:r>
              <a:rPr lang="en-US" altLang="zh-CN" sz="2000" i="1" dirty="0"/>
              <a:t>) </a:t>
            </a:r>
            <a:r>
              <a:rPr lang="en-US" altLang="zh-CN" sz="2000" dirty="0"/>
              <a:t>with </a:t>
            </a:r>
            <a:r>
              <a:rPr lang="en-US" altLang="zh-CN" sz="2000" i="1" dirty="0" err="1"/>
              <a:t>s</a:t>
            </a:r>
            <a:r>
              <a:rPr lang="en-US" altLang="zh-CN" sz="2000" i="1" baseline="-25000" dirty="0" err="1"/>
              <a:t>n</a:t>
            </a:r>
            <a:r>
              <a:rPr lang="en-US" altLang="zh-CN" sz="2000" i="1" dirty="0"/>
              <a:t> </a:t>
            </a:r>
            <a:r>
              <a:rPr lang="en-US" altLang="zh-CN" sz="2000" dirty="0"/>
              <a:t>an </a:t>
            </a:r>
            <a:r>
              <a:rPr lang="en-US" altLang="zh-CN" sz="2000" dirty="0" smtClean="0"/>
              <a:t>element </a:t>
            </a:r>
            <a:r>
              <a:rPr lang="en-US" altLang="zh-CN" sz="2000" dirty="0"/>
              <a:t>of </a:t>
            </a:r>
            <a:r>
              <a:rPr lang="en-US" altLang="zh-CN" sz="2000" dirty="0" smtClean="0"/>
              <a:t>A.</a:t>
            </a:r>
          </a:p>
          <a:p>
            <a:pPr marL="91440" lvl="1" indent="-91440">
              <a:spcBef>
                <a:spcPts val="1200"/>
              </a:spcBef>
              <a:spcAft>
                <a:spcPts val="200"/>
              </a:spcAft>
              <a:buSzPct val="100000"/>
              <a:buFont typeface="Calibri" panose="020F0502020204030204" pitchFamily="34" charset="0"/>
              <a:buChar char=" "/>
            </a:pPr>
            <a:r>
              <a:rPr lang="en-US" altLang="zh-CN" sz="2400" dirty="0"/>
              <a:t>The string </a:t>
            </a:r>
            <a:r>
              <a:rPr lang="en-US" altLang="zh-CN" sz="2400" i="1" dirty="0"/>
              <a:t>c</a:t>
            </a:r>
            <a:r>
              <a:rPr lang="en-US" altLang="zh-CN" sz="2400" i="1" baseline="-25000" dirty="0"/>
              <a:t>1</a:t>
            </a:r>
            <a:r>
              <a:rPr lang="en-US" altLang="zh-CN" sz="2400" i="1" dirty="0"/>
              <a:t>c</a:t>
            </a:r>
            <a:r>
              <a:rPr lang="en-US" altLang="zh-CN" sz="2400" i="1" baseline="-25000" dirty="0"/>
              <a:t>2</a:t>
            </a:r>
            <a:r>
              <a:rPr lang="en-US" altLang="zh-CN" sz="2400" dirty="0">
                <a:latin typeface="Arial" panose="020B0604020202020204" pitchFamily="34" charset="0"/>
              </a:rPr>
              <a:t>…</a:t>
            </a:r>
            <a:r>
              <a:rPr lang="en-US" altLang="zh-CN" sz="2400" dirty="0"/>
              <a:t>. </a:t>
            </a:r>
            <a:r>
              <a:rPr lang="en-US" altLang="zh-CN" sz="2400" i="1" dirty="0" err="1"/>
              <a:t>c</a:t>
            </a:r>
            <a:r>
              <a:rPr lang="en-US" altLang="zh-CN" sz="2400" i="1" baseline="-25000" dirty="0" err="1"/>
              <a:t>n</a:t>
            </a:r>
            <a:r>
              <a:rPr lang="en-US" altLang="zh-CN" sz="2400" i="1" baseline="-25000" dirty="0"/>
              <a:t> </a:t>
            </a:r>
            <a:r>
              <a:rPr lang="en-US" altLang="zh-CN" sz="2400" dirty="0" smtClean="0"/>
              <a:t>may </a:t>
            </a:r>
            <a:r>
              <a:rPr lang="en-US" altLang="zh-CN" sz="2400" dirty="0"/>
              <a:t>actually have fewer than n characters in it.</a:t>
            </a:r>
          </a:p>
          <a:p>
            <a:pPr marL="91440" lvl="1" indent="-91440">
              <a:spcBef>
                <a:spcPts val="1200"/>
              </a:spcBef>
              <a:spcAft>
                <a:spcPts val="200"/>
              </a:spcAft>
              <a:buSzPct val="100000"/>
              <a:buFont typeface="Calibri" panose="020F0502020204030204" pitchFamily="34" charset="0"/>
              <a:buChar char=" "/>
            </a:pPr>
            <a:r>
              <a:rPr lang="en-US" altLang="zh-CN" sz="2400" dirty="0" smtClean="0"/>
              <a:t>The </a:t>
            </a:r>
            <a:r>
              <a:rPr lang="en-US" altLang="zh-CN" sz="2400" dirty="0"/>
              <a:t>sequence of transitions that accepts a particular string is not </a:t>
            </a:r>
            <a:r>
              <a:rPr lang="en-US" altLang="zh-CN" sz="2400" dirty="0" smtClean="0"/>
              <a:t>determined.</a:t>
            </a:r>
            <a:endParaRPr lang="zh-CN" altLang="en-US" sz="2400" dirty="0"/>
          </a:p>
        </p:txBody>
      </p:sp>
    </p:spTree>
    <p:extLst>
      <p:ext uri="{BB962C8B-B14F-4D97-AF65-F5344CB8AC3E}">
        <p14:creationId xmlns:p14="http://schemas.microsoft.com/office/powerpoint/2010/main" val="1119520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Semantic Analyzer</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sz="2800" dirty="0"/>
              <a:t>The semantics of a program are </a:t>
            </a:r>
            <a:r>
              <a:rPr lang="en-US" altLang="zh-CN" sz="2800" dirty="0">
                <a:solidFill>
                  <a:srgbClr val="FF0000"/>
                </a:solidFill>
              </a:rPr>
              <a:t>its </a:t>
            </a:r>
            <a:r>
              <a:rPr lang="en-US" altLang="zh-CN" sz="2800" dirty="0">
                <a:solidFill>
                  <a:srgbClr val="FF0000"/>
                </a:solidFill>
                <a:latin typeface="Arial" panose="020B0604020202020204" pitchFamily="34" charset="0"/>
              </a:rPr>
              <a:t>“</a:t>
            </a:r>
            <a:r>
              <a:rPr lang="en-US" altLang="zh-CN" sz="2800" dirty="0">
                <a:solidFill>
                  <a:srgbClr val="FF0000"/>
                </a:solidFill>
              </a:rPr>
              <a:t>meaning</a:t>
            </a:r>
            <a:r>
              <a:rPr lang="en-US" altLang="zh-CN" sz="2800" dirty="0">
                <a:solidFill>
                  <a:srgbClr val="FF0000"/>
                </a:solidFill>
                <a:latin typeface="Arial" panose="020B0604020202020204" pitchFamily="34" charset="0"/>
              </a:rPr>
              <a:t>”</a:t>
            </a:r>
            <a:r>
              <a:rPr lang="en-US" altLang="zh-CN" sz="2800" dirty="0">
                <a:solidFill>
                  <a:srgbClr val="FF0000"/>
                </a:solidFill>
              </a:rPr>
              <a:t>,</a:t>
            </a:r>
            <a:r>
              <a:rPr lang="en-US" altLang="zh-CN" sz="2800" dirty="0"/>
              <a:t> as opposed to its syntax, or structure, that</a:t>
            </a:r>
          </a:p>
          <a:p>
            <a:pPr lvl="1"/>
            <a:r>
              <a:rPr lang="en-US" altLang="zh-CN" sz="2400" dirty="0"/>
              <a:t> determines some of its running time behaviors prior to execution. </a:t>
            </a:r>
          </a:p>
          <a:p>
            <a:r>
              <a:rPr lang="en-US" altLang="zh-CN" sz="2800" dirty="0"/>
              <a:t>Static </a:t>
            </a:r>
            <a:r>
              <a:rPr lang="en-US" altLang="zh-CN" sz="2800" dirty="0" smtClean="0"/>
              <a:t>semantics: </a:t>
            </a:r>
            <a:r>
              <a:rPr lang="en-US" altLang="zh-CN" sz="2800" dirty="0" smtClean="0">
                <a:solidFill>
                  <a:srgbClr val="FF0000"/>
                </a:solidFill>
              </a:rPr>
              <a:t>declarations</a:t>
            </a:r>
            <a:r>
              <a:rPr lang="en-US" altLang="zh-CN" sz="2800" dirty="0" smtClean="0"/>
              <a:t> and </a:t>
            </a:r>
            <a:r>
              <a:rPr lang="en-US" altLang="zh-CN" sz="2800" dirty="0" smtClean="0">
                <a:solidFill>
                  <a:srgbClr val="FF0000"/>
                </a:solidFill>
              </a:rPr>
              <a:t>type checking</a:t>
            </a:r>
          </a:p>
          <a:p>
            <a:r>
              <a:rPr lang="en-US" altLang="zh-CN" sz="2800" dirty="0"/>
              <a:t>An example: </a:t>
            </a:r>
            <a:endParaRPr lang="en-US" altLang="zh-CN" sz="2800" dirty="0" smtClean="0"/>
          </a:p>
          <a:p>
            <a:pPr lvl="1"/>
            <a:r>
              <a:rPr lang="en-US" altLang="zh-CN" sz="2600" dirty="0" smtClean="0"/>
              <a:t>a[index</a:t>
            </a:r>
            <a:r>
              <a:rPr lang="en-US" altLang="zh-CN" sz="2600" dirty="0"/>
              <a:t>]=4=2</a:t>
            </a:r>
          </a:p>
          <a:p>
            <a:pPr lvl="1"/>
            <a:r>
              <a:rPr lang="en-US" altLang="zh-CN" sz="2600" dirty="0" err="1"/>
              <a:t>int</a:t>
            </a:r>
            <a:r>
              <a:rPr lang="en-US" altLang="zh-CN" sz="2600" dirty="0"/>
              <a:t> x = 6.0</a:t>
            </a:r>
          </a:p>
        </p:txBody>
      </p:sp>
    </p:spTree>
    <p:extLst>
      <p:ext uri="{BB962C8B-B14F-4D97-AF65-F5344CB8AC3E}">
        <p14:creationId xmlns:p14="http://schemas.microsoft.com/office/powerpoint/2010/main" val="26488705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NFAs</a:t>
            </a:r>
            <a:endParaRPr lang="en-US" dirty="0"/>
          </a:p>
        </p:txBody>
      </p:sp>
      <p:sp>
        <p:nvSpPr>
          <p:cNvPr id="4" name="Content Placeholder 3"/>
          <p:cNvSpPr>
            <a:spLocks noGrp="1"/>
          </p:cNvSpPr>
          <p:nvPr>
            <p:ph sz="half" idx="1"/>
          </p:nvPr>
        </p:nvSpPr>
        <p:spPr/>
        <p:txBody>
          <a:bodyPr/>
          <a:lstStyle/>
          <a:p>
            <a:pPr>
              <a:buNone/>
            </a:pPr>
            <a:r>
              <a:rPr lang="en-US" altLang="zh-CN" dirty="0"/>
              <a:t>Example 2.10</a:t>
            </a:r>
          </a:p>
          <a:p>
            <a:r>
              <a:rPr lang="en-US" altLang="zh-CN" dirty="0"/>
              <a:t>The string</a:t>
            </a:r>
            <a:r>
              <a:rPr lang="en-US" altLang="zh-CN" b="1" dirty="0"/>
              <a:t> </a:t>
            </a:r>
            <a:r>
              <a:rPr lang="en-US" altLang="zh-CN" b="1" dirty="0" err="1"/>
              <a:t>abb</a:t>
            </a:r>
            <a:r>
              <a:rPr lang="en-US" altLang="zh-CN" b="1" dirty="0"/>
              <a:t> </a:t>
            </a:r>
            <a:r>
              <a:rPr lang="en-US" altLang="zh-CN" dirty="0"/>
              <a:t>can be accepted by either of the following sequences of transitions:</a:t>
            </a:r>
          </a:p>
          <a:p>
            <a:pPr lvl="1">
              <a:buNone/>
            </a:pPr>
            <a:r>
              <a:rPr lang="en-US" altLang="zh-CN" sz="2000" dirty="0"/>
              <a:t>         </a:t>
            </a:r>
            <a:r>
              <a:rPr lang="en-US" altLang="zh-CN" dirty="0"/>
              <a:t>a    b   ε   b</a:t>
            </a:r>
          </a:p>
          <a:p>
            <a:pPr lvl="1">
              <a:buNone/>
            </a:pPr>
            <a:r>
              <a:rPr lang="en-US" altLang="zh-CN" dirty="0"/>
              <a:t>	→1→2→4→2→4</a:t>
            </a:r>
          </a:p>
          <a:p>
            <a:pPr lvl="1">
              <a:buNone/>
            </a:pPr>
            <a:r>
              <a:rPr lang="en-US" altLang="zh-CN" dirty="0"/>
              <a:t>           a  ε   </a:t>
            </a:r>
            <a:r>
              <a:rPr lang="en-US" altLang="zh-CN" dirty="0" err="1"/>
              <a:t>ε</a:t>
            </a:r>
            <a:r>
              <a:rPr lang="en-US" altLang="zh-CN" dirty="0"/>
              <a:t>   b  ε  b</a:t>
            </a:r>
          </a:p>
          <a:p>
            <a:pPr lvl="1">
              <a:buNone/>
            </a:pPr>
            <a:r>
              <a:rPr lang="en-US" altLang="zh-CN" dirty="0"/>
              <a:t>	→1→3→4→2→4→2→4</a:t>
            </a:r>
          </a:p>
          <a:p>
            <a:r>
              <a:rPr lang="en-US" altLang="zh-CN" dirty="0"/>
              <a:t>This NFA accepts the languages as follows:</a:t>
            </a:r>
          </a:p>
          <a:p>
            <a:pPr lvl="1">
              <a:buNone/>
            </a:pPr>
            <a:r>
              <a:rPr lang="en-US" altLang="zh-CN" dirty="0"/>
              <a:t>regular expression: (</a:t>
            </a:r>
            <a:r>
              <a:rPr lang="en-US" altLang="zh-CN" dirty="0" err="1"/>
              <a:t>a|ε</a:t>
            </a:r>
            <a:r>
              <a:rPr lang="en-US" altLang="zh-CN" dirty="0"/>
              <a:t>)b*</a:t>
            </a:r>
          </a:p>
          <a:p>
            <a:pPr lvl="1">
              <a:buNone/>
            </a:pPr>
            <a:r>
              <a:rPr lang="en-US" altLang="zh-CN" dirty="0"/>
              <a:t>                              ab+|ab*|b*</a:t>
            </a:r>
          </a:p>
          <a:p>
            <a:r>
              <a:rPr lang="en-US" altLang="zh-CN" dirty="0" smtClean="0"/>
              <a:t>The bottom DFA </a:t>
            </a:r>
            <a:r>
              <a:rPr lang="en-US" altLang="zh-CN" dirty="0"/>
              <a:t>accepts the same language.</a:t>
            </a:r>
          </a:p>
          <a:p>
            <a:endParaRPr lang="en-US" dirty="0"/>
          </a:p>
        </p:txBody>
      </p:sp>
      <p:grpSp>
        <p:nvGrpSpPr>
          <p:cNvPr id="6" name="Group 4"/>
          <p:cNvGrpSpPr>
            <a:grpSpLocks/>
          </p:cNvGrpSpPr>
          <p:nvPr/>
        </p:nvGrpSpPr>
        <p:grpSpPr bwMode="auto">
          <a:xfrm>
            <a:off x="6694488" y="2197100"/>
            <a:ext cx="3314700" cy="1485900"/>
            <a:chOff x="2520" y="2064"/>
            <a:chExt cx="5220" cy="2340"/>
          </a:xfrm>
        </p:grpSpPr>
        <p:sp>
          <p:nvSpPr>
            <p:cNvPr id="7" name="Oval 5"/>
            <p:cNvSpPr>
              <a:spLocks noChangeArrowheads="1"/>
            </p:cNvSpPr>
            <p:nvPr/>
          </p:nvSpPr>
          <p:spPr bwMode="auto">
            <a:xfrm>
              <a:off x="3600" y="331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1</a:t>
              </a:r>
              <a:endParaRPr lang="en-US" altLang="zh-CN" sz="2400"/>
            </a:p>
          </p:txBody>
        </p:sp>
        <p:sp>
          <p:nvSpPr>
            <p:cNvPr id="8" name="Line 6"/>
            <p:cNvSpPr>
              <a:spLocks noChangeShapeType="1"/>
            </p:cNvSpPr>
            <p:nvPr/>
          </p:nvSpPr>
          <p:spPr bwMode="auto">
            <a:xfrm flipV="1">
              <a:off x="4140" y="362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7"/>
            <p:cNvSpPr>
              <a:spLocks noChangeShapeType="1"/>
            </p:cNvSpPr>
            <p:nvPr/>
          </p:nvSpPr>
          <p:spPr bwMode="auto">
            <a:xfrm>
              <a:off x="2520" y="362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Oval 8"/>
            <p:cNvSpPr>
              <a:spLocks noChangeArrowheads="1"/>
            </p:cNvSpPr>
            <p:nvPr/>
          </p:nvSpPr>
          <p:spPr bwMode="auto">
            <a:xfrm>
              <a:off x="5400" y="331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3</a:t>
              </a:r>
              <a:endParaRPr lang="en-US" altLang="zh-CN" sz="2400"/>
            </a:p>
          </p:txBody>
        </p:sp>
        <p:sp>
          <p:nvSpPr>
            <p:cNvPr id="11" name="Oval 9"/>
            <p:cNvSpPr>
              <a:spLocks noChangeArrowheads="1"/>
            </p:cNvSpPr>
            <p:nvPr/>
          </p:nvSpPr>
          <p:spPr bwMode="auto">
            <a:xfrm>
              <a:off x="5400" y="2064"/>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2</a:t>
              </a:r>
              <a:endParaRPr lang="en-US" altLang="zh-CN" sz="2400"/>
            </a:p>
          </p:txBody>
        </p:sp>
        <p:sp>
          <p:nvSpPr>
            <p:cNvPr id="12" name="AutoShape 10"/>
            <p:cNvSpPr>
              <a:spLocks noChangeArrowheads="1"/>
            </p:cNvSpPr>
            <p:nvPr/>
          </p:nvSpPr>
          <p:spPr bwMode="auto">
            <a:xfrm>
              <a:off x="7200" y="3312"/>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13" name="Rectangle 11"/>
            <p:cNvSpPr>
              <a:spLocks noChangeArrowheads="1"/>
            </p:cNvSpPr>
            <p:nvPr/>
          </p:nvSpPr>
          <p:spPr bwMode="auto">
            <a:xfrm>
              <a:off x="7380" y="346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4</a:t>
              </a:r>
            </a:p>
            <a:p>
              <a:pPr eaLnBrk="1" hangingPunct="1">
                <a:spcBef>
                  <a:spcPct val="0"/>
                </a:spcBef>
                <a:buFontTx/>
                <a:buNone/>
              </a:pPr>
              <a:endParaRPr lang="en-US" altLang="zh-CN" sz="2400"/>
            </a:p>
          </p:txBody>
        </p:sp>
        <p:sp>
          <p:nvSpPr>
            <p:cNvPr id="14" name="Line 12"/>
            <p:cNvSpPr>
              <a:spLocks noChangeShapeType="1"/>
            </p:cNvSpPr>
            <p:nvPr/>
          </p:nvSpPr>
          <p:spPr bwMode="auto">
            <a:xfrm>
              <a:off x="5940" y="2376"/>
              <a:ext cx="144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3"/>
            <p:cNvSpPr>
              <a:spLocks noChangeShapeType="1"/>
            </p:cNvSpPr>
            <p:nvPr/>
          </p:nvSpPr>
          <p:spPr bwMode="auto">
            <a:xfrm flipV="1">
              <a:off x="5940" y="362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4"/>
            <p:cNvSpPr>
              <a:spLocks noChangeShapeType="1"/>
            </p:cNvSpPr>
            <p:nvPr/>
          </p:nvSpPr>
          <p:spPr bwMode="auto">
            <a:xfrm flipV="1">
              <a:off x="3960" y="2376"/>
              <a:ext cx="144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Rectangle 15"/>
            <p:cNvSpPr>
              <a:spLocks noChangeArrowheads="1"/>
            </p:cNvSpPr>
            <p:nvPr/>
          </p:nvSpPr>
          <p:spPr bwMode="auto">
            <a:xfrm>
              <a:off x="4320" y="2532"/>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a</a:t>
              </a:r>
            </a:p>
            <a:p>
              <a:pPr eaLnBrk="1" hangingPunct="1">
                <a:spcBef>
                  <a:spcPct val="0"/>
                </a:spcBef>
                <a:buFontTx/>
                <a:buNone/>
              </a:pPr>
              <a:endParaRPr lang="en-US" altLang="zh-CN" sz="2400"/>
            </a:p>
          </p:txBody>
        </p:sp>
        <p:sp>
          <p:nvSpPr>
            <p:cNvPr id="18" name="Rectangle 16"/>
            <p:cNvSpPr>
              <a:spLocks noChangeArrowheads="1"/>
            </p:cNvSpPr>
            <p:nvPr/>
          </p:nvSpPr>
          <p:spPr bwMode="auto">
            <a:xfrm>
              <a:off x="6840" y="2532"/>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b</a:t>
              </a:r>
            </a:p>
            <a:p>
              <a:pPr eaLnBrk="1" hangingPunct="1">
                <a:spcBef>
                  <a:spcPct val="0"/>
                </a:spcBef>
                <a:buFontTx/>
                <a:buNone/>
              </a:pPr>
              <a:endParaRPr lang="en-US" altLang="zh-CN" sz="2400"/>
            </a:p>
          </p:txBody>
        </p:sp>
        <p:sp>
          <p:nvSpPr>
            <p:cNvPr id="19" name="Rectangle 17"/>
            <p:cNvSpPr>
              <a:spLocks noChangeArrowheads="1"/>
            </p:cNvSpPr>
            <p:nvPr/>
          </p:nvSpPr>
          <p:spPr bwMode="auto">
            <a:xfrm>
              <a:off x="4680" y="315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a</a:t>
              </a:r>
            </a:p>
            <a:p>
              <a:pPr eaLnBrk="1" hangingPunct="1">
                <a:spcBef>
                  <a:spcPct val="0"/>
                </a:spcBef>
                <a:buFontTx/>
                <a:buNone/>
              </a:pPr>
              <a:endParaRPr lang="en-US" altLang="zh-CN" sz="2400"/>
            </a:p>
          </p:txBody>
        </p:sp>
        <p:sp>
          <p:nvSpPr>
            <p:cNvPr id="20" name="Rectangle 18"/>
            <p:cNvSpPr>
              <a:spLocks noChangeArrowheads="1"/>
            </p:cNvSpPr>
            <p:nvPr/>
          </p:nvSpPr>
          <p:spPr bwMode="auto">
            <a:xfrm>
              <a:off x="6300" y="315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21" name="Arc 19"/>
            <p:cNvSpPr>
              <a:spLocks/>
            </p:cNvSpPr>
            <p:nvPr/>
          </p:nvSpPr>
          <p:spPr bwMode="auto">
            <a:xfrm>
              <a:off x="5940" y="2218"/>
              <a:ext cx="1620" cy="1094"/>
            </a:xfrm>
            <a:custGeom>
              <a:avLst/>
              <a:gdLst>
                <a:gd name="T0" fmla="*/ 1 w 21600"/>
                <a:gd name="T1" fmla="*/ 0 h 21599"/>
                <a:gd name="T2" fmla="*/ 122 w 21600"/>
                <a:gd name="T3" fmla="*/ 55 h 21599"/>
                <a:gd name="T4" fmla="*/ 0 w 21600"/>
                <a:gd name="T5" fmla="*/ 55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230" y="0"/>
                  </a:moveTo>
                  <a:cubicBezTo>
                    <a:pt x="12069" y="126"/>
                    <a:pt x="21600" y="9759"/>
                    <a:pt x="21600" y="21599"/>
                  </a:cubicBezTo>
                </a:path>
                <a:path w="21600" h="21599" stroke="0" extrusionOk="0">
                  <a:moveTo>
                    <a:pt x="230" y="0"/>
                  </a:moveTo>
                  <a:cubicBezTo>
                    <a:pt x="12069" y="126"/>
                    <a:pt x="21600" y="9759"/>
                    <a:pt x="21600" y="21599"/>
                  </a:cubicBezTo>
                  <a:lnTo>
                    <a:pt x="0" y="21599"/>
                  </a:lnTo>
                  <a:lnTo>
                    <a:pt x="23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Line 20"/>
            <p:cNvSpPr>
              <a:spLocks noChangeShapeType="1"/>
            </p:cNvSpPr>
            <p:nvPr/>
          </p:nvSpPr>
          <p:spPr bwMode="auto">
            <a:xfrm flipV="1">
              <a:off x="7200" y="3780"/>
              <a:ext cx="18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Freeform 21"/>
            <p:cNvSpPr>
              <a:spLocks/>
            </p:cNvSpPr>
            <p:nvPr/>
          </p:nvSpPr>
          <p:spPr bwMode="auto">
            <a:xfrm>
              <a:off x="3960" y="3936"/>
              <a:ext cx="3240" cy="468"/>
            </a:xfrm>
            <a:custGeom>
              <a:avLst/>
              <a:gdLst>
                <a:gd name="T0" fmla="*/ 0 w 3240"/>
                <a:gd name="T1" fmla="*/ 0 h 468"/>
                <a:gd name="T2" fmla="*/ 1440 w 3240"/>
                <a:gd name="T3" fmla="*/ 468 h 468"/>
                <a:gd name="T4" fmla="*/ 3240 w 3240"/>
                <a:gd name="T5" fmla="*/ 0 h 468"/>
                <a:gd name="T6" fmla="*/ 0 60000 65536"/>
                <a:gd name="T7" fmla="*/ 0 60000 65536"/>
                <a:gd name="T8" fmla="*/ 0 60000 65536"/>
              </a:gdLst>
              <a:ahLst/>
              <a:cxnLst>
                <a:cxn ang="T6">
                  <a:pos x="T0" y="T1"/>
                </a:cxn>
                <a:cxn ang="T7">
                  <a:pos x="T2" y="T3"/>
                </a:cxn>
                <a:cxn ang="T8">
                  <a:pos x="T4" y="T5"/>
                </a:cxn>
              </a:cxnLst>
              <a:rect l="0" t="0" r="r" b="b"/>
              <a:pathLst>
                <a:path w="3240" h="468">
                  <a:moveTo>
                    <a:pt x="0" y="0"/>
                  </a:moveTo>
                  <a:cubicBezTo>
                    <a:pt x="450" y="234"/>
                    <a:pt x="900" y="468"/>
                    <a:pt x="1440" y="468"/>
                  </a:cubicBezTo>
                  <a:cubicBezTo>
                    <a:pt x="1980" y="468"/>
                    <a:pt x="2970" y="52"/>
                    <a:pt x="32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Rectangle 22"/>
            <p:cNvSpPr>
              <a:spLocks noChangeArrowheads="1"/>
            </p:cNvSpPr>
            <p:nvPr/>
          </p:nvSpPr>
          <p:spPr bwMode="auto">
            <a:xfrm>
              <a:off x="5220" y="393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grpSp>
      <p:grpSp>
        <p:nvGrpSpPr>
          <p:cNvPr id="25" name="Group 23"/>
          <p:cNvGrpSpPr>
            <a:grpSpLocks/>
          </p:cNvGrpSpPr>
          <p:nvPr/>
        </p:nvGrpSpPr>
        <p:grpSpPr bwMode="auto">
          <a:xfrm>
            <a:off x="7608888" y="4102100"/>
            <a:ext cx="2171700" cy="1492250"/>
            <a:chOff x="2520" y="3156"/>
            <a:chExt cx="3420" cy="2351"/>
          </a:xfrm>
        </p:grpSpPr>
        <p:sp>
          <p:nvSpPr>
            <p:cNvPr id="26" name="Line 24"/>
            <p:cNvSpPr>
              <a:spLocks noChangeShapeType="1"/>
            </p:cNvSpPr>
            <p:nvPr/>
          </p:nvSpPr>
          <p:spPr bwMode="auto">
            <a:xfrm flipV="1">
              <a:off x="4140" y="362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5"/>
            <p:cNvSpPr>
              <a:spLocks noChangeShapeType="1"/>
            </p:cNvSpPr>
            <p:nvPr/>
          </p:nvSpPr>
          <p:spPr bwMode="auto">
            <a:xfrm>
              <a:off x="2520" y="3624"/>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AutoShape 26"/>
            <p:cNvSpPr>
              <a:spLocks noChangeArrowheads="1"/>
            </p:cNvSpPr>
            <p:nvPr/>
          </p:nvSpPr>
          <p:spPr bwMode="auto">
            <a:xfrm>
              <a:off x="4500" y="4560"/>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29" name="Line 27"/>
            <p:cNvSpPr>
              <a:spLocks noChangeShapeType="1"/>
            </p:cNvSpPr>
            <p:nvPr/>
          </p:nvSpPr>
          <p:spPr bwMode="auto">
            <a:xfrm>
              <a:off x="3960" y="3936"/>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Rectangle 28"/>
            <p:cNvSpPr>
              <a:spLocks noChangeArrowheads="1"/>
            </p:cNvSpPr>
            <p:nvPr/>
          </p:nvSpPr>
          <p:spPr bwMode="auto">
            <a:xfrm>
              <a:off x="4680" y="315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a</a:t>
              </a:r>
            </a:p>
            <a:p>
              <a:pPr eaLnBrk="1" hangingPunct="1">
                <a:spcBef>
                  <a:spcPct val="0"/>
                </a:spcBef>
                <a:buFontTx/>
                <a:buNone/>
              </a:pPr>
              <a:endParaRPr lang="en-US" altLang="zh-CN" sz="2400"/>
            </a:p>
          </p:txBody>
        </p:sp>
        <p:sp>
          <p:nvSpPr>
            <p:cNvPr id="31" name="Arc 29"/>
            <p:cNvSpPr>
              <a:spLocks/>
            </p:cNvSpPr>
            <p:nvPr/>
          </p:nvSpPr>
          <p:spPr bwMode="auto">
            <a:xfrm rot="6990862">
              <a:off x="4897" y="4835"/>
              <a:ext cx="635" cy="710"/>
            </a:xfrm>
            <a:custGeom>
              <a:avLst/>
              <a:gdLst>
                <a:gd name="T0" fmla="*/ 2 w 43200"/>
                <a:gd name="T1" fmla="*/ 12 h 40501"/>
                <a:gd name="T2" fmla="*/ 7 w 43200"/>
                <a:gd name="T3" fmla="*/ 12 h 40501"/>
                <a:gd name="T4" fmla="*/ 5 w 43200"/>
                <a:gd name="T5" fmla="*/ 7 h 40501"/>
                <a:gd name="T6" fmla="*/ 0 60000 65536"/>
                <a:gd name="T7" fmla="*/ 0 60000 65536"/>
                <a:gd name="T8" fmla="*/ 0 60000 65536"/>
              </a:gdLst>
              <a:ahLst/>
              <a:cxnLst>
                <a:cxn ang="T6">
                  <a:pos x="T0" y="T1"/>
                </a:cxn>
                <a:cxn ang="T7">
                  <a:pos x="T2" y="T3"/>
                </a:cxn>
                <a:cxn ang="T8">
                  <a:pos x="T4" y="T5"/>
                </a:cxn>
              </a:cxnLst>
              <a:rect l="0" t="0" r="r" b="b"/>
              <a:pathLst>
                <a:path w="43200" h="40501" fill="none" extrusionOk="0">
                  <a:moveTo>
                    <a:pt x="7968" y="38355"/>
                  </a:moveTo>
                  <a:cubicBezTo>
                    <a:pt x="2926" y="34253"/>
                    <a:pt x="0" y="28099"/>
                    <a:pt x="0" y="21600"/>
                  </a:cubicBezTo>
                  <a:cubicBezTo>
                    <a:pt x="0" y="9670"/>
                    <a:pt x="9670" y="0"/>
                    <a:pt x="21600" y="0"/>
                  </a:cubicBezTo>
                  <a:cubicBezTo>
                    <a:pt x="33529" y="0"/>
                    <a:pt x="43200" y="9670"/>
                    <a:pt x="43200" y="21600"/>
                  </a:cubicBezTo>
                  <a:cubicBezTo>
                    <a:pt x="43200" y="29458"/>
                    <a:pt x="38931" y="36697"/>
                    <a:pt x="32055" y="40501"/>
                  </a:cubicBezTo>
                </a:path>
                <a:path w="43200" h="40501" stroke="0" extrusionOk="0">
                  <a:moveTo>
                    <a:pt x="7968" y="38355"/>
                  </a:moveTo>
                  <a:cubicBezTo>
                    <a:pt x="2926" y="34253"/>
                    <a:pt x="0" y="28099"/>
                    <a:pt x="0" y="21600"/>
                  </a:cubicBezTo>
                  <a:cubicBezTo>
                    <a:pt x="0" y="9670"/>
                    <a:pt x="9670" y="0"/>
                    <a:pt x="21600" y="0"/>
                  </a:cubicBezTo>
                  <a:cubicBezTo>
                    <a:pt x="33529" y="0"/>
                    <a:pt x="43200" y="9670"/>
                    <a:pt x="43200" y="21600"/>
                  </a:cubicBezTo>
                  <a:cubicBezTo>
                    <a:pt x="43200" y="29458"/>
                    <a:pt x="38931" y="36697"/>
                    <a:pt x="32055" y="40501"/>
                  </a:cubicBezTo>
                  <a:lnTo>
                    <a:pt x="21600" y="21600"/>
                  </a:lnTo>
                  <a:lnTo>
                    <a:pt x="7968" y="3835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Line 30"/>
            <p:cNvSpPr>
              <a:spLocks noChangeShapeType="1"/>
            </p:cNvSpPr>
            <p:nvPr/>
          </p:nvSpPr>
          <p:spPr bwMode="auto">
            <a:xfrm flipH="1" flipV="1">
              <a:off x="5040" y="4872"/>
              <a:ext cx="1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AutoShape 31"/>
            <p:cNvSpPr>
              <a:spLocks noChangeArrowheads="1"/>
            </p:cNvSpPr>
            <p:nvPr/>
          </p:nvSpPr>
          <p:spPr bwMode="auto">
            <a:xfrm>
              <a:off x="5400" y="3312"/>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34" name="AutoShape 32"/>
            <p:cNvSpPr>
              <a:spLocks noChangeArrowheads="1"/>
            </p:cNvSpPr>
            <p:nvPr/>
          </p:nvSpPr>
          <p:spPr bwMode="auto">
            <a:xfrm>
              <a:off x="3600" y="3312"/>
              <a:ext cx="540" cy="623"/>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5 h 21600"/>
                <a:gd name="T26" fmla="*/ 18440 w 21600"/>
                <a:gd name="T27" fmla="*/ 184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40" y="10800"/>
                  </a:moveTo>
                  <a:cubicBezTo>
                    <a:pt x="2640" y="15307"/>
                    <a:pt x="6293" y="18960"/>
                    <a:pt x="10800" y="18960"/>
                  </a:cubicBezTo>
                  <a:cubicBezTo>
                    <a:pt x="15307" y="18960"/>
                    <a:pt x="18960" y="15307"/>
                    <a:pt x="18960" y="10800"/>
                  </a:cubicBezTo>
                  <a:cubicBezTo>
                    <a:pt x="18960" y="6293"/>
                    <a:pt x="15307" y="2640"/>
                    <a:pt x="10800" y="2640"/>
                  </a:cubicBezTo>
                  <a:cubicBezTo>
                    <a:pt x="6293" y="2640"/>
                    <a:pt x="2640" y="6293"/>
                    <a:pt x="2640" y="10800"/>
                  </a:cubicBezTo>
                  <a:close/>
                </a:path>
              </a:pathLst>
            </a:custGeom>
            <a:solidFill>
              <a:srgbClr val="FFFFFF"/>
            </a:solidFill>
            <a:ln w="9525">
              <a:solidFill>
                <a:srgbClr val="000000"/>
              </a:solidFill>
              <a:round/>
              <a:headEnd/>
              <a:tailEnd/>
            </a:ln>
          </p:spPr>
          <p:txBody>
            <a:bodyPr/>
            <a:lstStyle/>
            <a:p>
              <a:endParaRPr lang="en-US"/>
            </a:p>
          </p:txBody>
        </p:sp>
        <p:sp>
          <p:nvSpPr>
            <p:cNvPr id="35" name="Line 33"/>
            <p:cNvSpPr>
              <a:spLocks noChangeShapeType="1"/>
            </p:cNvSpPr>
            <p:nvPr/>
          </p:nvSpPr>
          <p:spPr bwMode="auto">
            <a:xfrm flipH="1">
              <a:off x="4860" y="3936"/>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Rectangle 34"/>
            <p:cNvSpPr>
              <a:spLocks noChangeArrowheads="1"/>
            </p:cNvSpPr>
            <p:nvPr/>
          </p:nvSpPr>
          <p:spPr bwMode="auto">
            <a:xfrm>
              <a:off x="3960" y="424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b</a:t>
              </a:r>
            </a:p>
            <a:p>
              <a:pPr eaLnBrk="1" hangingPunct="1">
                <a:spcBef>
                  <a:spcPct val="0"/>
                </a:spcBef>
                <a:buFontTx/>
                <a:buNone/>
              </a:pPr>
              <a:endParaRPr lang="en-US" altLang="zh-CN" sz="2400"/>
            </a:p>
          </p:txBody>
        </p:sp>
        <p:sp>
          <p:nvSpPr>
            <p:cNvPr id="37" name="Rectangle 35"/>
            <p:cNvSpPr>
              <a:spLocks noChangeArrowheads="1"/>
            </p:cNvSpPr>
            <p:nvPr/>
          </p:nvSpPr>
          <p:spPr bwMode="auto">
            <a:xfrm>
              <a:off x="5400" y="424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b</a:t>
              </a:r>
            </a:p>
            <a:p>
              <a:pPr eaLnBrk="1" hangingPunct="1">
                <a:spcBef>
                  <a:spcPct val="0"/>
                </a:spcBef>
                <a:buFontTx/>
                <a:buNone/>
              </a:pPr>
              <a:endParaRPr lang="en-US" altLang="zh-CN" sz="2400"/>
            </a:p>
          </p:txBody>
        </p:sp>
        <p:sp>
          <p:nvSpPr>
            <p:cNvPr id="38" name="Rectangle 36"/>
            <p:cNvSpPr>
              <a:spLocks noChangeArrowheads="1"/>
            </p:cNvSpPr>
            <p:nvPr/>
          </p:nvSpPr>
          <p:spPr bwMode="auto">
            <a:xfrm>
              <a:off x="5580" y="502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b</a:t>
              </a:r>
            </a:p>
            <a:p>
              <a:pPr eaLnBrk="1" hangingPunct="1">
                <a:spcBef>
                  <a:spcPct val="0"/>
                </a:spcBef>
                <a:buFontTx/>
                <a:buNone/>
              </a:pPr>
              <a:endParaRPr lang="en-US" altLang="zh-CN" sz="2400"/>
            </a:p>
          </p:txBody>
        </p:sp>
      </p:grpSp>
    </p:spTree>
    <p:extLst>
      <p:ext uri="{BB962C8B-B14F-4D97-AF65-F5344CB8AC3E}">
        <p14:creationId xmlns:p14="http://schemas.microsoft.com/office/powerpoint/2010/main" val="4094658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NFAs</a:t>
            </a:r>
            <a:endParaRPr lang="en-US" dirty="0"/>
          </a:p>
        </p:txBody>
      </p:sp>
      <p:sp>
        <p:nvSpPr>
          <p:cNvPr id="4" name="Content Placeholder 3"/>
          <p:cNvSpPr>
            <a:spLocks noGrp="1"/>
          </p:cNvSpPr>
          <p:nvPr>
            <p:ph sz="half" idx="1"/>
          </p:nvPr>
        </p:nvSpPr>
        <p:spPr>
          <a:xfrm>
            <a:off x="1097278" y="1845734"/>
            <a:ext cx="10058401" cy="2278276"/>
          </a:xfrm>
        </p:spPr>
        <p:txBody>
          <a:bodyPr>
            <a:normAutofit lnSpcReduction="10000"/>
          </a:bodyPr>
          <a:lstStyle/>
          <a:p>
            <a:pPr>
              <a:buNone/>
            </a:pPr>
            <a:r>
              <a:rPr lang="en-US" altLang="zh-CN" sz="2800" dirty="0"/>
              <a:t>Example 2.11</a:t>
            </a:r>
          </a:p>
          <a:p>
            <a:r>
              <a:rPr lang="en-US" altLang="zh-CN" sz="2400" dirty="0"/>
              <a:t>It accepts the string </a:t>
            </a:r>
            <a:r>
              <a:rPr lang="en-US" altLang="zh-CN" sz="2400" i="1" u="sng" dirty="0" err="1"/>
              <a:t>acab</a:t>
            </a:r>
            <a:r>
              <a:rPr lang="en-US" altLang="zh-CN" sz="2400" dirty="0"/>
              <a:t> by making the following transitions:</a:t>
            </a:r>
          </a:p>
          <a:p>
            <a:pPr lvl="1"/>
            <a:r>
              <a:rPr lang="en-US" altLang="zh-CN" sz="2000" u="sng" dirty="0"/>
              <a:t>(1)(2)(3)a(4)(7)(2)(5)(6)c(7)(2)(3)a(4)(7)(8)(9)b(10)</a:t>
            </a:r>
          </a:p>
          <a:p>
            <a:r>
              <a:rPr lang="en-US" altLang="zh-CN" sz="2400" dirty="0"/>
              <a:t>It accepts the same language as that generated by the regular expression : </a:t>
            </a:r>
            <a:endParaRPr lang="en-US" altLang="zh-CN" sz="2400" dirty="0" smtClean="0"/>
          </a:p>
          <a:p>
            <a:pPr marL="0" indent="0">
              <a:buNone/>
            </a:pPr>
            <a:r>
              <a:rPr lang="en-US" altLang="zh-CN" sz="2400" dirty="0" smtClean="0"/>
              <a:t>					(</a:t>
            </a:r>
            <a:r>
              <a:rPr lang="en-US" altLang="zh-CN" sz="2400" dirty="0"/>
              <a:t>a | c) *b</a:t>
            </a:r>
          </a:p>
        </p:txBody>
      </p:sp>
      <p:grpSp>
        <p:nvGrpSpPr>
          <p:cNvPr id="39" name="Group 4"/>
          <p:cNvGrpSpPr>
            <a:grpSpLocks/>
          </p:cNvGrpSpPr>
          <p:nvPr/>
        </p:nvGrpSpPr>
        <p:grpSpPr bwMode="auto">
          <a:xfrm>
            <a:off x="3440428" y="4300538"/>
            <a:ext cx="5372100" cy="1682750"/>
            <a:chOff x="1800" y="2534"/>
            <a:chExt cx="8460" cy="2650"/>
          </a:xfrm>
        </p:grpSpPr>
        <p:sp>
          <p:nvSpPr>
            <p:cNvPr id="40" name="Oval 5"/>
            <p:cNvSpPr>
              <a:spLocks noChangeArrowheads="1"/>
            </p:cNvSpPr>
            <p:nvPr/>
          </p:nvSpPr>
          <p:spPr bwMode="auto">
            <a:xfrm>
              <a:off x="2160" y="3624"/>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1</a:t>
              </a:r>
              <a:endParaRPr lang="en-US" altLang="zh-CN" sz="2400"/>
            </a:p>
          </p:txBody>
        </p:sp>
        <p:sp>
          <p:nvSpPr>
            <p:cNvPr id="41" name="Line 6"/>
            <p:cNvSpPr>
              <a:spLocks noChangeShapeType="1"/>
            </p:cNvSpPr>
            <p:nvPr/>
          </p:nvSpPr>
          <p:spPr bwMode="auto">
            <a:xfrm flipV="1">
              <a:off x="1800" y="393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Oval 7"/>
            <p:cNvSpPr>
              <a:spLocks noChangeArrowheads="1"/>
            </p:cNvSpPr>
            <p:nvPr/>
          </p:nvSpPr>
          <p:spPr bwMode="auto">
            <a:xfrm>
              <a:off x="3240" y="3624"/>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2</a:t>
              </a:r>
              <a:endParaRPr lang="en-US" altLang="zh-CN" sz="2400"/>
            </a:p>
          </p:txBody>
        </p:sp>
        <p:sp>
          <p:nvSpPr>
            <p:cNvPr id="43" name="Line 8"/>
            <p:cNvSpPr>
              <a:spLocks noChangeShapeType="1"/>
            </p:cNvSpPr>
            <p:nvPr/>
          </p:nvSpPr>
          <p:spPr bwMode="auto">
            <a:xfrm flipV="1">
              <a:off x="270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Oval 9"/>
            <p:cNvSpPr>
              <a:spLocks noChangeArrowheads="1"/>
            </p:cNvSpPr>
            <p:nvPr/>
          </p:nvSpPr>
          <p:spPr bwMode="auto">
            <a:xfrm>
              <a:off x="4320" y="300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3</a:t>
              </a:r>
              <a:endParaRPr lang="en-US" altLang="zh-CN" sz="2400"/>
            </a:p>
          </p:txBody>
        </p:sp>
        <p:sp>
          <p:nvSpPr>
            <p:cNvPr id="45" name="Line 10"/>
            <p:cNvSpPr>
              <a:spLocks noChangeShapeType="1"/>
            </p:cNvSpPr>
            <p:nvPr/>
          </p:nvSpPr>
          <p:spPr bwMode="auto">
            <a:xfrm flipV="1">
              <a:off x="3780" y="3312"/>
              <a:ext cx="54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Oval 11"/>
            <p:cNvSpPr>
              <a:spLocks noChangeArrowheads="1"/>
            </p:cNvSpPr>
            <p:nvPr/>
          </p:nvSpPr>
          <p:spPr bwMode="auto">
            <a:xfrm>
              <a:off x="4320" y="409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5</a:t>
              </a:r>
              <a:endParaRPr lang="en-US" altLang="zh-CN" sz="2400"/>
            </a:p>
          </p:txBody>
        </p:sp>
        <p:sp>
          <p:nvSpPr>
            <p:cNvPr id="47" name="Line 12"/>
            <p:cNvSpPr>
              <a:spLocks noChangeShapeType="1"/>
            </p:cNvSpPr>
            <p:nvPr/>
          </p:nvSpPr>
          <p:spPr bwMode="auto">
            <a:xfrm>
              <a:off x="3780" y="4092"/>
              <a:ext cx="54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Rectangle 13"/>
            <p:cNvSpPr>
              <a:spLocks noChangeArrowheads="1"/>
            </p:cNvSpPr>
            <p:nvPr/>
          </p:nvSpPr>
          <p:spPr bwMode="auto">
            <a:xfrm>
              <a:off x="2880" y="346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49" name="Rectangle 14"/>
            <p:cNvSpPr>
              <a:spLocks noChangeArrowheads="1"/>
            </p:cNvSpPr>
            <p:nvPr/>
          </p:nvSpPr>
          <p:spPr bwMode="auto">
            <a:xfrm>
              <a:off x="3780" y="315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50" name="Rectangle 15"/>
            <p:cNvSpPr>
              <a:spLocks noChangeArrowheads="1"/>
            </p:cNvSpPr>
            <p:nvPr/>
          </p:nvSpPr>
          <p:spPr bwMode="auto">
            <a:xfrm>
              <a:off x="3780" y="424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51" name="Oval 16"/>
            <p:cNvSpPr>
              <a:spLocks noChangeArrowheads="1"/>
            </p:cNvSpPr>
            <p:nvPr/>
          </p:nvSpPr>
          <p:spPr bwMode="auto">
            <a:xfrm>
              <a:off x="5400" y="3000"/>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4</a:t>
              </a:r>
              <a:endParaRPr lang="en-US" altLang="zh-CN" sz="2400"/>
            </a:p>
          </p:txBody>
        </p:sp>
        <p:sp>
          <p:nvSpPr>
            <p:cNvPr id="52" name="Line 17"/>
            <p:cNvSpPr>
              <a:spLocks noChangeShapeType="1"/>
            </p:cNvSpPr>
            <p:nvPr/>
          </p:nvSpPr>
          <p:spPr bwMode="auto">
            <a:xfrm flipV="1">
              <a:off x="4860" y="3312"/>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Oval 18"/>
            <p:cNvSpPr>
              <a:spLocks noChangeArrowheads="1"/>
            </p:cNvSpPr>
            <p:nvPr/>
          </p:nvSpPr>
          <p:spPr bwMode="auto">
            <a:xfrm>
              <a:off x="5400" y="409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6</a:t>
              </a:r>
              <a:endParaRPr lang="en-US" altLang="zh-CN" sz="2400"/>
            </a:p>
          </p:txBody>
        </p:sp>
        <p:sp>
          <p:nvSpPr>
            <p:cNvPr id="54" name="Line 19"/>
            <p:cNvSpPr>
              <a:spLocks noChangeShapeType="1"/>
            </p:cNvSpPr>
            <p:nvPr/>
          </p:nvSpPr>
          <p:spPr bwMode="auto">
            <a:xfrm flipV="1">
              <a:off x="4860" y="440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Rectangle 20"/>
            <p:cNvSpPr>
              <a:spLocks noChangeArrowheads="1"/>
            </p:cNvSpPr>
            <p:nvPr/>
          </p:nvSpPr>
          <p:spPr bwMode="auto">
            <a:xfrm>
              <a:off x="5040" y="2844"/>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a</a:t>
              </a:r>
            </a:p>
            <a:p>
              <a:pPr eaLnBrk="1" hangingPunct="1">
                <a:spcBef>
                  <a:spcPct val="0"/>
                </a:spcBef>
                <a:buFontTx/>
                <a:buNone/>
              </a:pPr>
              <a:endParaRPr lang="en-US" altLang="zh-CN" sz="2400"/>
            </a:p>
          </p:txBody>
        </p:sp>
        <p:sp>
          <p:nvSpPr>
            <p:cNvPr id="56" name="Rectangle 21"/>
            <p:cNvSpPr>
              <a:spLocks noChangeArrowheads="1"/>
            </p:cNvSpPr>
            <p:nvPr/>
          </p:nvSpPr>
          <p:spPr bwMode="auto">
            <a:xfrm>
              <a:off x="5040" y="393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c</a:t>
              </a:r>
            </a:p>
            <a:p>
              <a:pPr eaLnBrk="1" hangingPunct="1">
                <a:spcBef>
                  <a:spcPct val="0"/>
                </a:spcBef>
                <a:buFontTx/>
                <a:buNone/>
              </a:pPr>
              <a:endParaRPr lang="en-US" altLang="zh-CN" sz="2400"/>
            </a:p>
          </p:txBody>
        </p:sp>
        <p:sp>
          <p:nvSpPr>
            <p:cNvPr id="57" name="Oval 22"/>
            <p:cNvSpPr>
              <a:spLocks noChangeArrowheads="1"/>
            </p:cNvSpPr>
            <p:nvPr/>
          </p:nvSpPr>
          <p:spPr bwMode="auto">
            <a:xfrm>
              <a:off x="6300" y="3624"/>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7</a:t>
              </a:r>
              <a:endParaRPr lang="en-US" altLang="zh-CN" sz="2400"/>
            </a:p>
          </p:txBody>
        </p:sp>
        <p:sp>
          <p:nvSpPr>
            <p:cNvPr id="58" name="Line 23"/>
            <p:cNvSpPr>
              <a:spLocks noChangeShapeType="1"/>
            </p:cNvSpPr>
            <p:nvPr/>
          </p:nvSpPr>
          <p:spPr bwMode="auto">
            <a:xfrm>
              <a:off x="5940" y="3468"/>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Line 24"/>
            <p:cNvSpPr>
              <a:spLocks noChangeShapeType="1"/>
            </p:cNvSpPr>
            <p:nvPr/>
          </p:nvSpPr>
          <p:spPr bwMode="auto">
            <a:xfrm flipV="1">
              <a:off x="5940" y="4092"/>
              <a:ext cx="36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Rectangle 25"/>
            <p:cNvSpPr>
              <a:spLocks noChangeArrowheads="1"/>
            </p:cNvSpPr>
            <p:nvPr/>
          </p:nvSpPr>
          <p:spPr bwMode="auto">
            <a:xfrm>
              <a:off x="6120" y="315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61" name="Rectangle 26"/>
            <p:cNvSpPr>
              <a:spLocks noChangeArrowheads="1"/>
            </p:cNvSpPr>
            <p:nvPr/>
          </p:nvSpPr>
          <p:spPr bwMode="auto">
            <a:xfrm>
              <a:off x="6120" y="4404"/>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62" name="Oval 27"/>
            <p:cNvSpPr>
              <a:spLocks noChangeArrowheads="1"/>
            </p:cNvSpPr>
            <p:nvPr/>
          </p:nvSpPr>
          <p:spPr bwMode="auto">
            <a:xfrm>
              <a:off x="7380" y="3624"/>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8</a:t>
              </a:r>
              <a:endParaRPr lang="en-US" altLang="zh-CN" sz="2400"/>
            </a:p>
          </p:txBody>
        </p:sp>
        <p:sp>
          <p:nvSpPr>
            <p:cNvPr id="63" name="Line 28"/>
            <p:cNvSpPr>
              <a:spLocks noChangeShapeType="1"/>
            </p:cNvSpPr>
            <p:nvPr/>
          </p:nvSpPr>
          <p:spPr bwMode="auto">
            <a:xfrm flipV="1">
              <a:off x="684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Rectangle 29"/>
            <p:cNvSpPr>
              <a:spLocks noChangeArrowheads="1"/>
            </p:cNvSpPr>
            <p:nvPr/>
          </p:nvSpPr>
          <p:spPr bwMode="auto">
            <a:xfrm>
              <a:off x="7020" y="346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65" name="Oval 30"/>
            <p:cNvSpPr>
              <a:spLocks noChangeArrowheads="1"/>
            </p:cNvSpPr>
            <p:nvPr/>
          </p:nvSpPr>
          <p:spPr bwMode="auto">
            <a:xfrm>
              <a:off x="8460" y="3624"/>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9</a:t>
              </a:r>
              <a:endParaRPr lang="en-US" altLang="zh-CN" sz="2400"/>
            </a:p>
          </p:txBody>
        </p:sp>
        <p:sp>
          <p:nvSpPr>
            <p:cNvPr id="66" name="Line 31"/>
            <p:cNvSpPr>
              <a:spLocks noChangeShapeType="1"/>
            </p:cNvSpPr>
            <p:nvPr/>
          </p:nvSpPr>
          <p:spPr bwMode="auto">
            <a:xfrm flipV="1">
              <a:off x="792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 name="Rectangle 32"/>
            <p:cNvSpPr>
              <a:spLocks noChangeArrowheads="1"/>
            </p:cNvSpPr>
            <p:nvPr/>
          </p:nvSpPr>
          <p:spPr bwMode="auto">
            <a:xfrm>
              <a:off x="8100" y="346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68" name="Line 33"/>
            <p:cNvSpPr>
              <a:spLocks noChangeShapeType="1"/>
            </p:cNvSpPr>
            <p:nvPr/>
          </p:nvSpPr>
          <p:spPr bwMode="auto">
            <a:xfrm flipV="1">
              <a:off x="9000" y="3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Rectangle 34"/>
            <p:cNvSpPr>
              <a:spLocks noChangeArrowheads="1"/>
            </p:cNvSpPr>
            <p:nvPr/>
          </p:nvSpPr>
          <p:spPr bwMode="auto">
            <a:xfrm>
              <a:off x="9180" y="346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b</a:t>
              </a:r>
            </a:p>
            <a:p>
              <a:pPr eaLnBrk="1" hangingPunct="1">
                <a:spcBef>
                  <a:spcPct val="0"/>
                </a:spcBef>
                <a:buFontTx/>
                <a:buNone/>
              </a:pPr>
              <a:endParaRPr lang="en-US" altLang="zh-CN" sz="2400"/>
            </a:p>
          </p:txBody>
        </p:sp>
        <p:sp>
          <p:nvSpPr>
            <p:cNvPr id="70" name="AutoShape 35"/>
            <p:cNvSpPr>
              <a:spLocks noChangeArrowheads="1"/>
            </p:cNvSpPr>
            <p:nvPr/>
          </p:nvSpPr>
          <p:spPr bwMode="auto">
            <a:xfrm>
              <a:off x="9540" y="3624"/>
              <a:ext cx="720" cy="624"/>
            </a:xfrm>
            <a:custGeom>
              <a:avLst/>
              <a:gdLst>
                <a:gd name="T0" fmla="*/ 12 w 21600"/>
                <a:gd name="T1" fmla="*/ 0 h 21600"/>
                <a:gd name="T2" fmla="*/ 4 w 21600"/>
                <a:gd name="T3" fmla="*/ 3 h 21600"/>
                <a:gd name="T4" fmla="*/ 0 w 21600"/>
                <a:gd name="T5" fmla="*/ 9 h 21600"/>
                <a:gd name="T6" fmla="*/ 4 w 21600"/>
                <a:gd name="T7" fmla="*/ 15 h 21600"/>
                <a:gd name="T8" fmla="*/ 12 w 21600"/>
                <a:gd name="T9" fmla="*/ 18 h 21600"/>
                <a:gd name="T10" fmla="*/ 21 w 21600"/>
                <a:gd name="T11" fmla="*/ 15 h 21600"/>
                <a:gd name="T12" fmla="*/ 24 w 21600"/>
                <a:gd name="T13" fmla="*/ 9 h 21600"/>
                <a:gd name="T14" fmla="*/ 21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50" y="10800"/>
                  </a:moveTo>
                  <a:cubicBezTo>
                    <a:pt x="3150" y="15025"/>
                    <a:pt x="6575" y="18450"/>
                    <a:pt x="10800" y="18450"/>
                  </a:cubicBezTo>
                  <a:cubicBezTo>
                    <a:pt x="15025" y="18450"/>
                    <a:pt x="18450" y="15025"/>
                    <a:pt x="18450" y="10800"/>
                  </a:cubicBezTo>
                  <a:cubicBezTo>
                    <a:pt x="18450" y="6575"/>
                    <a:pt x="15025" y="3150"/>
                    <a:pt x="10800" y="3150"/>
                  </a:cubicBezTo>
                  <a:cubicBezTo>
                    <a:pt x="6575" y="3150"/>
                    <a:pt x="3150" y="6575"/>
                    <a:pt x="3150" y="10800"/>
                  </a:cubicBezTo>
                  <a:close/>
                </a:path>
              </a:pathLst>
            </a:custGeom>
            <a:solidFill>
              <a:srgbClr val="FFFFFF"/>
            </a:solidFill>
            <a:ln w="9525">
              <a:solidFill>
                <a:srgbClr val="000000"/>
              </a:solidFill>
              <a:round/>
              <a:headEnd/>
              <a:tailEnd/>
            </a:ln>
          </p:spPr>
          <p:txBody>
            <a:bodyPr/>
            <a:lstStyle/>
            <a:p>
              <a:endParaRPr lang="en-US"/>
            </a:p>
          </p:txBody>
        </p:sp>
        <p:sp>
          <p:nvSpPr>
            <p:cNvPr id="71" name="Rectangle 36"/>
            <p:cNvSpPr>
              <a:spLocks noChangeArrowheads="1"/>
            </p:cNvSpPr>
            <p:nvPr/>
          </p:nvSpPr>
          <p:spPr bwMode="auto">
            <a:xfrm>
              <a:off x="9720" y="3780"/>
              <a:ext cx="36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10</a:t>
              </a:r>
            </a:p>
            <a:p>
              <a:pPr eaLnBrk="1" hangingPunct="1">
                <a:spcBef>
                  <a:spcPct val="0"/>
                </a:spcBef>
                <a:buFontTx/>
                <a:buNone/>
              </a:pPr>
              <a:endParaRPr lang="en-US" altLang="zh-CN" sz="2400"/>
            </a:p>
          </p:txBody>
        </p:sp>
        <p:sp>
          <p:nvSpPr>
            <p:cNvPr id="72" name="Arc 37"/>
            <p:cNvSpPr>
              <a:spLocks/>
            </p:cNvSpPr>
            <p:nvPr/>
          </p:nvSpPr>
          <p:spPr bwMode="auto">
            <a:xfrm rot="10800000">
              <a:off x="2521" y="4214"/>
              <a:ext cx="5039" cy="970"/>
            </a:xfrm>
            <a:custGeom>
              <a:avLst/>
              <a:gdLst>
                <a:gd name="T0" fmla="*/ 0 w 42841"/>
                <a:gd name="T1" fmla="*/ 36 h 21600"/>
                <a:gd name="T2" fmla="*/ 593 w 42841"/>
                <a:gd name="T3" fmla="*/ 44 h 21600"/>
                <a:gd name="T4" fmla="*/ 294 w 42841"/>
                <a:gd name="T5" fmla="*/ 44 h 21600"/>
                <a:gd name="T6" fmla="*/ 0 60000 65536"/>
                <a:gd name="T7" fmla="*/ 0 60000 65536"/>
                <a:gd name="T8" fmla="*/ 0 60000 65536"/>
              </a:gdLst>
              <a:ahLst/>
              <a:cxnLst>
                <a:cxn ang="T6">
                  <a:pos x="T0" y="T1"/>
                </a:cxn>
                <a:cxn ang="T7">
                  <a:pos x="T2" y="T3"/>
                </a:cxn>
                <a:cxn ang="T8">
                  <a:pos x="T4" y="T5"/>
                </a:cxn>
              </a:cxnLst>
              <a:rect l="0" t="0" r="r" b="b"/>
              <a:pathLst>
                <a:path w="42841" h="21600" fill="none" extrusionOk="0">
                  <a:moveTo>
                    <a:pt x="-1" y="17679"/>
                  </a:moveTo>
                  <a:cubicBezTo>
                    <a:pt x="1890" y="7435"/>
                    <a:pt x="10823" y="0"/>
                    <a:pt x="21241" y="0"/>
                  </a:cubicBezTo>
                  <a:cubicBezTo>
                    <a:pt x="33170" y="0"/>
                    <a:pt x="42841" y="9670"/>
                    <a:pt x="42841" y="21600"/>
                  </a:cubicBezTo>
                </a:path>
                <a:path w="42841" h="21600" stroke="0" extrusionOk="0">
                  <a:moveTo>
                    <a:pt x="-1" y="17679"/>
                  </a:moveTo>
                  <a:cubicBezTo>
                    <a:pt x="1890" y="7435"/>
                    <a:pt x="10823" y="0"/>
                    <a:pt x="21241" y="0"/>
                  </a:cubicBezTo>
                  <a:cubicBezTo>
                    <a:pt x="33170" y="0"/>
                    <a:pt x="42841" y="9670"/>
                    <a:pt x="42841" y="21600"/>
                  </a:cubicBezTo>
                  <a:lnTo>
                    <a:pt x="21241" y="21600"/>
                  </a:lnTo>
                  <a:lnTo>
                    <a:pt x="-1" y="17679"/>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3" name="Line 38"/>
            <p:cNvSpPr>
              <a:spLocks noChangeShapeType="1"/>
            </p:cNvSpPr>
            <p:nvPr/>
          </p:nvSpPr>
          <p:spPr bwMode="auto">
            <a:xfrm flipV="1">
              <a:off x="7560" y="4248"/>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Rectangle 39"/>
            <p:cNvSpPr>
              <a:spLocks noChangeArrowheads="1"/>
            </p:cNvSpPr>
            <p:nvPr/>
          </p:nvSpPr>
          <p:spPr bwMode="auto">
            <a:xfrm>
              <a:off x="5040" y="4716"/>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sym typeface="Symbol" panose="05050102010706020507" pitchFamily="18" charset="2"/>
                </a:rPr>
                <a:t></a:t>
              </a:r>
              <a:endParaRPr lang="zh-CN" altLang="en-US" sz="1000"/>
            </a:p>
            <a:p>
              <a:pPr eaLnBrk="1" hangingPunct="1">
                <a:spcBef>
                  <a:spcPct val="0"/>
                </a:spcBef>
                <a:buFontTx/>
                <a:buNone/>
              </a:pPr>
              <a:endParaRPr lang="zh-CN" altLang="en-US" sz="2400"/>
            </a:p>
          </p:txBody>
        </p:sp>
        <p:sp>
          <p:nvSpPr>
            <p:cNvPr id="75" name="Arc 40"/>
            <p:cNvSpPr>
              <a:spLocks/>
            </p:cNvSpPr>
            <p:nvPr/>
          </p:nvSpPr>
          <p:spPr bwMode="auto">
            <a:xfrm>
              <a:off x="3420" y="2534"/>
              <a:ext cx="3240" cy="1104"/>
            </a:xfrm>
            <a:custGeom>
              <a:avLst/>
              <a:gdLst>
                <a:gd name="T0" fmla="*/ 1 w 43200"/>
                <a:gd name="T1" fmla="*/ 48 h 24586"/>
                <a:gd name="T2" fmla="*/ 242 w 43200"/>
                <a:gd name="T3" fmla="*/ 50 h 24586"/>
                <a:gd name="T4" fmla="*/ 122 w 43200"/>
                <a:gd name="T5" fmla="*/ 44 h 24586"/>
                <a:gd name="T6" fmla="*/ 0 60000 65536"/>
                <a:gd name="T7" fmla="*/ 0 60000 65536"/>
                <a:gd name="T8" fmla="*/ 0 60000 65536"/>
              </a:gdLst>
              <a:ahLst/>
              <a:cxnLst>
                <a:cxn ang="T6">
                  <a:pos x="T0" y="T1"/>
                </a:cxn>
                <a:cxn ang="T7">
                  <a:pos x="T2" y="T3"/>
                </a:cxn>
                <a:cxn ang="T8">
                  <a:pos x="T4" y="T5"/>
                </a:cxn>
              </a:cxnLst>
              <a:rect l="0" t="0" r="r" b="b"/>
              <a:pathLst>
                <a:path w="43200" h="24586" fill="none" extrusionOk="0">
                  <a:moveTo>
                    <a:pt x="92" y="23600"/>
                  </a:moveTo>
                  <a:cubicBezTo>
                    <a:pt x="30" y="22935"/>
                    <a:pt x="0" y="22267"/>
                    <a:pt x="0" y="21600"/>
                  </a:cubicBezTo>
                  <a:cubicBezTo>
                    <a:pt x="0" y="9670"/>
                    <a:pt x="9670" y="0"/>
                    <a:pt x="21600" y="0"/>
                  </a:cubicBezTo>
                  <a:cubicBezTo>
                    <a:pt x="33529" y="0"/>
                    <a:pt x="43200" y="9670"/>
                    <a:pt x="43200" y="21600"/>
                  </a:cubicBezTo>
                  <a:cubicBezTo>
                    <a:pt x="43200" y="22598"/>
                    <a:pt x="43130" y="23596"/>
                    <a:pt x="42992" y="24585"/>
                  </a:cubicBezTo>
                </a:path>
                <a:path w="43200" h="24586" stroke="0" extrusionOk="0">
                  <a:moveTo>
                    <a:pt x="92" y="23600"/>
                  </a:moveTo>
                  <a:cubicBezTo>
                    <a:pt x="30" y="22935"/>
                    <a:pt x="0" y="22267"/>
                    <a:pt x="0" y="21600"/>
                  </a:cubicBezTo>
                  <a:cubicBezTo>
                    <a:pt x="0" y="9670"/>
                    <a:pt x="9670" y="0"/>
                    <a:pt x="21600" y="0"/>
                  </a:cubicBezTo>
                  <a:cubicBezTo>
                    <a:pt x="33529" y="0"/>
                    <a:pt x="43200" y="9670"/>
                    <a:pt x="43200" y="21600"/>
                  </a:cubicBezTo>
                  <a:cubicBezTo>
                    <a:pt x="43200" y="22598"/>
                    <a:pt x="43130" y="23596"/>
                    <a:pt x="42992" y="24585"/>
                  </a:cubicBezTo>
                  <a:lnTo>
                    <a:pt x="21600" y="21600"/>
                  </a:lnTo>
                  <a:lnTo>
                    <a:pt x="92" y="23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6" name="Line 41"/>
            <p:cNvSpPr>
              <a:spLocks noChangeShapeType="1"/>
            </p:cNvSpPr>
            <p:nvPr/>
          </p:nvSpPr>
          <p:spPr bwMode="auto">
            <a:xfrm>
              <a:off x="3420" y="3468"/>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6593443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000" y="1625601"/>
            <a:ext cx="7988300" cy="787400"/>
          </a:xfrm>
        </p:spPr>
        <p:txBody>
          <a:bodyPr>
            <a:normAutofit/>
          </a:bodyPr>
          <a:lstStyle/>
          <a:p>
            <a:pPr algn="ctr"/>
            <a:r>
              <a:rPr lang="en-US" altLang="zh-CN" dirty="0" smtClean="0"/>
              <a:t>Lexical Convention to Scanner</a:t>
            </a:r>
            <a:endParaRPr lang="en-US" dirty="0"/>
          </a:p>
        </p:txBody>
      </p:sp>
      <p:sp>
        <p:nvSpPr>
          <p:cNvPr id="3" name="Oval 4"/>
          <p:cNvSpPr>
            <a:spLocks noChangeArrowheads="1"/>
          </p:cNvSpPr>
          <p:nvPr/>
        </p:nvSpPr>
        <p:spPr bwMode="auto">
          <a:xfrm>
            <a:off x="2060575" y="2938463"/>
            <a:ext cx="1944688" cy="792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   Regular</a:t>
            </a:r>
            <a:endParaRPr lang="en-US" altLang="zh-CN" dirty="0"/>
          </a:p>
          <a:p>
            <a:r>
              <a:rPr lang="en-US" altLang="zh-CN" dirty="0"/>
              <a:t> Expression</a:t>
            </a:r>
          </a:p>
        </p:txBody>
      </p:sp>
      <p:sp>
        <p:nvSpPr>
          <p:cNvPr id="4" name="Oval 5"/>
          <p:cNvSpPr>
            <a:spLocks noChangeArrowheads="1"/>
          </p:cNvSpPr>
          <p:nvPr/>
        </p:nvSpPr>
        <p:spPr bwMode="auto">
          <a:xfrm>
            <a:off x="4364038" y="2938463"/>
            <a:ext cx="1152525" cy="792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   NFA</a:t>
            </a:r>
            <a:endParaRPr lang="en-US" altLang="zh-CN" dirty="0"/>
          </a:p>
        </p:txBody>
      </p:sp>
      <p:sp>
        <p:nvSpPr>
          <p:cNvPr id="5" name="Oval 6"/>
          <p:cNvSpPr>
            <a:spLocks noChangeArrowheads="1"/>
          </p:cNvSpPr>
          <p:nvPr/>
        </p:nvSpPr>
        <p:spPr bwMode="auto">
          <a:xfrm>
            <a:off x="6164263" y="2938463"/>
            <a:ext cx="1152525" cy="7921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   DFA</a:t>
            </a:r>
            <a:endParaRPr lang="en-US" altLang="zh-CN" dirty="0"/>
          </a:p>
        </p:txBody>
      </p:sp>
      <p:sp>
        <p:nvSpPr>
          <p:cNvPr id="6" name="Oval 7"/>
          <p:cNvSpPr>
            <a:spLocks noChangeArrowheads="1"/>
          </p:cNvSpPr>
          <p:nvPr/>
        </p:nvSpPr>
        <p:spPr bwMode="auto">
          <a:xfrm>
            <a:off x="7821613" y="2867025"/>
            <a:ext cx="1944687" cy="792163"/>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smtClean="0"/>
              <a:t>    Program</a:t>
            </a:r>
            <a:endParaRPr lang="en-US" altLang="zh-CN" dirty="0"/>
          </a:p>
        </p:txBody>
      </p:sp>
      <p:sp>
        <p:nvSpPr>
          <p:cNvPr id="7" name="Line 8"/>
          <p:cNvSpPr>
            <a:spLocks noChangeShapeType="1"/>
          </p:cNvSpPr>
          <p:nvPr/>
        </p:nvSpPr>
        <p:spPr bwMode="auto">
          <a:xfrm>
            <a:off x="4005263" y="3370263"/>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9"/>
          <p:cNvSpPr>
            <a:spLocks noChangeShapeType="1"/>
          </p:cNvSpPr>
          <p:nvPr/>
        </p:nvSpPr>
        <p:spPr bwMode="auto">
          <a:xfrm>
            <a:off x="5516563" y="3370263"/>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
          <p:cNvSpPr>
            <a:spLocks noChangeShapeType="1"/>
          </p:cNvSpPr>
          <p:nvPr/>
        </p:nvSpPr>
        <p:spPr bwMode="auto">
          <a:xfrm>
            <a:off x="7316788" y="3370263"/>
            <a:ext cx="5048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9"/>
          <p:cNvSpPr/>
          <p:nvPr/>
        </p:nvSpPr>
        <p:spPr>
          <a:xfrm>
            <a:off x="3392467" y="4184650"/>
            <a:ext cx="4895892" cy="369332"/>
          </a:xfrm>
          <a:prstGeom prst="rect">
            <a:avLst/>
          </a:prstGeom>
        </p:spPr>
        <p:txBody>
          <a:bodyPr wrap="none">
            <a:spAutoFit/>
          </a:bodyPr>
          <a:lstStyle/>
          <a:p>
            <a:r>
              <a:rPr lang="en-US" altLang="zh-CN" dirty="0"/>
              <a:t>Translating a regular expression into a DFA via NFA</a:t>
            </a:r>
            <a:endParaRPr lang="en-US" dirty="0"/>
          </a:p>
        </p:txBody>
      </p:sp>
    </p:spTree>
    <p:extLst>
      <p:ext uri="{BB962C8B-B14F-4D97-AF65-F5344CB8AC3E}">
        <p14:creationId xmlns:p14="http://schemas.microsoft.com/office/powerpoint/2010/main" val="37797151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From a Regular Expression to an NFA</a:t>
            </a:r>
            <a:endParaRPr lang="en-US" dirty="0"/>
          </a:p>
        </p:txBody>
      </p:sp>
      <p:sp>
        <p:nvSpPr>
          <p:cNvPr id="4" name="Content Placeholder 3"/>
          <p:cNvSpPr>
            <a:spLocks noGrp="1"/>
          </p:cNvSpPr>
          <p:nvPr>
            <p:ph sz="half" idx="1"/>
          </p:nvPr>
        </p:nvSpPr>
        <p:spPr>
          <a:xfrm>
            <a:off x="1097278" y="1845734"/>
            <a:ext cx="10058401" cy="2278276"/>
          </a:xfrm>
        </p:spPr>
        <p:txBody>
          <a:bodyPr>
            <a:normAutofit fontScale="92500" lnSpcReduction="10000"/>
          </a:bodyPr>
          <a:lstStyle/>
          <a:p>
            <a:pPr>
              <a:buNone/>
            </a:pPr>
            <a:r>
              <a:rPr lang="en-US" altLang="zh-CN" sz="2800" b="1" dirty="0"/>
              <a:t>Thompson</a:t>
            </a:r>
            <a:r>
              <a:rPr lang="en-US" altLang="zh-CN" sz="2800" b="1" dirty="0">
                <a:latin typeface="Arial" panose="020B0604020202020204" pitchFamily="34" charset="0"/>
              </a:rPr>
              <a:t>’</a:t>
            </a:r>
            <a:r>
              <a:rPr lang="en-US" altLang="zh-CN" sz="2800" b="1" dirty="0"/>
              <a:t>s </a:t>
            </a:r>
            <a:r>
              <a:rPr lang="en-US" altLang="zh-CN" sz="2800" b="1" dirty="0" smtClean="0"/>
              <a:t>Construction</a:t>
            </a:r>
          </a:p>
          <a:p>
            <a:r>
              <a:rPr lang="en-US" altLang="zh-CN" sz="2400" dirty="0"/>
              <a:t>Use ε-transitions </a:t>
            </a:r>
          </a:p>
          <a:p>
            <a:pPr lvl="1"/>
            <a:r>
              <a:rPr lang="en-US" altLang="zh-CN" sz="2000" dirty="0"/>
              <a:t>to </a:t>
            </a:r>
            <a:r>
              <a:rPr lang="en-US" altLang="zh-CN" sz="2000" b="1" i="1" dirty="0">
                <a:solidFill>
                  <a:srgbClr val="FF3300"/>
                </a:solidFill>
                <a:latin typeface="Arial" panose="020B0604020202020204" pitchFamily="34" charset="0"/>
              </a:rPr>
              <a:t>“</a:t>
            </a:r>
            <a:r>
              <a:rPr lang="en-US" altLang="zh-CN" sz="2000" b="1" i="1" dirty="0">
                <a:solidFill>
                  <a:srgbClr val="FF3300"/>
                </a:solidFill>
              </a:rPr>
              <a:t>glue together</a:t>
            </a:r>
            <a:r>
              <a:rPr lang="en-US" altLang="zh-CN" sz="2000" b="1" i="1" dirty="0">
                <a:solidFill>
                  <a:srgbClr val="FF3300"/>
                </a:solidFill>
                <a:latin typeface="Arial" panose="020B0604020202020204" pitchFamily="34" charset="0"/>
              </a:rPr>
              <a:t>”</a:t>
            </a:r>
            <a:r>
              <a:rPr lang="en-US" altLang="zh-CN" sz="2000" i="1" dirty="0"/>
              <a:t> </a:t>
            </a:r>
            <a:r>
              <a:rPr lang="en-US" altLang="zh-CN" sz="2000" dirty="0"/>
              <a:t>the machine of each piece of a regular expression </a:t>
            </a:r>
            <a:r>
              <a:rPr lang="en-US" altLang="zh-CN" sz="2000" dirty="0" smtClean="0"/>
              <a:t>to </a:t>
            </a:r>
            <a:r>
              <a:rPr lang="en-US" altLang="zh-CN" sz="2000" dirty="0"/>
              <a:t>form a machine that corresponds to the whole expression</a:t>
            </a:r>
          </a:p>
          <a:p>
            <a:r>
              <a:rPr lang="en-US" altLang="zh-CN" sz="2400" dirty="0"/>
              <a:t>Basic regular expression </a:t>
            </a:r>
          </a:p>
          <a:p>
            <a:pPr lvl="1"/>
            <a:r>
              <a:rPr lang="en-US" altLang="zh-CN" sz="2000" dirty="0"/>
              <a:t>The NFAs for  basic regular expression of the form a, </a:t>
            </a:r>
            <a:r>
              <a:rPr lang="en-US" altLang="zh-CN" sz="2000" dirty="0" err="1"/>
              <a:t>ε,or</a:t>
            </a:r>
            <a:r>
              <a:rPr lang="en-US" altLang="zh-CN" sz="2000" dirty="0"/>
              <a:t> φ</a:t>
            </a:r>
            <a:endParaRPr lang="zh-CN" altLang="en-US" sz="2000" dirty="0"/>
          </a:p>
          <a:p>
            <a:pPr>
              <a:buNone/>
            </a:pPr>
            <a:endParaRPr lang="en-US" altLang="zh-CN" sz="2400" dirty="0"/>
          </a:p>
        </p:txBody>
      </p:sp>
      <p:grpSp>
        <p:nvGrpSpPr>
          <p:cNvPr id="77" name="Group 4"/>
          <p:cNvGrpSpPr>
            <a:grpSpLocks/>
          </p:cNvGrpSpPr>
          <p:nvPr/>
        </p:nvGrpSpPr>
        <p:grpSpPr bwMode="auto">
          <a:xfrm>
            <a:off x="2968625" y="4548188"/>
            <a:ext cx="2057400" cy="495300"/>
            <a:chOff x="3420" y="1908"/>
            <a:chExt cx="3240" cy="780"/>
          </a:xfrm>
        </p:grpSpPr>
        <p:sp>
          <p:nvSpPr>
            <p:cNvPr id="78" name="Line 5"/>
            <p:cNvSpPr>
              <a:spLocks noChangeShapeType="1"/>
            </p:cNvSpPr>
            <p:nvPr/>
          </p:nvSpPr>
          <p:spPr bwMode="auto">
            <a:xfrm>
              <a:off x="34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 name="Oval 6"/>
            <p:cNvSpPr>
              <a:spLocks noChangeArrowheads="1"/>
            </p:cNvSpPr>
            <p:nvPr/>
          </p:nvSpPr>
          <p:spPr bwMode="auto">
            <a:xfrm>
              <a:off x="450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80" name="Line 7"/>
            <p:cNvSpPr>
              <a:spLocks noChangeShapeType="1"/>
            </p:cNvSpPr>
            <p:nvPr/>
          </p:nvSpPr>
          <p:spPr bwMode="auto">
            <a:xfrm>
              <a:off x="504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AutoShape 8"/>
            <p:cNvSpPr>
              <a:spLocks noChangeArrowheads="1"/>
            </p:cNvSpPr>
            <p:nvPr/>
          </p:nvSpPr>
          <p:spPr bwMode="auto">
            <a:xfrm>
              <a:off x="6120" y="20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82" name="Rectangle 9"/>
            <p:cNvSpPr>
              <a:spLocks noChangeArrowheads="1"/>
            </p:cNvSpPr>
            <p:nvPr/>
          </p:nvSpPr>
          <p:spPr bwMode="auto">
            <a:xfrm>
              <a:off x="55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grpSp>
      <p:grpSp>
        <p:nvGrpSpPr>
          <p:cNvPr id="83" name="Group 10"/>
          <p:cNvGrpSpPr>
            <a:grpSpLocks/>
          </p:cNvGrpSpPr>
          <p:nvPr/>
        </p:nvGrpSpPr>
        <p:grpSpPr bwMode="auto">
          <a:xfrm>
            <a:off x="6332538" y="4611688"/>
            <a:ext cx="2057400" cy="495300"/>
            <a:chOff x="3060" y="3468"/>
            <a:chExt cx="3240" cy="780"/>
          </a:xfrm>
        </p:grpSpPr>
        <p:sp>
          <p:nvSpPr>
            <p:cNvPr id="84" name="Line 11"/>
            <p:cNvSpPr>
              <a:spLocks noChangeShapeType="1"/>
            </p:cNvSpPr>
            <p:nvPr/>
          </p:nvSpPr>
          <p:spPr bwMode="auto">
            <a:xfrm>
              <a:off x="3060" y="393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Oval 12"/>
            <p:cNvSpPr>
              <a:spLocks noChangeArrowheads="1"/>
            </p:cNvSpPr>
            <p:nvPr/>
          </p:nvSpPr>
          <p:spPr bwMode="auto">
            <a:xfrm>
              <a:off x="4140" y="362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86" name="Line 13"/>
            <p:cNvSpPr>
              <a:spLocks noChangeShapeType="1"/>
            </p:cNvSpPr>
            <p:nvPr/>
          </p:nvSpPr>
          <p:spPr bwMode="auto">
            <a:xfrm>
              <a:off x="4680" y="393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AutoShape 14"/>
            <p:cNvSpPr>
              <a:spLocks noChangeArrowheads="1"/>
            </p:cNvSpPr>
            <p:nvPr/>
          </p:nvSpPr>
          <p:spPr bwMode="auto">
            <a:xfrm>
              <a:off x="5760" y="362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88" name="Rectangle 15"/>
            <p:cNvSpPr>
              <a:spLocks noChangeArrowheads="1"/>
            </p:cNvSpPr>
            <p:nvPr/>
          </p:nvSpPr>
          <p:spPr bwMode="auto">
            <a:xfrm>
              <a:off x="504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spTree>
    <p:extLst>
      <p:ext uri="{BB962C8B-B14F-4D97-AF65-F5344CB8AC3E}">
        <p14:creationId xmlns:p14="http://schemas.microsoft.com/office/powerpoint/2010/main" val="34410455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From a Regular Expression to an NFA</a:t>
            </a:r>
            <a:endParaRPr lang="en-US" dirty="0"/>
          </a:p>
        </p:txBody>
      </p:sp>
      <p:sp>
        <p:nvSpPr>
          <p:cNvPr id="4" name="Content Placeholder 3"/>
          <p:cNvSpPr>
            <a:spLocks noGrp="1"/>
          </p:cNvSpPr>
          <p:nvPr>
            <p:ph sz="half" idx="1"/>
          </p:nvPr>
        </p:nvSpPr>
        <p:spPr>
          <a:xfrm>
            <a:off x="1097278" y="1845734"/>
            <a:ext cx="10058401" cy="2278276"/>
          </a:xfrm>
        </p:spPr>
        <p:txBody>
          <a:bodyPr>
            <a:normAutofit/>
          </a:bodyPr>
          <a:lstStyle/>
          <a:p>
            <a:pPr>
              <a:buNone/>
            </a:pPr>
            <a:r>
              <a:rPr lang="en-US" altLang="zh-CN" sz="2800" b="1" dirty="0"/>
              <a:t>Thompson</a:t>
            </a:r>
            <a:r>
              <a:rPr lang="en-US" altLang="zh-CN" sz="2800" b="1" dirty="0">
                <a:latin typeface="Arial" panose="020B0604020202020204" pitchFamily="34" charset="0"/>
              </a:rPr>
              <a:t>’</a:t>
            </a:r>
            <a:r>
              <a:rPr lang="en-US" altLang="zh-CN" sz="2800" b="1" dirty="0"/>
              <a:t>s </a:t>
            </a:r>
            <a:r>
              <a:rPr lang="en-US" altLang="zh-CN" sz="2800" b="1" dirty="0" smtClean="0"/>
              <a:t>Construction</a:t>
            </a:r>
          </a:p>
          <a:p>
            <a:r>
              <a:rPr lang="en-US" altLang="zh-CN" sz="2400" dirty="0" smtClean="0"/>
              <a:t>Concatenation </a:t>
            </a:r>
            <a:r>
              <a:rPr lang="en-US" altLang="zh-CN" sz="2400" b="1" i="1" dirty="0" err="1"/>
              <a:t>rs</a:t>
            </a:r>
            <a:endParaRPr lang="en-US" altLang="zh-CN" sz="2400" b="1" i="1" dirty="0"/>
          </a:p>
          <a:p>
            <a:pPr>
              <a:buNone/>
            </a:pPr>
            <a:r>
              <a:rPr lang="en-US" altLang="zh-CN" sz="2400" i="1" dirty="0" smtClean="0"/>
              <a:t>		</a:t>
            </a:r>
            <a:r>
              <a:rPr lang="en-US" altLang="zh-CN" sz="2400" i="1" dirty="0">
                <a:solidFill>
                  <a:srgbClr val="FF0000"/>
                </a:solidFill>
              </a:rPr>
              <a:t>C</a:t>
            </a:r>
            <a:r>
              <a:rPr lang="en-US" altLang="zh-CN" sz="2400" dirty="0" smtClean="0">
                <a:solidFill>
                  <a:srgbClr val="FF3300"/>
                </a:solidFill>
              </a:rPr>
              <a:t>onnect</a:t>
            </a:r>
            <a:r>
              <a:rPr lang="en-US" altLang="zh-CN" sz="2400" dirty="0" smtClean="0"/>
              <a:t> </a:t>
            </a:r>
            <a:r>
              <a:rPr lang="en-US" altLang="zh-CN" sz="2400" dirty="0"/>
              <a:t>the accepting state of the machine of </a:t>
            </a:r>
            <a:r>
              <a:rPr lang="en-US" altLang="zh-CN" sz="2400" i="1" dirty="0"/>
              <a:t>r </a:t>
            </a:r>
            <a:r>
              <a:rPr lang="en-US" altLang="zh-CN" sz="2400" dirty="0"/>
              <a:t>to the start state of </a:t>
            </a:r>
            <a:r>
              <a:rPr lang="en-US" altLang="zh-CN" sz="2400" dirty="0" smtClean="0"/>
              <a:t>		the </a:t>
            </a:r>
            <a:r>
              <a:rPr lang="en-US" altLang="zh-CN" sz="2400" dirty="0"/>
              <a:t>machine of </a:t>
            </a:r>
            <a:r>
              <a:rPr lang="en-US" altLang="zh-CN" sz="2400" i="1" dirty="0"/>
              <a:t>s </a:t>
            </a:r>
            <a:r>
              <a:rPr lang="en-US" altLang="zh-CN" sz="2400" dirty="0">
                <a:solidFill>
                  <a:srgbClr val="FF3300"/>
                </a:solidFill>
              </a:rPr>
              <a:t>by </a:t>
            </a:r>
            <a:r>
              <a:rPr lang="en-US" altLang="zh-CN" sz="2400" dirty="0" smtClean="0">
                <a:solidFill>
                  <a:srgbClr val="FF3300"/>
                </a:solidFill>
              </a:rPr>
              <a:t>an ε-transition</a:t>
            </a:r>
            <a:endParaRPr lang="en-US" altLang="zh-CN" sz="2400" dirty="0"/>
          </a:p>
        </p:txBody>
      </p:sp>
      <p:grpSp>
        <p:nvGrpSpPr>
          <p:cNvPr id="16" name="Group 4"/>
          <p:cNvGrpSpPr>
            <a:grpSpLocks/>
          </p:cNvGrpSpPr>
          <p:nvPr/>
        </p:nvGrpSpPr>
        <p:grpSpPr bwMode="auto">
          <a:xfrm>
            <a:off x="3767138" y="4645025"/>
            <a:ext cx="3771900" cy="595313"/>
            <a:chOff x="2880" y="10956"/>
            <a:chExt cx="5940" cy="936"/>
          </a:xfrm>
        </p:grpSpPr>
        <p:sp>
          <p:nvSpPr>
            <p:cNvPr id="17" name="AutoShape 5"/>
            <p:cNvSpPr>
              <a:spLocks noChangeArrowheads="1"/>
            </p:cNvSpPr>
            <p:nvPr/>
          </p:nvSpPr>
          <p:spPr bwMode="auto">
            <a:xfrm>
              <a:off x="2880" y="10956"/>
              <a:ext cx="2340" cy="936"/>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18" name="Oval 6"/>
            <p:cNvSpPr>
              <a:spLocks noChangeArrowheads="1"/>
            </p:cNvSpPr>
            <p:nvPr/>
          </p:nvSpPr>
          <p:spPr bwMode="auto">
            <a:xfrm>
              <a:off x="3060" y="11268"/>
              <a:ext cx="360" cy="312"/>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9" name="Oval 7"/>
            <p:cNvSpPr>
              <a:spLocks noChangeArrowheads="1"/>
            </p:cNvSpPr>
            <p:nvPr/>
          </p:nvSpPr>
          <p:spPr bwMode="auto">
            <a:xfrm>
              <a:off x="4680" y="11268"/>
              <a:ext cx="360" cy="312"/>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0" name="AutoShape 8"/>
            <p:cNvSpPr>
              <a:spLocks noChangeArrowheads="1"/>
            </p:cNvSpPr>
            <p:nvPr/>
          </p:nvSpPr>
          <p:spPr bwMode="auto">
            <a:xfrm>
              <a:off x="6480" y="10956"/>
              <a:ext cx="2340" cy="936"/>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21" name="Oval 9"/>
            <p:cNvSpPr>
              <a:spLocks noChangeArrowheads="1"/>
            </p:cNvSpPr>
            <p:nvPr/>
          </p:nvSpPr>
          <p:spPr bwMode="auto">
            <a:xfrm>
              <a:off x="6660" y="11268"/>
              <a:ext cx="360" cy="312"/>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22" name="AutoShape 10"/>
            <p:cNvSpPr>
              <a:spLocks noChangeArrowheads="1"/>
            </p:cNvSpPr>
            <p:nvPr/>
          </p:nvSpPr>
          <p:spPr bwMode="auto">
            <a:xfrm>
              <a:off x="8280" y="11268"/>
              <a:ext cx="360" cy="312"/>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grpSp>
          <p:nvGrpSpPr>
            <p:cNvPr id="23" name="Group 11"/>
            <p:cNvGrpSpPr>
              <a:grpSpLocks/>
            </p:cNvGrpSpPr>
            <p:nvPr/>
          </p:nvGrpSpPr>
          <p:grpSpPr bwMode="auto">
            <a:xfrm>
              <a:off x="3960" y="11112"/>
              <a:ext cx="180" cy="468"/>
              <a:chOff x="2700" y="3312"/>
              <a:chExt cx="180" cy="468"/>
            </a:xfrm>
          </p:grpSpPr>
          <p:sp>
            <p:nvSpPr>
              <p:cNvPr id="29" name="Rectangle 12"/>
              <p:cNvSpPr>
                <a:spLocks noChangeArrowheads="1"/>
              </p:cNvSpPr>
              <p:nvPr/>
            </p:nvSpPr>
            <p:spPr bwMode="auto">
              <a:xfrm>
                <a:off x="270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t>
                </a:r>
                <a:endParaRPr lang="en-US" altLang="zh-CN"/>
              </a:p>
            </p:txBody>
          </p:sp>
          <p:sp>
            <p:nvSpPr>
              <p:cNvPr id="30" name="Rectangle 13"/>
              <p:cNvSpPr>
                <a:spLocks noChangeArrowheads="1"/>
              </p:cNvSpPr>
              <p:nvPr/>
            </p:nvSpPr>
            <p:spPr bwMode="auto">
              <a:xfrm>
                <a:off x="2700" y="3312"/>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r</a:t>
                </a:r>
                <a:endParaRPr lang="en-US" altLang="zh-CN"/>
              </a:p>
            </p:txBody>
          </p:sp>
        </p:grpSp>
        <p:sp>
          <p:nvSpPr>
            <p:cNvPr id="24" name="Line 14"/>
            <p:cNvSpPr>
              <a:spLocks noChangeShapeType="1"/>
            </p:cNvSpPr>
            <p:nvPr/>
          </p:nvSpPr>
          <p:spPr bwMode="auto">
            <a:xfrm>
              <a:off x="5040" y="11424"/>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Rectangle 15"/>
            <p:cNvSpPr>
              <a:spLocks noChangeArrowheads="1"/>
            </p:cNvSpPr>
            <p:nvPr/>
          </p:nvSpPr>
          <p:spPr bwMode="auto">
            <a:xfrm>
              <a:off x="5760" y="109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26" name="Group 16"/>
            <p:cNvGrpSpPr>
              <a:grpSpLocks/>
            </p:cNvGrpSpPr>
            <p:nvPr/>
          </p:nvGrpSpPr>
          <p:grpSpPr bwMode="auto">
            <a:xfrm>
              <a:off x="7380" y="11112"/>
              <a:ext cx="180" cy="468"/>
              <a:chOff x="4140" y="3312"/>
              <a:chExt cx="180" cy="468"/>
            </a:xfrm>
          </p:grpSpPr>
          <p:sp>
            <p:nvSpPr>
              <p:cNvPr id="27" name="Rectangle 17"/>
              <p:cNvSpPr>
                <a:spLocks noChangeArrowheads="1"/>
              </p:cNvSpPr>
              <p:nvPr/>
            </p:nvSpPr>
            <p:spPr bwMode="auto">
              <a:xfrm>
                <a:off x="414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t>
                </a:r>
                <a:endParaRPr lang="en-US" altLang="zh-CN"/>
              </a:p>
            </p:txBody>
          </p:sp>
          <p:sp>
            <p:nvSpPr>
              <p:cNvPr id="28" name="Rectangle 18"/>
              <p:cNvSpPr>
                <a:spLocks noChangeArrowheads="1"/>
              </p:cNvSpPr>
              <p:nvPr/>
            </p:nvSpPr>
            <p:spPr bwMode="auto">
              <a:xfrm>
                <a:off x="4140" y="3312"/>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s</a:t>
                </a:r>
                <a:endParaRPr lang="en-US" altLang="zh-CN"/>
              </a:p>
            </p:txBody>
          </p:sp>
        </p:grpSp>
      </p:grpSp>
    </p:spTree>
    <p:extLst>
      <p:ext uri="{BB962C8B-B14F-4D97-AF65-F5344CB8AC3E}">
        <p14:creationId xmlns:p14="http://schemas.microsoft.com/office/powerpoint/2010/main" val="22603196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From a Regular Expression to an NFA</a:t>
            </a:r>
            <a:endParaRPr lang="en-US" dirty="0"/>
          </a:p>
        </p:txBody>
      </p:sp>
      <p:sp>
        <p:nvSpPr>
          <p:cNvPr id="4" name="Content Placeholder 3"/>
          <p:cNvSpPr>
            <a:spLocks noGrp="1"/>
          </p:cNvSpPr>
          <p:nvPr>
            <p:ph sz="half" idx="1"/>
          </p:nvPr>
        </p:nvSpPr>
        <p:spPr>
          <a:xfrm>
            <a:off x="1097278" y="1845734"/>
            <a:ext cx="10058401" cy="2278276"/>
          </a:xfrm>
        </p:spPr>
        <p:txBody>
          <a:bodyPr>
            <a:normAutofit/>
          </a:bodyPr>
          <a:lstStyle/>
          <a:p>
            <a:pPr>
              <a:buNone/>
            </a:pPr>
            <a:r>
              <a:rPr lang="en-US" altLang="zh-CN" sz="2800" b="1" dirty="0"/>
              <a:t>Thompson</a:t>
            </a:r>
            <a:r>
              <a:rPr lang="en-US" altLang="zh-CN" sz="2800" b="1" dirty="0">
                <a:latin typeface="Arial" panose="020B0604020202020204" pitchFamily="34" charset="0"/>
              </a:rPr>
              <a:t>’</a:t>
            </a:r>
            <a:r>
              <a:rPr lang="en-US" altLang="zh-CN" sz="2800" b="1" dirty="0"/>
              <a:t>s </a:t>
            </a:r>
            <a:r>
              <a:rPr lang="en-US" altLang="zh-CN" sz="2800" b="1" dirty="0" smtClean="0"/>
              <a:t>Construction</a:t>
            </a:r>
          </a:p>
          <a:p>
            <a:r>
              <a:rPr lang="en-US" altLang="zh-CN" sz="2400" dirty="0"/>
              <a:t>Choice among alternatives </a:t>
            </a:r>
            <a:r>
              <a:rPr lang="en-US" altLang="zh-CN" sz="2400" b="1" i="1" dirty="0" err="1" smtClean="0"/>
              <a:t>r</a:t>
            </a:r>
            <a:r>
              <a:rPr lang="en-US" altLang="zh-CN" sz="2400" b="1" dirty="0" err="1" smtClean="0"/>
              <a:t>|</a:t>
            </a:r>
            <a:r>
              <a:rPr lang="en-US" altLang="zh-CN" sz="2400" b="1" i="1" dirty="0" err="1" smtClean="0"/>
              <a:t>s</a:t>
            </a:r>
            <a:endParaRPr lang="en-US" altLang="zh-CN" sz="2400" b="1" i="1" dirty="0"/>
          </a:p>
          <a:p>
            <a:pPr>
              <a:buNone/>
            </a:pPr>
            <a:r>
              <a:rPr lang="en-US" altLang="zh-CN" sz="2400" i="1" dirty="0" smtClean="0"/>
              <a:t>		</a:t>
            </a:r>
            <a:r>
              <a:rPr lang="en-US" altLang="zh-CN" sz="2400" dirty="0">
                <a:solidFill>
                  <a:srgbClr val="FF3300"/>
                </a:solidFill>
              </a:rPr>
              <a:t> </a:t>
            </a:r>
            <a:r>
              <a:rPr lang="en-US" altLang="zh-CN" sz="2400" dirty="0" smtClean="0">
                <a:solidFill>
                  <a:srgbClr val="FF3300"/>
                </a:solidFill>
              </a:rPr>
              <a:t>Add </a:t>
            </a:r>
            <a:r>
              <a:rPr lang="en-US" altLang="zh-CN" sz="2400" dirty="0">
                <a:solidFill>
                  <a:srgbClr val="FF3300"/>
                </a:solidFill>
              </a:rPr>
              <a:t>a new start state and a new accepting state</a:t>
            </a:r>
            <a:r>
              <a:rPr lang="en-US" altLang="zh-CN" sz="2400" dirty="0"/>
              <a:t> and </a:t>
            </a:r>
            <a:r>
              <a:rPr lang="en-US" altLang="zh-CN" sz="2400" dirty="0">
                <a:solidFill>
                  <a:srgbClr val="FF3300"/>
                </a:solidFill>
              </a:rPr>
              <a:t>connected</a:t>
            </a:r>
            <a:r>
              <a:rPr lang="en-US" altLang="zh-CN" sz="2400" dirty="0"/>
              <a:t> them as </a:t>
            </a:r>
            <a:r>
              <a:rPr lang="en-US" altLang="zh-CN" sz="2400" dirty="0" smtClean="0"/>
              <a:t>	shown</a:t>
            </a:r>
            <a:r>
              <a:rPr lang="en-US" altLang="zh-CN" sz="2400" dirty="0" smtClean="0">
                <a:solidFill>
                  <a:srgbClr val="FF3300"/>
                </a:solidFill>
              </a:rPr>
              <a:t> using ε-transitions.</a:t>
            </a:r>
            <a:endParaRPr lang="en-US" altLang="zh-CN" sz="2400" dirty="0"/>
          </a:p>
        </p:txBody>
      </p:sp>
      <p:grpSp>
        <p:nvGrpSpPr>
          <p:cNvPr id="31" name="Group 4"/>
          <p:cNvGrpSpPr>
            <a:grpSpLocks/>
          </p:cNvGrpSpPr>
          <p:nvPr/>
        </p:nvGrpSpPr>
        <p:grpSpPr bwMode="auto">
          <a:xfrm>
            <a:off x="3424238" y="3989388"/>
            <a:ext cx="4000500" cy="1782762"/>
            <a:chOff x="1980" y="1752"/>
            <a:chExt cx="6300" cy="2808"/>
          </a:xfrm>
        </p:grpSpPr>
        <p:sp>
          <p:nvSpPr>
            <p:cNvPr id="32" name="Oval 5"/>
            <p:cNvSpPr>
              <a:spLocks noChangeArrowheads="1"/>
            </p:cNvSpPr>
            <p:nvPr/>
          </p:nvSpPr>
          <p:spPr bwMode="auto">
            <a:xfrm>
              <a:off x="2880" y="3000"/>
              <a:ext cx="540" cy="624"/>
            </a:xfrm>
            <a:prstGeom prst="ellipse">
              <a:avLst/>
            </a:prstGeom>
            <a:solidFill>
              <a:srgbClr val="FFFFFF"/>
            </a:solidFill>
            <a:ln w="9525">
              <a:solidFill>
                <a:srgbClr val="000000"/>
              </a:solidFill>
              <a:round/>
              <a:headEnd/>
              <a:tailEnd/>
            </a:ln>
          </p:spPr>
          <p:txBody>
            <a:bodyPr/>
            <a:lstStyle/>
            <a:p>
              <a:pPr algn="l"/>
              <a:endParaRPr lang="zh-CN" altLang="en-US"/>
            </a:p>
          </p:txBody>
        </p:sp>
        <p:grpSp>
          <p:nvGrpSpPr>
            <p:cNvPr id="33" name="Group 6"/>
            <p:cNvGrpSpPr>
              <a:grpSpLocks/>
            </p:cNvGrpSpPr>
            <p:nvPr/>
          </p:nvGrpSpPr>
          <p:grpSpPr bwMode="auto">
            <a:xfrm>
              <a:off x="4320" y="1752"/>
              <a:ext cx="2340" cy="936"/>
              <a:chOff x="2340" y="1752"/>
              <a:chExt cx="2340" cy="936"/>
            </a:xfrm>
          </p:grpSpPr>
          <p:sp>
            <p:nvSpPr>
              <p:cNvPr id="51" name="AutoShape 7"/>
              <p:cNvSpPr>
                <a:spLocks noChangeArrowheads="1"/>
              </p:cNvSpPr>
              <p:nvPr/>
            </p:nvSpPr>
            <p:spPr bwMode="auto">
              <a:xfrm>
                <a:off x="2340" y="1752"/>
                <a:ext cx="2340" cy="936"/>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52" name="Oval 8"/>
              <p:cNvSpPr>
                <a:spLocks noChangeArrowheads="1"/>
              </p:cNvSpPr>
              <p:nvPr/>
            </p:nvSpPr>
            <p:spPr bwMode="auto">
              <a:xfrm>
                <a:off x="2520" y="2064"/>
                <a:ext cx="360" cy="312"/>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53" name="Oval 9"/>
              <p:cNvSpPr>
                <a:spLocks noChangeArrowheads="1"/>
              </p:cNvSpPr>
              <p:nvPr/>
            </p:nvSpPr>
            <p:spPr bwMode="auto">
              <a:xfrm>
                <a:off x="4140" y="2064"/>
                <a:ext cx="360" cy="312"/>
              </a:xfrm>
              <a:prstGeom prst="ellipse">
                <a:avLst/>
              </a:prstGeom>
              <a:solidFill>
                <a:srgbClr val="FFFFFF"/>
              </a:solidFill>
              <a:ln w="9525">
                <a:solidFill>
                  <a:srgbClr val="000000"/>
                </a:solidFill>
                <a:round/>
                <a:headEnd/>
                <a:tailEnd/>
              </a:ln>
            </p:spPr>
            <p:txBody>
              <a:bodyPr/>
              <a:lstStyle/>
              <a:p>
                <a:pPr algn="l"/>
                <a:endParaRPr lang="zh-CN" altLang="en-US"/>
              </a:p>
            </p:txBody>
          </p:sp>
          <p:grpSp>
            <p:nvGrpSpPr>
              <p:cNvPr id="54" name="Group 10"/>
              <p:cNvGrpSpPr>
                <a:grpSpLocks/>
              </p:cNvGrpSpPr>
              <p:nvPr/>
            </p:nvGrpSpPr>
            <p:grpSpPr bwMode="auto">
              <a:xfrm>
                <a:off x="3420" y="1908"/>
                <a:ext cx="180" cy="468"/>
                <a:chOff x="2700" y="3312"/>
                <a:chExt cx="180" cy="468"/>
              </a:xfrm>
            </p:grpSpPr>
            <p:sp>
              <p:nvSpPr>
                <p:cNvPr id="55" name="Rectangle 11"/>
                <p:cNvSpPr>
                  <a:spLocks noChangeArrowheads="1"/>
                </p:cNvSpPr>
                <p:nvPr/>
              </p:nvSpPr>
              <p:spPr bwMode="auto">
                <a:xfrm>
                  <a:off x="270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t>
                  </a:r>
                  <a:endParaRPr lang="en-US" altLang="zh-CN"/>
                </a:p>
              </p:txBody>
            </p:sp>
            <p:sp>
              <p:nvSpPr>
                <p:cNvPr id="56" name="Rectangle 12"/>
                <p:cNvSpPr>
                  <a:spLocks noChangeArrowheads="1"/>
                </p:cNvSpPr>
                <p:nvPr/>
              </p:nvSpPr>
              <p:spPr bwMode="auto">
                <a:xfrm>
                  <a:off x="2700" y="3312"/>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r</a:t>
                  </a:r>
                  <a:endParaRPr lang="en-US" altLang="zh-CN"/>
                </a:p>
              </p:txBody>
            </p:sp>
          </p:grpSp>
        </p:grpSp>
        <p:sp>
          <p:nvSpPr>
            <p:cNvPr id="34" name="Line 13"/>
            <p:cNvSpPr>
              <a:spLocks noChangeShapeType="1"/>
            </p:cNvSpPr>
            <p:nvPr/>
          </p:nvSpPr>
          <p:spPr bwMode="auto">
            <a:xfrm>
              <a:off x="1980" y="331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Rectangle 14"/>
            <p:cNvSpPr>
              <a:spLocks noChangeArrowheads="1"/>
            </p:cNvSpPr>
            <p:nvPr/>
          </p:nvSpPr>
          <p:spPr bwMode="auto">
            <a:xfrm>
              <a:off x="36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36" name="Group 15"/>
            <p:cNvGrpSpPr>
              <a:grpSpLocks/>
            </p:cNvGrpSpPr>
            <p:nvPr/>
          </p:nvGrpSpPr>
          <p:grpSpPr bwMode="auto">
            <a:xfrm>
              <a:off x="4320" y="3624"/>
              <a:ext cx="2340" cy="936"/>
              <a:chOff x="4320" y="3624"/>
              <a:chExt cx="2340" cy="936"/>
            </a:xfrm>
          </p:grpSpPr>
          <p:sp>
            <p:nvSpPr>
              <p:cNvPr id="45" name="AutoShape 16"/>
              <p:cNvSpPr>
                <a:spLocks noChangeArrowheads="1"/>
              </p:cNvSpPr>
              <p:nvPr/>
            </p:nvSpPr>
            <p:spPr bwMode="auto">
              <a:xfrm>
                <a:off x="4320" y="3624"/>
                <a:ext cx="2340" cy="936"/>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46" name="Oval 17"/>
              <p:cNvSpPr>
                <a:spLocks noChangeArrowheads="1"/>
              </p:cNvSpPr>
              <p:nvPr/>
            </p:nvSpPr>
            <p:spPr bwMode="auto">
              <a:xfrm>
                <a:off x="4500" y="3936"/>
                <a:ext cx="360" cy="312"/>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47" name="AutoShape 18"/>
              <p:cNvSpPr>
                <a:spLocks noChangeArrowheads="1"/>
              </p:cNvSpPr>
              <p:nvPr/>
            </p:nvSpPr>
            <p:spPr bwMode="auto">
              <a:xfrm>
                <a:off x="6120" y="3936"/>
                <a:ext cx="360" cy="312"/>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grpSp>
            <p:nvGrpSpPr>
              <p:cNvPr id="48" name="Group 19"/>
              <p:cNvGrpSpPr>
                <a:grpSpLocks/>
              </p:cNvGrpSpPr>
              <p:nvPr/>
            </p:nvGrpSpPr>
            <p:grpSpPr bwMode="auto">
              <a:xfrm>
                <a:off x="5220" y="3780"/>
                <a:ext cx="180" cy="468"/>
                <a:chOff x="4140" y="3312"/>
                <a:chExt cx="180" cy="468"/>
              </a:xfrm>
            </p:grpSpPr>
            <p:sp>
              <p:nvSpPr>
                <p:cNvPr id="49" name="Rectangle 20"/>
                <p:cNvSpPr>
                  <a:spLocks noChangeArrowheads="1"/>
                </p:cNvSpPr>
                <p:nvPr/>
              </p:nvSpPr>
              <p:spPr bwMode="auto">
                <a:xfrm>
                  <a:off x="414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t>
                  </a:r>
                  <a:endParaRPr lang="en-US" altLang="zh-CN"/>
                </a:p>
              </p:txBody>
            </p:sp>
            <p:sp>
              <p:nvSpPr>
                <p:cNvPr id="50" name="Rectangle 21"/>
                <p:cNvSpPr>
                  <a:spLocks noChangeArrowheads="1"/>
                </p:cNvSpPr>
                <p:nvPr/>
              </p:nvSpPr>
              <p:spPr bwMode="auto">
                <a:xfrm>
                  <a:off x="4140" y="3312"/>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s</a:t>
                  </a:r>
                  <a:endParaRPr lang="en-US" altLang="zh-CN"/>
                </a:p>
              </p:txBody>
            </p:sp>
          </p:grpSp>
        </p:grpSp>
        <p:sp>
          <p:nvSpPr>
            <p:cNvPr id="37" name="Line 22"/>
            <p:cNvSpPr>
              <a:spLocks noChangeShapeType="1"/>
            </p:cNvSpPr>
            <p:nvPr/>
          </p:nvSpPr>
          <p:spPr bwMode="auto">
            <a:xfrm flipV="1">
              <a:off x="3420" y="2220"/>
              <a:ext cx="108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23"/>
            <p:cNvSpPr>
              <a:spLocks noChangeShapeType="1"/>
            </p:cNvSpPr>
            <p:nvPr/>
          </p:nvSpPr>
          <p:spPr bwMode="auto">
            <a:xfrm>
              <a:off x="3420" y="3468"/>
              <a:ext cx="108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Rectangle 24"/>
            <p:cNvSpPr>
              <a:spLocks noChangeArrowheads="1"/>
            </p:cNvSpPr>
            <p:nvPr/>
          </p:nvSpPr>
          <p:spPr bwMode="auto">
            <a:xfrm>
              <a:off x="360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40" name="AutoShape 25"/>
            <p:cNvSpPr>
              <a:spLocks noChangeArrowheads="1"/>
            </p:cNvSpPr>
            <p:nvPr/>
          </p:nvSpPr>
          <p:spPr bwMode="auto">
            <a:xfrm>
              <a:off x="7740" y="3000"/>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41" name="Line 26"/>
            <p:cNvSpPr>
              <a:spLocks noChangeShapeType="1"/>
            </p:cNvSpPr>
            <p:nvPr/>
          </p:nvSpPr>
          <p:spPr bwMode="auto">
            <a:xfrm flipV="1">
              <a:off x="6480" y="3468"/>
              <a:ext cx="126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Line 27"/>
            <p:cNvSpPr>
              <a:spLocks noChangeShapeType="1"/>
            </p:cNvSpPr>
            <p:nvPr/>
          </p:nvSpPr>
          <p:spPr bwMode="auto">
            <a:xfrm>
              <a:off x="6480" y="2220"/>
              <a:ext cx="126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Rectangle 28"/>
            <p:cNvSpPr>
              <a:spLocks noChangeArrowheads="1"/>
            </p:cNvSpPr>
            <p:nvPr/>
          </p:nvSpPr>
          <p:spPr bwMode="auto">
            <a:xfrm>
              <a:off x="72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44" name="Rectangle 29"/>
            <p:cNvSpPr>
              <a:spLocks noChangeArrowheads="1"/>
            </p:cNvSpPr>
            <p:nvPr/>
          </p:nvSpPr>
          <p:spPr bwMode="auto">
            <a:xfrm>
              <a:off x="720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spTree>
    <p:extLst>
      <p:ext uri="{BB962C8B-B14F-4D97-AF65-F5344CB8AC3E}">
        <p14:creationId xmlns:p14="http://schemas.microsoft.com/office/powerpoint/2010/main" val="9219532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From a Regular Expression to an NFA</a:t>
            </a:r>
            <a:endParaRPr lang="en-US" dirty="0"/>
          </a:p>
        </p:txBody>
      </p:sp>
      <p:sp>
        <p:nvSpPr>
          <p:cNvPr id="4" name="Content Placeholder 3"/>
          <p:cNvSpPr>
            <a:spLocks noGrp="1"/>
          </p:cNvSpPr>
          <p:nvPr>
            <p:ph sz="half" idx="1"/>
          </p:nvPr>
        </p:nvSpPr>
        <p:spPr>
          <a:xfrm>
            <a:off x="1097278" y="1845734"/>
            <a:ext cx="10058401" cy="2278276"/>
          </a:xfrm>
        </p:spPr>
        <p:txBody>
          <a:bodyPr>
            <a:normAutofit lnSpcReduction="10000"/>
          </a:bodyPr>
          <a:lstStyle/>
          <a:p>
            <a:pPr>
              <a:buNone/>
            </a:pPr>
            <a:r>
              <a:rPr lang="en-US" altLang="zh-CN" sz="2800" b="1" dirty="0"/>
              <a:t>Thompson</a:t>
            </a:r>
            <a:r>
              <a:rPr lang="en-US" altLang="zh-CN" sz="2800" b="1" dirty="0">
                <a:latin typeface="Arial" panose="020B0604020202020204" pitchFamily="34" charset="0"/>
              </a:rPr>
              <a:t>’</a:t>
            </a:r>
            <a:r>
              <a:rPr lang="en-US" altLang="zh-CN" sz="2800" b="1" dirty="0"/>
              <a:t>s </a:t>
            </a:r>
            <a:r>
              <a:rPr lang="en-US" altLang="zh-CN" sz="2800" b="1" dirty="0" smtClean="0"/>
              <a:t>Construction</a:t>
            </a:r>
          </a:p>
          <a:p>
            <a:r>
              <a:rPr lang="en-US" altLang="zh-CN" sz="2400" dirty="0"/>
              <a:t>Repetition </a:t>
            </a:r>
            <a:r>
              <a:rPr lang="en-US" altLang="zh-CN" sz="2400" b="1" i="1" dirty="0" smtClean="0"/>
              <a:t>r</a:t>
            </a:r>
            <a:r>
              <a:rPr lang="en-US" altLang="zh-CN" sz="2400" dirty="0" smtClean="0"/>
              <a:t>*</a:t>
            </a:r>
            <a:endParaRPr lang="en-US" altLang="zh-CN" sz="2400" b="1" i="1" dirty="0"/>
          </a:p>
          <a:p>
            <a:pPr lvl="1"/>
            <a:r>
              <a:rPr lang="en-US" altLang="zh-CN" sz="2000" dirty="0">
                <a:solidFill>
                  <a:srgbClr val="FF3300"/>
                </a:solidFill>
              </a:rPr>
              <a:t>Add </a:t>
            </a:r>
            <a:r>
              <a:rPr lang="en-US" altLang="zh-CN" sz="2000" dirty="0" smtClean="0">
                <a:solidFill>
                  <a:srgbClr val="FF3300"/>
                </a:solidFill>
              </a:rPr>
              <a:t>two </a:t>
            </a:r>
            <a:r>
              <a:rPr lang="en-US" altLang="zh-CN" sz="2000" dirty="0">
                <a:solidFill>
                  <a:srgbClr val="FF3300"/>
                </a:solidFill>
              </a:rPr>
              <a:t>new states</a:t>
            </a:r>
            <a:r>
              <a:rPr lang="en-US" altLang="zh-CN" sz="2000" dirty="0"/>
              <a:t>, a start state and an accepting state. </a:t>
            </a:r>
          </a:p>
          <a:p>
            <a:pPr lvl="1"/>
            <a:r>
              <a:rPr lang="en-US" altLang="zh-CN" sz="2000" dirty="0"/>
              <a:t>The </a:t>
            </a:r>
            <a:r>
              <a:rPr lang="en-US" altLang="zh-CN" sz="2000" dirty="0">
                <a:solidFill>
                  <a:srgbClr val="FF3300"/>
                </a:solidFill>
              </a:rPr>
              <a:t>repetition  is afforded by the </a:t>
            </a:r>
            <a:r>
              <a:rPr lang="en-US" altLang="zh-CN" sz="2000" dirty="0" smtClean="0">
                <a:solidFill>
                  <a:srgbClr val="FF3300"/>
                </a:solidFill>
              </a:rPr>
              <a:t>new ε-transition</a:t>
            </a:r>
            <a:r>
              <a:rPr lang="en-US" altLang="zh-CN" sz="2000" dirty="0" smtClean="0"/>
              <a:t> </a:t>
            </a:r>
            <a:r>
              <a:rPr lang="en-US" altLang="zh-CN" sz="2000" dirty="0"/>
              <a:t>from the accepting state of the machine of </a:t>
            </a:r>
            <a:r>
              <a:rPr lang="en-US" altLang="zh-CN" sz="2000" i="1" dirty="0"/>
              <a:t>r </a:t>
            </a:r>
            <a:r>
              <a:rPr lang="en-US" altLang="zh-CN" sz="2000" dirty="0"/>
              <a:t>to its start state. </a:t>
            </a:r>
          </a:p>
          <a:p>
            <a:pPr lvl="1"/>
            <a:r>
              <a:rPr lang="en-US" altLang="zh-CN" sz="2000" dirty="0" smtClean="0">
                <a:solidFill>
                  <a:srgbClr val="FF3300"/>
                </a:solidFill>
              </a:rPr>
              <a:t>Draw </a:t>
            </a:r>
            <a:r>
              <a:rPr lang="en-US" altLang="zh-CN" sz="2000" dirty="0">
                <a:solidFill>
                  <a:srgbClr val="FF3300"/>
                </a:solidFill>
              </a:rPr>
              <a:t>an ε-transition from the new start state to the new</a:t>
            </a:r>
            <a:r>
              <a:rPr lang="en-US" altLang="zh-CN" sz="2000" dirty="0"/>
              <a:t> accepting state.</a:t>
            </a:r>
          </a:p>
        </p:txBody>
      </p:sp>
      <p:grpSp>
        <p:nvGrpSpPr>
          <p:cNvPr id="3" name="Group 2"/>
          <p:cNvGrpSpPr/>
          <p:nvPr/>
        </p:nvGrpSpPr>
        <p:grpSpPr>
          <a:xfrm>
            <a:off x="3462338" y="4232384"/>
            <a:ext cx="4114800" cy="1555750"/>
            <a:chOff x="2801938" y="4430713"/>
            <a:chExt cx="4114800" cy="1555750"/>
          </a:xfrm>
        </p:grpSpPr>
        <p:grpSp>
          <p:nvGrpSpPr>
            <p:cNvPr id="30" name="Group 5"/>
            <p:cNvGrpSpPr>
              <a:grpSpLocks/>
            </p:cNvGrpSpPr>
            <p:nvPr/>
          </p:nvGrpSpPr>
          <p:grpSpPr bwMode="auto">
            <a:xfrm rot="-10778083" flipH="1" flipV="1">
              <a:off x="3736975" y="5391150"/>
              <a:ext cx="3024188" cy="595313"/>
              <a:chOff x="2149" y="4014"/>
              <a:chExt cx="2978" cy="546"/>
            </a:xfrm>
          </p:grpSpPr>
          <p:sp>
            <p:nvSpPr>
              <p:cNvPr id="57" name="Arc 6"/>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Line 7"/>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9" name="Oval 8"/>
            <p:cNvSpPr>
              <a:spLocks noChangeArrowheads="1"/>
            </p:cNvSpPr>
            <p:nvPr/>
          </p:nvSpPr>
          <p:spPr bwMode="auto">
            <a:xfrm>
              <a:off x="3487738" y="5024438"/>
              <a:ext cx="342900" cy="396875"/>
            </a:xfrm>
            <a:prstGeom prst="ellipse">
              <a:avLst/>
            </a:prstGeom>
            <a:solidFill>
              <a:srgbClr val="FFFFFF"/>
            </a:solidFill>
            <a:ln w="9525">
              <a:solidFill>
                <a:srgbClr val="000000"/>
              </a:solidFill>
              <a:round/>
              <a:headEnd/>
              <a:tailEnd/>
            </a:ln>
          </p:spPr>
          <p:txBody>
            <a:bodyPr/>
            <a:lstStyle/>
            <a:p>
              <a:pPr algn="l"/>
              <a:endParaRPr lang="zh-CN" altLang="en-US"/>
            </a:p>
          </p:txBody>
        </p:sp>
        <p:grpSp>
          <p:nvGrpSpPr>
            <p:cNvPr id="60" name="Group 9"/>
            <p:cNvGrpSpPr>
              <a:grpSpLocks/>
            </p:cNvGrpSpPr>
            <p:nvPr/>
          </p:nvGrpSpPr>
          <p:grpSpPr bwMode="auto">
            <a:xfrm>
              <a:off x="4402138" y="4926013"/>
              <a:ext cx="1485900" cy="593725"/>
              <a:chOff x="2340" y="1752"/>
              <a:chExt cx="2340" cy="936"/>
            </a:xfrm>
          </p:grpSpPr>
          <p:sp>
            <p:nvSpPr>
              <p:cNvPr id="61" name="AutoShape 10"/>
              <p:cNvSpPr>
                <a:spLocks noChangeArrowheads="1"/>
              </p:cNvSpPr>
              <p:nvPr/>
            </p:nvSpPr>
            <p:spPr bwMode="auto">
              <a:xfrm>
                <a:off x="2340" y="1752"/>
                <a:ext cx="2340" cy="936"/>
              </a:xfrm>
              <a:prstGeom prst="roundRect">
                <a:avLst>
                  <a:gd name="adj" fmla="val 16667"/>
                </a:avLst>
              </a:prstGeom>
              <a:solidFill>
                <a:srgbClr val="FFFFFF"/>
              </a:solidFill>
              <a:ln w="9525">
                <a:solidFill>
                  <a:srgbClr val="000000"/>
                </a:solidFill>
                <a:round/>
                <a:headEnd/>
                <a:tailEnd/>
              </a:ln>
            </p:spPr>
            <p:txBody>
              <a:bodyPr/>
              <a:lstStyle/>
              <a:p>
                <a:endParaRPr lang="en-US"/>
              </a:p>
            </p:txBody>
          </p:sp>
          <p:sp>
            <p:nvSpPr>
              <p:cNvPr id="62" name="Oval 11"/>
              <p:cNvSpPr>
                <a:spLocks noChangeArrowheads="1"/>
              </p:cNvSpPr>
              <p:nvPr/>
            </p:nvSpPr>
            <p:spPr bwMode="auto">
              <a:xfrm>
                <a:off x="2520" y="2064"/>
                <a:ext cx="360" cy="312"/>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63" name="Oval 12"/>
              <p:cNvSpPr>
                <a:spLocks noChangeArrowheads="1"/>
              </p:cNvSpPr>
              <p:nvPr/>
            </p:nvSpPr>
            <p:spPr bwMode="auto">
              <a:xfrm>
                <a:off x="4140" y="2064"/>
                <a:ext cx="360" cy="312"/>
              </a:xfrm>
              <a:prstGeom prst="ellipse">
                <a:avLst/>
              </a:prstGeom>
              <a:solidFill>
                <a:srgbClr val="FFFFFF"/>
              </a:solidFill>
              <a:ln w="9525">
                <a:solidFill>
                  <a:srgbClr val="000000"/>
                </a:solidFill>
                <a:round/>
                <a:headEnd/>
                <a:tailEnd/>
              </a:ln>
            </p:spPr>
            <p:txBody>
              <a:bodyPr/>
              <a:lstStyle/>
              <a:p>
                <a:pPr algn="l"/>
                <a:endParaRPr lang="zh-CN" altLang="en-US"/>
              </a:p>
            </p:txBody>
          </p:sp>
          <p:grpSp>
            <p:nvGrpSpPr>
              <p:cNvPr id="64" name="Group 13"/>
              <p:cNvGrpSpPr>
                <a:grpSpLocks/>
              </p:cNvGrpSpPr>
              <p:nvPr/>
            </p:nvGrpSpPr>
            <p:grpSpPr bwMode="auto">
              <a:xfrm>
                <a:off x="3420" y="1908"/>
                <a:ext cx="180" cy="468"/>
                <a:chOff x="2700" y="3312"/>
                <a:chExt cx="180" cy="468"/>
              </a:xfrm>
            </p:grpSpPr>
            <p:sp>
              <p:nvSpPr>
                <p:cNvPr id="65" name="Rectangle 14"/>
                <p:cNvSpPr>
                  <a:spLocks noChangeArrowheads="1"/>
                </p:cNvSpPr>
                <p:nvPr/>
              </p:nvSpPr>
              <p:spPr bwMode="auto">
                <a:xfrm>
                  <a:off x="270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t>
                  </a:r>
                  <a:endParaRPr lang="en-US" altLang="zh-CN"/>
                </a:p>
              </p:txBody>
            </p:sp>
            <p:sp>
              <p:nvSpPr>
                <p:cNvPr id="66" name="Rectangle 15"/>
                <p:cNvSpPr>
                  <a:spLocks noChangeArrowheads="1"/>
                </p:cNvSpPr>
                <p:nvPr/>
              </p:nvSpPr>
              <p:spPr bwMode="auto">
                <a:xfrm>
                  <a:off x="2700" y="3312"/>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r</a:t>
                  </a:r>
                  <a:endParaRPr lang="en-US" altLang="zh-CN"/>
                </a:p>
              </p:txBody>
            </p:sp>
          </p:grpSp>
        </p:grpSp>
        <p:grpSp>
          <p:nvGrpSpPr>
            <p:cNvPr id="67" name="Group 16"/>
            <p:cNvGrpSpPr>
              <a:grpSpLocks/>
            </p:cNvGrpSpPr>
            <p:nvPr/>
          </p:nvGrpSpPr>
          <p:grpSpPr bwMode="auto">
            <a:xfrm rot="10800000">
              <a:off x="4630738" y="4727575"/>
              <a:ext cx="1028700" cy="495300"/>
              <a:chOff x="2149" y="4014"/>
              <a:chExt cx="2978" cy="546"/>
            </a:xfrm>
          </p:grpSpPr>
          <p:sp>
            <p:nvSpPr>
              <p:cNvPr id="68" name="Arc 17"/>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9" name="Line 18"/>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0" name="Rectangle 19"/>
            <p:cNvSpPr>
              <a:spLocks noChangeArrowheads="1"/>
            </p:cNvSpPr>
            <p:nvPr/>
          </p:nvSpPr>
          <p:spPr bwMode="auto">
            <a:xfrm>
              <a:off x="5087938" y="4430713"/>
              <a:ext cx="114300" cy="198437"/>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71" name="AutoShape 20"/>
            <p:cNvSpPr>
              <a:spLocks noChangeArrowheads="1"/>
            </p:cNvSpPr>
            <p:nvPr/>
          </p:nvSpPr>
          <p:spPr bwMode="auto">
            <a:xfrm>
              <a:off x="6573838" y="5024438"/>
              <a:ext cx="342900" cy="396875"/>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72" name="Line 21"/>
            <p:cNvSpPr>
              <a:spLocks noChangeShapeType="1"/>
            </p:cNvSpPr>
            <p:nvPr/>
          </p:nvSpPr>
          <p:spPr bwMode="auto">
            <a:xfrm>
              <a:off x="3830638" y="5222875"/>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 name="Line 22"/>
            <p:cNvSpPr>
              <a:spLocks noChangeShapeType="1"/>
            </p:cNvSpPr>
            <p:nvPr/>
          </p:nvSpPr>
          <p:spPr bwMode="auto">
            <a:xfrm>
              <a:off x="5773738" y="5222875"/>
              <a:ext cx="8001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Line 23"/>
            <p:cNvSpPr>
              <a:spLocks noChangeShapeType="1"/>
            </p:cNvSpPr>
            <p:nvPr/>
          </p:nvSpPr>
          <p:spPr bwMode="auto">
            <a:xfrm>
              <a:off x="2801938" y="5222875"/>
              <a:ext cx="685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 name="Rectangle 24"/>
            <p:cNvSpPr>
              <a:spLocks noChangeArrowheads="1"/>
            </p:cNvSpPr>
            <p:nvPr/>
          </p:nvSpPr>
          <p:spPr bwMode="auto">
            <a:xfrm>
              <a:off x="4059238" y="4926013"/>
              <a:ext cx="114300" cy="198437"/>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76" name="Rectangle 25"/>
            <p:cNvSpPr>
              <a:spLocks noChangeArrowheads="1"/>
            </p:cNvSpPr>
            <p:nvPr/>
          </p:nvSpPr>
          <p:spPr bwMode="auto">
            <a:xfrm>
              <a:off x="6116638" y="4926013"/>
              <a:ext cx="114300" cy="198437"/>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77" name="Rectangle 26"/>
            <p:cNvSpPr>
              <a:spLocks noChangeArrowheads="1"/>
            </p:cNvSpPr>
            <p:nvPr/>
          </p:nvSpPr>
          <p:spPr bwMode="auto">
            <a:xfrm>
              <a:off x="5087938" y="5619750"/>
              <a:ext cx="114300" cy="196850"/>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spTree>
    <p:extLst>
      <p:ext uri="{BB962C8B-B14F-4D97-AF65-F5344CB8AC3E}">
        <p14:creationId xmlns:p14="http://schemas.microsoft.com/office/powerpoint/2010/main" val="4109710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NFAs Construction</a:t>
            </a:r>
            <a:endParaRPr lang="en-US" dirty="0"/>
          </a:p>
        </p:txBody>
      </p:sp>
      <p:sp>
        <p:nvSpPr>
          <p:cNvPr id="4" name="Content Placeholder 3"/>
          <p:cNvSpPr>
            <a:spLocks noGrp="1"/>
          </p:cNvSpPr>
          <p:nvPr>
            <p:ph sz="half" idx="1"/>
          </p:nvPr>
        </p:nvSpPr>
        <p:spPr>
          <a:xfrm>
            <a:off x="1206500" y="1837790"/>
            <a:ext cx="9512302" cy="506592"/>
          </a:xfrm>
        </p:spPr>
        <p:txBody>
          <a:bodyPr>
            <a:normAutofit/>
          </a:bodyPr>
          <a:lstStyle/>
          <a:p>
            <a:pPr>
              <a:buNone/>
            </a:pPr>
            <a:r>
              <a:rPr lang="en-US" altLang="zh-CN" sz="2800" dirty="0"/>
              <a:t>Translate regular expression </a:t>
            </a:r>
            <a:r>
              <a:rPr lang="en-US" altLang="zh-CN" sz="2800" b="1" dirty="0" err="1"/>
              <a:t>ab|a</a:t>
            </a:r>
            <a:r>
              <a:rPr lang="en-US" altLang="zh-CN" sz="2800" b="1" dirty="0"/>
              <a:t> </a:t>
            </a:r>
            <a:r>
              <a:rPr lang="en-US" altLang="zh-CN" sz="2800" dirty="0"/>
              <a:t>into NFA</a:t>
            </a:r>
            <a:endParaRPr lang="en-US" altLang="zh-CN" sz="2800" b="1" dirty="0" smtClean="0"/>
          </a:p>
        </p:txBody>
      </p:sp>
      <p:grpSp>
        <p:nvGrpSpPr>
          <p:cNvPr id="27" name="Group 26"/>
          <p:cNvGrpSpPr/>
          <p:nvPr/>
        </p:nvGrpSpPr>
        <p:grpSpPr>
          <a:xfrm>
            <a:off x="3690938" y="2444812"/>
            <a:ext cx="5122862" cy="3415985"/>
            <a:chOff x="1379538" y="2708275"/>
            <a:chExt cx="5713412" cy="3816350"/>
          </a:xfrm>
        </p:grpSpPr>
        <p:grpSp>
          <p:nvGrpSpPr>
            <p:cNvPr id="28" name="Group 4"/>
            <p:cNvGrpSpPr>
              <a:grpSpLocks/>
            </p:cNvGrpSpPr>
            <p:nvPr/>
          </p:nvGrpSpPr>
          <p:grpSpPr bwMode="auto">
            <a:xfrm>
              <a:off x="1379538" y="2708275"/>
              <a:ext cx="2057400" cy="495300"/>
              <a:chOff x="3420" y="1908"/>
              <a:chExt cx="3240" cy="780"/>
            </a:xfrm>
          </p:grpSpPr>
          <p:sp>
            <p:nvSpPr>
              <p:cNvPr id="97" name="Line 5"/>
              <p:cNvSpPr>
                <a:spLocks noChangeShapeType="1"/>
              </p:cNvSpPr>
              <p:nvPr/>
            </p:nvSpPr>
            <p:spPr bwMode="auto">
              <a:xfrm>
                <a:off x="34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8" name="Oval 6"/>
              <p:cNvSpPr>
                <a:spLocks noChangeArrowheads="1"/>
              </p:cNvSpPr>
              <p:nvPr/>
            </p:nvSpPr>
            <p:spPr bwMode="auto">
              <a:xfrm>
                <a:off x="450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99" name="Line 7"/>
              <p:cNvSpPr>
                <a:spLocks noChangeShapeType="1"/>
              </p:cNvSpPr>
              <p:nvPr/>
            </p:nvSpPr>
            <p:spPr bwMode="auto">
              <a:xfrm>
                <a:off x="504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0" name="AutoShape 8"/>
              <p:cNvSpPr>
                <a:spLocks noChangeArrowheads="1"/>
              </p:cNvSpPr>
              <p:nvPr/>
            </p:nvSpPr>
            <p:spPr bwMode="auto">
              <a:xfrm>
                <a:off x="6120" y="20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01" name="Rectangle 9"/>
              <p:cNvSpPr>
                <a:spLocks noChangeArrowheads="1"/>
              </p:cNvSpPr>
              <p:nvPr/>
            </p:nvSpPr>
            <p:spPr bwMode="auto">
              <a:xfrm>
                <a:off x="55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grpSp>
        <p:grpSp>
          <p:nvGrpSpPr>
            <p:cNvPr id="29" name="Group 10"/>
            <p:cNvGrpSpPr>
              <a:grpSpLocks/>
            </p:cNvGrpSpPr>
            <p:nvPr/>
          </p:nvGrpSpPr>
          <p:grpSpPr bwMode="auto">
            <a:xfrm>
              <a:off x="1390650" y="3357563"/>
              <a:ext cx="2057400" cy="495300"/>
              <a:chOff x="3420" y="1908"/>
              <a:chExt cx="3240" cy="780"/>
            </a:xfrm>
          </p:grpSpPr>
          <p:sp>
            <p:nvSpPr>
              <p:cNvPr id="92" name="Line 11"/>
              <p:cNvSpPr>
                <a:spLocks noChangeShapeType="1"/>
              </p:cNvSpPr>
              <p:nvPr/>
            </p:nvSpPr>
            <p:spPr bwMode="auto">
              <a:xfrm>
                <a:off x="34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 name="Oval 12"/>
              <p:cNvSpPr>
                <a:spLocks noChangeArrowheads="1"/>
              </p:cNvSpPr>
              <p:nvPr/>
            </p:nvSpPr>
            <p:spPr bwMode="auto">
              <a:xfrm>
                <a:off x="450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94" name="Line 13"/>
              <p:cNvSpPr>
                <a:spLocks noChangeShapeType="1"/>
              </p:cNvSpPr>
              <p:nvPr/>
            </p:nvSpPr>
            <p:spPr bwMode="auto">
              <a:xfrm>
                <a:off x="504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 name="AutoShape 14"/>
              <p:cNvSpPr>
                <a:spLocks noChangeArrowheads="1"/>
              </p:cNvSpPr>
              <p:nvPr/>
            </p:nvSpPr>
            <p:spPr bwMode="auto">
              <a:xfrm>
                <a:off x="6120" y="20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96" name="Rectangle 15"/>
              <p:cNvSpPr>
                <a:spLocks noChangeArrowheads="1"/>
              </p:cNvSpPr>
              <p:nvPr/>
            </p:nvSpPr>
            <p:spPr bwMode="auto">
              <a:xfrm>
                <a:off x="55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endParaRPr lang="en-US" altLang="zh-CN"/>
              </a:p>
            </p:txBody>
          </p:sp>
        </p:grpSp>
        <p:sp>
          <p:nvSpPr>
            <p:cNvPr id="31" name="AutoShape 16"/>
            <p:cNvSpPr>
              <a:spLocks noChangeArrowheads="1"/>
            </p:cNvSpPr>
            <p:nvPr/>
          </p:nvSpPr>
          <p:spPr bwMode="auto">
            <a:xfrm>
              <a:off x="4227513" y="2997200"/>
              <a:ext cx="800100" cy="693738"/>
            </a:xfrm>
            <a:prstGeom prst="rightArrow">
              <a:avLst>
                <a:gd name="adj1" fmla="val 50000"/>
                <a:gd name="adj2" fmla="val 28833"/>
              </a:avLst>
            </a:prstGeom>
            <a:solidFill>
              <a:srgbClr val="FFFFFF"/>
            </a:solidFill>
            <a:ln w="9525">
              <a:solidFill>
                <a:srgbClr val="000000"/>
              </a:solidFill>
              <a:miter lim="800000"/>
              <a:headEnd/>
              <a:tailEnd/>
            </a:ln>
          </p:spPr>
          <p:txBody>
            <a:bodyPr/>
            <a:lstStyle/>
            <a:p>
              <a:endParaRPr lang="en-US"/>
            </a:p>
          </p:txBody>
        </p:sp>
        <p:grpSp>
          <p:nvGrpSpPr>
            <p:cNvPr id="32" name="Group 17"/>
            <p:cNvGrpSpPr>
              <a:grpSpLocks/>
            </p:cNvGrpSpPr>
            <p:nvPr/>
          </p:nvGrpSpPr>
          <p:grpSpPr bwMode="auto">
            <a:xfrm>
              <a:off x="1403350" y="4149725"/>
              <a:ext cx="4114800" cy="495300"/>
              <a:chOff x="1260" y="1908"/>
              <a:chExt cx="6480" cy="780"/>
            </a:xfrm>
          </p:grpSpPr>
          <p:sp>
            <p:nvSpPr>
              <p:cNvPr id="81" name="Line 18"/>
              <p:cNvSpPr>
                <a:spLocks noChangeShapeType="1"/>
              </p:cNvSpPr>
              <p:nvPr/>
            </p:nvSpPr>
            <p:spPr bwMode="auto">
              <a:xfrm>
                <a:off x="61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 name="Oval 19"/>
              <p:cNvSpPr>
                <a:spLocks noChangeArrowheads="1"/>
              </p:cNvSpPr>
              <p:nvPr/>
            </p:nvSpPr>
            <p:spPr bwMode="auto">
              <a:xfrm>
                <a:off x="558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83" name="Line 20"/>
              <p:cNvSpPr>
                <a:spLocks noChangeShapeType="1"/>
              </p:cNvSpPr>
              <p:nvPr/>
            </p:nvSpPr>
            <p:spPr bwMode="auto">
              <a:xfrm>
                <a:off x="450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Rectangle 21"/>
              <p:cNvSpPr>
                <a:spLocks noChangeArrowheads="1"/>
              </p:cNvSpPr>
              <p:nvPr/>
            </p:nvSpPr>
            <p:spPr bwMode="auto">
              <a:xfrm>
                <a:off x="486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85" name="Rectangle 22"/>
              <p:cNvSpPr>
                <a:spLocks noChangeArrowheads="1"/>
              </p:cNvSpPr>
              <p:nvPr/>
            </p:nvSpPr>
            <p:spPr bwMode="auto">
              <a:xfrm>
                <a:off x="324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sp>
            <p:nvSpPr>
              <p:cNvPr id="86" name="Oval 23"/>
              <p:cNvSpPr>
                <a:spLocks noChangeArrowheads="1"/>
              </p:cNvSpPr>
              <p:nvPr/>
            </p:nvSpPr>
            <p:spPr bwMode="auto">
              <a:xfrm>
                <a:off x="396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87" name="Line 24"/>
              <p:cNvSpPr>
                <a:spLocks noChangeShapeType="1"/>
              </p:cNvSpPr>
              <p:nvPr/>
            </p:nvSpPr>
            <p:spPr bwMode="auto">
              <a:xfrm>
                <a:off x="288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 name="AutoShape 25"/>
              <p:cNvSpPr>
                <a:spLocks noChangeArrowheads="1"/>
              </p:cNvSpPr>
              <p:nvPr/>
            </p:nvSpPr>
            <p:spPr bwMode="auto">
              <a:xfrm>
                <a:off x="7200" y="20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89" name="Oval 26"/>
              <p:cNvSpPr>
                <a:spLocks noChangeArrowheads="1"/>
              </p:cNvSpPr>
              <p:nvPr/>
            </p:nvSpPr>
            <p:spPr bwMode="auto">
              <a:xfrm>
                <a:off x="234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90" name="Line 27"/>
              <p:cNvSpPr>
                <a:spLocks noChangeShapeType="1"/>
              </p:cNvSpPr>
              <p:nvPr/>
            </p:nvSpPr>
            <p:spPr bwMode="auto">
              <a:xfrm>
                <a:off x="126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 name="Rectangle 28"/>
              <p:cNvSpPr>
                <a:spLocks noChangeArrowheads="1"/>
              </p:cNvSpPr>
              <p:nvPr/>
            </p:nvSpPr>
            <p:spPr bwMode="auto">
              <a:xfrm>
                <a:off x="64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p>
              <a:p>
                <a:pPr algn="l"/>
                <a:endParaRPr lang="en-US" altLang="zh-CN"/>
              </a:p>
            </p:txBody>
          </p:sp>
        </p:grpSp>
        <p:sp>
          <p:nvSpPr>
            <p:cNvPr id="33" name="AutoShape 29"/>
            <p:cNvSpPr>
              <a:spLocks noChangeArrowheads="1"/>
            </p:cNvSpPr>
            <p:nvPr/>
          </p:nvSpPr>
          <p:spPr bwMode="auto">
            <a:xfrm>
              <a:off x="6292850" y="4076700"/>
              <a:ext cx="800100" cy="692150"/>
            </a:xfrm>
            <a:prstGeom prst="rightArrow">
              <a:avLst>
                <a:gd name="adj1" fmla="val 50000"/>
                <a:gd name="adj2" fmla="val 28899"/>
              </a:avLst>
            </a:prstGeom>
            <a:solidFill>
              <a:srgbClr val="FFFFFF"/>
            </a:solidFill>
            <a:ln w="9525">
              <a:solidFill>
                <a:srgbClr val="000000"/>
              </a:solidFill>
              <a:miter lim="800000"/>
              <a:headEnd/>
              <a:tailEnd/>
            </a:ln>
          </p:spPr>
          <p:txBody>
            <a:bodyPr/>
            <a:lstStyle/>
            <a:p>
              <a:endParaRPr lang="en-US"/>
            </a:p>
          </p:txBody>
        </p:sp>
        <p:grpSp>
          <p:nvGrpSpPr>
            <p:cNvPr id="34" name="Group 30"/>
            <p:cNvGrpSpPr>
              <a:grpSpLocks/>
            </p:cNvGrpSpPr>
            <p:nvPr/>
          </p:nvGrpSpPr>
          <p:grpSpPr bwMode="auto">
            <a:xfrm>
              <a:off x="1390650" y="4938713"/>
              <a:ext cx="5486400" cy="1585912"/>
              <a:chOff x="360" y="1908"/>
              <a:chExt cx="8640" cy="2496"/>
            </a:xfrm>
          </p:grpSpPr>
          <p:sp>
            <p:nvSpPr>
              <p:cNvPr id="35" name="Line 31"/>
              <p:cNvSpPr>
                <a:spLocks noChangeShapeType="1"/>
              </p:cNvSpPr>
              <p:nvPr/>
            </p:nvSpPr>
            <p:spPr bwMode="auto">
              <a:xfrm>
                <a:off x="7740" y="2532"/>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 name="Oval 32"/>
              <p:cNvSpPr>
                <a:spLocks noChangeArrowheads="1"/>
              </p:cNvSpPr>
              <p:nvPr/>
            </p:nvSpPr>
            <p:spPr bwMode="auto">
              <a:xfrm>
                <a:off x="558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37" name="Line 33"/>
              <p:cNvSpPr>
                <a:spLocks noChangeShapeType="1"/>
              </p:cNvSpPr>
              <p:nvPr/>
            </p:nvSpPr>
            <p:spPr bwMode="auto">
              <a:xfrm>
                <a:off x="450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Rectangle 34"/>
              <p:cNvSpPr>
                <a:spLocks noChangeArrowheads="1"/>
              </p:cNvSpPr>
              <p:nvPr/>
            </p:nvSpPr>
            <p:spPr bwMode="auto">
              <a:xfrm>
                <a:off x="486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39" name="Rectangle 35"/>
              <p:cNvSpPr>
                <a:spLocks noChangeArrowheads="1"/>
              </p:cNvSpPr>
              <p:nvPr/>
            </p:nvSpPr>
            <p:spPr bwMode="auto">
              <a:xfrm>
                <a:off x="324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sp>
            <p:nvSpPr>
              <p:cNvPr id="40" name="Oval 36"/>
              <p:cNvSpPr>
                <a:spLocks noChangeArrowheads="1"/>
              </p:cNvSpPr>
              <p:nvPr/>
            </p:nvSpPr>
            <p:spPr bwMode="auto">
              <a:xfrm>
                <a:off x="396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41" name="Line 37"/>
              <p:cNvSpPr>
                <a:spLocks noChangeShapeType="1"/>
              </p:cNvSpPr>
              <p:nvPr/>
            </p:nvSpPr>
            <p:spPr bwMode="auto">
              <a:xfrm>
                <a:off x="288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Oval 38"/>
              <p:cNvSpPr>
                <a:spLocks noChangeArrowheads="1"/>
              </p:cNvSpPr>
              <p:nvPr/>
            </p:nvSpPr>
            <p:spPr bwMode="auto">
              <a:xfrm>
                <a:off x="234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43" name="Line 39"/>
              <p:cNvSpPr>
                <a:spLocks noChangeShapeType="1"/>
              </p:cNvSpPr>
              <p:nvPr/>
            </p:nvSpPr>
            <p:spPr bwMode="auto">
              <a:xfrm flipV="1">
                <a:off x="1620" y="2376"/>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40"/>
              <p:cNvSpPr>
                <a:spLocks noChangeArrowheads="1"/>
              </p:cNvSpPr>
              <p:nvPr/>
            </p:nvSpPr>
            <p:spPr bwMode="auto">
              <a:xfrm>
                <a:off x="64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p>
              <a:p>
                <a:pPr algn="l"/>
                <a:endParaRPr lang="en-US" altLang="zh-CN"/>
              </a:p>
            </p:txBody>
          </p:sp>
          <p:sp>
            <p:nvSpPr>
              <p:cNvPr id="45" name="Oval 41"/>
              <p:cNvSpPr>
                <a:spLocks noChangeArrowheads="1"/>
              </p:cNvSpPr>
              <p:nvPr/>
            </p:nvSpPr>
            <p:spPr bwMode="auto">
              <a:xfrm>
                <a:off x="1080" y="284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46" name="Line 42"/>
              <p:cNvSpPr>
                <a:spLocks noChangeShapeType="1"/>
              </p:cNvSpPr>
              <p:nvPr/>
            </p:nvSpPr>
            <p:spPr bwMode="auto">
              <a:xfrm>
                <a:off x="360" y="3156"/>
                <a:ext cx="7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AutoShape 43"/>
              <p:cNvSpPr>
                <a:spLocks noChangeArrowheads="1"/>
              </p:cNvSpPr>
              <p:nvPr/>
            </p:nvSpPr>
            <p:spPr bwMode="auto">
              <a:xfrm>
                <a:off x="8460" y="284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48" name="Oval 44"/>
              <p:cNvSpPr>
                <a:spLocks noChangeArrowheads="1"/>
              </p:cNvSpPr>
              <p:nvPr/>
            </p:nvSpPr>
            <p:spPr bwMode="auto">
              <a:xfrm>
                <a:off x="720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49" name="Line 45"/>
              <p:cNvSpPr>
                <a:spLocks noChangeShapeType="1"/>
              </p:cNvSpPr>
              <p:nvPr/>
            </p:nvSpPr>
            <p:spPr bwMode="auto">
              <a:xfrm>
                <a:off x="61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Line 46"/>
              <p:cNvSpPr>
                <a:spLocks noChangeShapeType="1"/>
              </p:cNvSpPr>
              <p:nvPr/>
            </p:nvSpPr>
            <p:spPr bwMode="auto">
              <a:xfrm>
                <a:off x="1620" y="3312"/>
                <a:ext cx="180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Oval 47"/>
              <p:cNvSpPr>
                <a:spLocks noChangeArrowheads="1"/>
              </p:cNvSpPr>
              <p:nvPr/>
            </p:nvSpPr>
            <p:spPr bwMode="auto">
              <a:xfrm>
                <a:off x="3420" y="3780"/>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52" name="Line 48"/>
              <p:cNvSpPr>
                <a:spLocks noChangeShapeType="1"/>
              </p:cNvSpPr>
              <p:nvPr/>
            </p:nvSpPr>
            <p:spPr bwMode="auto">
              <a:xfrm>
                <a:off x="3960" y="4092"/>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Oval 49"/>
              <p:cNvSpPr>
                <a:spLocks noChangeArrowheads="1"/>
              </p:cNvSpPr>
              <p:nvPr/>
            </p:nvSpPr>
            <p:spPr bwMode="auto">
              <a:xfrm>
                <a:off x="5940" y="3780"/>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54" name="Line 50"/>
              <p:cNvSpPr>
                <a:spLocks noChangeShapeType="1"/>
              </p:cNvSpPr>
              <p:nvPr/>
            </p:nvSpPr>
            <p:spPr bwMode="auto">
              <a:xfrm flipV="1">
                <a:off x="6480" y="3312"/>
                <a:ext cx="19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Rectangle 51"/>
              <p:cNvSpPr>
                <a:spLocks noChangeArrowheads="1"/>
              </p:cNvSpPr>
              <p:nvPr/>
            </p:nvSpPr>
            <p:spPr bwMode="auto">
              <a:xfrm>
                <a:off x="18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56" name="Rectangle 52"/>
              <p:cNvSpPr>
                <a:spLocks noChangeArrowheads="1"/>
              </p:cNvSpPr>
              <p:nvPr/>
            </p:nvSpPr>
            <p:spPr bwMode="auto">
              <a:xfrm>
                <a:off x="252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78" name="Rectangle 53"/>
              <p:cNvSpPr>
                <a:spLocks noChangeArrowheads="1"/>
              </p:cNvSpPr>
              <p:nvPr/>
            </p:nvSpPr>
            <p:spPr bwMode="auto">
              <a:xfrm>
                <a:off x="738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79" name="Rectangle 54"/>
              <p:cNvSpPr>
                <a:spLocks noChangeArrowheads="1"/>
              </p:cNvSpPr>
              <p:nvPr/>
            </p:nvSpPr>
            <p:spPr bwMode="auto">
              <a:xfrm>
                <a:off x="486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sp>
            <p:nvSpPr>
              <p:cNvPr id="80" name="Rectangle 55"/>
              <p:cNvSpPr>
                <a:spLocks noChangeArrowheads="1"/>
              </p:cNvSpPr>
              <p:nvPr/>
            </p:nvSpPr>
            <p:spPr bwMode="auto">
              <a:xfrm>
                <a:off x="81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grpSp>
    </p:spTree>
    <p:extLst>
      <p:ext uri="{BB962C8B-B14F-4D97-AF65-F5344CB8AC3E}">
        <p14:creationId xmlns:p14="http://schemas.microsoft.com/office/powerpoint/2010/main" val="20356024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NFAs Construction</a:t>
            </a:r>
            <a:endParaRPr lang="en-US" dirty="0"/>
          </a:p>
        </p:txBody>
      </p:sp>
      <p:sp>
        <p:nvSpPr>
          <p:cNvPr id="4" name="Content Placeholder 3"/>
          <p:cNvSpPr>
            <a:spLocks noGrp="1"/>
          </p:cNvSpPr>
          <p:nvPr>
            <p:ph sz="half" idx="1"/>
          </p:nvPr>
        </p:nvSpPr>
        <p:spPr>
          <a:xfrm>
            <a:off x="1206500" y="1837790"/>
            <a:ext cx="9512302" cy="506592"/>
          </a:xfrm>
        </p:spPr>
        <p:txBody>
          <a:bodyPr>
            <a:normAutofit/>
          </a:bodyPr>
          <a:lstStyle/>
          <a:p>
            <a:pPr>
              <a:buNone/>
            </a:pPr>
            <a:r>
              <a:rPr lang="en-US" altLang="zh-CN" sz="2800" dirty="0"/>
              <a:t>Translate regular expression  </a:t>
            </a:r>
            <a:r>
              <a:rPr lang="en-US" altLang="zh-CN" sz="2800" i="1" dirty="0"/>
              <a:t>letter(</a:t>
            </a:r>
            <a:r>
              <a:rPr lang="en-US" altLang="zh-CN" sz="2800" i="1" dirty="0" err="1"/>
              <a:t>letter|digit</a:t>
            </a:r>
            <a:r>
              <a:rPr lang="en-US" altLang="zh-CN" sz="2800" i="1" dirty="0"/>
              <a:t>)*</a:t>
            </a:r>
            <a:r>
              <a:rPr lang="en-US" altLang="zh-CN" sz="2800" dirty="0"/>
              <a:t> into NFA</a:t>
            </a:r>
            <a:endParaRPr lang="en-US" altLang="zh-CN" sz="2800" b="1" dirty="0" smtClean="0"/>
          </a:p>
        </p:txBody>
      </p:sp>
      <p:grpSp>
        <p:nvGrpSpPr>
          <p:cNvPr id="57" name="Group 56"/>
          <p:cNvGrpSpPr/>
          <p:nvPr/>
        </p:nvGrpSpPr>
        <p:grpSpPr>
          <a:xfrm>
            <a:off x="1869441" y="2444812"/>
            <a:ext cx="8186420" cy="3795999"/>
            <a:chOff x="88900" y="2303463"/>
            <a:chExt cx="8947150" cy="4149725"/>
          </a:xfrm>
        </p:grpSpPr>
        <p:sp>
          <p:nvSpPr>
            <p:cNvPr id="58" name="AutoShape 16"/>
            <p:cNvSpPr>
              <a:spLocks noChangeArrowheads="1"/>
            </p:cNvSpPr>
            <p:nvPr/>
          </p:nvSpPr>
          <p:spPr bwMode="auto">
            <a:xfrm>
              <a:off x="3059113" y="2565400"/>
              <a:ext cx="800100" cy="693738"/>
            </a:xfrm>
            <a:prstGeom prst="rightArrow">
              <a:avLst>
                <a:gd name="adj1" fmla="val 50000"/>
                <a:gd name="adj2" fmla="val 28833"/>
              </a:avLst>
            </a:prstGeom>
            <a:solidFill>
              <a:srgbClr val="FFFFFF"/>
            </a:solidFill>
            <a:ln w="9525">
              <a:solidFill>
                <a:srgbClr val="000000"/>
              </a:solidFill>
              <a:miter lim="800000"/>
              <a:headEnd/>
              <a:tailEnd/>
            </a:ln>
          </p:spPr>
          <p:txBody>
            <a:bodyPr/>
            <a:lstStyle/>
            <a:p>
              <a:endParaRPr lang="en-US"/>
            </a:p>
          </p:txBody>
        </p:sp>
        <p:sp>
          <p:nvSpPr>
            <p:cNvPr id="59" name="AutoShape 29"/>
            <p:cNvSpPr>
              <a:spLocks noChangeArrowheads="1"/>
            </p:cNvSpPr>
            <p:nvPr/>
          </p:nvSpPr>
          <p:spPr bwMode="auto">
            <a:xfrm>
              <a:off x="7667625" y="2708275"/>
              <a:ext cx="800100" cy="692150"/>
            </a:xfrm>
            <a:prstGeom prst="rightArrow">
              <a:avLst>
                <a:gd name="adj1" fmla="val 50000"/>
                <a:gd name="adj2" fmla="val 28899"/>
              </a:avLst>
            </a:prstGeom>
            <a:solidFill>
              <a:srgbClr val="FFFFFF"/>
            </a:solidFill>
            <a:ln w="9525">
              <a:solidFill>
                <a:srgbClr val="000000"/>
              </a:solidFill>
              <a:miter lim="800000"/>
              <a:headEnd/>
              <a:tailEnd/>
            </a:ln>
          </p:spPr>
          <p:txBody>
            <a:bodyPr/>
            <a:lstStyle/>
            <a:p>
              <a:endParaRPr lang="en-US"/>
            </a:p>
          </p:txBody>
        </p:sp>
        <p:grpSp>
          <p:nvGrpSpPr>
            <p:cNvPr id="60" name="Group 56"/>
            <p:cNvGrpSpPr>
              <a:grpSpLocks/>
            </p:cNvGrpSpPr>
            <p:nvPr/>
          </p:nvGrpSpPr>
          <p:grpSpPr bwMode="auto">
            <a:xfrm>
              <a:off x="827088" y="2420938"/>
              <a:ext cx="1943100" cy="495300"/>
              <a:chOff x="6120" y="1908"/>
              <a:chExt cx="3060" cy="780"/>
            </a:xfrm>
          </p:grpSpPr>
          <p:sp>
            <p:nvSpPr>
              <p:cNvPr id="186" name="Line 57"/>
              <p:cNvSpPr>
                <a:spLocks noChangeShapeType="1"/>
              </p:cNvSpPr>
              <p:nvPr/>
            </p:nvSpPr>
            <p:spPr bwMode="auto">
              <a:xfrm>
                <a:off x="7740" y="23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7" name="Rectangle 58"/>
              <p:cNvSpPr>
                <a:spLocks noChangeArrowheads="1"/>
              </p:cNvSpPr>
              <p:nvPr/>
            </p:nvSpPr>
            <p:spPr bwMode="auto">
              <a:xfrm>
                <a:off x="7920" y="190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dirty="0"/>
                  <a:t>letter</a:t>
                </a:r>
              </a:p>
              <a:p>
                <a:pPr algn="l"/>
                <a:endParaRPr lang="en-US" altLang="zh-CN" dirty="0"/>
              </a:p>
            </p:txBody>
          </p:sp>
          <p:sp>
            <p:nvSpPr>
              <p:cNvPr id="188" name="AutoShape 59"/>
              <p:cNvSpPr>
                <a:spLocks noChangeArrowheads="1"/>
              </p:cNvSpPr>
              <p:nvPr/>
            </p:nvSpPr>
            <p:spPr bwMode="auto">
              <a:xfrm>
                <a:off x="8640" y="20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89" name="Oval 60"/>
              <p:cNvSpPr>
                <a:spLocks noChangeArrowheads="1"/>
              </p:cNvSpPr>
              <p:nvPr/>
            </p:nvSpPr>
            <p:spPr bwMode="auto">
              <a:xfrm>
                <a:off x="720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90" name="Line 61"/>
              <p:cNvSpPr>
                <a:spLocks noChangeShapeType="1"/>
              </p:cNvSpPr>
              <p:nvPr/>
            </p:nvSpPr>
            <p:spPr bwMode="auto">
              <a:xfrm>
                <a:off x="61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1" name="Group 62"/>
            <p:cNvGrpSpPr>
              <a:grpSpLocks/>
            </p:cNvGrpSpPr>
            <p:nvPr/>
          </p:nvGrpSpPr>
          <p:grpSpPr bwMode="auto">
            <a:xfrm>
              <a:off x="827088" y="2997200"/>
              <a:ext cx="1943100" cy="495300"/>
              <a:chOff x="6120" y="1908"/>
              <a:chExt cx="3060" cy="780"/>
            </a:xfrm>
          </p:grpSpPr>
          <p:sp>
            <p:nvSpPr>
              <p:cNvPr id="181" name="Line 63"/>
              <p:cNvSpPr>
                <a:spLocks noChangeShapeType="1"/>
              </p:cNvSpPr>
              <p:nvPr/>
            </p:nvSpPr>
            <p:spPr bwMode="auto">
              <a:xfrm>
                <a:off x="7740" y="23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2" name="Rectangle 64"/>
              <p:cNvSpPr>
                <a:spLocks noChangeArrowheads="1"/>
              </p:cNvSpPr>
              <p:nvPr/>
            </p:nvSpPr>
            <p:spPr bwMode="auto">
              <a:xfrm>
                <a:off x="7920" y="190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sp>
            <p:nvSpPr>
              <p:cNvPr id="183" name="AutoShape 65"/>
              <p:cNvSpPr>
                <a:spLocks noChangeArrowheads="1"/>
              </p:cNvSpPr>
              <p:nvPr/>
            </p:nvSpPr>
            <p:spPr bwMode="auto">
              <a:xfrm>
                <a:off x="8640" y="206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84" name="Oval 66"/>
              <p:cNvSpPr>
                <a:spLocks noChangeArrowheads="1"/>
              </p:cNvSpPr>
              <p:nvPr/>
            </p:nvSpPr>
            <p:spPr bwMode="auto">
              <a:xfrm>
                <a:off x="720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85" name="Line 67"/>
              <p:cNvSpPr>
                <a:spLocks noChangeShapeType="1"/>
              </p:cNvSpPr>
              <p:nvPr/>
            </p:nvSpPr>
            <p:spPr bwMode="auto">
              <a:xfrm>
                <a:off x="61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2" name="Group 68"/>
            <p:cNvGrpSpPr>
              <a:grpSpLocks/>
            </p:cNvGrpSpPr>
            <p:nvPr/>
          </p:nvGrpSpPr>
          <p:grpSpPr bwMode="auto">
            <a:xfrm>
              <a:off x="4067175" y="2303463"/>
              <a:ext cx="3429000" cy="1485900"/>
              <a:chOff x="2880" y="4560"/>
              <a:chExt cx="5400" cy="2340"/>
            </a:xfrm>
          </p:grpSpPr>
          <p:sp>
            <p:nvSpPr>
              <p:cNvPr id="162" name="Line 69"/>
              <p:cNvSpPr>
                <a:spLocks noChangeShapeType="1"/>
              </p:cNvSpPr>
              <p:nvPr/>
            </p:nvSpPr>
            <p:spPr bwMode="auto">
              <a:xfrm>
                <a:off x="5580" y="5028"/>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3" name="Rectangle 70"/>
              <p:cNvSpPr>
                <a:spLocks noChangeArrowheads="1"/>
              </p:cNvSpPr>
              <p:nvPr/>
            </p:nvSpPr>
            <p:spPr bwMode="auto">
              <a:xfrm>
                <a:off x="5760" y="456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64" name="Oval 71"/>
              <p:cNvSpPr>
                <a:spLocks noChangeArrowheads="1"/>
              </p:cNvSpPr>
              <p:nvPr/>
            </p:nvSpPr>
            <p:spPr bwMode="auto">
              <a:xfrm>
                <a:off x="5040" y="4716"/>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65" name="Line 72"/>
              <p:cNvSpPr>
                <a:spLocks noChangeShapeType="1"/>
              </p:cNvSpPr>
              <p:nvPr/>
            </p:nvSpPr>
            <p:spPr bwMode="auto">
              <a:xfrm flipV="1">
                <a:off x="4320" y="5028"/>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6" name="Line 73"/>
              <p:cNvSpPr>
                <a:spLocks noChangeShapeType="1"/>
              </p:cNvSpPr>
              <p:nvPr/>
            </p:nvSpPr>
            <p:spPr bwMode="auto">
              <a:xfrm>
                <a:off x="5580" y="6588"/>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7" name="Rectangle 74"/>
              <p:cNvSpPr>
                <a:spLocks noChangeArrowheads="1"/>
              </p:cNvSpPr>
              <p:nvPr/>
            </p:nvSpPr>
            <p:spPr bwMode="auto">
              <a:xfrm>
                <a:off x="5760" y="612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dirty="0" smtClean="0"/>
                  <a:t>digit</a:t>
                </a:r>
                <a:endParaRPr lang="en-US" altLang="zh-CN" sz="1000" dirty="0"/>
              </a:p>
              <a:p>
                <a:pPr algn="l"/>
                <a:endParaRPr lang="en-US" altLang="zh-CN" dirty="0"/>
              </a:p>
            </p:txBody>
          </p:sp>
          <p:sp>
            <p:nvSpPr>
              <p:cNvPr id="168" name="AutoShape 75"/>
              <p:cNvSpPr>
                <a:spLocks noChangeArrowheads="1"/>
              </p:cNvSpPr>
              <p:nvPr/>
            </p:nvSpPr>
            <p:spPr bwMode="auto">
              <a:xfrm>
                <a:off x="7740" y="5496"/>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69" name="Oval 76"/>
              <p:cNvSpPr>
                <a:spLocks noChangeArrowheads="1"/>
              </p:cNvSpPr>
              <p:nvPr/>
            </p:nvSpPr>
            <p:spPr bwMode="auto">
              <a:xfrm>
                <a:off x="5040" y="6276"/>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70" name="Line 77"/>
              <p:cNvSpPr>
                <a:spLocks noChangeShapeType="1"/>
              </p:cNvSpPr>
              <p:nvPr/>
            </p:nvSpPr>
            <p:spPr bwMode="auto">
              <a:xfrm>
                <a:off x="4320" y="5964"/>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1" name="Oval 78"/>
              <p:cNvSpPr>
                <a:spLocks noChangeArrowheads="1"/>
              </p:cNvSpPr>
              <p:nvPr/>
            </p:nvSpPr>
            <p:spPr bwMode="auto">
              <a:xfrm>
                <a:off x="6480" y="4716"/>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72" name="Oval 79"/>
              <p:cNvSpPr>
                <a:spLocks noChangeArrowheads="1"/>
              </p:cNvSpPr>
              <p:nvPr/>
            </p:nvSpPr>
            <p:spPr bwMode="auto">
              <a:xfrm>
                <a:off x="6480" y="6276"/>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73" name="Line 80"/>
              <p:cNvSpPr>
                <a:spLocks noChangeShapeType="1"/>
              </p:cNvSpPr>
              <p:nvPr/>
            </p:nvSpPr>
            <p:spPr bwMode="auto">
              <a:xfrm>
                <a:off x="7020" y="5184"/>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 name="Line 81"/>
              <p:cNvSpPr>
                <a:spLocks noChangeShapeType="1"/>
              </p:cNvSpPr>
              <p:nvPr/>
            </p:nvSpPr>
            <p:spPr bwMode="auto">
              <a:xfrm flipV="1">
                <a:off x="7020" y="5964"/>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5" name="Oval 82"/>
              <p:cNvSpPr>
                <a:spLocks noChangeArrowheads="1"/>
              </p:cNvSpPr>
              <p:nvPr/>
            </p:nvSpPr>
            <p:spPr bwMode="auto">
              <a:xfrm>
                <a:off x="3780" y="5496"/>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76" name="Line 83"/>
              <p:cNvSpPr>
                <a:spLocks noChangeShapeType="1"/>
              </p:cNvSpPr>
              <p:nvPr/>
            </p:nvSpPr>
            <p:spPr bwMode="auto">
              <a:xfrm>
                <a:off x="2880" y="5808"/>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7" name="Rectangle 84"/>
              <p:cNvSpPr>
                <a:spLocks noChangeArrowheads="1"/>
              </p:cNvSpPr>
              <p:nvPr/>
            </p:nvSpPr>
            <p:spPr bwMode="auto">
              <a:xfrm>
                <a:off x="4500" y="4872"/>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78" name="Rectangle 85"/>
              <p:cNvSpPr>
                <a:spLocks noChangeArrowheads="1"/>
              </p:cNvSpPr>
              <p:nvPr/>
            </p:nvSpPr>
            <p:spPr bwMode="auto">
              <a:xfrm>
                <a:off x="4680" y="58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79" name="Rectangle 86"/>
              <p:cNvSpPr>
                <a:spLocks noChangeArrowheads="1"/>
              </p:cNvSpPr>
              <p:nvPr/>
            </p:nvSpPr>
            <p:spPr bwMode="auto">
              <a:xfrm>
                <a:off x="7380" y="4872"/>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80" name="Rectangle 87"/>
              <p:cNvSpPr>
                <a:spLocks noChangeArrowheads="1"/>
              </p:cNvSpPr>
              <p:nvPr/>
            </p:nvSpPr>
            <p:spPr bwMode="auto">
              <a:xfrm>
                <a:off x="7200" y="58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grpSp>
          <p:nvGrpSpPr>
            <p:cNvPr id="63" name="Group 88"/>
            <p:cNvGrpSpPr>
              <a:grpSpLocks/>
            </p:cNvGrpSpPr>
            <p:nvPr/>
          </p:nvGrpSpPr>
          <p:grpSpPr bwMode="auto">
            <a:xfrm>
              <a:off x="88900" y="3500438"/>
              <a:ext cx="4914900" cy="1800225"/>
              <a:chOff x="360" y="816"/>
              <a:chExt cx="7740" cy="3900"/>
            </a:xfrm>
          </p:grpSpPr>
          <p:sp>
            <p:nvSpPr>
              <p:cNvPr id="129" name="Line 89"/>
              <p:cNvSpPr>
                <a:spLocks noChangeShapeType="1"/>
              </p:cNvSpPr>
              <p:nvPr/>
            </p:nvSpPr>
            <p:spPr bwMode="auto">
              <a:xfrm>
                <a:off x="3960" y="206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0" name="Rectangle 90"/>
              <p:cNvSpPr>
                <a:spLocks noChangeArrowheads="1"/>
              </p:cNvSpPr>
              <p:nvPr/>
            </p:nvSpPr>
            <p:spPr bwMode="auto">
              <a:xfrm>
                <a:off x="4140" y="1596"/>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31" name="Oval 91"/>
              <p:cNvSpPr>
                <a:spLocks noChangeArrowheads="1"/>
              </p:cNvSpPr>
              <p:nvPr/>
            </p:nvSpPr>
            <p:spPr bwMode="auto">
              <a:xfrm>
                <a:off x="3420" y="175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32" name="Line 92"/>
              <p:cNvSpPr>
                <a:spLocks noChangeShapeType="1"/>
              </p:cNvSpPr>
              <p:nvPr/>
            </p:nvSpPr>
            <p:spPr bwMode="auto">
              <a:xfrm flipV="1">
                <a:off x="2700" y="2064"/>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 name="Line 93"/>
              <p:cNvSpPr>
                <a:spLocks noChangeShapeType="1"/>
              </p:cNvSpPr>
              <p:nvPr/>
            </p:nvSpPr>
            <p:spPr bwMode="auto">
              <a:xfrm>
                <a:off x="3960" y="362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4" name="Rectangle 94"/>
              <p:cNvSpPr>
                <a:spLocks noChangeArrowheads="1"/>
              </p:cNvSpPr>
              <p:nvPr/>
            </p:nvSpPr>
            <p:spPr bwMode="auto">
              <a:xfrm>
                <a:off x="4140" y="3156"/>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dirty="0" smtClean="0"/>
                  <a:t>digit</a:t>
                </a:r>
                <a:endParaRPr lang="en-US" altLang="zh-CN" sz="1000" dirty="0"/>
              </a:p>
              <a:p>
                <a:pPr algn="l"/>
                <a:endParaRPr lang="en-US" altLang="zh-CN" dirty="0"/>
              </a:p>
            </p:txBody>
          </p:sp>
          <p:sp>
            <p:nvSpPr>
              <p:cNvPr id="135" name="AutoShape 95"/>
              <p:cNvSpPr>
                <a:spLocks noChangeArrowheads="1"/>
              </p:cNvSpPr>
              <p:nvPr/>
            </p:nvSpPr>
            <p:spPr bwMode="auto">
              <a:xfrm>
                <a:off x="7560" y="2532"/>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36" name="Oval 96"/>
              <p:cNvSpPr>
                <a:spLocks noChangeArrowheads="1"/>
              </p:cNvSpPr>
              <p:nvPr/>
            </p:nvSpPr>
            <p:spPr bwMode="auto">
              <a:xfrm>
                <a:off x="3420" y="331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37" name="Line 97"/>
              <p:cNvSpPr>
                <a:spLocks noChangeShapeType="1"/>
              </p:cNvSpPr>
              <p:nvPr/>
            </p:nvSpPr>
            <p:spPr bwMode="auto">
              <a:xfrm>
                <a:off x="2700" y="3000"/>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 name="Oval 98"/>
              <p:cNvSpPr>
                <a:spLocks noChangeArrowheads="1"/>
              </p:cNvSpPr>
              <p:nvPr/>
            </p:nvSpPr>
            <p:spPr bwMode="auto">
              <a:xfrm>
                <a:off x="4860" y="175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39" name="Oval 99"/>
              <p:cNvSpPr>
                <a:spLocks noChangeArrowheads="1"/>
              </p:cNvSpPr>
              <p:nvPr/>
            </p:nvSpPr>
            <p:spPr bwMode="auto">
              <a:xfrm>
                <a:off x="4860" y="331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40" name="Line 100"/>
              <p:cNvSpPr>
                <a:spLocks noChangeShapeType="1"/>
              </p:cNvSpPr>
              <p:nvPr/>
            </p:nvSpPr>
            <p:spPr bwMode="auto">
              <a:xfrm>
                <a:off x="5400" y="2220"/>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1" name="Line 101"/>
              <p:cNvSpPr>
                <a:spLocks noChangeShapeType="1"/>
              </p:cNvSpPr>
              <p:nvPr/>
            </p:nvSpPr>
            <p:spPr bwMode="auto">
              <a:xfrm flipV="1">
                <a:off x="5400" y="3000"/>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2" name="Oval 102"/>
              <p:cNvSpPr>
                <a:spLocks noChangeArrowheads="1"/>
              </p:cNvSpPr>
              <p:nvPr/>
            </p:nvSpPr>
            <p:spPr bwMode="auto">
              <a:xfrm>
                <a:off x="2160" y="253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43" name="Line 103"/>
              <p:cNvSpPr>
                <a:spLocks noChangeShapeType="1"/>
              </p:cNvSpPr>
              <p:nvPr/>
            </p:nvSpPr>
            <p:spPr bwMode="auto">
              <a:xfrm>
                <a:off x="360" y="28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4" name="Rectangle 104"/>
              <p:cNvSpPr>
                <a:spLocks noChangeArrowheads="1"/>
              </p:cNvSpPr>
              <p:nvPr/>
            </p:nvSpPr>
            <p:spPr bwMode="auto">
              <a:xfrm>
                <a:off x="28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45" name="Rectangle 105"/>
              <p:cNvSpPr>
                <a:spLocks noChangeArrowheads="1"/>
              </p:cNvSpPr>
              <p:nvPr/>
            </p:nvSpPr>
            <p:spPr bwMode="auto">
              <a:xfrm>
                <a:off x="3060" y="2844"/>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46" name="Rectangle 106"/>
              <p:cNvSpPr>
                <a:spLocks noChangeArrowheads="1"/>
              </p:cNvSpPr>
              <p:nvPr/>
            </p:nvSpPr>
            <p:spPr bwMode="auto">
              <a:xfrm>
                <a:off x="576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47" name="Rectangle 107"/>
              <p:cNvSpPr>
                <a:spLocks noChangeArrowheads="1"/>
              </p:cNvSpPr>
              <p:nvPr/>
            </p:nvSpPr>
            <p:spPr bwMode="auto">
              <a:xfrm>
                <a:off x="5580" y="2844"/>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148" name="Group 108"/>
              <p:cNvGrpSpPr>
                <a:grpSpLocks/>
              </p:cNvGrpSpPr>
              <p:nvPr/>
            </p:nvGrpSpPr>
            <p:grpSpPr bwMode="auto">
              <a:xfrm>
                <a:off x="1260" y="2844"/>
                <a:ext cx="6480" cy="1872"/>
                <a:chOff x="2149" y="4014"/>
                <a:chExt cx="2978" cy="546"/>
              </a:xfrm>
            </p:grpSpPr>
            <p:sp>
              <p:nvSpPr>
                <p:cNvPr id="160" name="Arc 109"/>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1" name="Line 110"/>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49" name="Group 111"/>
              <p:cNvGrpSpPr>
                <a:grpSpLocks/>
              </p:cNvGrpSpPr>
              <p:nvPr/>
            </p:nvGrpSpPr>
            <p:grpSpPr bwMode="auto">
              <a:xfrm rot="10800000">
                <a:off x="2340" y="1284"/>
                <a:ext cx="4140" cy="1560"/>
                <a:chOff x="2149" y="4014"/>
                <a:chExt cx="2978" cy="546"/>
              </a:xfrm>
            </p:grpSpPr>
            <p:sp>
              <p:nvSpPr>
                <p:cNvPr id="158" name="Arc 112"/>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9" name="Line 113"/>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50" name="Rectangle 114"/>
              <p:cNvSpPr>
                <a:spLocks noChangeArrowheads="1"/>
              </p:cNvSpPr>
              <p:nvPr/>
            </p:nvSpPr>
            <p:spPr bwMode="auto">
              <a:xfrm>
                <a:off x="4320" y="81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51" name="Line 115"/>
              <p:cNvSpPr>
                <a:spLocks noChangeShapeType="1"/>
              </p:cNvSpPr>
              <p:nvPr/>
            </p:nvSpPr>
            <p:spPr bwMode="auto">
              <a:xfrm>
                <a:off x="6660" y="28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2" name="Oval 116"/>
              <p:cNvSpPr>
                <a:spLocks noChangeArrowheads="1"/>
              </p:cNvSpPr>
              <p:nvPr/>
            </p:nvSpPr>
            <p:spPr bwMode="auto">
              <a:xfrm>
                <a:off x="6120" y="253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53" name="Oval 117"/>
              <p:cNvSpPr>
                <a:spLocks noChangeArrowheads="1"/>
              </p:cNvSpPr>
              <p:nvPr/>
            </p:nvSpPr>
            <p:spPr bwMode="auto">
              <a:xfrm>
                <a:off x="900" y="2532"/>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54" name="Line 118"/>
              <p:cNvSpPr>
                <a:spLocks noChangeShapeType="1"/>
              </p:cNvSpPr>
              <p:nvPr/>
            </p:nvSpPr>
            <p:spPr bwMode="auto">
              <a:xfrm>
                <a:off x="1440" y="284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5" name="Rectangle 119"/>
              <p:cNvSpPr>
                <a:spLocks noChangeArrowheads="1"/>
              </p:cNvSpPr>
              <p:nvPr/>
            </p:nvSpPr>
            <p:spPr bwMode="auto">
              <a:xfrm>
                <a:off x="1620" y="237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56" name="Rectangle 120"/>
              <p:cNvSpPr>
                <a:spLocks noChangeArrowheads="1"/>
              </p:cNvSpPr>
              <p:nvPr/>
            </p:nvSpPr>
            <p:spPr bwMode="auto">
              <a:xfrm>
                <a:off x="6840" y="237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57" name="Rectangle 121"/>
              <p:cNvSpPr>
                <a:spLocks noChangeArrowheads="1"/>
              </p:cNvSpPr>
              <p:nvPr/>
            </p:nvSpPr>
            <p:spPr bwMode="auto">
              <a:xfrm>
                <a:off x="4320" y="424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grpSp>
          <p:nvGrpSpPr>
            <p:cNvPr id="64" name="Group 122"/>
            <p:cNvGrpSpPr>
              <a:grpSpLocks/>
            </p:cNvGrpSpPr>
            <p:nvPr/>
          </p:nvGrpSpPr>
          <p:grpSpPr bwMode="auto">
            <a:xfrm>
              <a:off x="2520950" y="4581525"/>
              <a:ext cx="6515100" cy="1871663"/>
              <a:chOff x="360" y="1128"/>
              <a:chExt cx="10260" cy="3900"/>
            </a:xfrm>
          </p:grpSpPr>
          <p:sp>
            <p:nvSpPr>
              <p:cNvPr id="66" name="Line 123"/>
              <p:cNvSpPr>
                <a:spLocks noChangeShapeType="1"/>
              </p:cNvSpPr>
              <p:nvPr/>
            </p:nvSpPr>
            <p:spPr bwMode="auto">
              <a:xfrm>
                <a:off x="6480" y="23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 name="Rectangle 124"/>
              <p:cNvSpPr>
                <a:spLocks noChangeArrowheads="1"/>
              </p:cNvSpPr>
              <p:nvPr/>
            </p:nvSpPr>
            <p:spPr bwMode="auto">
              <a:xfrm>
                <a:off x="6660" y="190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68" name="Oval 125"/>
              <p:cNvSpPr>
                <a:spLocks noChangeArrowheads="1"/>
              </p:cNvSpPr>
              <p:nvPr/>
            </p:nvSpPr>
            <p:spPr bwMode="auto">
              <a:xfrm>
                <a:off x="594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69" name="Line 126"/>
              <p:cNvSpPr>
                <a:spLocks noChangeShapeType="1"/>
              </p:cNvSpPr>
              <p:nvPr/>
            </p:nvSpPr>
            <p:spPr bwMode="auto">
              <a:xfrm flipV="1">
                <a:off x="5220" y="2376"/>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 name="Line 127"/>
              <p:cNvSpPr>
                <a:spLocks noChangeShapeType="1"/>
              </p:cNvSpPr>
              <p:nvPr/>
            </p:nvSpPr>
            <p:spPr bwMode="auto">
              <a:xfrm>
                <a:off x="648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 name="Rectangle 128"/>
              <p:cNvSpPr>
                <a:spLocks noChangeArrowheads="1"/>
              </p:cNvSpPr>
              <p:nvPr/>
            </p:nvSpPr>
            <p:spPr bwMode="auto">
              <a:xfrm>
                <a:off x="6660" y="346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dirty="0" smtClean="0"/>
                  <a:t>digit</a:t>
                </a:r>
                <a:endParaRPr lang="en-US" altLang="zh-CN" sz="1000" dirty="0"/>
              </a:p>
              <a:p>
                <a:pPr algn="l"/>
                <a:endParaRPr lang="en-US" altLang="zh-CN" dirty="0"/>
              </a:p>
            </p:txBody>
          </p:sp>
          <p:sp>
            <p:nvSpPr>
              <p:cNvPr id="72" name="AutoShape 129"/>
              <p:cNvSpPr>
                <a:spLocks noChangeArrowheads="1"/>
              </p:cNvSpPr>
              <p:nvPr/>
            </p:nvSpPr>
            <p:spPr bwMode="auto">
              <a:xfrm>
                <a:off x="10080" y="284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73" name="Oval 130"/>
              <p:cNvSpPr>
                <a:spLocks noChangeArrowheads="1"/>
              </p:cNvSpPr>
              <p:nvPr/>
            </p:nvSpPr>
            <p:spPr bwMode="auto">
              <a:xfrm>
                <a:off x="5940" y="362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74" name="Line 131"/>
              <p:cNvSpPr>
                <a:spLocks noChangeShapeType="1"/>
              </p:cNvSpPr>
              <p:nvPr/>
            </p:nvSpPr>
            <p:spPr bwMode="auto">
              <a:xfrm>
                <a:off x="5220" y="3312"/>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 name="Oval 132"/>
              <p:cNvSpPr>
                <a:spLocks noChangeArrowheads="1"/>
              </p:cNvSpPr>
              <p:nvPr/>
            </p:nvSpPr>
            <p:spPr bwMode="auto">
              <a:xfrm>
                <a:off x="7380" y="206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76" name="Oval 133"/>
              <p:cNvSpPr>
                <a:spLocks noChangeArrowheads="1"/>
              </p:cNvSpPr>
              <p:nvPr/>
            </p:nvSpPr>
            <p:spPr bwMode="auto">
              <a:xfrm>
                <a:off x="7380" y="362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77" name="Line 134"/>
              <p:cNvSpPr>
                <a:spLocks noChangeShapeType="1"/>
              </p:cNvSpPr>
              <p:nvPr/>
            </p:nvSpPr>
            <p:spPr bwMode="auto">
              <a:xfrm>
                <a:off x="7920" y="2532"/>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 name="Line 135"/>
              <p:cNvSpPr>
                <a:spLocks noChangeShapeType="1"/>
              </p:cNvSpPr>
              <p:nvPr/>
            </p:nvSpPr>
            <p:spPr bwMode="auto">
              <a:xfrm flipV="1">
                <a:off x="7920" y="3312"/>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 name="Oval 136"/>
              <p:cNvSpPr>
                <a:spLocks noChangeArrowheads="1"/>
              </p:cNvSpPr>
              <p:nvPr/>
            </p:nvSpPr>
            <p:spPr bwMode="auto">
              <a:xfrm>
                <a:off x="4680" y="284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04" name="Line 137"/>
              <p:cNvSpPr>
                <a:spLocks noChangeShapeType="1"/>
              </p:cNvSpPr>
              <p:nvPr/>
            </p:nvSpPr>
            <p:spPr bwMode="auto">
              <a:xfrm>
                <a:off x="2880" y="3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Rectangle 138"/>
              <p:cNvSpPr>
                <a:spLocks noChangeArrowheads="1"/>
              </p:cNvSpPr>
              <p:nvPr/>
            </p:nvSpPr>
            <p:spPr bwMode="auto">
              <a:xfrm>
                <a:off x="54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6" name="Rectangle 139"/>
              <p:cNvSpPr>
                <a:spLocks noChangeArrowheads="1"/>
              </p:cNvSpPr>
              <p:nvPr/>
            </p:nvSpPr>
            <p:spPr bwMode="auto">
              <a:xfrm>
                <a:off x="558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7" name="Rectangle 140"/>
              <p:cNvSpPr>
                <a:spLocks noChangeArrowheads="1"/>
              </p:cNvSpPr>
              <p:nvPr/>
            </p:nvSpPr>
            <p:spPr bwMode="auto">
              <a:xfrm>
                <a:off x="828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8" name="Rectangle 141"/>
              <p:cNvSpPr>
                <a:spLocks noChangeArrowheads="1"/>
              </p:cNvSpPr>
              <p:nvPr/>
            </p:nvSpPr>
            <p:spPr bwMode="auto">
              <a:xfrm>
                <a:off x="810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109" name="Group 142"/>
              <p:cNvGrpSpPr>
                <a:grpSpLocks/>
              </p:cNvGrpSpPr>
              <p:nvPr/>
            </p:nvGrpSpPr>
            <p:grpSpPr bwMode="auto">
              <a:xfrm>
                <a:off x="3780" y="3156"/>
                <a:ext cx="6480" cy="1872"/>
                <a:chOff x="2149" y="4014"/>
                <a:chExt cx="2978" cy="546"/>
              </a:xfrm>
            </p:grpSpPr>
            <p:sp>
              <p:nvSpPr>
                <p:cNvPr id="127" name="Arc 143"/>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8" name="Line 144"/>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0" name="Group 145"/>
              <p:cNvGrpSpPr>
                <a:grpSpLocks/>
              </p:cNvGrpSpPr>
              <p:nvPr/>
            </p:nvGrpSpPr>
            <p:grpSpPr bwMode="auto">
              <a:xfrm rot="10800000">
                <a:off x="4860" y="1596"/>
                <a:ext cx="4140" cy="1560"/>
                <a:chOff x="2149" y="4014"/>
                <a:chExt cx="2978" cy="546"/>
              </a:xfrm>
            </p:grpSpPr>
            <p:sp>
              <p:nvSpPr>
                <p:cNvPr id="125" name="Arc 146"/>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6" name="Line 147"/>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11" name="Rectangle 148"/>
              <p:cNvSpPr>
                <a:spLocks noChangeArrowheads="1"/>
              </p:cNvSpPr>
              <p:nvPr/>
            </p:nvSpPr>
            <p:spPr bwMode="auto">
              <a:xfrm>
                <a:off x="6840" y="112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12" name="Line 149"/>
              <p:cNvSpPr>
                <a:spLocks noChangeShapeType="1"/>
              </p:cNvSpPr>
              <p:nvPr/>
            </p:nvSpPr>
            <p:spPr bwMode="auto">
              <a:xfrm>
                <a:off x="9180" y="315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 name="Oval 150"/>
              <p:cNvSpPr>
                <a:spLocks noChangeArrowheads="1"/>
              </p:cNvSpPr>
              <p:nvPr/>
            </p:nvSpPr>
            <p:spPr bwMode="auto">
              <a:xfrm>
                <a:off x="8640" y="284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14" name="Oval 151"/>
              <p:cNvSpPr>
                <a:spLocks noChangeArrowheads="1"/>
              </p:cNvSpPr>
              <p:nvPr/>
            </p:nvSpPr>
            <p:spPr bwMode="auto">
              <a:xfrm>
                <a:off x="3420" y="284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15" name="Line 152"/>
              <p:cNvSpPr>
                <a:spLocks noChangeShapeType="1"/>
              </p:cNvSpPr>
              <p:nvPr/>
            </p:nvSpPr>
            <p:spPr bwMode="auto">
              <a:xfrm>
                <a:off x="3960" y="315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6" name="Rectangle 153"/>
              <p:cNvSpPr>
                <a:spLocks noChangeArrowheads="1"/>
              </p:cNvSpPr>
              <p:nvPr/>
            </p:nvSpPr>
            <p:spPr bwMode="auto">
              <a:xfrm>
                <a:off x="4140" y="268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17" name="Rectangle 154"/>
              <p:cNvSpPr>
                <a:spLocks noChangeArrowheads="1"/>
              </p:cNvSpPr>
              <p:nvPr/>
            </p:nvSpPr>
            <p:spPr bwMode="auto">
              <a:xfrm>
                <a:off x="9360" y="268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18" name="Rectangle 155"/>
              <p:cNvSpPr>
                <a:spLocks noChangeArrowheads="1"/>
              </p:cNvSpPr>
              <p:nvPr/>
            </p:nvSpPr>
            <p:spPr bwMode="auto">
              <a:xfrm>
                <a:off x="6840" y="456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19" name="Line 156"/>
              <p:cNvSpPr>
                <a:spLocks noChangeShapeType="1"/>
              </p:cNvSpPr>
              <p:nvPr/>
            </p:nvSpPr>
            <p:spPr bwMode="auto">
              <a:xfrm>
                <a:off x="1440" y="315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 name="Rectangle 157"/>
              <p:cNvSpPr>
                <a:spLocks noChangeArrowheads="1"/>
              </p:cNvSpPr>
              <p:nvPr/>
            </p:nvSpPr>
            <p:spPr bwMode="auto">
              <a:xfrm>
                <a:off x="1620" y="268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21" name="Oval 158"/>
              <p:cNvSpPr>
                <a:spLocks noChangeArrowheads="1"/>
              </p:cNvSpPr>
              <p:nvPr/>
            </p:nvSpPr>
            <p:spPr bwMode="auto">
              <a:xfrm>
                <a:off x="900" y="284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22" name="Line 159"/>
              <p:cNvSpPr>
                <a:spLocks noChangeShapeType="1"/>
              </p:cNvSpPr>
              <p:nvPr/>
            </p:nvSpPr>
            <p:spPr bwMode="auto">
              <a:xfrm>
                <a:off x="360" y="3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 name="Oval 160"/>
              <p:cNvSpPr>
                <a:spLocks noChangeArrowheads="1"/>
              </p:cNvSpPr>
              <p:nvPr/>
            </p:nvSpPr>
            <p:spPr bwMode="auto">
              <a:xfrm>
                <a:off x="2340" y="2844"/>
                <a:ext cx="540" cy="624"/>
              </a:xfrm>
              <a:prstGeom prst="ellipse">
                <a:avLst/>
              </a:prstGeom>
              <a:solidFill>
                <a:srgbClr val="FFFFFF"/>
              </a:solidFill>
              <a:ln w="9525">
                <a:solidFill>
                  <a:srgbClr val="000000"/>
                </a:solidFill>
                <a:round/>
                <a:headEnd/>
                <a:tailEnd/>
              </a:ln>
            </p:spPr>
            <p:txBody>
              <a:bodyPr/>
              <a:lstStyle/>
              <a:p>
                <a:pPr algn="l"/>
                <a:endParaRPr lang="zh-CN" altLang="en-US"/>
              </a:p>
            </p:txBody>
          </p:sp>
          <p:sp>
            <p:nvSpPr>
              <p:cNvPr id="124" name="Rectangle 161"/>
              <p:cNvSpPr>
                <a:spLocks noChangeArrowheads="1"/>
              </p:cNvSpPr>
              <p:nvPr/>
            </p:nvSpPr>
            <p:spPr bwMode="auto">
              <a:xfrm>
                <a:off x="3060" y="268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sp>
          <p:nvSpPr>
            <p:cNvPr id="65" name="AutoShape 162"/>
            <p:cNvSpPr>
              <a:spLocks noChangeArrowheads="1"/>
            </p:cNvSpPr>
            <p:nvPr/>
          </p:nvSpPr>
          <p:spPr bwMode="auto">
            <a:xfrm>
              <a:off x="5284788" y="4176713"/>
              <a:ext cx="800100" cy="692150"/>
            </a:xfrm>
            <a:prstGeom prst="rightArrow">
              <a:avLst>
                <a:gd name="adj1" fmla="val 50000"/>
                <a:gd name="adj2" fmla="val 28899"/>
              </a:avLst>
            </a:prstGeom>
            <a:solidFill>
              <a:srgbClr val="FFFFFF"/>
            </a:solidFill>
            <a:ln w="9525">
              <a:solidFill>
                <a:srgbClr val="000000"/>
              </a:solidFill>
              <a:miter lim="800000"/>
              <a:headEnd/>
              <a:tailEnd/>
            </a:ln>
          </p:spPr>
          <p:txBody>
            <a:bodyPr/>
            <a:lstStyle/>
            <a:p>
              <a:endParaRPr lang="en-US"/>
            </a:p>
          </p:txBody>
        </p:sp>
      </p:grpSp>
    </p:spTree>
    <p:extLst>
      <p:ext uri="{BB962C8B-B14F-4D97-AF65-F5344CB8AC3E}">
        <p14:creationId xmlns:p14="http://schemas.microsoft.com/office/powerpoint/2010/main" val="183616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a:t>From an NFA to a DFA</a:t>
            </a:r>
            <a:endParaRPr lang="en-US" dirty="0"/>
          </a:p>
        </p:txBody>
      </p:sp>
      <p:sp>
        <p:nvSpPr>
          <p:cNvPr id="4" name="Content Placeholder 3"/>
          <p:cNvSpPr>
            <a:spLocks noGrp="1"/>
          </p:cNvSpPr>
          <p:nvPr>
            <p:ph sz="half" idx="1"/>
          </p:nvPr>
        </p:nvSpPr>
        <p:spPr>
          <a:xfrm>
            <a:off x="1097278" y="1845734"/>
            <a:ext cx="10058401" cy="3996266"/>
          </a:xfrm>
        </p:spPr>
        <p:txBody>
          <a:bodyPr>
            <a:normAutofit/>
          </a:bodyPr>
          <a:lstStyle/>
          <a:p>
            <a:pPr marL="91440" lvl="1" indent="-91440">
              <a:spcBef>
                <a:spcPts val="1200"/>
              </a:spcBef>
              <a:spcAft>
                <a:spcPts val="200"/>
              </a:spcAft>
              <a:buSzPct val="100000"/>
              <a:buNone/>
            </a:pPr>
            <a:r>
              <a:rPr lang="en-US" altLang="zh-CN" sz="2800" b="1" dirty="0" smtClean="0"/>
              <a:t>Goal – </a:t>
            </a:r>
            <a:r>
              <a:rPr lang="en-US" altLang="zh-CN" sz="2400" b="1" i="1" dirty="0"/>
              <a:t>Given an arbitrary NFA, construct </a:t>
            </a:r>
            <a:r>
              <a:rPr lang="en-US" altLang="zh-CN" sz="2400" b="1" i="1" dirty="0">
                <a:solidFill>
                  <a:srgbClr val="FF3300"/>
                </a:solidFill>
              </a:rPr>
              <a:t>an equivalent </a:t>
            </a:r>
            <a:r>
              <a:rPr lang="en-US" altLang="zh-CN" sz="2400" b="1" i="1" dirty="0" smtClean="0">
                <a:solidFill>
                  <a:srgbClr val="FF3300"/>
                </a:solidFill>
              </a:rPr>
              <a:t>DFA </a:t>
            </a:r>
            <a:r>
              <a:rPr lang="en-US" altLang="zh-CN" sz="2400" b="1" i="1" dirty="0" smtClean="0"/>
              <a:t>that </a:t>
            </a:r>
            <a:r>
              <a:rPr lang="en-US" altLang="zh-CN" sz="2400" b="1" i="1" dirty="0"/>
              <a:t>accepts 	</a:t>
            </a:r>
            <a:r>
              <a:rPr lang="en-US" altLang="zh-CN" sz="2400" b="1" i="1" dirty="0" smtClean="0"/>
              <a:t>precisely </a:t>
            </a:r>
            <a:r>
              <a:rPr lang="en-US" altLang="zh-CN" sz="2400" b="1" i="1" dirty="0"/>
              <a:t>the same </a:t>
            </a:r>
            <a:r>
              <a:rPr lang="en-US" altLang="zh-CN" sz="2400" b="1" i="1" dirty="0" smtClean="0"/>
              <a:t>strings by</a:t>
            </a:r>
            <a:r>
              <a:rPr lang="en-US" altLang="zh-CN" sz="2000" b="1" i="1" dirty="0" smtClean="0"/>
              <a:t>:</a:t>
            </a:r>
            <a:endParaRPr lang="en-US" altLang="zh-CN" sz="2800" b="1" dirty="0" smtClean="0"/>
          </a:p>
          <a:p>
            <a:pPr>
              <a:buNone/>
            </a:pPr>
            <a:r>
              <a:rPr lang="en-US" altLang="zh-CN" sz="2800" dirty="0">
                <a:solidFill>
                  <a:srgbClr val="FF3300"/>
                </a:solidFill>
              </a:rPr>
              <a:t>	</a:t>
            </a:r>
            <a:r>
              <a:rPr lang="en-US" altLang="zh-CN" sz="2800" dirty="0" smtClean="0">
                <a:solidFill>
                  <a:srgbClr val="FF3300"/>
                </a:solidFill>
              </a:rPr>
              <a:t>	Eliminating </a:t>
            </a:r>
            <a:r>
              <a:rPr lang="en-US" altLang="zh-CN" sz="2800" dirty="0" smtClean="0">
                <a:solidFill>
                  <a:srgbClr val="FF3300"/>
                </a:solidFill>
                <a:sym typeface="Symbol" panose="05050102010706020507" pitchFamily="18" charset="2"/>
              </a:rPr>
              <a:t></a:t>
            </a:r>
            <a:r>
              <a:rPr lang="en-US" altLang="zh-CN" sz="2800" dirty="0" smtClean="0">
                <a:solidFill>
                  <a:srgbClr val="FF3300"/>
                </a:solidFill>
              </a:rPr>
              <a:t>-transitions </a:t>
            </a:r>
          </a:p>
          <a:p>
            <a:pPr>
              <a:buNone/>
            </a:pPr>
            <a:r>
              <a:rPr lang="en-US" altLang="zh-CN" sz="2800" dirty="0" smtClean="0">
                <a:solidFill>
                  <a:srgbClr val="FF3300"/>
                </a:solidFill>
              </a:rPr>
              <a:t>		Eliminating </a:t>
            </a:r>
            <a:r>
              <a:rPr lang="en-US" altLang="zh-CN" sz="2800" dirty="0">
                <a:solidFill>
                  <a:srgbClr val="FF3300"/>
                </a:solidFill>
              </a:rPr>
              <a:t>multiple transitions</a:t>
            </a:r>
            <a:endParaRPr lang="en-US" altLang="zh-CN" sz="2800" b="1" dirty="0" smtClean="0"/>
          </a:p>
          <a:p>
            <a:pPr>
              <a:buNone/>
            </a:pPr>
            <a:r>
              <a:rPr lang="en-US" altLang="zh-CN" sz="2800" b="1" dirty="0" smtClean="0"/>
              <a:t>Method: </a:t>
            </a:r>
          </a:p>
          <a:p>
            <a:pPr>
              <a:buNone/>
            </a:pPr>
            <a:r>
              <a:rPr lang="en-US" altLang="zh-CN" sz="2800" b="1" dirty="0"/>
              <a:t>	</a:t>
            </a:r>
            <a:r>
              <a:rPr lang="en-US" altLang="zh-CN" sz="2800" b="1" dirty="0" smtClean="0"/>
              <a:t>	</a:t>
            </a:r>
            <a:r>
              <a:rPr lang="en-US" altLang="zh-CN" sz="2800" dirty="0">
                <a:solidFill>
                  <a:srgbClr val="FF3300"/>
                </a:solidFill>
              </a:rPr>
              <a:t>Subset Construction</a:t>
            </a:r>
          </a:p>
        </p:txBody>
      </p:sp>
    </p:spTree>
    <p:extLst>
      <p:ext uri="{BB962C8B-B14F-4D97-AF65-F5344CB8AC3E}">
        <p14:creationId xmlns:p14="http://schemas.microsoft.com/office/powerpoint/2010/main" val="2808456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Source Code Optimizer</a:t>
            </a:r>
            <a:endParaRPr lang="en-US" dirty="0"/>
          </a:p>
        </p:txBody>
      </p:sp>
      <p:sp>
        <p:nvSpPr>
          <p:cNvPr id="3" name="Content Placeholder 2"/>
          <p:cNvSpPr>
            <a:spLocks noGrp="1"/>
          </p:cNvSpPr>
          <p:nvPr>
            <p:ph idx="1"/>
          </p:nvPr>
        </p:nvSpPr>
        <p:spPr>
          <a:xfrm>
            <a:off x="1193800" y="1845734"/>
            <a:ext cx="9961880" cy="4023360"/>
          </a:xfrm>
        </p:spPr>
        <p:txBody>
          <a:bodyPr/>
          <a:lstStyle/>
          <a:p>
            <a:r>
              <a:rPr lang="en-US" altLang="zh-CN" sz="2800" dirty="0"/>
              <a:t>The </a:t>
            </a:r>
            <a:r>
              <a:rPr lang="en-US" altLang="zh-CN" sz="2800" dirty="0">
                <a:solidFill>
                  <a:srgbClr val="FF0000"/>
                </a:solidFill>
              </a:rPr>
              <a:t>earliest point</a:t>
            </a:r>
            <a:r>
              <a:rPr lang="en-US" altLang="zh-CN" sz="2800" dirty="0"/>
              <a:t> of most optimization steps is just after semantic </a:t>
            </a:r>
            <a:r>
              <a:rPr lang="en-US" altLang="zh-CN" sz="2800" dirty="0" smtClean="0"/>
              <a:t>analysis.</a:t>
            </a:r>
          </a:p>
          <a:p>
            <a:r>
              <a:rPr lang="en-US" altLang="zh-CN" sz="2800" dirty="0"/>
              <a:t>An example: </a:t>
            </a:r>
            <a:r>
              <a:rPr lang="en-US" altLang="zh-CN" sz="2800" dirty="0">
                <a:solidFill>
                  <a:srgbClr val="FF0000"/>
                </a:solidFill>
              </a:rPr>
              <a:t>Constant folding </a:t>
            </a:r>
            <a:endParaRPr lang="en-US" altLang="zh-CN" sz="2800" dirty="0" smtClean="0">
              <a:solidFill>
                <a:srgbClr val="FF0000"/>
              </a:solidFill>
            </a:endParaRPr>
          </a:p>
          <a:p>
            <a:r>
              <a:rPr lang="en-US" altLang="zh-CN" sz="2800" dirty="0" smtClean="0"/>
              <a:t>                       a[index</a:t>
            </a:r>
            <a:r>
              <a:rPr lang="en-US" altLang="zh-CN" sz="2800" dirty="0"/>
              <a:t>]=4+2</a:t>
            </a:r>
          </a:p>
          <a:p>
            <a:endParaRPr lang="en-US" altLang="zh-CN" sz="2800" dirty="0"/>
          </a:p>
        </p:txBody>
      </p:sp>
    </p:spTree>
    <p:extLst>
      <p:ext uri="{BB962C8B-B14F-4D97-AF65-F5344CB8AC3E}">
        <p14:creationId xmlns:p14="http://schemas.microsoft.com/office/powerpoint/2010/main" val="14422620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sym typeface="Symbol" panose="05050102010706020507" pitchFamily="18" charset="2"/>
              </a:rPr>
              <a:t></a:t>
            </a:r>
            <a:r>
              <a:rPr lang="en-US" altLang="zh-CN" i="1" dirty="0"/>
              <a:t>-</a:t>
            </a:r>
            <a:r>
              <a:rPr lang="en-US" altLang="zh-CN" b="1" i="1" dirty="0" smtClean="0"/>
              <a:t>closure </a:t>
            </a:r>
            <a:endParaRPr lang="en-US" b="1" dirty="0"/>
          </a:p>
        </p:txBody>
      </p:sp>
      <p:sp>
        <p:nvSpPr>
          <p:cNvPr id="4" name="Content Placeholder 3"/>
          <p:cNvSpPr>
            <a:spLocks noGrp="1"/>
          </p:cNvSpPr>
          <p:nvPr>
            <p:ph sz="half" idx="1"/>
          </p:nvPr>
        </p:nvSpPr>
        <p:spPr>
          <a:xfrm>
            <a:off x="1097278" y="1845734"/>
            <a:ext cx="10058401" cy="3996266"/>
          </a:xfrm>
        </p:spPr>
        <p:txBody>
          <a:bodyPr>
            <a:normAutofit/>
          </a:bodyPr>
          <a:lstStyle/>
          <a:p>
            <a:pPr marL="91440" lvl="1" indent="-91440">
              <a:spcBef>
                <a:spcPts val="1200"/>
              </a:spcBef>
              <a:spcAft>
                <a:spcPts val="200"/>
              </a:spcAft>
              <a:buSzPct val="100000"/>
              <a:buNone/>
            </a:pPr>
            <a:r>
              <a:rPr lang="en-US" altLang="zh-CN" sz="2400" dirty="0"/>
              <a:t>The </a:t>
            </a:r>
            <a:r>
              <a:rPr lang="en-US" altLang="zh-CN" sz="2400" dirty="0">
                <a:sym typeface="Symbol" panose="05050102010706020507" pitchFamily="18" charset="2"/>
              </a:rPr>
              <a:t></a:t>
            </a:r>
            <a:r>
              <a:rPr lang="en-US" altLang="zh-CN" sz="2400" dirty="0"/>
              <a:t>-closure of a </a:t>
            </a:r>
            <a:r>
              <a:rPr lang="en-US" altLang="zh-CN" sz="2400" u="sng" dirty="0"/>
              <a:t>single</a:t>
            </a:r>
            <a:r>
              <a:rPr lang="en-US" altLang="zh-CN" sz="2400" dirty="0"/>
              <a:t> state </a:t>
            </a:r>
            <a:r>
              <a:rPr lang="en-US" altLang="zh-CN" sz="2400" i="1" dirty="0"/>
              <a:t>s </a:t>
            </a:r>
            <a:r>
              <a:rPr lang="en-US" altLang="zh-CN" sz="2400" dirty="0"/>
              <a:t>is the set of states reachable by a series of zero or more </a:t>
            </a:r>
            <a:r>
              <a:rPr lang="en-US" altLang="zh-CN" sz="2400" dirty="0">
                <a:sym typeface="Symbol" panose="05050102010706020507" pitchFamily="18" charset="2"/>
              </a:rPr>
              <a:t></a:t>
            </a:r>
            <a:r>
              <a:rPr lang="en-US" altLang="zh-CN" sz="2400" dirty="0"/>
              <a:t>-transitions, and we write this set as </a:t>
            </a:r>
            <a:r>
              <a:rPr lang="en-US" altLang="zh-CN" sz="2400" dirty="0" smtClean="0"/>
              <a:t>     </a:t>
            </a:r>
            <a:r>
              <a:rPr lang="en-US" altLang="zh-CN" sz="2400" i="1" dirty="0" smtClean="0"/>
              <a:t>.</a:t>
            </a:r>
            <a:endParaRPr lang="en-US" altLang="zh-CN" sz="2400" dirty="0">
              <a:solidFill>
                <a:srgbClr val="FF3300"/>
              </a:solidFill>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4038635170"/>
              </p:ext>
            </p:extLst>
          </p:nvPr>
        </p:nvGraphicFramePr>
        <p:xfrm>
          <a:off x="6591301" y="2201333"/>
          <a:ext cx="304802" cy="304801"/>
        </p:xfrm>
        <a:graphic>
          <a:graphicData uri="http://schemas.openxmlformats.org/presentationml/2006/ole">
            <mc:AlternateContent xmlns:mc="http://schemas.openxmlformats.org/markup-compatibility/2006">
              <mc:Choice xmlns:v="urn:schemas-microsoft-com:vml" Requires="v">
                <p:oleObj spid="_x0000_s1104"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srcRect/>
                      <a:stretch>
                        <a:fillRect/>
                      </a:stretch>
                    </p:blipFill>
                    <p:spPr bwMode="auto">
                      <a:xfrm>
                        <a:off x="6591301" y="2201333"/>
                        <a:ext cx="304802" cy="304801"/>
                      </a:xfrm>
                      <a:prstGeom prst="rect">
                        <a:avLst/>
                      </a:prstGeom>
                      <a:noFill/>
                    </p:spPr>
                  </p:pic>
                </p:oleObj>
              </mc:Fallback>
            </mc:AlternateContent>
          </a:graphicData>
        </a:graphic>
      </p:graphicFrame>
      <p:grpSp>
        <p:nvGrpSpPr>
          <p:cNvPr id="6" name="Group 27"/>
          <p:cNvGrpSpPr>
            <a:grpSpLocks/>
          </p:cNvGrpSpPr>
          <p:nvPr/>
        </p:nvGrpSpPr>
        <p:grpSpPr bwMode="auto">
          <a:xfrm>
            <a:off x="7502841" y="2357967"/>
            <a:ext cx="3652838" cy="1485900"/>
            <a:chOff x="3068" y="5496"/>
            <a:chExt cx="5752" cy="2340"/>
          </a:xfrm>
        </p:grpSpPr>
        <p:sp>
          <p:nvSpPr>
            <p:cNvPr id="7" name="Line 28"/>
            <p:cNvSpPr>
              <a:spLocks noChangeShapeType="1"/>
            </p:cNvSpPr>
            <p:nvPr/>
          </p:nvSpPr>
          <p:spPr bwMode="auto">
            <a:xfrm>
              <a:off x="3068"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29"/>
            <p:cNvSpPr>
              <a:spLocks noChangeShapeType="1"/>
            </p:cNvSpPr>
            <p:nvPr/>
          </p:nvSpPr>
          <p:spPr bwMode="auto">
            <a:xfrm>
              <a:off x="5940"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Rectangle 30"/>
            <p:cNvSpPr>
              <a:spLocks noChangeArrowheads="1"/>
            </p:cNvSpPr>
            <p:nvPr/>
          </p:nvSpPr>
          <p:spPr bwMode="auto">
            <a:xfrm>
              <a:off x="6300" y="6276"/>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p>
            <a:p>
              <a:pPr algn="l"/>
              <a:endParaRPr lang="en-US" altLang="zh-CN"/>
            </a:p>
          </p:txBody>
        </p:sp>
        <p:sp>
          <p:nvSpPr>
            <p:cNvPr id="10" name="Oval 31"/>
            <p:cNvSpPr>
              <a:spLocks noChangeArrowheads="1"/>
            </p:cNvSpPr>
            <p:nvPr/>
          </p:nvSpPr>
          <p:spPr bwMode="auto">
            <a:xfrm>
              <a:off x="5400" y="6432"/>
              <a:ext cx="540" cy="624"/>
            </a:xfrm>
            <a:prstGeom prst="ellipse">
              <a:avLst/>
            </a:prstGeom>
            <a:solidFill>
              <a:srgbClr val="FFFFFF"/>
            </a:solidFill>
            <a:ln w="9525">
              <a:solidFill>
                <a:srgbClr val="000000"/>
              </a:solidFill>
              <a:round/>
              <a:headEnd/>
              <a:tailEnd/>
            </a:ln>
          </p:spPr>
          <p:txBody>
            <a:bodyPr/>
            <a:lstStyle/>
            <a:p>
              <a:pPr algn="just"/>
              <a:r>
                <a:rPr lang="en-US" altLang="zh-CN" sz="1000"/>
                <a:t>2</a:t>
              </a:r>
              <a:endParaRPr lang="en-US" altLang="zh-CN"/>
            </a:p>
          </p:txBody>
        </p:sp>
        <p:sp>
          <p:nvSpPr>
            <p:cNvPr id="11" name="Oval 32"/>
            <p:cNvSpPr>
              <a:spLocks noChangeArrowheads="1"/>
            </p:cNvSpPr>
            <p:nvPr/>
          </p:nvSpPr>
          <p:spPr bwMode="auto">
            <a:xfrm>
              <a:off x="6840" y="6432"/>
              <a:ext cx="540" cy="624"/>
            </a:xfrm>
            <a:prstGeom prst="ellipse">
              <a:avLst/>
            </a:prstGeom>
            <a:solidFill>
              <a:srgbClr val="FFFFFF"/>
            </a:solidFill>
            <a:ln w="9525">
              <a:solidFill>
                <a:srgbClr val="000000"/>
              </a:solidFill>
              <a:round/>
              <a:headEnd/>
              <a:tailEnd/>
            </a:ln>
          </p:spPr>
          <p:txBody>
            <a:bodyPr/>
            <a:lstStyle/>
            <a:p>
              <a:pPr algn="just"/>
              <a:r>
                <a:rPr lang="en-US" altLang="zh-CN" sz="1000"/>
                <a:t>3</a:t>
              </a:r>
              <a:endParaRPr lang="en-US" altLang="zh-CN"/>
            </a:p>
          </p:txBody>
        </p:sp>
        <p:grpSp>
          <p:nvGrpSpPr>
            <p:cNvPr id="12" name="Group 33"/>
            <p:cNvGrpSpPr>
              <a:grpSpLocks/>
            </p:cNvGrpSpPr>
            <p:nvPr/>
          </p:nvGrpSpPr>
          <p:grpSpPr bwMode="auto">
            <a:xfrm rot="10800000">
              <a:off x="5760" y="5964"/>
              <a:ext cx="1260" cy="624"/>
              <a:chOff x="2149" y="4014"/>
              <a:chExt cx="2978" cy="546"/>
            </a:xfrm>
          </p:grpSpPr>
          <p:sp>
            <p:nvSpPr>
              <p:cNvPr id="25" name="Arc 34"/>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Line 35"/>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3" name="AutoShape 36"/>
            <p:cNvSpPr>
              <a:spLocks noChangeArrowheads="1"/>
            </p:cNvSpPr>
            <p:nvPr/>
          </p:nvSpPr>
          <p:spPr bwMode="auto">
            <a:xfrm>
              <a:off x="8280" y="6432"/>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4" name="Line 37"/>
            <p:cNvSpPr>
              <a:spLocks noChangeShapeType="1"/>
            </p:cNvSpPr>
            <p:nvPr/>
          </p:nvSpPr>
          <p:spPr bwMode="auto">
            <a:xfrm>
              <a:off x="7380"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38"/>
            <p:cNvSpPr>
              <a:spLocks noChangeShapeType="1"/>
            </p:cNvSpPr>
            <p:nvPr/>
          </p:nvSpPr>
          <p:spPr bwMode="auto">
            <a:xfrm>
              <a:off x="4500"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Oval 39"/>
            <p:cNvSpPr>
              <a:spLocks noChangeArrowheads="1"/>
            </p:cNvSpPr>
            <p:nvPr/>
          </p:nvSpPr>
          <p:spPr bwMode="auto">
            <a:xfrm>
              <a:off x="3960" y="6432"/>
              <a:ext cx="540" cy="624"/>
            </a:xfrm>
            <a:prstGeom prst="ellipse">
              <a:avLst/>
            </a:prstGeom>
            <a:solidFill>
              <a:srgbClr val="FFFFFF"/>
            </a:solidFill>
            <a:ln w="9525">
              <a:solidFill>
                <a:srgbClr val="000000"/>
              </a:solidFill>
              <a:round/>
              <a:headEnd/>
              <a:tailEnd/>
            </a:ln>
          </p:spPr>
          <p:txBody>
            <a:bodyPr/>
            <a:lstStyle/>
            <a:p>
              <a:pPr algn="just"/>
              <a:r>
                <a:rPr lang="en-US" altLang="zh-CN" sz="1000"/>
                <a:t>1</a:t>
              </a:r>
              <a:endParaRPr lang="en-US" altLang="zh-CN"/>
            </a:p>
          </p:txBody>
        </p:sp>
        <p:sp>
          <p:nvSpPr>
            <p:cNvPr id="17" name="Rectangle 40"/>
            <p:cNvSpPr>
              <a:spLocks noChangeArrowheads="1"/>
            </p:cNvSpPr>
            <p:nvPr/>
          </p:nvSpPr>
          <p:spPr bwMode="auto">
            <a:xfrm>
              <a:off x="6300" y="549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18" name="Group 41"/>
            <p:cNvGrpSpPr>
              <a:grpSpLocks/>
            </p:cNvGrpSpPr>
            <p:nvPr/>
          </p:nvGrpSpPr>
          <p:grpSpPr bwMode="auto">
            <a:xfrm>
              <a:off x="4320" y="6744"/>
              <a:ext cx="4140" cy="1092"/>
              <a:chOff x="2149" y="4014"/>
              <a:chExt cx="2978" cy="546"/>
            </a:xfrm>
          </p:grpSpPr>
          <p:sp>
            <p:nvSpPr>
              <p:cNvPr id="23" name="Arc 42"/>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Line 43"/>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 name="Rectangle 44"/>
            <p:cNvSpPr>
              <a:spLocks noChangeArrowheads="1"/>
            </p:cNvSpPr>
            <p:nvPr/>
          </p:nvSpPr>
          <p:spPr bwMode="auto">
            <a:xfrm>
              <a:off x="6300" y="7212"/>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20" name="Rectangle 45"/>
            <p:cNvSpPr>
              <a:spLocks noChangeArrowheads="1"/>
            </p:cNvSpPr>
            <p:nvPr/>
          </p:nvSpPr>
          <p:spPr bwMode="auto">
            <a:xfrm>
              <a:off x="4860" y="627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21" name="Rectangle 46"/>
            <p:cNvSpPr>
              <a:spLocks noChangeArrowheads="1"/>
            </p:cNvSpPr>
            <p:nvPr/>
          </p:nvSpPr>
          <p:spPr bwMode="auto">
            <a:xfrm>
              <a:off x="7740" y="627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22" name="Rectangle 47"/>
            <p:cNvSpPr>
              <a:spLocks noChangeArrowheads="1"/>
            </p:cNvSpPr>
            <p:nvPr/>
          </p:nvSpPr>
          <p:spPr bwMode="auto">
            <a:xfrm>
              <a:off x="8460" y="658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4</a:t>
              </a:r>
            </a:p>
            <a:p>
              <a:pPr algn="l"/>
              <a:endParaRPr lang="en-US" altLang="zh-CN"/>
            </a:p>
          </p:txBody>
        </p:sp>
      </p:grpSp>
      <p:graphicFrame>
        <p:nvGraphicFramePr>
          <p:cNvPr id="27" name="Object 25"/>
          <p:cNvGraphicFramePr>
            <a:graphicFrameLocks noGrp="1" noChangeAspect="1"/>
          </p:cNvGraphicFramePr>
          <p:nvPr>
            <p:ph idx="1"/>
            <p:extLst>
              <p:ext uri="{D42A27DB-BD31-4B8C-83A1-F6EECF244321}">
                <p14:modId xmlns:p14="http://schemas.microsoft.com/office/powerpoint/2010/main" val="1751142313"/>
              </p:ext>
            </p:extLst>
          </p:nvPr>
        </p:nvGraphicFramePr>
        <p:xfrm>
          <a:off x="985174" y="3009035"/>
          <a:ext cx="9530745" cy="2832965"/>
        </p:xfrm>
        <a:graphic>
          <a:graphicData uri="http://schemas.openxmlformats.org/presentationml/2006/ole">
            <mc:AlternateContent xmlns:mc="http://schemas.openxmlformats.org/markup-compatibility/2006">
              <mc:Choice xmlns:v="urn:schemas-microsoft-com:vml" Requires="v">
                <p:oleObj spid="_x0000_s1105" name="Document" r:id="rId5" imgW="6168623" imgH="1832864" progId="Word.Document.8">
                  <p:embed/>
                </p:oleObj>
              </mc:Choice>
              <mc:Fallback>
                <p:oleObj name="Document" r:id="rId5" imgW="6168623" imgH="1832864" progId="Word.Document.8">
                  <p:embed/>
                  <p:pic>
                    <p:nvPicPr>
                      <p:cNvPr id="0" name=""/>
                      <p:cNvPicPr>
                        <a:picLocks noChangeAspect="1" noChangeArrowheads="1"/>
                      </p:cNvPicPr>
                      <p:nvPr/>
                    </p:nvPicPr>
                    <p:blipFill>
                      <a:blip r:embed="rId6"/>
                      <a:srcRect/>
                      <a:stretch>
                        <a:fillRect/>
                      </a:stretch>
                    </p:blipFill>
                    <p:spPr bwMode="auto">
                      <a:xfrm>
                        <a:off x="985174" y="3009035"/>
                        <a:ext cx="9530745" cy="2832965"/>
                      </a:xfrm>
                      <a:prstGeom prst="rect">
                        <a:avLst/>
                      </a:prstGeom>
                      <a:noFill/>
                      <a:ln>
                        <a:noFill/>
                      </a:ln>
                      <a:effectLst/>
                    </p:spPr>
                  </p:pic>
                </p:oleObj>
              </mc:Fallback>
            </mc:AlternateContent>
          </a:graphicData>
        </a:graphic>
      </p:graphicFrame>
      <p:sp>
        <p:nvSpPr>
          <p:cNvPr id="3" name="Oval 2"/>
          <p:cNvSpPr/>
          <p:nvPr/>
        </p:nvSpPr>
        <p:spPr>
          <a:xfrm>
            <a:off x="3314700" y="1794068"/>
            <a:ext cx="787400" cy="507999"/>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027878" y="3938953"/>
            <a:ext cx="418708" cy="309489"/>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2036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The </a:t>
            </a:r>
            <a:r>
              <a:rPr lang="en-US" altLang="zh-CN" i="1" dirty="0"/>
              <a:t>Subset Construction</a:t>
            </a:r>
            <a:r>
              <a:rPr lang="en-US" altLang="zh-CN" dirty="0"/>
              <a:t>  Algorithm</a:t>
            </a:r>
            <a:endParaRPr lang="en-US" b="1" dirty="0"/>
          </a:p>
        </p:txBody>
      </p:sp>
      <p:graphicFrame>
        <p:nvGraphicFramePr>
          <p:cNvPr id="31" name="Object 4"/>
          <p:cNvGraphicFramePr>
            <a:graphicFrameLocks noGrp="1" noChangeAspect="1"/>
          </p:cNvGraphicFramePr>
          <p:nvPr>
            <p:ph idx="1"/>
            <p:extLst>
              <p:ext uri="{D42A27DB-BD31-4B8C-83A1-F6EECF244321}">
                <p14:modId xmlns:p14="http://schemas.microsoft.com/office/powerpoint/2010/main" val="3370018655"/>
              </p:ext>
            </p:extLst>
          </p:nvPr>
        </p:nvGraphicFramePr>
        <p:xfrm>
          <a:off x="1097280" y="2106612"/>
          <a:ext cx="8874125" cy="3721297"/>
        </p:xfrm>
        <a:graphic>
          <a:graphicData uri="http://schemas.openxmlformats.org/presentationml/2006/ole">
            <mc:AlternateContent xmlns:mc="http://schemas.openxmlformats.org/markup-compatibility/2006">
              <mc:Choice xmlns:v="urn:schemas-microsoft-com:vml" Requires="v">
                <p:oleObj spid="_x0000_s2086" name="Document" r:id="rId3" imgW="5914221" imgH="2479990" progId="Word.Document.8">
                  <p:embed/>
                </p:oleObj>
              </mc:Choice>
              <mc:Fallback>
                <p:oleObj name="Document" r:id="rId3" imgW="5914221" imgH="2479990" progId="Word.Document.8">
                  <p:embed/>
                  <p:pic>
                    <p:nvPicPr>
                      <p:cNvPr id="0" name=""/>
                      <p:cNvPicPr>
                        <a:picLocks noChangeAspect="1" noChangeArrowheads="1"/>
                      </p:cNvPicPr>
                      <p:nvPr/>
                    </p:nvPicPr>
                    <p:blipFill>
                      <a:blip r:embed="rId4"/>
                      <a:srcRect/>
                      <a:stretch>
                        <a:fillRect/>
                      </a:stretch>
                    </p:blipFill>
                    <p:spPr bwMode="auto">
                      <a:xfrm>
                        <a:off x="1097280" y="2106612"/>
                        <a:ext cx="8874125" cy="37212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73575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Subset Construction</a:t>
            </a:r>
            <a:endParaRPr lang="en-US" b="1" dirty="0"/>
          </a:p>
        </p:txBody>
      </p:sp>
      <p:grpSp>
        <p:nvGrpSpPr>
          <p:cNvPr id="5" name="Group 4"/>
          <p:cNvGrpSpPr>
            <a:grpSpLocks/>
          </p:cNvGrpSpPr>
          <p:nvPr/>
        </p:nvGrpSpPr>
        <p:grpSpPr bwMode="auto">
          <a:xfrm>
            <a:off x="2355850" y="1947863"/>
            <a:ext cx="3652838" cy="1485900"/>
            <a:chOff x="3068" y="5496"/>
            <a:chExt cx="5752" cy="2340"/>
          </a:xfrm>
        </p:grpSpPr>
        <p:sp>
          <p:nvSpPr>
            <p:cNvPr id="6" name="Line 5"/>
            <p:cNvSpPr>
              <a:spLocks noChangeShapeType="1"/>
            </p:cNvSpPr>
            <p:nvPr/>
          </p:nvSpPr>
          <p:spPr bwMode="auto">
            <a:xfrm>
              <a:off x="3068"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6"/>
            <p:cNvSpPr>
              <a:spLocks noChangeShapeType="1"/>
            </p:cNvSpPr>
            <p:nvPr/>
          </p:nvSpPr>
          <p:spPr bwMode="auto">
            <a:xfrm>
              <a:off x="5940"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7"/>
            <p:cNvSpPr>
              <a:spLocks noChangeArrowheads="1"/>
            </p:cNvSpPr>
            <p:nvPr/>
          </p:nvSpPr>
          <p:spPr bwMode="auto">
            <a:xfrm>
              <a:off x="6300" y="6276"/>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p>
            <a:p>
              <a:pPr algn="l"/>
              <a:endParaRPr lang="en-US" altLang="zh-CN"/>
            </a:p>
          </p:txBody>
        </p:sp>
        <p:sp>
          <p:nvSpPr>
            <p:cNvPr id="9" name="Oval 8"/>
            <p:cNvSpPr>
              <a:spLocks noChangeArrowheads="1"/>
            </p:cNvSpPr>
            <p:nvPr/>
          </p:nvSpPr>
          <p:spPr bwMode="auto">
            <a:xfrm>
              <a:off x="5400" y="6432"/>
              <a:ext cx="540" cy="624"/>
            </a:xfrm>
            <a:prstGeom prst="ellipse">
              <a:avLst/>
            </a:prstGeom>
            <a:solidFill>
              <a:srgbClr val="FFFFFF"/>
            </a:solidFill>
            <a:ln w="9525">
              <a:solidFill>
                <a:srgbClr val="000000"/>
              </a:solidFill>
              <a:round/>
              <a:headEnd/>
              <a:tailEnd/>
            </a:ln>
          </p:spPr>
          <p:txBody>
            <a:bodyPr/>
            <a:lstStyle/>
            <a:p>
              <a:pPr algn="just"/>
              <a:r>
                <a:rPr lang="en-US" altLang="zh-CN" sz="1000"/>
                <a:t>2</a:t>
              </a:r>
              <a:endParaRPr lang="en-US" altLang="zh-CN"/>
            </a:p>
          </p:txBody>
        </p:sp>
        <p:sp>
          <p:nvSpPr>
            <p:cNvPr id="10" name="Oval 9"/>
            <p:cNvSpPr>
              <a:spLocks noChangeArrowheads="1"/>
            </p:cNvSpPr>
            <p:nvPr/>
          </p:nvSpPr>
          <p:spPr bwMode="auto">
            <a:xfrm>
              <a:off x="6840" y="6432"/>
              <a:ext cx="540" cy="624"/>
            </a:xfrm>
            <a:prstGeom prst="ellipse">
              <a:avLst/>
            </a:prstGeom>
            <a:solidFill>
              <a:srgbClr val="FFFFFF"/>
            </a:solidFill>
            <a:ln w="9525">
              <a:solidFill>
                <a:srgbClr val="000000"/>
              </a:solidFill>
              <a:round/>
              <a:headEnd/>
              <a:tailEnd/>
            </a:ln>
          </p:spPr>
          <p:txBody>
            <a:bodyPr/>
            <a:lstStyle/>
            <a:p>
              <a:pPr algn="just"/>
              <a:r>
                <a:rPr lang="en-US" altLang="zh-CN" sz="1000"/>
                <a:t>3</a:t>
              </a:r>
              <a:endParaRPr lang="en-US" altLang="zh-CN"/>
            </a:p>
          </p:txBody>
        </p:sp>
        <p:grpSp>
          <p:nvGrpSpPr>
            <p:cNvPr id="11" name="Group 10"/>
            <p:cNvGrpSpPr>
              <a:grpSpLocks/>
            </p:cNvGrpSpPr>
            <p:nvPr/>
          </p:nvGrpSpPr>
          <p:grpSpPr bwMode="auto">
            <a:xfrm rot="10800000">
              <a:off x="5760" y="5964"/>
              <a:ext cx="1260" cy="624"/>
              <a:chOff x="2149" y="4014"/>
              <a:chExt cx="2978" cy="546"/>
            </a:xfrm>
          </p:grpSpPr>
          <p:sp>
            <p:nvSpPr>
              <p:cNvPr id="24" name="Arc 11"/>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Line 12"/>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 name="AutoShape 13"/>
            <p:cNvSpPr>
              <a:spLocks noChangeArrowheads="1"/>
            </p:cNvSpPr>
            <p:nvPr/>
          </p:nvSpPr>
          <p:spPr bwMode="auto">
            <a:xfrm>
              <a:off x="8280" y="6432"/>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13" name="Line 14"/>
            <p:cNvSpPr>
              <a:spLocks noChangeShapeType="1"/>
            </p:cNvSpPr>
            <p:nvPr/>
          </p:nvSpPr>
          <p:spPr bwMode="auto">
            <a:xfrm>
              <a:off x="7380"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a:off x="4500" y="6744"/>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Oval 16"/>
            <p:cNvSpPr>
              <a:spLocks noChangeArrowheads="1"/>
            </p:cNvSpPr>
            <p:nvPr/>
          </p:nvSpPr>
          <p:spPr bwMode="auto">
            <a:xfrm>
              <a:off x="3960" y="6432"/>
              <a:ext cx="540" cy="624"/>
            </a:xfrm>
            <a:prstGeom prst="ellipse">
              <a:avLst/>
            </a:prstGeom>
            <a:solidFill>
              <a:srgbClr val="FFFFFF"/>
            </a:solidFill>
            <a:ln w="9525">
              <a:solidFill>
                <a:srgbClr val="000000"/>
              </a:solidFill>
              <a:round/>
              <a:headEnd/>
              <a:tailEnd/>
            </a:ln>
          </p:spPr>
          <p:txBody>
            <a:bodyPr/>
            <a:lstStyle/>
            <a:p>
              <a:pPr algn="just"/>
              <a:r>
                <a:rPr lang="en-US" altLang="zh-CN" sz="1000"/>
                <a:t>1</a:t>
              </a:r>
              <a:endParaRPr lang="en-US" altLang="zh-CN"/>
            </a:p>
          </p:txBody>
        </p:sp>
        <p:sp>
          <p:nvSpPr>
            <p:cNvPr id="16" name="Rectangle 17"/>
            <p:cNvSpPr>
              <a:spLocks noChangeArrowheads="1"/>
            </p:cNvSpPr>
            <p:nvPr/>
          </p:nvSpPr>
          <p:spPr bwMode="auto">
            <a:xfrm>
              <a:off x="6300" y="549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17" name="Group 18"/>
            <p:cNvGrpSpPr>
              <a:grpSpLocks/>
            </p:cNvGrpSpPr>
            <p:nvPr/>
          </p:nvGrpSpPr>
          <p:grpSpPr bwMode="auto">
            <a:xfrm>
              <a:off x="4320" y="6744"/>
              <a:ext cx="4140" cy="1092"/>
              <a:chOff x="2149" y="4014"/>
              <a:chExt cx="2978" cy="546"/>
            </a:xfrm>
          </p:grpSpPr>
          <p:sp>
            <p:nvSpPr>
              <p:cNvPr id="22" name="Arc 19"/>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Line 20"/>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8" name="Rectangle 21"/>
            <p:cNvSpPr>
              <a:spLocks noChangeArrowheads="1"/>
            </p:cNvSpPr>
            <p:nvPr/>
          </p:nvSpPr>
          <p:spPr bwMode="auto">
            <a:xfrm>
              <a:off x="6300" y="7212"/>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9" name="Rectangle 22"/>
            <p:cNvSpPr>
              <a:spLocks noChangeArrowheads="1"/>
            </p:cNvSpPr>
            <p:nvPr/>
          </p:nvSpPr>
          <p:spPr bwMode="auto">
            <a:xfrm>
              <a:off x="4860" y="627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20" name="Rectangle 23"/>
            <p:cNvSpPr>
              <a:spLocks noChangeArrowheads="1"/>
            </p:cNvSpPr>
            <p:nvPr/>
          </p:nvSpPr>
          <p:spPr bwMode="auto">
            <a:xfrm>
              <a:off x="7740" y="627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21" name="Rectangle 24"/>
            <p:cNvSpPr>
              <a:spLocks noChangeArrowheads="1"/>
            </p:cNvSpPr>
            <p:nvPr/>
          </p:nvSpPr>
          <p:spPr bwMode="auto">
            <a:xfrm>
              <a:off x="8460" y="658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4</a:t>
              </a:r>
            </a:p>
            <a:p>
              <a:pPr algn="l"/>
              <a:endParaRPr lang="en-US" altLang="zh-CN"/>
            </a:p>
          </p:txBody>
        </p:sp>
      </p:grpSp>
      <p:graphicFrame>
        <p:nvGraphicFramePr>
          <p:cNvPr id="26" name="Group 87"/>
          <p:cNvGraphicFramePr>
            <a:graphicFrameLocks noGrp="1"/>
          </p:cNvGraphicFramePr>
          <p:nvPr>
            <p:ph idx="1"/>
            <p:extLst>
              <p:ext uri="{D42A27DB-BD31-4B8C-83A1-F6EECF244321}">
                <p14:modId xmlns:p14="http://schemas.microsoft.com/office/powerpoint/2010/main" val="3490960136"/>
              </p:ext>
            </p:extLst>
          </p:nvPr>
        </p:nvGraphicFramePr>
        <p:xfrm>
          <a:off x="6389688" y="3425825"/>
          <a:ext cx="3598862" cy="1592264"/>
        </p:xfrm>
        <a:graphic>
          <a:graphicData uri="http://schemas.openxmlformats.org/drawingml/2006/table">
            <a:tbl>
              <a:tblPr/>
              <a:tblGrid>
                <a:gridCol w="576262"/>
                <a:gridCol w="2159000"/>
                <a:gridCol w="863600"/>
              </a:tblGrid>
              <a:tr h="531813">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-closure of M</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S )</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1"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1813">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7" name="Group 88"/>
          <p:cNvGrpSpPr>
            <a:grpSpLocks/>
          </p:cNvGrpSpPr>
          <p:nvPr/>
        </p:nvGrpSpPr>
        <p:grpSpPr bwMode="auto">
          <a:xfrm>
            <a:off x="2497138" y="5018088"/>
            <a:ext cx="3314700" cy="693737"/>
            <a:chOff x="1260" y="4872"/>
            <a:chExt cx="5220" cy="1092"/>
          </a:xfrm>
        </p:grpSpPr>
        <p:sp>
          <p:nvSpPr>
            <p:cNvPr id="28" name="Line 89"/>
            <p:cNvSpPr>
              <a:spLocks noChangeShapeType="1"/>
            </p:cNvSpPr>
            <p:nvPr/>
          </p:nvSpPr>
          <p:spPr bwMode="auto">
            <a:xfrm>
              <a:off x="1260" y="565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Rectangle 90"/>
            <p:cNvSpPr>
              <a:spLocks noChangeArrowheads="1"/>
            </p:cNvSpPr>
            <p:nvPr/>
          </p:nvSpPr>
          <p:spPr bwMode="auto">
            <a:xfrm>
              <a:off x="3960" y="5184"/>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p>
            <a:p>
              <a:pPr algn="l"/>
              <a:endParaRPr lang="en-US" altLang="zh-CN"/>
            </a:p>
          </p:txBody>
        </p:sp>
        <p:sp>
          <p:nvSpPr>
            <p:cNvPr id="30" name="AutoShape 91"/>
            <p:cNvSpPr>
              <a:spLocks noChangeArrowheads="1"/>
            </p:cNvSpPr>
            <p:nvPr/>
          </p:nvSpPr>
          <p:spPr bwMode="auto">
            <a:xfrm>
              <a:off x="2160" y="5340"/>
              <a:ext cx="14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32" name="Line 92"/>
            <p:cNvSpPr>
              <a:spLocks noChangeShapeType="1"/>
            </p:cNvSpPr>
            <p:nvPr/>
          </p:nvSpPr>
          <p:spPr bwMode="auto">
            <a:xfrm>
              <a:off x="3600" y="5652"/>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AutoShape 93"/>
            <p:cNvSpPr>
              <a:spLocks noChangeArrowheads="1"/>
            </p:cNvSpPr>
            <p:nvPr/>
          </p:nvSpPr>
          <p:spPr bwMode="auto">
            <a:xfrm>
              <a:off x="4500" y="5340"/>
              <a:ext cx="162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grpSp>
          <p:nvGrpSpPr>
            <p:cNvPr id="34" name="Group 94"/>
            <p:cNvGrpSpPr>
              <a:grpSpLocks/>
            </p:cNvGrpSpPr>
            <p:nvPr/>
          </p:nvGrpSpPr>
          <p:grpSpPr bwMode="auto">
            <a:xfrm rot="3738652">
              <a:off x="5603" y="4849"/>
              <a:ext cx="540" cy="585"/>
              <a:chOff x="4500" y="6003"/>
              <a:chExt cx="540" cy="585"/>
            </a:xfrm>
          </p:grpSpPr>
          <p:sp>
            <p:nvSpPr>
              <p:cNvPr id="38" name="Line 95"/>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Arc 96"/>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 name="Rectangle 97"/>
            <p:cNvSpPr>
              <a:spLocks noChangeArrowheads="1"/>
            </p:cNvSpPr>
            <p:nvPr/>
          </p:nvSpPr>
          <p:spPr bwMode="auto">
            <a:xfrm>
              <a:off x="6300" y="502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p>
            <a:p>
              <a:pPr algn="l"/>
              <a:endParaRPr lang="en-US" altLang="zh-CN"/>
            </a:p>
          </p:txBody>
        </p:sp>
        <p:sp>
          <p:nvSpPr>
            <p:cNvPr id="36" name="Rectangle 98"/>
            <p:cNvSpPr>
              <a:spLocks noChangeArrowheads="1"/>
            </p:cNvSpPr>
            <p:nvPr/>
          </p:nvSpPr>
          <p:spPr bwMode="auto">
            <a:xfrm>
              <a:off x="2520" y="5496"/>
              <a:ext cx="72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{1,2,4}</a:t>
              </a:r>
            </a:p>
            <a:p>
              <a:pPr algn="l"/>
              <a:endParaRPr lang="en-US" altLang="zh-CN"/>
            </a:p>
          </p:txBody>
        </p:sp>
        <p:sp>
          <p:nvSpPr>
            <p:cNvPr id="37" name="Rectangle 99"/>
            <p:cNvSpPr>
              <a:spLocks noChangeArrowheads="1"/>
            </p:cNvSpPr>
            <p:nvPr/>
          </p:nvSpPr>
          <p:spPr bwMode="auto">
            <a:xfrm>
              <a:off x="4860" y="5496"/>
              <a:ext cx="72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{2,3,4}</a:t>
              </a:r>
            </a:p>
            <a:p>
              <a:pPr algn="l"/>
              <a:endParaRPr lang="en-US" altLang="zh-CN"/>
            </a:p>
          </p:txBody>
        </p:sp>
      </p:grpSp>
    </p:spTree>
    <p:extLst>
      <p:ext uri="{BB962C8B-B14F-4D97-AF65-F5344CB8AC3E}">
        <p14:creationId xmlns:p14="http://schemas.microsoft.com/office/powerpoint/2010/main" val="3387511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Subset Construction</a:t>
            </a:r>
            <a:endParaRPr lang="en-US" b="1" dirty="0"/>
          </a:p>
        </p:txBody>
      </p:sp>
      <p:grpSp>
        <p:nvGrpSpPr>
          <p:cNvPr id="40" name="Group 4"/>
          <p:cNvGrpSpPr>
            <a:grpSpLocks/>
          </p:cNvGrpSpPr>
          <p:nvPr/>
        </p:nvGrpSpPr>
        <p:grpSpPr bwMode="auto">
          <a:xfrm>
            <a:off x="3032125" y="1836420"/>
            <a:ext cx="5486400" cy="1584325"/>
            <a:chOff x="360" y="1908"/>
            <a:chExt cx="8640" cy="2496"/>
          </a:xfrm>
        </p:grpSpPr>
        <p:sp>
          <p:nvSpPr>
            <p:cNvPr id="41" name="Line 5"/>
            <p:cNvSpPr>
              <a:spLocks noChangeShapeType="1"/>
            </p:cNvSpPr>
            <p:nvPr/>
          </p:nvSpPr>
          <p:spPr bwMode="auto">
            <a:xfrm>
              <a:off x="7740" y="2532"/>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Oval 6"/>
            <p:cNvSpPr>
              <a:spLocks noChangeArrowheads="1"/>
            </p:cNvSpPr>
            <p:nvPr/>
          </p:nvSpPr>
          <p:spPr bwMode="auto">
            <a:xfrm>
              <a:off x="5580" y="2064"/>
              <a:ext cx="540" cy="624"/>
            </a:xfrm>
            <a:prstGeom prst="ellipse">
              <a:avLst/>
            </a:prstGeom>
            <a:solidFill>
              <a:srgbClr val="FFFFFF"/>
            </a:solidFill>
            <a:ln w="9525">
              <a:solidFill>
                <a:srgbClr val="000000"/>
              </a:solidFill>
              <a:round/>
              <a:headEnd/>
              <a:tailEnd/>
            </a:ln>
          </p:spPr>
          <p:txBody>
            <a:bodyPr/>
            <a:lstStyle/>
            <a:p>
              <a:pPr algn="just"/>
              <a:r>
                <a:rPr lang="en-US" altLang="zh-CN" sz="1000"/>
                <a:t>4</a:t>
              </a:r>
              <a:endParaRPr lang="en-US" altLang="zh-CN"/>
            </a:p>
          </p:txBody>
        </p:sp>
        <p:sp>
          <p:nvSpPr>
            <p:cNvPr id="43" name="Line 7"/>
            <p:cNvSpPr>
              <a:spLocks noChangeShapeType="1"/>
            </p:cNvSpPr>
            <p:nvPr/>
          </p:nvSpPr>
          <p:spPr bwMode="auto">
            <a:xfrm>
              <a:off x="450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Rectangle 8"/>
            <p:cNvSpPr>
              <a:spLocks noChangeArrowheads="1"/>
            </p:cNvSpPr>
            <p:nvPr/>
          </p:nvSpPr>
          <p:spPr bwMode="auto">
            <a:xfrm>
              <a:off x="486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45" name="Rectangle 9"/>
            <p:cNvSpPr>
              <a:spLocks noChangeArrowheads="1"/>
            </p:cNvSpPr>
            <p:nvPr/>
          </p:nvSpPr>
          <p:spPr bwMode="auto">
            <a:xfrm>
              <a:off x="324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sp>
          <p:nvSpPr>
            <p:cNvPr id="46" name="Oval 10"/>
            <p:cNvSpPr>
              <a:spLocks noChangeArrowheads="1"/>
            </p:cNvSpPr>
            <p:nvPr/>
          </p:nvSpPr>
          <p:spPr bwMode="auto">
            <a:xfrm>
              <a:off x="3960" y="2064"/>
              <a:ext cx="540" cy="624"/>
            </a:xfrm>
            <a:prstGeom prst="ellipse">
              <a:avLst/>
            </a:prstGeom>
            <a:solidFill>
              <a:srgbClr val="FFFFFF"/>
            </a:solidFill>
            <a:ln w="9525">
              <a:solidFill>
                <a:srgbClr val="000000"/>
              </a:solidFill>
              <a:round/>
              <a:headEnd/>
              <a:tailEnd/>
            </a:ln>
          </p:spPr>
          <p:txBody>
            <a:bodyPr/>
            <a:lstStyle/>
            <a:p>
              <a:pPr algn="just"/>
              <a:r>
                <a:rPr lang="en-US" altLang="zh-CN" sz="1000"/>
                <a:t>3</a:t>
              </a:r>
              <a:endParaRPr lang="en-US" altLang="zh-CN"/>
            </a:p>
          </p:txBody>
        </p:sp>
        <p:sp>
          <p:nvSpPr>
            <p:cNvPr id="47" name="Line 11"/>
            <p:cNvSpPr>
              <a:spLocks noChangeShapeType="1"/>
            </p:cNvSpPr>
            <p:nvPr/>
          </p:nvSpPr>
          <p:spPr bwMode="auto">
            <a:xfrm>
              <a:off x="288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Oval 12"/>
            <p:cNvSpPr>
              <a:spLocks noChangeArrowheads="1"/>
            </p:cNvSpPr>
            <p:nvPr/>
          </p:nvSpPr>
          <p:spPr bwMode="auto">
            <a:xfrm>
              <a:off x="2340" y="2064"/>
              <a:ext cx="540" cy="624"/>
            </a:xfrm>
            <a:prstGeom prst="ellipse">
              <a:avLst/>
            </a:prstGeom>
            <a:solidFill>
              <a:srgbClr val="FFFFFF"/>
            </a:solidFill>
            <a:ln w="9525">
              <a:solidFill>
                <a:srgbClr val="000000"/>
              </a:solidFill>
              <a:round/>
              <a:headEnd/>
              <a:tailEnd/>
            </a:ln>
          </p:spPr>
          <p:txBody>
            <a:bodyPr/>
            <a:lstStyle/>
            <a:p>
              <a:pPr algn="just"/>
              <a:r>
                <a:rPr lang="en-US" altLang="zh-CN" sz="1000"/>
                <a:t>2</a:t>
              </a:r>
              <a:endParaRPr lang="en-US" altLang="zh-CN"/>
            </a:p>
          </p:txBody>
        </p:sp>
        <p:sp>
          <p:nvSpPr>
            <p:cNvPr id="49" name="Line 13"/>
            <p:cNvSpPr>
              <a:spLocks noChangeShapeType="1"/>
            </p:cNvSpPr>
            <p:nvPr/>
          </p:nvSpPr>
          <p:spPr bwMode="auto">
            <a:xfrm flipV="1">
              <a:off x="1620" y="2376"/>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Rectangle 14"/>
            <p:cNvSpPr>
              <a:spLocks noChangeArrowheads="1"/>
            </p:cNvSpPr>
            <p:nvPr/>
          </p:nvSpPr>
          <p:spPr bwMode="auto">
            <a:xfrm>
              <a:off x="6480" y="19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p>
            <a:p>
              <a:pPr algn="l"/>
              <a:endParaRPr lang="en-US" altLang="zh-CN"/>
            </a:p>
          </p:txBody>
        </p:sp>
        <p:sp>
          <p:nvSpPr>
            <p:cNvPr id="51" name="Oval 15"/>
            <p:cNvSpPr>
              <a:spLocks noChangeArrowheads="1"/>
            </p:cNvSpPr>
            <p:nvPr/>
          </p:nvSpPr>
          <p:spPr bwMode="auto">
            <a:xfrm>
              <a:off x="1080" y="2844"/>
              <a:ext cx="540" cy="624"/>
            </a:xfrm>
            <a:prstGeom prst="ellipse">
              <a:avLst/>
            </a:prstGeom>
            <a:solidFill>
              <a:srgbClr val="FFFFFF"/>
            </a:solidFill>
            <a:ln w="9525">
              <a:solidFill>
                <a:srgbClr val="000000"/>
              </a:solidFill>
              <a:round/>
              <a:headEnd/>
              <a:tailEnd/>
            </a:ln>
          </p:spPr>
          <p:txBody>
            <a:bodyPr/>
            <a:lstStyle/>
            <a:p>
              <a:pPr algn="just"/>
              <a:r>
                <a:rPr lang="en-US" altLang="zh-CN" sz="1000"/>
                <a:t>1</a:t>
              </a:r>
              <a:endParaRPr lang="en-US" altLang="zh-CN"/>
            </a:p>
          </p:txBody>
        </p:sp>
        <p:sp>
          <p:nvSpPr>
            <p:cNvPr id="52" name="Line 16"/>
            <p:cNvSpPr>
              <a:spLocks noChangeShapeType="1"/>
            </p:cNvSpPr>
            <p:nvPr/>
          </p:nvSpPr>
          <p:spPr bwMode="auto">
            <a:xfrm>
              <a:off x="360" y="3156"/>
              <a:ext cx="7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AutoShape 17"/>
            <p:cNvSpPr>
              <a:spLocks noChangeArrowheads="1"/>
            </p:cNvSpPr>
            <p:nvPr/>
          </p:nvSpPr>
          <p:spPr bwMode="auto">
            <a:xfrm>
              <a:off x="8460" y="284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54" name="Oval 18"/>
            <p:cNvSpPr>
              <a:spLocks noChangeArrowheads="1"/>
            </p:cNvSpPr>
            <p:nvPr/>
          </p:nvSpPr>
          <p:spPr bwMode="auto">
            <a:xfrm>
              <a:off x="7200" y="2064"/>
              <a:ext cx="540" cy="624"/>
            </a:xfrm>
            <a:prstGeom prst="ellipse">
              <a:avLst/>
            </a:prstGeom>
            <a:solidFill>
              <a:srgbClr val="FFFFFF"/>
            </a:solidFill>
            <a:ln w="9525">
              <a:solidFill>
                <a:srgbClr val="000000"/>
              </a:solidFill>
              <a:round/>
              <a:headEnd/>
              <a:tailEnd/>
            </a:ln>
          </p:spPr>
          <p:txBody>
            <a:bodyPr/>
            <a:lstStyle/>
            <a:p>
              <a:pPr algn="just"/>
              <a:r>
                <a:rPr lang="en-US" altLang="zh-CN" sz="1000"/>
                <a:t>5</a:t>
              </a:r>
              <a:endParaRPr lang="en-US" altLang="zh-CN"/>
            </a:p>
          </p:txBody>
        </p:sp>
        <p:sp>
          <p:nvSpPr>
            <p:cNvPr id="55" name="Line 19"/>
            <p:cNvSpPr>
              <a:spLocks noChangeShapeType="1"/>
            </p:cNvSpPr>
            <p:nvPr/>
          </p:nvSpPr>
          <p:spPr bwMode="auto">
            <a:xfrm>
              <a:off x="6120" y="2376"/>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Line 20"/>
            <p:cNvSpPr>
              <a:spLocks noChangeShapeType="1"/>
            </p:cNvSpPr>
            <p:nvPr/>
          </p:nvSpPr>
          <p:spPr bwMode="auto">
            <a:xfrm>
              <a:off x="1620" y="3312"/>
              <a:ext cx="180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 name="Oval 21"/>
            <p:cNvSpPr>
              <a:spLocks noChangeArrowheads="1"/>
            </p:cNvSpPr>
            <p:nvPr/>
          </p:nvSpPr>
          <p:spPr bwMode="auto">
            <a:xfrm>
              <a:off x="3420" y="3780"/>
              <a:ext cx="540" cy="624"/>
            </a:xfrm>
            <a:prstGeom prst="ellipse">
              <a:avLst/>
            </a:prstGeom>
            <a:solidFill>
              <a:srgbClr val="FFFFFF"/>
            </a:solidFill>
            <a:ln w="9525">
              <a:solidFill>
                <a:srgbClr val="000000"/>
              </a:solidFill>
              <a:round/>
              <a:headEnd/>
              <a:tailEnd/>
            </a:ln>
          </p:spPr>
          <p:txBody>
            <a:bodyPr/>
            <a:lstStyle/>
            <a:p>
              <a:pPr algn="just"/>
              <a:r>
                <a:rPr lang="en-US" altLang="zh-CN" sz="1000"/>
                <a:t>6</a:t>
              </a:r>
              <a:endParaRPr lang="en-US" altLang="zh-CN"/>
            </a:p>
          </p:txBody>
        </p:sp>
        <p:sp>
          <p:nvSpPr>
            <p:cNvPr id="58" name="Line 22"/>
            <p:cNvSpPr>
              <a:spLocks noChangeShapeType="1"/>
            </p:cNvSpPr>
            <p:nvPr/>
          </p:nvSpPr>
          <p:spPr bwMode="auto">
            <a:xfrm>
              <a:off x="3960" y="4092"/>
              <a:ext cx="19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Oval 23"/>
            <p:cNvSpPr>
              <a:spLocks noChangeArrowheads="1"/>
            </p:cNvSpPr>
            <p:nvPr/>
          </p:nvSpPr>
          <p:spPr bwMode="auto">
            <a:xfrm>
              <a:off x="5940" y="3780"/>
              <a:ext cx="540" cy="624"/>
            </a:xfrm>
            <a:prstGeom prst="ellipse">
              <a:avLst/>
            </a:prstGeom>
            <a:solidFill>
              <a:srgbClr val="FFFFFF"/>
            </a:solidFill>
            <a:ln w="9525">
              <a:solidFill>
                <a:srgbClr val="000000"/>
              </a:solidFill>
              <a:round/>
              <a:headEnd/>
              <a:tailEnd/>
            </a:ln>
          </p:spPr>
          <p:txBody>
            <a:bodyPr/>
            <a:lstStyle/>
            <a:p>
              <a:pPr algn="just"/>
              <a:r>
                <a:rPr lang="en-US" altLang="zh-CN" sz="1000"/>
                <a:t>7</a:t>
              </a:r>
              <a:endParaRPr lang="en-US" altLang="zh-CN"/>
            </a:p>
          </p:txBody>
        </p:sp>
        <p:sp>
          <p:nvSpPr>
            <p:cNvPr id="60" name="Line 24"/>
            <p:cNvSpPr>
              <a:spLocks noChangeShapeType="1"/>
            </p:cNvSpPr>
            <p:nvPr/>
          </p:nvSpPr>
          <p:spPr bwMode="auto">
            <a:xfrm flipV="1">
              <a:off x="6480" y="3312"/>
              <a:ext cx="198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Rectangle 25"/>
            <p:cNvSpPr>
              <a:spLocks noChangeArrowheads="1"/>
            </p:cNvSpPr>
            <p:nvPr/>
          </p:nvSpPr>
          <p:spPr bwMode="auto">
            <a:xfrm>
              <a:off x="18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62" name="Rectangle 26"/>
            <p:cNvSpPr>
              <a:spLocks noChangeArrowheads="1"/>
            </p:cNvSpPr>
            <p:nvPr/>
          </p:nvSpPr>
          <p:spPr bwMode="auto">
            <a:xfrm>
              <a:off x="252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63" name="Rectangle 27"/>
            <p:cNvSpPr>
              <a:spLocks noChangeArrowheads="1"/>
            </p:cNvSpPr>
            <p:nvPr/>
          </p:nvSpPr>
          <p:spPr bwMode="auto">
            <a:xfrm>
              <a:off x="738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64" name="Rectangle 28"/>
            <p:cNvSpPr>
              <a:spLocks noChangeArrowheads="1"/>
            </p:cNvSpPr>
            <p:nvPr/>
          </p:nvSpPr>
          <p:spPr bwMode="auto">
            <a:xfrm>
              <a:off x="4860" y="346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sp>
          <p:nvSpPr>
            <p:cNvPr id="65" name="Rectangle 29"/>
            <p:cNvSpPr>
              <a:spLocks noChangeArrowheads="1"/>
            </p:cNvSpPr>
            <p:nvPr/>
          </p:nvSpPr>
          <p:spPr bwMode="auto">
            <a:xfrm>
              <a:off x="81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graphicFrame>
        <p:nvGraphicFramePr>
          <p:cNvPr id="66" name="Group 144"/>
          <p:cNvGraphicFramePr>
            <a:graphicFrameLocks noGrp="1"/>
          </p:cNvGraphicFramePr>
          <p:nvPr>
            <p:ph idx="1"/>
            <p:extLst>
              <p:ext uri="{D42A27DB-BD31-4B8C-83A1-F6EECF244321}">
                <p14:modId xmlns:p14="http://schemas.microsoft.com/office/powerpoint/2010/main" val="1761551689"/>
              </p:ext>
            </p:extLst>
          </p:nvPr>
        </p:nvGraphicFramePr>
        <p:xfrm>
          <a:off x="2871787" y="3597989"/>
          <a:ext cx="6264275" cy="1642428"/>
        </p:xfrm>
        <a:graphic>
          <a:graphicData uri="http://schemas.openxmlformats.org/drawingml/2006/table">
            <a:tbl>
              <a:tblPr/>
              <a:tblGrid>
                <a:gridCol w="1655763"/>
                <a:gridCol w="2232025"/>
                <a:gridCol w="1008062"/>
                <a:gridCol w="1368425"/>
              </a:tblGrid>
              <a:tr h="315913">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 </a:t>
                      </a:r>
                      <a:endParaRPr kumimoji="0"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-closure of M</a:t>
                      </a: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1"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0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0" i="1" u="none" strike="noStrike" cap="none" normalizeH="0" baseline="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000" b="0" i="1" u="none" strike="noStrike" cap="none" normalizeH="0" baseline="-30000" dirty="0" err="1"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000" b="0" i="1"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1,2,6</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3,7</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3,4,7,8</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592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a:t>
                      </a:r>
                      <a:endPar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67" name="Group 145"/>
          <p:cNvGrpSpPr>
            <a:grpSpLocks/>
          </p:cNvGrpSpPr>
          <p:nvPr/>
        </p:nvGrpSpPr>
        <p:grpSpPr bwMode="auto">
          <a:xfrm>
            <a:off x="3832225" y="5513388"/>
            <a:ext cx="4457700" cy="495300"/>
            <a:chOff x="1080" y="5808"/>
            <a:chExt cx="7020" cy="780"/>
          </a:xfrm>
        </p:grpSpPr>
        <p:sp>
          <p:nvSpPr>
            <p:cNvPr id="68" name="Line 146"/>
            <p:cNvSpPr>
              <a:spLocks noChangeShapeType="1"/>
            </p:cNvSpPr>
            <p:nvPr/>
          </p:nvSpPr>
          <p:spPr bwMode="auto">
            <a:xfrm>
              <a:off x="2880" y="62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 name="Oval 147"/>
            <p:cNvSpPr>
              <a:spLocks noChangeArrowheads="1"/>
            </p:cNvSpPr>
            <p:nvPr/>
          </p:nvSpPr>
          <p:spPr bwMode="auto">
            <a:xfrm>
              <a:off x="1620" y="5964"/>
              <a:ext cx="1260" cy="624"/>
            </a:xfrm>
            <a:prstGeom prst="ellipse">
              <a:avLst/>
            </a:prstGeom>
            <a:solidFill>
              <a:srgbClr val="FFFFFF"/>
            </a:solidFill>
            <a:ln w="9525">
              <a:solidFill>
                <a:srgbClr val="000000"/>
              </a:solidFill>
              <a:round/>
              <a:headEnd/>
              <a:tailEnd/>
            </a:ln>
          </p:spPr>
          <p:txBody>
            <a:bodyPr/>
            <a:lstStyle/>
            <a:p>
              <a:pPr algn="just"/>
              <a:r>
                <a:rPr lang="en-US" altLang="zh-CN" sz="1000" noProof="1"/>
                <a:t>{1,2,6}</a:t>
              </a:r>
              <a:endParaRPr lang="en-US" altLang="zh-CN"/>
            </a:p>
          </p:txBody>
        </p:sp>
        <p:sp>
          <p:nvSpPr>
            <p:cNvPr id="70" name="Rectangle 148"/>
            <p:cNvSpPr>
              <a:spLocks noChangeArrowheads="1"/>
            </p:cNvSpPr>
            <p:nvPr/>
          </p:nvSpPr>
          <p:spPr bwMode="auto">
            <a:xfrm>
              <a:off x="5580" y="58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p>
            <a:p>
              <a:pPr algn="l"/>
              <a:endParaRPr lang="en-US" altLang="zh-CN"/>
            </a:p>
          </p:txBody>
        </p:sp>
        <p:sp>
          <p:nvSpPr>
            <p:cNvPr id="71" name="AutoShape 149"/>
            <p:cNvSpPr>
              <a:spLocks noChangeArrowheads="1"/>
            </p:cNvSpPr>
            <p:nvPr/>
          </p:nvSpPr>
          <p:spPr bwMode="auto">
            <a:xfrm>
              <a:off x="3780" y="5964"/>
              <a:ext cx="180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72" name="Line 150"/>
            <p:cNvSpPr>
              <a:spLocks noChangeShapeType="1"/>
            </p:cNvSpPr>
            <p:nvPr/>
          </p:nvSpPr>
          <p:spPr bwMode="auto">
            <a:xfrm>
              <a:off x="5580" y="62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 name="AutoShape 151"/>
            <p:cNvSpPr>
              <a:spLocks noChangeArrowheads="1"/>
            </p:cNvSpPr>
            <p:nvPr/>
          </p:nvSpPr>
          <p:spPr bwMode="auto">
            <a:xfrm>
              <a:off x="6480" y="5964"/>
              <a:ext cx="162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74" name="Rectangle 152"/>
            <p:cNvSpPr>
              <a:spLocks noChangeArrowheads="1"/>
            </p:cNvSpPr>
            <p:nvPr/>
          </p:nvSpPr>
          <p:spPr bwMode="auto">
            <a:xfrm>
              <a:off x="4140" y="6120"/>
              <a:ext cx="90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{3,4,7,8}</a:t>
              </a:r>
            </a:p>
            <a:p>
              <a:pPr algn="l"/>
              <a:endParaRPr lang="en-US" altLang="zh-CN"/>
            </a:p>
          </p:txBody>
        </p:sp>
        <p:sp>
          <p:nvSpPr>
            <p:cNvPr id="75" name="Rectangle 153"/>
            <p:cNvSpPr>
              <a:spLocks noChangeArrowheads="1"/>
            </p:cNvSpPr>
            <p:nvPr/>
          </p:nvSpPr>
          <p:spPr bwMode="auto">
            <a:xfrm>
              <a:off x="6840" y="6120"/>
              <a:ext cx="72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{5,8}</a:t>
              </a:r>
            </a:p>
            <a:p>
              <a:pPr algn="l"/>
              <a:endParaRPr lang="en-US" altLang="zh-CN"/>
            </a:p>
          </p:txBody>
        </p:sp>
        <p:sp>
          <p:nvSpPr>
            <p:cNvPr id="76" name="Line 154"/>
            <p:cNvSpPr>
              <a:spLocks noChangeShapeType="1"/>
            </p:cNvSpPr>
            <p:nvPr/>
          </p:nvSpPr>
          <p:spPr bwMode="auto">
            <a:xfrm>
              <a:off x="1080" y="627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 name="Rectangle 155"/>
            <p:cNvSpPr>
              <a:spLocks noChangeArrowheads="1"/>
            </p:cNvSpPr>
            <p:nvPr/>
          </p:nvSpPr>
          <p:spPr bwMode="auto">
            <a:xfrm>
              <a:off x="3240" y="58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p>
            <a:p>
              <a:pPr algn="l"/>
              <a:endParaRPr lang="en-US" altLang="zh-CN"/>
            </a:p>
          </p:txBody>
        </p:sp>
      </p:grpSp>
    </p:spTree>
    <p:extLst>
      <p:ext uri="{BB962C8B-B14F-4D97-AF65-F5344CB8AC3E}">
        <p14:creationId xmlns:p14="http://schemas.microsoft.com/office/powerpoint/2010/main" val="31404768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Subset Construction</a:t>
            </a:r>
            <a:endParaRPr lang="en-US" b="1" dirty="0"/>
          </a:p>
        </p:txBody>
      </p:sp>
      <p:grpSp>
        <p:nvGrpSpPr>
          <p:cNvPr id="78" name="Group 4"/>
          <p:cNvGrpSpPr>
            <a:grpSpLocks/>
          </p:cNvGrpSpPr>
          <p:nvPr/>
        </p:nvGrpSpPr>
        <p:grpSpPr bwMode="auto">
          <a:xfrm>
            <a:off x="4537075" y="1762760"/>
            <a:ext cx="6515100" cy="2476500"/>
            <a:chOff x="360" y="1128"/>
            <a:chExt cx="10260" cy="3900"/>
          </a:xfrm>
        </p:grpSpPr>
        <p:sp>
          <p:nvSpPr>
            <p:cNvPr id="79" name="Line 5"/>
            <p:cNvSpPr>
              <a:spLocks noChangeShapeType="1"/>
            </p:cNvSpPr>
            <p:nvPr/>
          </p:nvSpPr>
          <p:spPr bwMode="auto">
            <a:xfrm>
              <a:off x="6480" y="237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 name="Rectangle 6"/>
            <p:cNvSpPr>
              <a:spLocks noChangeArrowheads="1"/>
            </p:cNvSpPr>
            <p:nvPr/>
          </p:nvSpPr>
          <p:spPr bwMode="auto">
            <a:xfrm>
              <a:off x="6660" y="190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81" name="Oval 7"/>
            <p:cNvSpPr>
              <a:spLocks noChangeArrowheads="1"/>
            </p:cNvSpPr>
            <p:nvPr/>
          </p:nvSpPr>
          <p:spPr bwMode="auto">
            <a:xfrm>
              <a:off x="5940" y="2064"/>
              <a:ext cx="540" cy="624"/>
            </a:xfrm>
            <a:prstGeom prst="ellipse">
              <a:avLst/>
            </a:prstGeom>
            <a:solidFill>
              <a:srgbClr val="FFFFFF"/>
            </a:solidFill>
            <a:ln w="9525">
              <a:solidFill>
                <a:srgbClr val="000000"/>
              </a:solidFill>
              <a:round/>
              <a:headEnd/>
              <a:tailEnd/>
            </a:ln>
          </p:spPr>
          <p:txBody>
            <a:bodyPr/>
            <a:lstStyle/>
            <a:p>
              <a:pPr algn="just"/>
              <a:r>
                <a:rPr lang="en-US" altLang="zh-CN" sz="1000"/>
                <a:t>5</a:t>
              </a:r>
              <a:endParaRPr lang="en-US" altLang="zh-CN"/>
            </a:p>
          </p:txBody>
        </p:sp>
        <p:sp>
          <p:nvSpPr>
            <p:cNvPr id="82" name="Line 8"/>
            <p:cNvSpPr>
              <a:spLocks noChangeShapeType="1"/>
            </p:cNvSpPr>
            <p:nvPr/>
          </p:nvSpPr>
          <p:spPr bwMode="auto">
            <a:xfrm flipV="1">
              <a:off x="5220" y="2376"/>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 name="Line 9"/>
            <p:cNvSpPr>
              <a:spLocks noChangeShapeType="1"/>
            </p:cNvSpPr>
            <p:nvPr/>
          </p:nvSpPr>
          <p:spPr bwMode="auto">
            <a:xfrm>
              <a:off x="6480" y="393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Rectangle 10"/>
            <p:cNvSpPr>
              <a:spLocks noChangeArrowheads="1"/>
            </p:cNvSpPr>
            <p:nvPr/>
          </p:nvSpPr>
          <p:spPr bwMode="auto">
            <a:xfrm>
              <a:off x="6660" y="346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dirty="0" smtClean="0"/>
                <a:t>digit</a:t>
              </a:r>
              <a:endParaRPr lang="en-US" altLang="zh-CN" sz="1000" dirty="0"/>
            </a:p>
            <a:p>
              <a:pPr algn="l"/>
              <a:endParaRPr lang="en-US" altLang="zh-CN" dirty="0"/>
            </a:p>
          </p:txBody>
        </p:sp>
        <p:sp>
          <p:nvSpPr>
            <p:cNvPr id="85" name="AutoShape 11"/>
            <p:cNvSpPr>
              <a:spLocks noChangeArrowheads="1"/>
            </p:cNvSpPr>
            <p:nvPr/>
          </p:nvSpPr>
          <p:spPr bwMode="auto">
            <a:xfrm>
              <a:off x="10080" y="2844"/>
              <a:ext cx="540" cy="624"/>
            </a:xfrm>
            <a:custGeom>
              <a:avLst/>
              <a:gdLst>
                <a:gd name="G0" fmla="+- 2700 0 0"/>
                <a:gd name="G1" fmla="+- 21600 0 2700"/>
                <a:gd name="G2" fmla="+- 21600 0 27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00" y="10800"/>
                  </a:moveTo>
                  <a:cubicBezTo>
                    <a:pt x="2700" y="15274"/>
                    <a:pt x="6326" y="18900"/>
                    <a:pt x="10800" y="18900"/>
                  </a:cubicBezTo>
                  <a:cubicBezTo>
                    <a:pt x="15274" y="18900"/>
                    <a:pt x="18900" y="15274"/>
                    <a:pt x="18900" y="10800"/>
                  </a:cubicBezTo>
                  <a:cubicBezTo>
                    <a:pt x="18900" y="6326"/>
                    <a:pt x="15274" y="2700"/>
                    <a:pt x="10800" y="2700"/>
                  </a:cubicBezTo>
                  <a:cubicBezTo>
                    <a:pt x="6326" y="2700"/>
                    <a:pt x="2700" y="6326"/>
                    <a:pt x="2700" y="10800"/>
                  </a:cubicBezTo>
                  <a:close/>
                </a:path>
              </a:pathLst>
            </a:custGeom>
            <a:solidFill>
              <a:srgbClr val="FFFFFF"/>
            </a:solidFill>
            <a:ln w="9525">
              <a:solidFill>
                <a:srgbClr val="000000"/>
              </a:solidFill>
              <a:round/>
              <a:headEnd/>
              <a:tailEnd/>
            </a:ln>
          </p:spPr>
          <p:txBody>
            <a:bodyPr/>
            <a:lstStyle/>
            <a:p>
              <a:endParaRPr lang="en-US"/>
            </a:p>
          </p:txBody>
        </p:sp>
        <p:sp>
          <p:nvSpPr>
            <p:cNvPr id="86" name="Oval 12"/>
            <p:cNvSpPr>
              <a:spLocks noChangeArrowheads="1"/>
            </p:cNvSpPr>
            <p:nvPr/>
          </p:nvSpPr>
          <p:spPr bwMode="auto">
            <a:xfrm>
              <a:off x="5940" y="3624"/>
              <a:ext cx="540" cy="624"/>
            </a:xfrm>
            <a:prstGeom prst="ellipse">
              <a:avLst/>
            </a:prstGeom>
            <a:solidFill>
              <a:srgbClr val="FFFFFF"/>
            </a:solidFill>
            <a:ln w="9525">
              <a:solidFill>
                <a:srgbClr val="000000"/>
              </a:solidFill>
              <a:round/>
              <a:headEnd/>
              <a:tailEnd/>
            </a:ln>
          </p:spPr>
          <p:txBody>
            <a:bodyPr/>
            <a:lstStyle/>
            <a:p>
              <a:pPr algn="just"/>
              <a:r>
                <a:rPr lang="en-US" altLang="zh-CN" sz="1000"/>
                <a:t>7</a:t>
              </a:r>
              <a:endParaRPr lang="en-US" altLang="zh-CN"/>
            </a:p>
          </p:txBody>
        </p:sp>
        <p:sp>
          <p:nvSpPr>
            <p:cNvPr id="87" name="Line 13"/>
            <p:cNvSpPr>
              <a:spLocks noChangeShapeType="1"/>
            </p:cNvSpPr>
            <p:nvPr/>
          </p:nvSpPr>
          <p:spPr bwMode="auto">
            <a:xfrm>
              <a:off x="5220" y="3312"/>
              <a:ext cx="72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8" name="Oval 14"/>
            <p:cNvSpPr>
              <a:spLocks noChangeArrowheads="1"/>
            </p:cNvSpPr>
            <p:nvPr/>
          </p:nvSpPr>
          <p:spPr bwMode="auto">
            <a:xfrm>
              <a:off x="7380" y="2064"/>
              <a:ext cx="540" cy="624"/>
            </a:xfrm>
            <a:prstGeom prst="ellipse">
              <a:avLst/>
            </a:prstGeom>
            <a:solidFill>
              <a:srgbClr val="FFFFFF"/>
            </a:solidFill>
            <a:ln w="9525">
              <a:solidFill>
                <a:srgbClr val="000000"/>
              </a:solidFill>
              <a:round/>
              <a:headEnd/>
              <a:tailEnd/>
            </a:ln>
          </p:spPr>
          <p:txBody>
            <a:bodyPr/>
            <a:lstStyle/>
            <a:p>
              <a:pPr algn="just"/>
              <a:r>
                <a:rPr lang="en-US" altLang="zh-CN" sz="1000" dirty="0"/>
                <a:t>6</a:t>
              </a:r>
              <a:endParaRPr lang="en-US" altLang="zh-CN" dirty="0"/>
            </a:p>
          </p:txBody>
        </p:sp>
        <p:sp>
          <p:nvSpPr>
            <p:cNvPr id="89" name="Oval 15"/>
            <p:cNvSpPr>
              <a:spLocks noChangeArrowheads="1"/>
            </p:cNvSpPr>
            <p:nvPr/>
          </p:nvSpPr>
          <p:spPr bwMode="auto">
            <a:xfrm>
              <a:off x="7380" y="3624"/>
              <a:ext cx="540" cy="624"/>
            </a:xfrm>
            <a:prstGeom prst="ellipse">
              <a:avLst/>
            </a:prstGeom>
            <a:solidFill>
              <a:srgbClr val="FFFFFF"/>
            </a:solidFill>
            <a:ln w="9525">
              <a:solidFill>
                <a:srgbClr val="000000"/>
              </a:solidFill>
              <a:round/>
              <a:headEnd/>
              <a:tailEnd/>
            </a:ln>
          </p:spPr>
          <p:txBody>
            <a:bodyPr/>
            <a:lstStyle/>
            <a:p>
              <a:pPr algn="just"/>
              <a:r>
                <a:rPr lang="en-US" altLang="zh-CN" sz="1000"/>
                <a:t>8</a:t>
              </a:r>
              <a:endParaRPr lang="en-US" altLang="zh-CN"/>
            </a:p>
          </p:txBody>
        </p:sp>
        <p:sp>
          <p:nvSpPr>
            <p:cNvPr id="90" name="Line 16"/>
            <p:cNvSpPr>
              <a:spLocks noChangeShapeType="1"/>
            </p:cNvSpPr>
            <p:nvPr/>
          </p:nvSpPr>
          <p:spPr bwMode="auto">
            <a:xfrm>
              <a:off x="7920" y="2532"/>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 name="Line 17"/>
            <p:cNvSpPr>
              <a:spLocks noChangeShapeType="1"/>
            </p:cNvSpPr>
            <p:nvPr/>
          </p:nvSpPr>
          <p:spPr bwMode="auto">
            <a:xfrm flipV="1">
              <a:off x="7920" y="3312"/>
              <a:ext cx="72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 name="Oval 18"/>
            <p:cNvSpPr>
              <a:spLocks noChangeArrowheads="1"/>
            </p:cNvSpPr>
            <p:nvPr/>
          </p:nvSpPr>
          <p:spPr bwMode="auto">
            <a:xfrm>
              <a:off x="4680" y="2844"/>
              <a:ext cx="540" cy="624"/>
            </a:xfrm>
            <a:prstGeom prst="ellipse">
              <a:avLst/>
            </a:prstGeom>
            <a:solidFill>
              <a:srgbClr val="FFFFFF"/>
            </a:solidFill>
            <a:ln w="9525">
              <a:solidFill>
                <a:srgbClr val="000000"/>
              </a:solidFill>
              <a:round/>
              <a:headEnd/>
              <a:tailEnd/>
            </a:ln>
          </p:spPr>
          <p:txBody>
            <a:bodyPr/>
            <a:lstStyle/>
            <a:p>
              <a:pPr algn="just"/>
              <a:r>
                <a:rPr lang="en-US" altLang="zh-CN" sz="1000"/>
                <a:t>4</a:t>
              </a:r>
              <a:endParaRPr lang="en-US" altLang="zh-CN"/>
            </a:p>
          </p:txBody>
        </p:sp>
        <p:sp>
          <p:nvSpPr>
            <p:cNvPr id="93" name="Line 19"/>
            <p:cNvSpPr>
              <a:spLocks noChangeShapeType="1"/>
            </p:cNvSpPr>
            <p:nvPr/>
          </p:nvSpPr>
          <p:spPr bwMode="auto">
            <a:xfrm>
              <a:off x="2880" y="3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 name="Rectangle 20"/>
            <p:cNvSpPr>
              <a:spLocks noChangeArrowheads="1"/>
            </p:cNvSpPr>
            <p:nvPr/>
          </p:nvSpPr>
          <p:spPr bwMode="auto">
            <a:xfrm>
              <a:off x="540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95" name="Rectangle 21"/>
            <p:cNvSpPr>
              <a:spLocks noChangeArrowheads="1"/>
            </p:cNvSpPr>
            <p:nvPr/>
          </p:nvSpPr>
          <p:spPr bwMode="auto">
            <a:xfrm>
              <a:off x="558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96" name="Rectangle 22"/>
            <p:cNvSpPr>
              <a:spLocks noChangeArrowheads="1"/>
            </p:cNvSpPr>
            <p:nvPr/>
          </p:nvSpPr>
          <p:spPr bwMode="auto">
            <a:xfrm>
              <a:off x="8280" y="222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97" name="Rectangle 23"/>
            <p:cNvSpPr>
              <a:spLocks noChangeArrowheads="1"/>
            </p:cNvSpPr>
            <p:nvPr/>
          </p:nvSpPr>
          <p:spPr bwMode="auto">
            <a:xfrm>
              <a:off x="8100" y="3156"/>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nvGrpSpPr>
            <p:cNvPr id="98" name="Group 24"/>
            <p:cNvGrpSpPr>
              <a:grpSpLocks/>
            </p:cNvGrpSpPr>
            <p:nvPr/>
          </p:nvGrpSpPr>
          <p:grpSpPr bwMode="auto">
            <a:xfrm>
              <a:off x="3780" y="3156"/>
              <a:ext cx="6480" cy="1872"/>
              <a:chOff x="2149" y="4014"/>
              <a:chExt cx="2978" cy="546"/>
            </a:xfrm>
          </p:grpSpPr>
          <p:sp>
            <p:nvSpPr>
              <p:cNvPr id="116" name="Arc 25"/>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Line 26"/>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9" name="Group 27"/>
            <p:cNvGrpSpPr>
              <a:grpSpLocks/>
            </p:cNvGrpSpPr>
            <p:nvPr/>
          </p:nvGrpSpPr>
          <p:grpSpPr bwMode="auto">
            <a:xfrm rot="10800000">
              <a:off x="4860" y="1596"/>
              <a:ext cx="4140" cy="1560"/>
              <a:chOff x="2149" y="4014"/>
              <a:chExt cx="2978" cy="546"/>
            </a:xfrm>
          </p:grpSpPr>
          <p:sp>
            <p:nvSpPr>
              <p:cNvPr id="114" name="Arc 28"/>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 name="Line 29"/>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0" name="Rectangle 30"/>
            <p:cNvSpPr>
              <a:spLocks noChangeArrowheads="1"/>
            </p:cNvSpPr>
            <p:nvPr/>
          </p:nvSpPr>
          <p:spPr bwMode="auto">
            <a:xfrm>
              <a:off x="6840" y="112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1" name="Line 31"/>
            <p:cNvSpPr>
              <a:spLocks noChangeShapeType="1"/>
            </p:cNvSpPr>
            <p:nvPr/>
          </p:nvSpPr>
          <p:spPr bwMode="auto">
            <a:xfrm>
              <a:off x="9180" y="315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 name="Oval 32"/>
            <p:cNvSpPr>
              <a:spLocks noChangeArrowheads="1"/>
            </p:cNvSpPr>
            <p:nvPr/>
          </p:nvSpPr>
          <p:spPr bwMode="auto">
            <a:xfrm>
              <a:off x="8640" y="2844"/>
              <a:ext cx="540" cy="624"/>
            </a:xfrm>
            <a:prstGeom prst="ellipse">
              <a:avLst/>
            </a:prstGeom>
            <a:solidFill>
              <a:srgbClr val="FFFFFF"/>
            </a:solidFill>
            <a:ln w="9525">
              <a:solidFill>
                <a:srgbClr val="000000"/>
              </a:solidFill>
              <a:round/>
              <a:headEnd/>
              <a:tailEnd/>
            </a:ln>
          </p:spPr>
          <p:txBody>
            <a:bodyPr/>
            <a:lstStyle/>
            <a:p>
              <a:pPr algn="just"/>
              <a:r>
                <a:rPr lang="en-US" altLang="zh-CN" sz="1000" dirty="0"/>
                <a:t>9</a:t>
              </a:r>
              <a:endParaRPr lang="en-US" altLang="zh-CN" dirty="0"/>
            </a:p>
          </p:txBody>
        </p:sp>
        <p:sp>
          <p:nvSpPr>
            <p:cNvPr id="103" name="Oval 33"/>
            <p:cNvSpPr>
              <a:spLocks noChangeArrowheads="1"/>
            </p:cNvSpPr>
            <p:nvPr/>
          </p:nvSpPr>
          <p:spPr bwMode="auto">
            <a:xfrm>
              <a:off x="3420" y="2844"/>
              <a:ext cx="540" cy="624"/>
            </a:xfrm>
            <a:prstGeom prst="ellipse">
              <a:avLst/>
            </a:prstGeom>
            <a:solidFill>
              <a:srgbClr val="FFFFFF"/>
            </a:solidFill>
            <a:ln w="9525">
              <a:solidFill>
                <a:srgbClr val="000000"/>
              </a:solidFill>
              <a:round/>
              <a:headEnd/>
              <a:tailEnd/>
            </a:ln>
          </p:spPr>
          <p:txBody>
            <a:bodyPr/>
            <a:lstStyle/>
            <a:p>
              <a:pPr algn="just"/>
              <a:r>
                <a:rPr lang="en-US" altLang="zh-CN" sz="1000" dirty="0"/>
                <a:t>3</a:t>
              </a:r>
              <a:endParaRPr lang="en-US" altLang="zh-CN" dirty="0"/>
            </a:p>
          </p:txBody>
        </p:sp>
        <p:sp>
          <p:nvSpPr>
            <p:cNvPr id="104" name="Line 34"/>
            <p:cNvSpPr>
              <a:spLocks noChangeShapeType="1"/>
            </p:cNvSpPr>
            <p:nvPr/>
          </p:nvSpPr>
          <p:spPr bwMode="auto">
            <a:xfrm>
              <a:off x="3960" y="3156"/>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Rectangle 35"/>
            <p:cNvSpPr>
              <a:spLocks noChangeArrowheads="1"/>
            </p:cNvSpPr>
            <p:nvPr/>
          </p:nvSpPr>
          <p:spPr bwMode="auto">
            <a:xfrm>
              <a:off x="4140" y="268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6" name="Rectangle 36"/>
            <p:cNvSpPr>
              <a:spLocks noChangeArrowheads="1"/>
            </p:cNvSpPr>
            <p:nvPr/>
          </p:nvSpPr>
          <p:spPr bwMode="auto">
            <a:xfrm>
              <a:off x="9360" y="268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7" name="Rectangle 37"/>
            <p:cNvSpPr>
              <a:spLocks noChangeArrowheads="1"/>
            </p:cNvSpPr>
            <p:nvPr/>
          </p:nvSpPr>
          <p:spPr bwMode="auto">
            <a:xfrm>
              <a:off x="6840" y="4560"/>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sp>
          <p:nvSpPr>
            <p:cNvPr id="108" name="Line 38"/>
            <p:cNvSpPr>
              <a:spLocks noChangeShapeType="1"/>
            </p:cNvSpPr>
            <p:nvPr/>
          </p:nvSpPr>
          <p:spPr bwMode="auto">
            <a:xfrm>
              <a:off x="1440" y="3156"/>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9" name="Rectangle 39"/>
            <p:cNvSpPr>
              <a:spLocks noChangeArrowheads="1"/>
            </p:cNvSpPr>
            <p:nvPr/>
          </p:nvSpPr>
          <p:spPr bwMode="auto">
            <a:xfrm>
              <a:off x="1620" y="268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10" name="Oval 40"/>
            <p:cNvSpPr>
              <a:spLocks noChangeArrowheads="1"/>
            </p:cNvSpPr>
            <p:nvPr/>
          </p:nvSpPr>
          <p:spPr bwMode="auto">
            <a:xfrm>
              <a:off x="900" y="2844"/>
              <a:ext cx="540" cy="624"/>
            </a:xfrm>
            <a:prstGeom prst="ellipse">
              <a:avLst/>
            </a:prstGeom>
            <a:solidFill>
              <a:srgbClr val="FFFFFF"/>
            </a:solidFill>
            <a:ln w="9525">
              <a:solidFill>
                <a:srgbClr val="000000"/>
              </a:solidFill>
              <a:round/>
              <a:headEnd/>
              <a:tailEnd/>
            </a:ln>
          </p:spPr>
          <p:txBody>
            <a:bodyPr/>
            <a:lstStyle/>
            <a:p>
              <a:pPr algn="just"/>
              <a:r>
                <a:rPr lang="en-US" altLang="zh-CN" sz="1000"/>
                <a:t>1</a:t>
              </a:r>
              <a:endParaRPr lang="en-US" altLang="zh-CN"/>
            </a:p>
          </p:txBody>
        </p:sp>
        <p:sp>
          <p:nvSpPr>
            <p:cNvPr id="111" name="Line 41"/>
            <p:cNvSpPr>
              <a:spLocks noChangeShapeType="1"/>
            </p:cNvSpPr>
            <p:nvPr/>
          </p:nvSpPr>
          <p:spPr bwMode="auto">
            <a:xfrm>
              <a:off x="360" y="3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 name="Oval 42"/>
            <p:cNvSpPr>
              <a:spLocks noChangeArrowheads="1"/>
            </p:cNvSpPr>
            <p:nvPr/>
          </p:nvSpPr>
          <p:spPr bwMode="auto">
            <a:xfrm>
              <a:off x="2340" y="2844"/>
              <a:ext cx="540" cy="624"/>
            </a:xfrm>
            <a:prstGeom prst="ellipse">
              <a:avLst/>
            </a:prstGeom>
            <a:solidFill>
              <a:srgbClr val="FFFFFF"/>
            </a:solidFill>
            <a:ln w="9525">
              <a:solidFill>
                <a:srgbClr val="000000"/>
              </a:solidFill>
              <a:round/>
              <a:headEnd/>
              <a:tailEnd/>
            </a:ln>
          </p:spPr>
          <p:txBody>
            <a:bodyPr/>
            <a:lstStyle/>
            <a:p>
              <a:pPr algn="just"/>
              <a:r>
                <a:rPr lang="en-US" altLang="zh-CN" sz="1000"/>
                <a:t>2</a:t>
              </a:r>
              <a:endParaRPr lang="en-US" altLang="zh-CN"/>
            </a:p>
          </p:txBody>
        </p:sp>
        <p:sp>
          <p:nvSpPr>
            <p:cNvPr id="113" name="Rectangle 43"/>
            <p:cNvSpPr>
              <a:spLocks noChangeArrowheads="1"/>
            </p:cNvSpPr>
            <p:nvPr/>
          </p:nvSpPr>
          <p:spPr bwMode="auto">
            <a:xfrm>
              <a:off x="3060" y="2688"/>
              <a:ext cx="180" cy="312"/>
            </a:xfrm>
            <a:prstGeom prst="rect">
              <a:avLst/>
            </a:prstGeom>
            <a:solidFill>
              <a:srgbClr val="FFFFFF"/>
            </a:solidFill>
            <a:ln w="9525">
              <a:solidFill>
                <a:srgbClr val="FFFFFF"/>
              </a:solidFill>
              <a:miter lim="800000"/>
              <a:headEnd/>
              <a:tailEnd/>
            </a:ln>
          </p:spPr>
          <p:txBody>
            <a:bodyPr lIns="0" tIns="0" rIns="0" bIns="0"/>
            <a:lstStyle/>
            <a:p>
              <a:pPr algn="just"/>
              <a:r>
                <a:rPr lang="zh-CN" altLang="en-US" sz="1000">
                  <a:sym typeface="Symbol" panose="05050102010706020507" pitchFamily="18" charset="2"/>
                </a:rPr>
                <a:t></a:t>
              </a:r>
              <a:endParaRPr lang="zh-CN" altLang="en-US" sz="1000"/>
            </a:p>
            <a:p>
              <a:pPr algn="l"/>
              <a:endParaRPr lang="zh-CN" altLang="en-US"/>
            </a:p>
          </p:txBody>
        </p:sp>
      </p:grpSp>
      <p:grpSp>
        <p:nvGrpSpPr>
          <p:cNvPr id="118" name="Group 185"/>
          <p:cNvGrpSpPr>
            <a:grpSpLocks/>
          </p:cNvGrpSpPr>
          <p:nvPr/>
        </p:nvGrpSpPr>
        <p:grpSpPr bwMode="auto">
          <a:xfrm>
            <a:off x="5051425" y="4338320"/>
            <a:ext cx="5486400" cy="1857375"/>
            <a:chOff x="1080" y="6120"/>
            <a:chExt cx="8640" cy="2925"/>
          </a:xfrm>
        </p:grpSpPr>
        <p:sp>
          <p:nvSpPr>
            <p:cNvPr id="119" name="Line 186"/>
            <p:cNvSpPr>
              <a:spLocks noChangeShapeType="1"/>
            </p:cNvSpPr>
            <p:nvPr/>
          </p:nvSpPr>
          <p:spPr bwMode="auto">
            <a:xfrm>
              <a:off x="2520" y="768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0" name="Group 187"/>
            <p:cNvGrpSpPr>
              <a:grpSpLocks/>
            </p:cNvGrpSpPr>
            <p:nvPr/>
          </p:nvGrpSpPr>
          <p:grpSpPr bwMode="auto">
            <a:xfrm rot="5189427">
              <a:off x="7158" y="7590"/>
              <a:ext cx="623" cy="179"/>
              <a:chOff x="2149" y="4014"/>
              <a:chExt cx="2978" cy="546"/>
            </a:xfrm>
          </p:grpSpPr>
          <p:sp>
            <p:nvSpPr>
              <p:cNvPr id="147" name="Arc 188"/>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8" name="Line 189"/>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1" name="AutoShape 190"/>
            <p:cNvSpPr>
              <a:spLocks noChangeArrowheads="1"/>
            </p:cNvSpPr>
            <p:nvPr/>
          </p:nvSpPr>
          <p:spPr bwMode="auto">
            <a:xfrm>
              <a:off x="3420" y="7368"/>
              <a:ext cx="252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solidFill>
              <a:srgbClr val="FFFFFF"/>
            </a:solidFill>
            <a:ln w="9525">
              <a:solidFill>
                <a:srgbClr val="000000"/>
              </a:solidFill>
              <a:round/>
              <a:headEnd/>
              <a:tailEnd/>
            </a:ln>
          </p:spPr>
          <p:txBody>
            <a:bodyPr/>
            <a:lstStyle/>
            <a:p>
              <a:endParaRPr lang="en-US"/>
            </a:p>
          </p:txBody>
        </p:sp>
        <p:sp>
          <p:nvSpPr>
            <p:cNvPr id="122" name="Rectangle 191"/>
            <p:cNvSpPr>
              <a:spLocks noChangeArrowheads="1"/>
            </p:cNvSpPr>
            <p:nvPr/>
          </p:nvSpPr>
          <p:spPr bwMode="auto">
            <a:xfrm>
              <a:off x="3960" y="7524"/>
              <a:ext cx="12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{2,3,4,5,7,10}</a:t>
              </a:r>
              <a:endParaRPr lang="en-US" altLang="zh-CN"/>
            </a:p>
          </p:txBody>
        </p:sp>
        <p:sp>
          <p:nvSpPr>
            <p:cNvPr id="123" name="Line 192"/>
            <p:cNvSpPr>
              <a:spLocks noChangeShapeType="1"/>
            </p:cNvSpPr>
            <p:nvPr/>
          </p:nvSpPr>
          <p:spPr bwMode="auto">
            <a:xfrm>
              <a:off x="1080" y="768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4" name="Oval 193"/>
            <p:cNvSpPr>
              <a:spLocks noChangeArrowheads="1"/>
            </p:cNvSpPr>
            <p:nvPr/>
          </p:nvSpPr>
          <p:spPr bwMode="auto">
            <a:xfrm>
              <a:off x="1620" y="7368"/>
              <a:ext cx="900" cy="624"/>
            </a:xfrm>
            <a:prstGeom prst="ellipse">
              <a:avLst/>
            </a:prstGeom>
            <a:solidFill>
              <a:srgbClr val="FFFFFF"/>
            </a:solidFill>
            <a:ln w="9525">
              <a:solidFill>
                <a:srgbClr val="000000"/>
              </a:solidFill>
              <a:round/>
              <a:headEnd/>
              <a:tailEnd/>
            </a:ln>
          </p:spPr>
          <p:txBody>
            <a:bodyPr/>
            <a:lstStyle/>
            <a:p>
              <a:pPr algn="just"/>
              <a:r>
                <a:rPr lang="en-US" altLang="zh-CN" sz="1000" noProof="1"/>
                <a:t>{1}</a:t>
              </a:r>
              <a:endParaRPr lang="en-US" altLang="zh-CN"/>
            </a:p>
          </p:txBody>
        </p:sp>
        <p:sp>
          <p:nvSpPr>
            <p:cNvPr id="125" name="Rectangle 194"/>
            <p:cNvSpPr>
              <a:spLocks noChangeArrowheads="1"/>
            </p:cNvSpPr>
            <p:nvPr/>
          </p:nvSpPr>
          <p:spPr bwMode="auto">
            <a:xfrm>
              <a:off x="2700" y="7212"/>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26" name="Line 195"/>
            <p:cNvSpPr>
              <a:spLocks noChangeShapeType="1"/>
            </p:cNvSpPr>
            <p:nvPr/>
          </p:nvSpPr>
          <p:spPr bwMode="auto">
            <a:xfrm flipV="1">
              <a:off x="5760" y="7212"/>
              <a:ext cx="10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7" name="Line 196"/>
            <p:cNvSpPr>
              <a:spLocks noChangeShapeType="1"/>
            </p:cNvSpPr>
            <p:nvPr/>
          </p:nvSpPr>
          <p:spPr bwMode="auto">
            <a:xfrm>
              <a:off x="5760" y="7836"/>
              <a:ext cx="10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8" name="AutoShape 197"/>
            <p:cNvSpPr>
              <a:spLocks noChangeArrowheads="1"/>
            </p:cNvSpPr>
            <p:nvPr/>
          </p:nvSpPr>
          <p:spPr bwMode="auto">
            <a:xfrm>
              <a:off x="6660" y="6744"/>
              <a:ext cx="216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solidFill>
              <a:srgbClr val="FFFFFF"/>
            </a:solidFill>
            <a:ln w="9525">
              <a:solidFill>
                <a:srgbClr val="000000"/>
              </a:solidFill>
              <a:round/>
              <a:headEnd/>
              <a:tailEnd/>
            </a:ln>
          </p:spPr>
          <p:txBody>
            <a:bodyPr/>
            <a:lstStyle/>
            <a:p>
              <a:endParaRPr lang="en-US"/>
            </a:p>
          </p:txBody>
        </p:sp>
        <p:sp>
          <p:nvSpPr>
            <p:cNvPr id="129" name="Rectangle 198"/>
            <p:cNvSpPr>
              <a:spLocks noChangeArrowheads="1"/>
            </p:cNvSpPr>
            <p:nvPr/>
          </p:nvSpPr>
          <p:spPr bwMode="auto">
            <a:xfrm>
              <a:off x="7020" y="6900"/>
              <a:ext cx="12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{4,5,6,7,9,10}</a:t>
              </a:r>
            </a:p>
            <a:p>
              <a:pPr algn="l"/>
              <a:endParaRPr lang="en-US" altLang="zh-CN"/>
            </a:p>
          </p:txBody>
        </p:sp>
        <p:sp>
          <p:nvSpPr>
            <p:cNvPr id="130" name="AutoShape 199"/>
            <p:cNvSpPr>
              <a:spLocks noChangeArrowheads="1"/>
            </p:cNvSpPr>
            <p:nvPr/>
          </p:nvSpPr>
          <p:spPr bwMode="auto">
            <a:xfrm>
              <a:off x="6660" y="7992"/>
              <a:ext cx="234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solidFill>
              <a:srgbClr val="FFFFFF"/>
            </a:solidFill>
            <a:ln w="9525">
              <a:solidFill>
                <a:srgbClr val="000000"/>
              </a:solidFill>
              <a:round/>
              <a:headEnd/>
              <a:tailEnd/>
            </a:ln>
          </p:spPr>
          <p:txBody>
            <a:bodyPr/>
            <a:lstStyle/>
            <a:p>
              <a:endParaRPr lang="en-US"/>
            </a:p>
          </p:txBody>
        </p:sp>
        <p:sp>
          <p:nvSpPr>
            <p:cNvPr id="131" name="Rectangle 200"/>
            <p:cNvSpPr>
              <a:spLocks noChangeArrowheads="1"/>
            </p:cNvSpPr>
            <p:nvPr/>
          </p:nvSpPr>
          <p:spPr bwMode="auto">
            <a:xfrm>
              <a:off x="7020" y="8148"/>
              <a:ext cx="12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{4,5,7,8,9,10}</a:t>
              </a:r>
            </a:p>
            <a:p>
              <a:pPr algn="l"/>
              <a:endParaRPr lang="en-US" altLang="zh-CN"/>
            </a:p>
          </p:txBody>
        </p:sp>
        <p:sp>
          <p:nvSpPr>
            <p:cNvPr id="132" name="Rectangle 201"/>
            <p:cNvSpPr>
              <a:spLocks noChangeArrowheads="1"/>
            </p:cNvSpPr>
            <p:nvPr/>
          </p:nvSpPr>
          <p:spPr bwMode="auto">
            <a:xfrm>
              <a:off x="5760" y="690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33" name="Rectangle 202"/>
            <p:cNvSpPr>
              <a:spLocks noChangeArrowheads="1"/>
            </p:cNvSpPr>
            <p:nvPr/>
          </p:nvSpPr>
          <p:spPr bwMode="auto">
            <a:xfrm>
              <a:off x="5760" y="814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grpSp>
          <p:nvGrpSpPr>
            <p:cNvPr id="134" name="Group 203"/>
            <p:cNvGrpSpPr>
              <a:grpSpLocks/>
            </p:cNvGrpSpPr>
            <p:nvPr/>
          </p:nvGrpSpPr>
          <p:grpSpPr bwMode="auto">
            <a:xfrm rot="16200000">
              <a:off x="7698" y="7590"/>
              <a:ext cx="623" cy="179"/>
              <a:chOff x="2149" y="4014"/>
              <a:chExt cx="2978" cy="546"/>
            </a:xfrm>
          </p:grpSpPr>
          <p:sp>
            <p:nvSpPr>
              <p:cNvPr id="145" name="Arc 204"/>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6" name="Line 205"/>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35" name="Rectangle 206"/>
            <p:cNvSpPr>
              <a:spLocks noChangeArrowheads="1"/>
            </p:cNvSpPr>
            <p:nvPr/>
          </p:nvSpPr>
          <p:spPr bwMode="auto">
            <a:xfrm>
              <a:off x="8280" y="7524"/>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36" name="Rectangle 207"/>
            <p:cNvSpPr>
              <a:spLocks noChangeArrowheads="1"/>
            </p:cNvSpPr>
            <p:nvPr/>
          </p:nvSpPr>
          <p:spPr bwMode="auto">
            <a:xfrm>
              <a:off x="6660" y="7524"/>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grpSp>
          <p:nvGrpSpPr>
            <p:cNvPr id="137" name="Group 208"/>
            <p:cNvGrpSpPr>
              <a:grpSpLocks/>
            </p:cNvGrpSpPr>
            <p:nvPr/>
          </p:nvGrpSpPr>
          <p:grpSpPr bwMode="auto">
            <a:xfrm rot="3134284">
              <a:off x="8123" y="6253"/>
              <a:ext cx="540" cy="585"/>
              <a:chOff x="4500" y="6003"/>
              <a:chExt cx="540" cy="585"/>
            </a:xfrm>
          </p:grpSpPr>
          <p:sp>
            <p:nvSpPr>
              <p:cNvPr id="143" name="Line 209"/>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4" name="Arc 210"/>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38" name="Group 211"/>
            <p:cNvGrpSpPr>
              <a:grpSpLocks/>
            </p:cNvGrpSpPr>
            <p:nvPr/>
          </p:nvGrpSpPr>
          <p:grpSpPr bwMode="auto">
            <a:xfrm rot="12536021">
              <a:off x="8460" y="8460"/>
              <a:ext cx="540" cy="585"/>
              <a:chOff x="4500" y="6003"/>
              <a:chExt cx="540" cy="585"/>
            </a:xfrm>
          </p:grpSpPr>
          <p:sp>
            <p:nvSpPr>
              <p:cNvPr id="141" name="Line 212"/>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2" name="Arc 213"/>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9" name="Rectangle 214"/>
            <p:cNvSpPr>
              <a:spLocks noChangeArrowheads="1"/>
            </p:cNvSpPr>
            <p:nvPr/>
          </p:nvSpPr>
          <p:spPr bwMode="auto">
            <a:xfrm>
              <a:off x="8820" y="612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40" name="Rectangle 215"/>
            <p:cNvSpPr>
              <a:spLocks noChangeArrowheads="1"/>
            </p:cNvSpPr>
            <p:nvPr/>
          </p:nvSpPr>
          <p:spPr bwMode="auto">
            <a:xfrm>
              <a:off x="9180" y="846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grpSp>
      <p:graphicFrame>
        <p:nvGraphicFramePr>
          <p:cNvPr id="149" name="Group 184"/>
          <p:cNvGraphicFramePr>
            <a:graphicFrameLocks noGrp="1"/>
          </p:cNvGraphicFramePr>
          <p:nvPr>
            <p:ph idx="1"/>
            <p:extLst>
              <p:ext uri="{D42A27DB-BD31-4B8C-83A1-F6EECF244321}">
                <p14:modId xmlns:p14="http://schemas.microsoft.com/office/powerpoint/2010/main" val="2513260146"/>
              </p:ext>
            </p:extLst>
          </p:nvPr>
        </p:nvGraphicFramePr>
        <p:xfrm>
          <a:off x="504302" y="3320507"/>
          <a:ext cx="4752975" cy="1676400"/>
        </p:xfrm>
        <a:graphic>
          <a:graphicData uri="http://schemas.openxmlformats.org/drawingml/2006/table">
            <a:tbl>
              <a:tblPr/>
              <a:tblGrid>
                <a:gridCol w="792163"/>
                <a:gridCol w="2089150"/>
                <a:gridCol w="1079500"/>
                <a:gridCol w="792162"/>
              </a:tblGrid>
              <a:tr h="30797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-closure of M</a:t>
                      </a: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1600" b="0" i="1"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letter</a:t>
                      </a:r>
                      <a:endParaRPr kumimoji="0" lang="en-US" altLang="zh-CN" sz="16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1600" b="0" i="1" u="none" strike="noStrike" cap="none" normalizeH="0" baseline="-3000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digit</a:t>
                      </a:r>
                      <a:endParaRPr kumimoji="0" lang="en-US" altLang="zh-CN" sz="16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2,3,4,5,7,10</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4,5,6,7,9,10</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4,5,7,8,9,10</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Rectangle 3"/>
          <p:cNvSpPr/>
          <p:nvPr/>
        </p:nvSpPr>
        <p:spPr>
          <a:xfrm>
            <a:off x="10716257" y="2942828"/>
            <a:ext cx="328936" cy="261610"/>
          </a:xfrm>
          <a:prstGeom prst="rect">
            <a:avLst/>
          </a:prstGeom>
        </p:spPr>
        <p:txBody>
          <a:bodyPr wrap="none">
            <a:spAutoFit/>
          </a:bodyPr>
          <a:lstStyle/>
          <a:p>
            <a:pPr algn="just"/>
            <a:r>
              <a:rPr lang="en-US" altLang="zh-CN" sz="1100" dirty="0" smtClean="0"/>
              <a:t>10</a:t>
            </a:r>
            <a:endParaRPr lang="en-US" altLang="zh-CN" sz="1100" dirty="0"/>
          </a:p>
        </p:txBody>
      </p:sp>
      <p:sp>
        <p:nvSpPr>
          <p:cNvPr id="5" name="Rectangle 4"/>
          <p:cNvSpPr/>
          <p:nvPr/>
        </p:nvSpPr>
        <p:spPr>
          <a:xfrm>
            <a:off x="1267074" y="5737860"/>
            <a:ext cx="5462329" cy="369332"/>
          </a:xfrm>
          <a:prstGeom prst="rect">
            <a:avLst/>
          </a:prstGeom>
        </p:spPr>
        <p:txBody>
          <a:bodyPr wrap="none">
            <a:spAutoFit/>
          </a:bodyPr>
          <a:lstStyle/>
          <a:p>
            <a:r>
              <a:rPr lang="en-US" altLang="zh-CN" dirty="0" smtClean="0"/>
              <a:t>The </a:t>
            </a:r>
            <a:r>
              <a:rPr lang="en-US" altLang="zh-CN" dirty="0"/>
              <a:t>resulting DFA may be more complex than </a:t>
            </a:r>
            <a:r>
              <a:rPr lang="en-US" altLang="zh-CN" dirty="0" smtClean="0"/>
              <a:t>necessary.</a:t>
            </a:r>
            <a:endParaRPr lang="en-US" dirty="0"/>
          </a:p>
        </p:txBody>
      </p:sp>
    </p:spTree>
    <p:extLst>
      <p:ext uri="{BB962C8B-B14F-4D97-AF65-F5344CB8AC3E}">
        <p14:creationId xmlns:p14="http://schemas.microsoft.com/office/powerpoint/2010/main" val="20578328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000" y="1625600"/>
            <a:ext cx="7988300" cy="1698625"/>
          </a:xfrm>
        </p:spPr>
        <p:txBody>
          <a:bodyPr>
            <a:normAutofit/>
          </a:bodyPr>
          <a:lstStyle/>
          <a:p>
            <a:pPr algn="ctr"/>
            <a:r>
              <a:rPr lang="en-US" altLang="zh-CN" dirty="0"/>
              <a:t>Minimizing the Number of States in a DFA</a:t>
            </a:r>
            <a:endParaRPr lang="en-US" dirty="0"/>
          </a:p>
        </p:txBody>
      </p:sp>
    </p:spTree>
    <p:extLst>
      <p:ext uri="{BB962C8B-B14F-4D97-AF65-F5344CB8AC3E}">
        <p14:creationId xmlns:p14="http://schemas.microsoft.com/office/powerpoint/2010/main" val="10797572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Why need Minimizing ?</a:t>
            </a:r>
            <a:endParaRPr lang="en-US" b="1" dirty="0"/>
          </a:p>
        </p:txBody>
      </p:sp>
      <p:sp>
        <p:nvSpPr>
          <p:cNvPr id="3" name="Content Placeholder 2"/>
          <p:cNvSpPr>
            <a:spLocks noGrp="1"/>
          </p:cNvSpPr>
          <p:nvPr>
            <p:ph sz="half" idx="1"/>
          </p:nvPr>
        </p:nvSpPr>
        <p:spPr>
          <a:xfrm>
            <a:off x="1097278" y="1845734"/>
            <a:ext cx="10058401" cy="4023360"/>
          </a:xfrm>
        </p:spPr>
        <p:txBody>
          <a:bodyPr/>
          <a:lstStyle/>
          <a:p>
            <a:pPr marL="91440" lvl="1" indent="-91440">
              <a:spcBef>
                <a:spcPts val="1200"/>
              </a:spcBef>
              <a:spcAft>
                <a:spcPts val="200"/>
              </a:spcAft>
              <a:buSzPct val="100000"/>
              <a:buFont typeface="Calibri" panose="020F0502020204030204" pitchFamily="34" charset="0"/>
              <a:buChar char=" "/>
            </a:pPr>
            <a:r>
              <a:rPr lang="en-US" altLang="zh-CN" sz="2800" dirty="0" smtClean="0"/>
              <a:t>The </a:t>
            </a:r>
            <a:r>
              <a:rPr lang="en-US" altLang="zh-CN" sz="2800" dirty="0"/>
              <a:t>resulting DFA may be more complex than necessary.</a:t>
            </a:r>
          </a:p>
          <a:p>
            <a:r>
              <a:rPr lang="en-US" sz="2800" dirty="0"/>
              <a:t>For </a:t>
            </a:r>
            <a:r>
              <a:rPr lang="en-US" altLang="zh-CN" sz="2800" dirty="0"/>
              <a:t>expression a</a:t>
            </a:r>
            <a:r>
              <a:rPr lang="en-US" altLang="zh-CN" sz="2800" dirty="0" smtClean="0"/>
              <a:t>*:</a:t>
            </a:r>
          </a:p>
          <a:p>
            <a:endParaRPr lang="en-US" sz="2800" dirty="0"/>
          </a:p>
          <a:p>
            <a:endParaRPr lang="en-US" sz="2800" dirty="0" smtClean="0"/>
          </a:p>
          <a:p>
            <a:r>
              <a:rPr lang="en-US" altLang="zh-CN" sz="2800" dirty="0">
                <a:solidFill>
                  <a:srgbClr val="FF3300"/>
                </a:solidFill>
              </a:rPr>
              <a:t>Given any DFA, there is an equivalent DFA containing a minimum number of states, and, that this minimum-state DFA is </a:t>
            </a:r>
            <a:r>
              <a:rPr lang="en-US" altLang="zh-CN" sz="2800" u="sng" dirty="0">
                <a:solidFill>
                  <a:srgbClr val="FF3300"/>
                </a:solidFill>
              </a:rPr>
              <a:t>unique</a:t>
            </a:r>
            <a:r>
              <a:rPr lang="en-US" altLang="zh-CN" sz="2800" dirty="0"/>
              <a:t> (except for renaming of states)</a:t>
            </a:r>
          </a:p>
          <a:p>
            <a:endParaRPr lang="en-US" sz="2800" dirty="0"/>
          </a:p>
        </p:txBody>
      </p:sp>
      <p:grpSp>
        <p:nvGrpSpPr>
          <p:cNvPr id="5" name="Group 4"/>
          <p:cNvGrpSpPr>
            <a:grpSpLocks/>
          </p:cNvGrpSpPr>
          <p:nvPr/>
        </p:nvGrpSpPr>
        <p:grpSpPr bwMode="auto">
          <a:xfrm>
            <a:off x="2678113" y="2901950"/>
            <a:ext cx="2857500" cy="793750"/>
            <a:chOff x="4680" y="3312"/>
            <a:chExt cx="4500" cy="1248"/>
          </a:xfrm>
        </p:grpSpPr>
        <p:sp>
          <p:nvSpPr>
            <p:cNvPr id="6" name="Rectangle 5"/>
            <p:cNvSpPr>
              <a:spLocks noChangeArrowheads="1"/>
            </p:cNvSpPr>
            <p:nvPr/>
          </p:nvSpPr>
          <p:spPr bwMode="auto">
            <a:xfrm>
              <a:off x="6660" y="378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sp>
          <p:nvSpPr>
            <p:cNvPr id="7" name="AutoShape 6"/>
            <p:cNvSpPr>
              <a:spLocks noChangeArrowheads="1"/>
            </p:cNvSpPr>
            <p:nvPr/>
          </p:nvSpPr>
          <p:spPr bwMode="auto">
            <a:xfrm>
              <a:off x="7740" y="3936"/>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grpSp>
          <p:nvGrpSpPr>
            <p:cNvPr id="8" name="Group 7"/>
            <p:cNvGrpSpPr>
              <a:grpSpLocks/>
            </p:cNvGrpSpPr>
            <p:nvPr/>
          </p:nvGrpSpPr>
          <p:grpSpPr bwMode="auto">
            <a:xfrm rot="1515499">
              <a:off x="7920" y="3468"/>
              <a:ext cx="649" cy="634"/>
              <a:chOff x="5680" y="3755"/>
              <a:chExt cx="649" cy="634"/>
            </a:xfrm>
          </p:grpSpPr>
          <p:sp>
            <p:nvSpPr>
              <p:cNvPr id="13" name="Arc 8"/>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Line 9"/>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 name="Line 10"/>
            <p:cNvSpPr>
              <a:spLocks noChangeShapeType="1"/>
            </p:cNvSpPr>
            <p:nvPr/>
          </p:nvSpPr>
          <p:spPr bwMode="auto">
            <a:xfrm>
              <a:off x="6480" y="4248"/>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AutoShape 11"/>
            <p:cNvSpPr>
              <a:spLocks noChangeArrowheads="1"/>
            </p:cNvSpPr>
            <p:nvPr/>
          </p:nvSpPr>
          <p:spPr bwMode="auto">
            <a:xfrm>
              <a:off x="5940" y="3936"/>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sp>
          <p:nvSpPr>
            <p:cNvPr id="11" name="Line 12"/>
            <p:cNvSpPr>
              <a:spLocks noChangeShapeType="1"/>
            </p:cNvSpPr>
            <p:nvPr/>
          </p:nvSpPr>
          <p:spPr bwMode="auto">
            <a:xfrm>
              <a:off x="4680" y="4248"/>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Rectangle 13"/>
            <p:cNvSpPr>
              <a:spLocks noChangeArrowheads="1"/>
            </p:cNvSpPr>
            <p:nvPr/>
          </p:nvSpPr>
          <p:spPr bwMode="auto">
            <a:xfrm>
              <a:off x="8640" y="3312"/>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grpSp>
      <p:grpSp>
        <p:nvGrpSpPr>
          <p:cNvPr id="15" name="Group 14"/>
          <p:cNvGrpSpPr>
            <a:grpSpLocks/>
          </p:cNvGrpSpPr>
          <p:nvPr/>
        </p:nvGrpSpPr>
        <p:grpSpPr bwMode="auto">
          <a:xfrm>
            <a:off x="7385050" y="2897188"/>
            <a:ext cx="1485900" cy="792162"/>
            <a:chOff x="6660" y="4404"/>
            <a:chExt cx="2340" cy="1248"/>
          </a:xfrm>
        </p:grpSpPr>
        <p:sp>
          <p:nvSpPr>
            <p:cNvPr id="16" name="AutoShape 15"/>
            <p:cNvSpPr>
              <a:spLocks noChangeArrowheads="1"/>
            </p:cNvSpPr>
            <p:nvPr/>
          </p:nvSpPr>
          <p:spPr bwMode="auto">
            <a:xfrm>
              <a:off x="7560" y="5028"/>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grpSp>
          <p:nvGrpSpPr>
            <p:cNvPr id="17" name="Group 16"/>
            <p:cNvGrpSpPr>
              <a:grpSpLocks/>
            </p:cNvGrpSpPr>
            <p:nvPr/>
          </p:nvGrpSpPr>
          <p:grpSpPr bwMode="auto">
            <a:xfrm rot="1515499">
              <a:off x="7740" y="4560"/>
              <a:ext cx="649" cy="634"/>
              <a:chOff x="5680" y="3755"/>
              <a:chExt cx="649" cy="634"/>
            </a:xfrm>
          </p:grpSpPr>
          <p:sp>
            <p:nvSpPr>
              <p:cNvPr id="20" name="Arc 17"/>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Line 18"/>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8" name="Line 19"/>
            <p:cNvSpPr>
              <a:spLocks noChangeShapeType="1"/>
            </p:cNvSpPr>
            <p:nvPr/>
          </p:nvSpPr>
          <p:spPr bwMode="auto">
            <a:xfrm>
              <a:off x="6660" y="534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20"/>
            <p:cNvSpPr>
              <a:spLocks noChangeArrowheads="1"/>
            </p:cNvSpPr>
            <p:nvPr/>
          </p:nvSpPr>
          <p:spPr bwMode="auto">
            <a:xfrm>
              <a:off x="8460" y="4404"/>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grpSp>
    </p:spTree>
    <p:extLst>
      <p:ext uri="{BB962C8B-B14F-4D97-AF65-F5344CB8AC3E}">
        <p14:creationId xmlns:p14="http://schemas.microsoft.com/office/powerpoint/2010/main" val="5135156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Minimizing Algorithm</a:t>
            </a:r>
            <a:endParaRPr lang="en-US" b="1" dirty="0"/>
          </a:p>
        </p:txBody>
      </p:sp>
      <p:sp>
        <p:nvSpPr>
          <p:cNvPr id="4" name="Content Placeholder 3"/>
          <p:cNvSpPr>
            <a:spLocks noGrp="1"/>
          </p:cNvSpPr>
          <p:nvPr>
            <p:ph idx="1"/>
          </p:nvPr>
        </p:nvSpPr>
        <p:spPr/>
        <p:txBody>
          <a:bodyPr/>
          <a:lstStyle/>
          <a:p>
            <a:pPr marL="0" indent="0">
              <a:lnSpc>
                <a:spcPct val="80000"/>
              </a:lnSpc>
              <a:buNone/>
            </a:pPr>
            <a:r>
              <a:rPr lang="en-US" altLang="zh-CN" dirty="0" smtClean="0"/>
              <a:t>1.   It </a:t>
            </a:r>
            <a:r>
              <a:rPr lang="en-US" altLang="zh-CN" dirty="0"/>
              <a:t>begins with the most optimistic assumption possible. Creates two sets: </a:t>
            </a:r>
            <a:r>
              <a:rPr lang="en-US" altLang="zh-CN" dirty="0">
                <a:solidFill>
                  <a:srgbClr val="FF3300"/>
                </a:solidFill>
              </a:rPr>
              <a:t>one consisting of all the accepting states</a:t>
            </a:r>
            <a:r>
              <a:rPr lang="en-US" altLang="zh-CN" dirty="0"/>
              <a:t> and the </a:t>
            </a:r>
            <a:r>
              <a:rPr lang="en-US" altLang="zh-CN" dirty="0">
                <a:solidFill>
                  <a:srgbClr val="FF3300"/>
                </a:solidFill>
              </a:rPr>
              <a:t>other consisting of all the non-accepting states. </a:t>
            </a:r>
          </a:p>
          <a:p>
            <a:pPr marL="363538" indent="-363538">
              <a:lnSpc>
                <a:spcPct val="80000"/>
              </a:lnSpc>
              <a:buFontTx/>
              <a:buNone/>
            </a:pPr>
            <a:endParaRPr lang="en-US" altLang="zh-CN" dirty="0">
              <a:solidFill>
                <a:srgbClr val="FF3300"/>
              </a:solidFill>
            </a:endParaRPr>
          </a:p>
          <a:p>
            <a:pPr marL="363538" indent="-363538">
              <a:lnSpc>
                <a:spcPct val="80000"/>
              </a:lnSpc>
              <a:buFontTx/>
              <a:buNone/>
            </a:pPr>
            <a:r>
              <a:rPr lang="en-US" altLang="zh-CN" dirty="0"/>
              <a:t>2. </a:t>
            </a:r>
            <a:r>
              <a:rPr lang="en-US" altLang="zh-CN" dirty="0" smtClean="0"/>
              <a:t>  Given </a:t>
            </a:r>
            <a:r>
              <a:rPr lang="en-US" altLang="zh-CN" dirty="0"/>
              <a:t>this partition of the states of the original DFA, </a:t>
            </a:r>
            <a:r>
              <a:rPr lang="en-US" altLang="zh-CN" dirty="0">
                <a:solidFill>
                  <a:srgbClr val="FF3300"/>
                </a:solidFill>
              </a:rPr>
              <a:t>consider the transitions on each charac</a:t>
            </a:r>
            <a:r>
              <a:rPr lang="en-US" altLang="zh-CN" dirty="0">
                <a:solidFill>
                  <a:srgbClr val="FF3300"/>
                </a:solidFill>
                <a:latin typeface="Arial" panose="020B0604020202020204" pitchFamily="34" charset="0"/>
              </a:rPr>
              <a:t>­</a:t>
            </a:r>
            <a:r>
              <a:rPr lang="en-US" altLang="zh-CN" dirty="0">
                <a:solidFill>
                  <a:srgbClr val="FF3300"/>
                </a:solidFill>
              </a:rPr>
              <a:t>ter </a:t>
            </a:r>
            <a:r>
              <a:rPr lang="en-US" altLang="zh-CN" i="1" dirty="0">
                <a:solidFill>
                  <a:srgbClr val="FF3300"/>
                </a:solidFill>
              </a:rPr>
              <a:t>a </a:t>
            </a:r>
            <a:r>
              <a:rPr lang="en-US" altLang="zh-CN" dirty="0">
                <a:solidFill>
                  <a:srgbClr val="FF3300"/>
                </a:solidFill>
              </a:rPr>
              <a:t>of the alphabet</a:t>
            </a:r>
            <a:r>
              <a:rPr lang="en-US" altLang="zh-CN" dirty="0"/>
              <a:t>.</a:t>
            </a:r>
          </a:p>
          <a:p>
            <a:pPr marL="363538" indent="-363538">
              <a:lnSpc>
                <a:spcPct val="80000"/>
              </a:lnSpc>
              <a:buFontTx/>
              <a:buNone/>
            </a:pPr>
            <a:r>
              <a:rPr lang="en-US" altLang="zh-CN" dirty="0"/>
              <a:t>       (1) </a:t>
            </a:r>
            <a:r>
              <a:rPr lang="en-US" altLang="zh-CN" dirty="0">
                <a:solidFill>
                  <a:srgbClr val="FF3300"/>
                </a:solidFill>
              </a:rPr>
              <a:t>If all accepting states have transitions on </a:t>
            </a:r>
            <a:r>
              <a:rPr lang="en-US" altLang="zh-CN" i="1" dirty="0">
                <a:solidFill>
                  <a:srgbClr val="FF3300"/>
                </a:solidFill>
              </a:rPr>
              <a:t>a </a:t>
            </a:r>
            <a:r>
              <a:rPr lang="en-US" altLang="zh-CN" dirty="0">
                <a:solidFill>
                  <a:srgbClr val="FF3300"/>
                </a:solidFill>
              </a:rPr>
              <a:t>to accepting states</a:t>
            </a:r>
            <a:r>
              <a:rPr lang="en-US" altLang="zh-CN" dirty="0"/>
              <a:t>, then this defines an a-transition from the new accepting state (the set of all the old accept</a:t>
            </a:r>
            <a:r>
              <a:rPr lang="en-US" altLang="zh-CN" dirty="0">
                <a:latin typeface="Arial" panose="020B0604020202020204" pitchFamily="34" charset="0"/>
              </a:rPr>
              <a:t>­</a:t>
            </a:r>
            <a:r>
              <a:rPr lang="en-US" altLang="zh-CN" dirty="0"/>
              <a:t>ing states) to itself. </a:t>
            </a:r>
          </a:p>
          <a:p>
            <a:pPr marL="363538" indent="-363538">
              <a:lnSpc>
                <a:spcPct val="80000"/>
              </a:lnSpc>
              <a:buFontTx/>
              <a:buNone/>
            </a:pPr>
            <a:r>
              <a:rPr lang="en-US" altLang="zh-CN" dirty="0"/>
              <a:t>      (2) </a:t>
            </a:r>
            <a:r>
              <a:rPr lang="en-US" altLang="zh-CN" dirty="0">
                <a:solidFill>
                  <a:srgbClr val="FF3300"/>
                </a:solidFill>
              </a:rPr>
              <a:t>If all accepting states have transitions on </a:t>
            </a:r>
            <a:r>
              <a:rPr lang="en-US" altLang="zh-CN" i="1" dirty="0">
                <a:solidFill>
                  <a:srgbClr val="FF3300"/>
                </a:solidFill>
              </a:rPr>
              <a:t>a </a:t>
            </a:r>
            <a:r>
              <a:rPr lang="en-US" altLang="zh-CN" dirty="0">
                <a:solidFill>
                  <a:srgbClr val="FF3300"/>
                </a:solidFill>
              </a:rPr>
              <a:t>to non-accepting states</a:t>
            </a:r>
            <a:r>
              <a:rPr lang="en-US" altLang="zh-CN" dirty="0"/>
              <a:t>, then this defines an a-transition from the new accepting state to the new non-accepting state (the set of all the old non-accepting states). </a:t>
            </a:r>
          </a:p>
          <a:p>
            <a:pPr marL="363538" indent="-363538">
              <a:lnSpc>
                <a:spcPct val="80000"/>
              </a:lnSpc>
              <a:buFontTx/>
              <a:buNone/>
            </a:pPr>
            <a:r>
              <a:rPr lang="en-US" altLang="zh-CN" dirty="0" smtClean="0"/>
              <a:t>      </a:t>
            </a:r>
            <a:endParaRPr lang="zh-CN" altLang="en-US" dirty="0" smtClean="0"/>
          </a:p>
          <a:p>
            <a:endParaRPr lang="en-US" dirty="0"/>
          </a:p>
        </p:txBody>
      </p:sp>
    </p:spTree>
    <p:extLst>
      <p:ext uri="{BB962C8B-B14F-4D97-AF65-F5344CB8AC3E}">
        <p14:creationId xmlns:p14="http://schemas.microsoft.com/office/powerpoint/2010/main" val="18516488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Minimizing Algorithm (cont.)</a:t>
            </a:r>
            <a:endParaRPr lang="en-US" b="1" dirty="0"/>
          </a:p>
        </p:txBody>
      </p:sp>
      <p:sp>
        <p:nvSpPr>
          <p:cNvPr id="4" name="Content Placeholder 3"/>
          <p:cNvSpPr>
            <a:spLocks noGrp="1"/>
          </p:cNvSpPr>
          <p:nvPr>
            <p:ph idx="1"/>
          </p:nvPr>
        </p:nvSpPr>
        <p:spPr/>
        <p:txBody>
          <a:bodyPr/>
          <a:lstStyle/>
          <a:p>
            <a:pPr marL="363538" indent="-363538">
              <a:lnSpc>
                <a:spcPct val="80000"/>
              </a:lnSpc>
              <a:buFontTx/>
              <a:buNone/>
            </a:pPr>
            <a:r>
              <a:rPr lang="en-US" altLang="zh-CN" dirty="0"/>
              <a:t> </a:t>
            </a:r>
            <a:r>
              <a:rPr lang="en-US" altLang="zh-CN" dirty="0" smtClean="0"/>
              <a:t>     (</a:t>
            </a:r>
            <a:r>
              <a:rPr lang="en-US" altLang="zh-CN" dirty="0"/>
              <a:t>3) On the other hand, if there are two accepting states </a:t>
            </a:r>
            <a:r>
              <a:rPr lang="en-US" altLang="zh-CN" i="1" dirty="0"/>
              <a:t>s </a:t>
            </a:r>
            <a:r>
              <a:rPr lang="en-US" altLang="zh-CN" dirty="0"/>
              <a:t>and </a:t>
            </a:r>
            <a:r>
              <a:rPr lang="en-US" altLang="zh-CN" i="1" dirty="0"/>
              <a:t>t</a:t>
            </a:r>
            <a:r>
              <a:rPr lang="en-US" altLang="zh-CN" dirty="0"/>
              <a:t> that have transitions on </a:t>
            </a:r>
            <a:r>
              <a:rPr lang="en-US" altLang="zh-CN" i="1" dirty="0"/>
              <a:t>a </a:t>
            </a:r>
            <a:r>
              <a:rPr lang="en-US" altLang="zh-CN" dirty="0"/>
              <a:t>that land in different sets, then no a-transition can be defined for this grouping of the states. </a:t>
            </a:r>
            <a:r>
              <a:rPr lang="en-US" altLang="zh-CN" dirty="0">
                <a:solidFill>
                  <a:srgbClr val="FF3300"/>
                </a:solidFill>
              </a:rPr>
              <a:t>We say that </a:t>
            </a:r>
            <a:r>
              <a:rPr lang="en-US" altLang="zh-CN" i="1" dirty="0">
                <a:solidFill>
                  <a:srgbClr val="FF3300"/>
                </a:solidFill>
              </a:rPr>
              <a:t>a </a:t>
            </a:r>
            <a:r>
              <a:rPr lang="en-US" altLang="zh-CN" dirty="0">
                <a:solidFill>
                  <a:srgbClr val="FF3300"/>
                </a:solidFill>
              </a:rPr>
              <a:t>distinguishes the states </a:t>
            </a:r>
            <a:r>
              <a:rPr lang="en-US" altLang="zh-CN" i="1" dirty="0">
                <a:solidFill>
                  <a:srgbClr val="FF3300"/>
                </a:solidFill>
              </a:rPr>
              <a:t>s </a:t>
            </a:r>
            <a:r>
              <a:rPr lang="en-US" altLang="zh-CN" dirty="0">
                <a:solidFill>
                  <a:srgbClr val="FF3300"/>
                </a:solidFill>
              </a:rPr>
              <a:t>and</a:t>
            </a:r>
            <a:r>
              <a:rPr lang="en-US" altLang="zh-CN" i="1" dirty="0">
                <a:solidFill>
                  <a:srgbClr val="FF3300"/>
                </a:solidFill>
              </a:rPr>
              <a:t> t</a:t>
            </a:r>
            <a:endParaRPr lang="en-US" altLang="zh-CN" dirty="0">
              <a:solidFill>
                <a:srgbClr val="FF3300"/>
              </a:solidFill>
            </a:endParaRPr>
          </a:p>
          <a:p>
            <a:pPr marL="363538" indent="-363538">
              <a:lnSpc>
                <a:spcPct val="80000"/>
              </a:lnSpc>
              <a:buFontTx/>
              <a:buNone/>
            </a:pPr>
            <a:r>
              <a:rPr lang="en-US" altLang="zh-CN" dirty="0"/>
              <a:t>      (4) We must also consider error transitions to an error state that is non-accepting. If there are accepting states </a:t>
            </a:r>
            <a:r>
              <a:rPr lang="en-US" altLang="zh-CN" i="1" dirty="0"/>
              <a:t>s </a:t>
            </a:r>
            <a:r>
              <a:rPr lang="en-US" altLang="zh-CN" dirty="0"/>
              <a:t>and </a:t>
            </a:r>
            <a:r>
              <a:rPr lang="en-US" altLang="zh-CN" i="1" dirty="0"/>
              <a:t>t </a:t>
            </a:r>
            <a:r>
              <a:rPr lang="en-US" altLang="zh-CN" dirty="0"/>
              <a:t>such that </a:t>
            </a:r>
            <a:r>
              <a:rPr lang="en-US" altLang="zh-CN" i="1" dirty="0"/>
              <a:t>s</a:t>
            </a:r>
            <a:r>
              <a:rPr lang="en-US" altLang="zh-CN" dirty="0"/>
              <a:t> has an a-transition to another accepting state, while </a:t>
            </a:r>
            <a:r>
              <a:rPr lang="en-US" altLang="zh-CN" i="1" dirty="0"/>
              <a:t>t </a:t>
            </a:r>
            <a:r>
              <a:rPr lang="en-US" altLang="zh-CN" dirty="0"/>
              <a:t>has no a-transition at all (i.e., an error transition), </a:t>
            </a:r>
            <a:r>
              <a:rPr lang="en-US" altLang="zh-CN" dirty="0">
                <a:solidFill>
                  <a:srgbClr val="FF3300"/>
                </a:solidFill>
              </a:rPr>
              <a:t>then a distinguishes </a:t>
            </a:r>
            <a:r>
              <a:rPr lang="en-US" altLang="zh-CN" i="1" dirty="0">
                <a:solidFill>
                  <a:srgbClr val="FF3300"/>
                </a:solidFill>
              </a:rPr>
              <a:t>s </a:t>
            </a:r>
            <a:r>
              <a:rPr lang="en-US" altLang="zh-CN" dirty="0">
                <a:solidFill>
                  <a:srgbClr val="FF3300"/>
                </a:solidFill>
              </a:rPr>
              <a:t>and </a:t>
            </a:r>
            <a:r>
              <a:rPr lang="en-US" altLang="zh-CN" i="1" dirty="0">
                <a:solidFill>
                  <a:srgbClr val="FF3300"/>
                </a:solidFill>
              </a:rPr>
              <a:t>t.</a:t>
            </a:r>
          </a:p>
          <a:p>
            <a:pPr marL="363538" indent="-363538">
              <a:lnSpc>
                <a:spcPct val="80000"/>
              </a:lnSpc>
              <a:buFontTx/>
              <a:buNone/>
            </a:pPr>
            <a:endParaRPr lang="en-US" altLang="zh-CN" dirty="0"/>
          </a:p>
          <a:p>
            <a:pPr marL="363538" indent="-363538">
              <a:lnSpc>
                <a:spcPct val="80000"/>
              </a:lnSpc>
              <a:buFontTx/>
              <a:buNone/>
            </a:pPr>
            <a:r>
              <a:rPr lang="en-US" altLang="zh-CN" dirty="0"/>
              <a:t> 3.   </a:t>
            </a:r>
            <a:r>
              <a:rPr lang="en-US" altLang="zh-CN" dirty="0">
                <a:solidFill>
                  <a:srgbClr val="FF3300"/>
                </a:solidFill>
              </a:rPr>
              <a:t>If any further sets are split, we must return and repeat the process from the  beginning.</a:t>
            </a:r>
            <a:r>
              <a:rPr lang="en-US" altLang="zh-CN" dirty="0"/>
              <a:t> This process continues until either all sets contain only one element (in which case, we have shown the original DFA to be minimal) or until no further splitting of sets occurs. </a:t>
            </a:r>
            <a:endParaRPr lang="en-US" dirty="0"/>
          </a:p>
        </p:txBody>
      </p:sp>
    </p:spTree>
    <p:extLst>
      <p:ext uri="{BB962C8B-B14F-4D97-AF65-F5344CB8AC3E}">
        <p14:creationId xmlns:p14="http://schemas.microsoft.com/office/powerpoint/2010/main" val="6823803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Minimizing DFA </a:t>
            </a:r>
            <a:endParaRPr lang="en-US" b="1" dirty="0"/>
          </a:p>
        </p:txBody>
      </p:sp>
      <p:sp>
        <p:nvSpPr>
          <p:cNvPr id="4" name="Content Placeholder 3"/>
          <p:cNvSpPr>
            <a:spLocks noGrp="1"/>
          </p:cNvSpPr>
          <p:nvPr>
            <p:ph idx="1"/>
          </p:nvPr>
        </p:nvSpPr>
        <p:spPr/>
        <p:txBody>
          <a:bodyPr/>
          <a:lstStyle/>
          <a:p>
            <a:pPr>
              <a:buFontTx/>
              <a:buNone/>
            </a:pPr>
            <a:r>
              <a:rPr lang="en-US" altLang="zh-CN" dirty="0"/>
              <a:t>Example 2.18: The regular expression </a:t>
            </a:r>
            <a:r>
              <a:rPr lang="en-US" altLang="zh-CN" i="1" dirty="0"/>
              <a:t>letter(</a:t>
            </a:r>
            <a:r>
              <a:rPr lang="en-US" altLang="zh-CN" i="1" dirty="0" err="1"/>
              <a:t>letter|digit</a:t>
            </a:r>
            <a:r>
              <a:rPr lang="en-US" altLang="zh-CN" i="1" dirty="0"/>
              <a:t>)</a:t>
            </a:r>
            <a:r>
              <a:rPr lang="en-US" altLang="zh-CN" dirty="0"/>
              <a:t>*</a:t>
            </a:r>
            <a:endParaRPr lang="zh-CN" altLang="en-US" dirty="0"/>
          </a:p>
        </p:txBody>
      </p:sp>
      <p:grpSp>
        <p:nvGrpSpPr>
          <p:cNvPr id="5" name="Group 4"/>
          <p:cNvGrpSpPr>
            <a:grpSpLocks/>
          </p:cNvGrpSpPr>
          <p:nvPr/>
        </p:nvGrpSpPr>
        <p:grpSpPr bwMode="auto">
          <a:xfrm>
            <a:off x="3173413" y="2041525"/>
            <a:ext cx="5486400" cy="1857375"/>
            <a:chOff x="1080" y="6120"/>
            <a:chExt cx="8640" cy="2925"/>
          </a:xfrm>
        </p:grpSpPr>
        <p:sp>
          <p:nvSpPr>
            <p:cNvPr id="6" name="Line 5"/>
            <p:cNvSpPr>
              <a:spLocks noChangeShapeType="1"/>
            </p:cNvSpPr>
            <p:nvPr/>
          </p:nvSpPr>
          <p:spPr bwMode="auto">
            <a:xfrm>
              <a:off x="2520" y="7680"/>
              <a:ext cx="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 name="Group 6"/>
            <p:cNvGrpSpPr>
              <a:grpSpLocks/>
            </p:cNvGrpSpPr>
            <p:nvPr/>
          </p:nvGrpSpPr>
          <p:grpSpPr bwMode="auto">
            <a:xfrm rot="5189427">
              <a:off x="7158" y="7590"/>
              <a:ext cx="623" cy="179"/>
              <a:chOff x="2149" y="4014"/>
              <a:chExt cx="2978" cy="546"/>
            </a:xfrm>
          </p:grpSpPr>
          <p:sp>
            <p:nvSpPr>
              <p:cNvPr id="34" name="Arc 7"/>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Line 8"/>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 name="AutoShape 9"/>
            <p:cNvSpPr>
              <a:spLocks noChangeArrowheads="1"/>
            </p:cNvSpPr>
            <p:nvPr/>
          </p:nvSpPr>
          <p:spPr bwMode="auto">
            <a:xfrm>
              <a:off x="3420" y="7368"/>
              <a:ext cx="252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solidFill>
              <a:srgbClr val="FFFFFF"/>
            </a:solidFill>
            <a:ln w="9525">
              <a:solidFill>
                <a:srgbClr val="000000"/>
              </a:solidFill>
              <a:round/>
              <a:headEnd/>
              <a:tailEnd/>
            </a:ln>
          </p:spPr>
          <p:txBody>
            <a:bodyPr/>
            <a:lstStyle/>
            <a:p>
              <a:endParaRPr lang="en-US"/>
            </a:p>
          </p:txBody>
        </p:sp>
        <p:sp>
          <p:nvSpPr>
            <p:cNvPr id="9" name="Rectangle 10"/>
            <p:cNvSpPr>
              <a:spLocks noChangeArrowheads="1"/>
            </p:cNvSpPr>
            <p:nvPr/>
          </p:nvSpPr>
          <p:spPr bwMode="auto">
            <a:xfrm>
              <a:off x="3960" y="7524"/>
              <a:ext cx="12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{2,3,4,5,7,10}</a:t>
              </a:r>
              <a:endParaRPr lang="en-US" altLang="zh-CN"/>
            </a:p>
          </p:txBody>
        </p:sp>
        <p:sp>
          <p:nvSpPr>
            <p:cNvPr id="10" name="Line 11"/>
            <p:cNvSpPr>
              <a:spLocks noChangeShapeType="1"/>
            </p:cNvSpPr>
            <p:nvPr/>
          </p:nvSpPr>
          <p:spPr bwMode="auto">
            <a:xfrm>
              <a:off x="1080" y="768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Oval 12"/>
            <p:cNvSpPr>
              <a:spLocks noChangeArrowheads="1"/>
            </p:cNvSpPr>
            <p:nvPr/>
          </p:nvSpPr>
          <p:spPr bwMode="auto">
            <a:xfrm>
              <a:off x="1620" y="7368"/>
              <a:ext cx="900" cy="624"/>
            </a:xfrm>
            <a:prstGeom prst="ellipse">
              <a:avLst/>
            </a:prstGeom>
            <a:solidFill>
              <a:srgbClr val="FFFFFF"/>
            </a:solidFill>
            <a:ln w="9525">
              <a:solidFill>
                <a:srgbClr val="000000"/>
              </a:solidFill>
              <a:round/>
              <a:headEnd/>
              <a:tailEnd/>
            </a:ln>
          </p:spPr>
          <p:txBody>
            <a:bodyPr/>
            <a:lstStyle/>
            <a:p>
              <a:pPr algn="just"/>
              <a:r>
                <a:rPr lang="en-US" altLang="zh-CN" sz="1000" noProof="1"/>
                <a:t>{1}</a:t>
              </a:r>
              <a:endParaRPr lang="en-US" altLang="zh-CN"/>
            </a:p>
          </p:txBody>
        </p:sp>
        <p:sp>
          <p:nvSpPr>
            <p:cNvPr id="12" name="Rectangle 13"/>
            <p:cNvSpPr>
              <a:spLocks noChangeArrowheads="1"/>
            </p:cNvSpPr>
            <p:nvPr/>
          </p:nvSpPr>
          <p:spPr bwMode="auto">
            <a:xfrm>
              <a:off x="2700" y="7212"/>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13" name="Line 14"/>
            <p:cNvSpPr>
              <a:spLocks noChangeShapeType="1"/>
            </p:cNvSpPr>
            <p:nvPr/>
          </p:nvSpPr>
          <p:spPr bwMode="auto">
            <a:xfrm flipV="1">
              <a:off x="5760" y="7212"/>
              <a:ext cx="10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5"/>
            <p:cNvSpPr>
              <a:spLocks noChangeShapeType="1"/>
            </p:cNvSpPr>
            <p:nvPr/>
          </p:nvSpPr>
          <p:spPr bwMode="auto">
            <a:xfrm>
              <a:off x="5760" y="7836"/>
              <a:ext cx="108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AutoShape 16"/>
            <p:cNvSpPr>
              <a:spLocks noChangeArrowheads="1"/>
            </p:cNvSpPr>
            <p:nvPr/>
          </p:nvSpPr>
          <p:spPr bwMode="auto">
            <a:xfrm>
              <a:off x="6660" y="6744"/>
              <a:ext cx="216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solidFill>
              <a:srgbClr val="FFFFFF"/>
            </a:solidFill>
            <a:ln w="9525">
              <a:solidFill>
                <a:srgbClr val="000000"/>
              </a:solidFill>
              <a:round/>
              <a:headEnd/>
              <a:tailEnd/>
            </a:ln>
          </p:spPr>
          <p:txBody>
            <a:bodyPr/>
            <a:lstStyle/>
            <a:p>
              <a:endParaRPr lang="en-US"/>
            </a:p>
          </p:txBody>
        </p:sp>
        <p:sp>
          <p:nvSpPr>
            <p:cNvPr id="16" name="Rectangle 17"/>
            <p:cNvSpPr>
              <a:spLocks noChangeArrowheads="1"/>
            </p:cNvSpPr>
            <p:nvPr/>
          </p:nvSpPr>
          <p:spPr bwMode="auto">
            <a:xfrm>
              <a:off x="7020" y="6900"/>
              <a:ext cx="12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{4,5,6,7,9,10}</a:t>
              </a:r>
            </a:p>
            <a:p>
              <a:pPr algn="l"/>
              <a:endParaRPr lang="en-US" altLang="zh-CN"/>
            </a:p>
          </p:txBody>
        </p:sp>
        <p:sp>
          <p:nvSpPr>
            <p:cNvPr id="17" name="AutoShape 18"/>
            <p:cNvSpPr>
              <a:spLocks noChangeArrowheads="1"/>
            </p:cNvSpPr>
            <p:nvPr/>
          </p:nvSpPr>
          <p:spPr bwMode="auto">
            <a:xfrm>
              <a:off x="6660" y="7992"/>
              <a:ext cx="2340" cy="624"/>
            </a:xfrm>
            <a:custGeom>
              <a:avLst/>
              <a:gdLst>
                <a:gd name="G0" fmla="+- 1414 0 0"/>
                <a:gd name="G1" fmla="+- 21600 0 1414"/>
                <a:gd name="G2" fmla="+- 21600 0 14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414" y="10800"/>
                  </a:moveTo>
                  <a:cubicBezTo>
                    <a:pt x="1414" y="15984"/>
                    <a:pt x="5616" y="20186"/>
                    <a:pt x="10800" y="20186"/>
                  </a:cubicBezTo>
                  <a:cubicBezTo>
                    <a:pt x="15984" y="20186"/>
                    <a:pt x="20186" y="15984"/>
                    <a:pt x="20186" y="10800"/>
                  </a:cubicBezTo>
                  <a:cubicBezTo>
                    <a:pt x="20186" y="5616"/>
                    <a:pt x="15984" y="1414"/>
                    <a:pt x="10800" y="1414"/>
                  </a:cubicBezTo>
                  <a:cubicBezTo>
                    <a:pt x="5616" y="1414"/>
                    <a:pt x="1414" y="5616"/>
                    <a:pt x="1414" y="10800"/>
                  </a:cubicBezTo>
                  <a:close/>
                </a:path>
              </a:pathLst>
            </a:custGeom>
            <a:solidFill>
              <a:srgbClr val="FFFFFF"/>
            </a:solidFill>
            <a:ln w="9525">
              <a:solidFill>
                <a:srgbClr val="000000"/>
              </a:solidFill>
              <a:round/>
              <a:headEnd/>
              <a:tailEnd/>
            </a:ln>
          </p:spPr>
          <p:txBody>
            <a:bodyPr/>
            <a:lstStyle/>
            <a:p>
              <a:endParaRPr lang="en-US"/>
            </a:p>
          </p:txBody>
        </p:sp>
        <p:sp>
          <p:nvSpPr>
            <p:cNvPr id="18" name="Rectangle 19"/>
            <p:cNvSpPr>
              <a:spLocks noChangeArrowheads="1"/>
            </p:cNvSpPr>
            <p:nvPr/>
          </p:nvSpPr>
          <p:spPr bwMode="auto">
            <a:xfrm>
              <a:off x="7020" y="8148"/>
              <a:ext cx="12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{4,5,7,8,9,10}</a:t>
              </a:r>
            </a:p>
            <a:p>
              <a:pPr algn="l"/>
              <a:endParaRPr lang="en-US" altLang="zh-CN"/>
            </a:p>
          </p:txBody>
        </p:sp>
        <p:sp>
          <p:nvSpPr>
            <p:cNvPr id="19" name="Rectangle 20"/>
            <p:cNvSpPr>
              <a:spLocks noChangeArrowheads="1"/>
            </p:cNvSpPr>
            <p:nvPr/>
          </p:nvSpPr>
          <p:spPr bwMode="auto">
            <a:xfrm>
              <a:off x="5760" y="690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20" name="Rectangle 21"/>
            <p:cNvSpPr>
              <a:spLocks noChangeArrowheads="1"/>
            </p:cNvSpPr>
            <p:nvPr/>
          </p:nvSpPr>
          <p:spPr bwMode="auto">
            <a:xfrm>
              <a:off x="5760" y="8148"/>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grpSp>
          <p:nvGrpSpPr>
            <p:cNvPr id="21" name="Group 22"/>
            <p:cNvGrpSpPr>
              <a:grpSpLocks/>
            </p:cNvGrpSpPr>
            <p:nvPr/>
          </p:nvGrpSpPr>
          <p:grpSpPr bwMode="auto">
            <a:xfrm rot="16200000">
              <a:off x="7698" y="7590"/>
              <a:ext cx="623" cy="179"/>
              <a:chOff x="2149" y="4014"/>
              <a:chExt cx="2978" cy="546"/>
            </a:xfrm>
          </p:grpSpPr>
          <p:sp>
            <p:nvSpPr>
              <p:cNvPr id="32" name="Arc 23"/>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Line 24"/>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 name="Rectangle 25"/>
            <p:cNvSpPr>
              <a:spLocks noChangeArrowheads="1"/>
            </p:cNvSpPr>
            <p:nvPr/>
          </p:nvSpPr>
          <p:spPr bwMode="auto">
            <a:xfrm>
              <a:off x="8280" y="7524"/>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23" name="Rectangle 26"/>
            <p:cNvSpPr>
              <a:spLocks noChangeArrowheads="1"/>
            </p:cNvSpPr>
            <p:nvPr/>
          </p:nvSpPr>
          <p:spPr bwMode="auto">
            <a:xfrm>
              <a:off x="6660" y="7524"/>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grpSp>
          <p:nvGrpSpPr>
            <p:cNvPr id="24" name="Group 27"/>
            <p:cNvGrpSpPr>
              <a:grpSpLocks/>
            </p:cNvGrpSpPr>
            <p:nvPr/>
          </p:nvGrpSpPr>
          <p:grpSpPr bwMode="auto">
            <a:xfrm rot="3134284">
              <a:off x="8123" y="6253"/>
              <a:ext cx="540" cy="585"/>
              <a:chOff x="4500" y="6003"/>
              <a:chExt cx="540" cy="585"/>
            </a:xfrm>
          </p:grpSpPr>
          <p:sp>
            <p:nvSpPr>
              <p:cNvPr id="30" name="Line 28"/>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Arc 29"/>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5" name="Group 30"/>
            <p:cNvGrpSpPr>
              <a:grpSpLocks/>
            </p:cNvGrpSpPr>
            <p:nvPr/>
          </p:nvGrpSpPr>
          <p:grpSpPr bwMode="auto">
            <a:xfrm rot="12536021">
              <a:off x="8460" y="8460"/>
              <a:ext cx="540" cy="585"/>
              <a:chOff x="4500" y="6003"/>
              <a:chExt cx="540" cy="585"/>
            </a:xfrm>
          </p:grpSpPr>
          <p:sp>
            <p:nvSpPr>
              <p:cNvPr id="28" name="Line 31"/>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Arc 3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6" name="Rectangle 33"/>
            <p:cNvSpPr>
              <a:spLocks noChangeArrowheads="1"/>
            </p:cNvSpPr>
            <p:nvPr/>
          </p:nvSpPr>
          <p:spPr bwMode="auto">
            <a:xfrm>
              <a:off x="8820" y="612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letter</a:t>
              </a:r>
            </a:p>
            <a:p>
              <a:pPr algn="l"/>
              <a:endParaRPr lang="en-US" altLang="zh-CN"/>
            </a:p>
          </p:txBody>
        </p:sp>
        <p:sp>
          <p:nvSpPr>
            <p:cNvPr id="27" name="Rectangle 34"/>
            <p:cNvSpPr>
              <a:spLocks noChangeArrowheads="1"/>
            </p:cNvSpPr>
            <p:nvPr/>
          </p:nvSpPr>
          <p:spPr bwMode="auto">
            <a:xfrm>
              <a:off x="9180" y="846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p>
            <a:p>
              <a:pPr algn="l"/>
              <a:endParaRPr lang="en-US" altLang="zh-CN"/>
            </a:p>
          </p:txBody>
        </p:sp>
      </p:grpSp>
      <p:graphicFrame>
        <p:nvGraphicFramePr>
          <p:cNvPr id="67" name="Group 66"/>
          <p:cNvGraphicFramePr>
            <a:graphicFrameLocks/>
          </p:cNvGraphicFramePr>
          <p:nvPr>
            <p:extLst>
              <p:ext uri="{D42A27DB-BD31-4B8C-83A1-F6EECF244321}">
                <p14:modId xmlns:p14="http://schemas.microsoft.com/office/powerpoint/2010/main" val="3218513433"/>
              </p:ext>
            </p:extLst>
          </p:nvPr>
        </p:nvGraphicFramePr>
        <p:xfrm>
          <a:off x="2544763" y="4013496"/>
          <a:ext cx="7200900" cy="866775"/>
        </p:xfrm>
        <a:graphic>
          <a:graphicData uri="http://schemas.openxmlformats.org/drawingml/2006/table">
            <a:tbl>
              <a:tblPr/>
              <a:tblGrid>
                <a:gridCol w="3014662"/>
                <a:gridCol w="4186238"/>
              </a:tblGrid>
              <a:tr h="431800">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accepting sets </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{2,3,4,5,7,10},{4,5,6,7,9,10},{4,5,7,8,9,10}</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4975">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nonaccepting sets</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68" name="Group 67"/>
          <p:cNvGrpSpPr>
            <a:grpSpLocks/>
          </p:cNvGrpSpPr>
          <p:nvPr/>
        </p:nvGrpSpPr>
        <p:grpSpPr bwMode="auto">
          <a:xfrm>
            <a:off x="4761610" y="5066137"/>
            <a:ext cx="2400300" cy="1100137"/>
            <a:chOff x="5220" y="4404"/>
            <a:chExt cx="3780" cy="1734"/>
          </a:xfrm>
        </p:grpSpPr>
        <p:sp>
          <p:nvSpPr>
            <p:cNvPr id="69" name="AutoShape 68"/>
            <p:cNvSpPr>
              <a:spLocks noChangeArrowheads="1"/>
            </p:cNvSpPr>
            <p:nvPr/>
          </p:nvSpPr>
          <p:spPr bwMode="auto">
            <a:xfrm>
              <a:off x="7560" y="5028"/>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grpSp>
          <p:nvGrpSpPr>
            <p:cNvPr id="70" name="Group 69"/>
            <p:cNvGrpSpPr>
              <a:grpSpLocks/>
            </p:cNvGrpSpPr>
            <p:nvPr/>
          </p:nvGrpSpPr>
          <p:grpSpPr bwMode="auto">
            <a:xfrm rot="1515499">
              <a:off x="7740" y="4560"/>
              <a:ext cx="649" cy="634"/>
              <a:chOff x="5680" y="3755"/>
              <a:chExt cx="649" cy="634"/>
            </a:xfrm>
          </p:grpSpPr>
          <p:sp>
            <p:nvSpPr>
              <p:cNvPr id="81" name="Arc 70"/>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Line 71"/>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1" name="Line 72"/>
            <p:cNvSpPr>
              <a:spLocks noChangeShapeType="1"/>
            </p:cNvSpPr>
            <p:nvPr/>
          </p:nvSpPr>
          <p:spPr bwMode="auto">
            <a:xfrm>
              <a:off x="6480" y="534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Rectangle 73"/>
            <p:cNvSpPr>
              <a:spLocks noChangeArrowheads="1"/>
            </p:cNvSpPr>
            <p:nvPr/>
          </p:nvSpPr>
          <p:spPr bwMode="auto">
            <a:xfrm>
              <a:off x="8460" y="4404"/>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dirty="0"/>
                <a:t>letter</a:t>
              </a:r>
              <a:endParaRPr lang="en-US" altLang="zh-CN" dirty="0"/>
            </a:p>
          </p:txBody>
        </p:sp>
        <p:grpSp>
          <p:nvGrpSpPr>
            <p:cNvPr id="73" name="Group 74"/>
            <p:cNvGrpSpPr>
              <a:grpSpLocks/>
            </p:cNvGrpSpPr>
            <p:nvPr/>
          </p:nvGrpSpPr>
          <p:grpSpPr bwMode="auto">
            <a:xfrm rot="8705858">
              <a:off x="7732" y="5504"/>
              <a:ext cx="649" cy="634"/>
              <a:chOff x="5680" y="3755"/>
              <a:chExt cx="649" cy="634"/>
            </a:xfrm>
          </p:grpSpPr>
          <p:sp>
            <p:nvSpPr>
              <p:cNvPr id="79" name="Arc 75"/>
              <p:cNvSpPr>
                <a:spLocks/>
              </p:cNvSpPr>
              <p:nvPr/>
            </p:nvSpPr>
            <p:spPr bwMode="auto">
              <a:xfrm rot="2886807" flipH="1">
                <a:off x="5684" y="3751"/>
                <a:ext cx="631" cy="640"/>
              </a:xfrm>
              <a:custGeom>
                <a:avLst/>
                <a:gdLst>
                  <a:gd name="G0" fmla="+- 21024 0 0"/>
                  <a:gd name="G1" fmla="+- 21600 0 0"/>
                  <a:gd name="G2" fmla="+- 21600 0 0"/>
                  <a:gd name="T0" fmla="*/ 0 w 42624"/>
                  <a:gd name="T1" fmla="*/ 16646 h 43200"/>
                  <a:gd name="T2" fmla="*/ 16944 w 42624"/>
                  <a:gd name="T3" fmla="*/ 42811 h 43200"/>
                  <a:gd name="T4" fmla="*/ 21024 w 42624"/>
                  <a:gd name="T5" fmla="*/ 21600 h 43200"/>
                </a:gdLst>
                <a:ahLst/>
                <a:cxnLst>
                  <a:cxn ang="0">
                    <a:pos x="T0" y="T1"/>
                  </a:cxn>
                  <a:cxn ang="0">
                    <a:pos x="T2" y="T3"/>
                  </a:cxn>
                  <a:cxn ang="0">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Line 76"/>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4" name="Rectangle 77"/>
            <p:cNvSpPr>
              <a:spLocks noChangeArrowheads="1"/>
            </p:cNvSpPr>
            <p:nvPr/>
          </p:nvSpPr>
          <p:spPr bwMode="auto">
            <a:xfrm>
              <a:off x="8460" y="5496"/>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digit</a:t>
              </a:r>
              <a:endParaRPr lang="en-US" altLang="zh-CN"/>
            </a:p>
          </p:txBody>
        </p:sp>
        <p:sp>
          <p:nvSpPr>
            <p:cNvPr id="75" name="Rectangle 78"/>
            <p:cNvSpPr>
              <a:spLocks noChangeArrowheads="1"/>
            </p:cNvSpPr>
            <p:nvPr/>
          </p:nvSpPr>
          <p:spPr bwMode="auto">
            <a:xfrm>
              <a:off x="7740" y="5184"/>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2</a:t>
              </a:r>
              <a:endParaRPr lang="en-US" altLang="zh-CN"/>
            </a:p>
          </p:txBody>
        </p:sp>
        <p:sp>
          <p:nvSpPr>
            <p:cNvPr id="76" name="Rectangle 79"/>
            <p:cNvSpPr>
              <a:spLocks noChangeArrowheads="1"/>
            </p:cNvSpPr>
            <p:nvPr/>
          </p:nvSpPr>
          <p:spPr bwMode="auto">
            <a:xfrm>
              <a:off x="6840" y="4872"/>
              <a:ext cx="540" cy="312"/>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lIns="0" tIns="0" rIns="0" bIns="0"/>
            <a:lstStyle/>
            <a:p>
              <a:pPr algn="just"/>
              <a:r>
                <a:rPr lang="en-US" altLang="zh-CN" sz="1000"/>
                <a:t>letter</a:t>
              </a:r>
              <a:endParaRPr lang="en-US" altLang="zh-CN"/>
            </a:p>
          </p:txBody>
        </p:sp>
        <p:sp>
          <p:nvSpPr>
            <p:cNvPr id="77" name="Oval 80"/>
            <p:cNvSpPr>
              <a:spLocks noChangeArrowheads="1"/>
            </p:cNvSpPr>
            <p:nvPr/>
          </p:nvSpPr>
          <p:spPr bwMode="auto">
            <a:xfrm>
              <a:off x="5940" y="5028"/>
              <a:ext cx="540" cy="624"/>
            </a:xfrm>
            <a:prstGeom prst="ellipse">
              <a:avLst/>
            </a:prstGeom>
            <a:solidFill>
              <a:srgbClr val="FFFFFF"/>
            </a:solidFill>
            <a:ln w="9525">
              <a:solidFill>
                <a:srgbClr val="000000"/>
              </a:solidFill>
              <a:round/>
              <a:headEnd/>
              <a:tailEnd/>
            </a:ln>
          </p:spPr>
          <p:txBody>
            <a:bodyPr/>
            <a:lstStyle/>
            <a:p>
              <a:pPr algn="just"/>
              <a:r>
                <a:rPr lang="en-US" altLang="zh-CN" sz="1000"/>
                <a:t>1</a:t>
              </a:r>
              <a:endParaRPr lang="en-US" altLang="zh-CN"/>
            </a:p>
          </p:txBody>
        </p:sp>
        <p:sp>
          <p:nvSpPr>
            <p:cNvPr id="78" name="Line 81"/>
            <p:cNvSpPr>
              <a:spLocks noChangeShapeType="1"/>
            </p:cNvSpPr>
            <p:nvPr/>
          </p:nvSpPr>
          <p:spPr bwMode="auto">
            <a:xfrm>
              <a:off x="5220" y="53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783048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Code Generate</a:t>
            </a:r>
            <a:endParaRPr lang="en-US" dirty="0"/>
          </a:p>
        </p:txBody>
      </p:sp>
      <p:sp>
        <p:nvSpPr>
          <p:cNvPr id="3" name="Content Placeholder 2"/>
          <p:cNvSpPr>
            <a:spLocks noGrp="1"/>
          </p:cNvSpPr>
          <p:nvPr>
            <p:ph sz="half" idx="1"/>
          </p:nvPr>
        </p:nvSpPr>
        <p:spPr/>
        <p:txBody>
          <a:bodyPr/>
          <a:lstStyle/>
          <a:p>
            <a:r>
              <a:rPr lang="en-US" altLang="zh-CN" sz="2800" dirty="0" smtClean="0"/>
              <a:t>Generates </a:t>
            </a:r>
            <a:r>
              <a:rPr lang="en-US" altLang="zh-CN" sz="2800" dirty="0"/>
              <a:t>code for target machine</a:t>
            </a:r>
          </a:p>
          <a:p>
            <a:r>
              <a:rPr lang="en-US" altLang="zh-CN" sz="2800" dirty="0"/>
              <a:t>The </a:t>
            </a:r>
            <a:r>
              <a:rPr lang="en-US" altLang="zh-CN" sz="2800" dirty="0">
                <a:solidFill>
                  <a:srgbClr val="FF0000"/>
                </a:solidFill>
              </a:rPr>
              <a:t>properties of the target machine</a:t>
            </a:r>
            <a:r>
              <a:rPr lang="en-US" altLang="zh-CN" sz="2800" dirty="0"/>
              <a:t> become the major factor: </a:t>
            </a:r>
          </a:p>
          <a:p>
            <a:pPr lvl="1"/>
            <a:r>
              <a:rPr lang="en-US" altLang="zh-CN" dirty="0"/>
              <a:t>Using </a:t>
            </a:r>
            <a:r>
              <a:rPr lang="en-US" altLang="zh-CN" dirty="0">
                <a:solidFill>
                  <a:srgbClr val="FF0000"/>
                </a:solidFill>
              </a:rPr>
              <a:t>instructions and representation</a:t>
            </a:r>
            <a:r>
              <a:rPr lang="en-US" altLang="zh-CN" dirty="0"/>
              <a:t> of data</a:t>
            </a:r>
          </a:p>
          <a:p>
            <a:endParaRPr lang="en-US" altLang="zh-CN" sz="2800" dirty="0"/>
          </a:p>
        </p:txBody>
      </p:sp>
      <p:sp>
        <p:nvSpPr>
          <p:cNvPr id="4" name="Content Placeholder 3"/>
          <p:cNvSpPr>
            <a:spLocks noGrp="1"/>
          </p:cNvSpPr>
          <p:nvPr>
            <p:ph sz="half" idx="2"/>
          </p:nvPr>
        </p:nvSpPr>
        <p:spPr/>
        <p:txBody>
          <a:bodyPr/>
          <a:lstStyle/>
          <a:p>
            <a:r>
              <a:rPr lang="en-US" dirty="0" smtClean="0"/>
              <a:t>An example:</a:t>
            </a:r>
            <a:endParaRPr lang="en-US" dirty="0"/>
          </a:p>
        </p:txBody>
      </p:sp>
      <p:sp>
        <p:nvSpPr>
          <p:cNvPr id="5" name="Rectangle 4"/>
          <p:cNvSpPr>
            <a:spLocks noChangeArrowheads="1"/>
          </p:cNvSpPr>
          <p:nvPr/>
        </p:nvSpPr>
        <p:spPr bwMode="auto">
          <a:xfrm>
            <a:off x="6217920" y="3229769"/>
            <a:ext cx="2087562" cy="79216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a[index]=6</a:t>
            </a:r>
          </a:p>
        </p:txBody>
      </p:sp>
      <p:sp>
        <p:nvSpPr>
          <p:cNvPr id="6" name="Rectangle 5"/>
          <p:cNvSpPr>
            <a:spLocks noChangeArrowheads="1"/>
          </p:cNvSpPr>
          <p:nvPr/>
        </p:nvSpPr>
        <p:spPr bwMode="auto">
          <a:xfrm>
            <a:off x="9068117" y="2365375"/>
            <a:ext cx="2087563" cy="252095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MOV R0, index</a:t>
            </a:r>
          </a:p>
          <a:p>
            <a:pPr eaLnBrk="1" hangingPunct="1"/>
            <a:r>
              <a:rPr lang="en-US" altLang="zh-CN"/>
              <a:t>MUL R0,2</a:t>
            </a:r>
          </a:p>
          <a:p>
            <a:pPr eaLnBrk="1" hangingPunct="1"/>
            <a:r>
              <a:rPr lang="en-US" altLang="zh-CN"/>
              <a:t>MOV R1,&amp;a</a:t>
            </a:r>
          </a:p>
          <a:p>
            <a:pPr eaLnBrk="1" hangingPunct="1"/>
            <a:r>
              <a:rPr lang="en-US" altLang="zh-CN"/>
              <a:t>ADD R1,R0</a:t>
            </a:r>
          </a:p>
          <a:p>
            <a:pPr eaLnBrk="1" hangingPunct="1"/>
            <a:r>
              <a:rPr lang="en-US" altLang="zh-CN"/>
              <a:t>MOV *R1,6</a:t>
            </a:r>
          </a:p>
        </p:txBody>
      </p:sp>
      <p:sp>
        <p:nvSpPr>
          <p:cNvPr id="7" name="Line 6"/>
          <p:cNvSpPr>
            <a:spLocks noChangeShapeType="1"/>
          </p:cNvSpPr>
          <p:nvPr/>
        </p:nvSpPr>
        <p:spPr bwMode="auto">
          <a:xfrm flipV="1">
            <a:off x="8305482" y="3644900"/>
            <a:ext cx="762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a:xfrm>
            <a:off x="8741696" y="1996043"/>
            <a:ext cx="2596865" cy="369332"/>
          </a:xfrm>
          <a:prstGeom prst="rect">
            <a:avLst/>
          </a:prstGeom>
        </p:spPr>
        <p:txBody>
          <a:bodyPr wrap="none">
            <a:spAutoFit/>
          </a:bodyPr>
          <a:lstStyle/>
          <a:p>
            <a:r>
              <a:rPr lang="en-US" altLang="zh-CN" dirty="0" smtClean="0"/>
              <a:t>A </a:t>
            </a:r>
            <a:r>
              <a:rPr lang="en-US" altLang="zh-CN" dirty="0" smtClean="0">
                <a:solidFill>
                  <a:srgbClr val="FF0000"/>
                </a:solidFill>
              </a:rPr>
              <a:t>possible </a:t>
            </a:r>
            <a:r>
              <a:rPr lang="en-US" altLang="zh-CN" dirty="0" smtClean="0"/>
              <a:t>code sequence</a:t>
            </a:r>
            <a:endParaRPr lang="en-US" dirty="0"/>
          </a:p>
        </p:txBody>
      </p:sp>
    </p:spTree>
    <p:extLst>
      <p:ext uri="{BB962C8B-B14F-4D97-AF65-F5344CB8AC3E}">
        <p14:creationId xmlns:p14="http://schemas.microsoft.com/office/powerpoint/2010/main" val="4333110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Examples of Minimizing DFA </a:t>
            </a:r>
            <a:endParaRPr lang="en-US" b="1" dirty="0"/>
          </a:p>
        </p:txBody>
      </p:sp>
      <p:sp>
        <p:nvSpPr>
          <p:cNvPr id="4" name="Content Placeholder 3"/>
          <p:cNvSpPr>
            <a:spLocks noGrp="1"/>
          </p:cNvSpPr>
          <p:nvPr>
            <p:ph idx="1"/>
          </p:nvPr>
        </p:nvSpPr>
        <p:spPr/>
        <p:txBody>
          <a:bodyPr/>
          <a:lstStyle/>
          <a:p>
            <a:pPr>
              <a:buFontTx/>
              <a:buNone/>
            </a:pPr>
            <a:r>
              <a:rPr lang="en-US" altLang="zh-CN" sz="1800" dirty="0"/>
              <a:t>Example 2.18: </a:t>
            </a:r>
            <a:r>
              <a:rPr lang="en-US" altLang="zh-CN" dirty="0"/>
              <a:t>the regular expression (a| </a:t>
            </a:r>
            <a:r>
              <a:rPr lang="en-US" altLang="zh-CN" dirty="0">
                <a:sym typeface="Symbol" panose="05050102010706020507" pitchFamily="18" charset="2"/>
              </a:rPr>
              <a:t></a:t>
            </a:r>
            <a:r>
              <a:rPr lang="en-US" altLang="zh-CN" dirty="0"/>
              <a:t>)b</a:t>
            </a:r>
            <a:r>
              <a:rPr lang="en-US" altLang="zh-CN" dirty="0" smtClean="0"/>
              <a:t>*</a:t>
            </a:r>
          </a:p>
          <a:p>
            <a:pPr>
              <a:buFontTx/>
              <a:buNone/>
            </a:pPr>
            <a:endParaRPr lang="en-US" altLang="zh-CN" dirty="0"/>
          </a:p>
          <a:p>
            <a:pPr>
              <a:buFontTx/>
              <a:buNone/>
            </a:pPr>
            <a:r>
              <a:rPr lang="en-US" altLang="zh-CN" i="1" dirty="0"/>
              <a:t>a </a:t>
            </a:r>
            <a:r>
              <a:rPr lang="en-US" altLang="zh-CN" dirty="0"/>
              <a:t>distinguishes state 1 from states 2 and 3, </a:t>
            </a:r>
          </a:p>
          <a:p>
            <a:pPr>
              <a:buFontTx/>
              <a:buNone/>
            </a:pPr>
            <a:r>
              <a:rPr lang="en-US" altLang="zh-CN" dirty="0"/>
              <a:t>and we must repartition the states into the sets {1} and {2,3} </a:t>
            </a:r>
            <a:endParaRPr lang="zh-CN" altLang="en-US" dirty="0"/>
          </a:p>
          <a:p>
            <a:pPr>
              <a:buFontTx/>
              <a:buNone/>
            </a:pPr>
            <a:endParaRPr lang="en-US" altLang="zh-CN" dirty="0"/>
          </a:p>
        </p:txBody>
      </p:sp>
      <p:grpSp>
        <p:nvGrpSpPr>
          <p:cNvPr id="51" name="Group 91"/>
          <p:cNvGrpSpPr>
            <a:grpSpLocks/>
          </p:cNvGrpSpPr>
          <p:nvPr/>
        </p:nvGrpSpPr>
        <p:grpSpPr bwMode="auto">
          <a:xfrm>
            <a:off x="8336280" y="1762760"/>
            <a:ext cx="2286000" cy="1758950"/>
            <a:chOff x="4140" y="12516"/>
            <a:chExt cx="3600" cy="2769"/>
          </a:xfrm>
        </p:grpSpPr>
        <p:sp>
          <p:nvSpPr>
            <p:cNvPr id="52" name="Rectangle 92"/>
            <p:cNvSpPr>
              <a:spLocks noChangeArrowheads="1"/>
            </p:cNvSpPr>
            <p:nvPr/>
          </p:nvSpPr>
          <p:spPr bwMode="auto">
            <a:xfrm>
              <a:off x="6480" y="12516"/>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grpSp>
          <p:nvGrpSpPr>
            <p:cNvPr id="53" name="Group 93"/>
            <p:cNvGrpSpPr>
              <a:grpSpLocks/>
            </p:cNvGrpSpPr>
            <p:nvPr/>
          </p:nvGrpSpPr>
          <p:grpSpPr bwMode="auto">
            <a:xfrm rot="10335521">
              <a:off x="6480" y="14700"/>
              <a:ext cx="540" cy="585"/>
              <a:chOff x="4500" y="6003"/>
              <a:chExt cx="540" cy="585"/>
            </a:xfrm>
          </p:grpSpPr>
          <p:sp>
            <p:nvSpPr>
              <p:cNvPr id="83" name="Line 94"/>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4" name="Arc 95"/>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4" name="Line 96"/>
            <p:cNvSpPr>
              <a:spLocks noChangeShapeType="1"/>
            </p:cNvSpPr>
            <p:nvPr/>
          </p:nvSpPr>
          <p:spPr bwMode="auto">
            <a:xfrm>
              <a:off x="4140" y="1298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97"/>
            <p:cNvSpPr>
              <a:spLocks noChangeShapeType="1"/>
            </p:cNvSpPr>
            <p:nvPr/>
          </p:nvSpPr>
          <p:spPr bwMode="auto">
            <a:xfrm>
              <a:off x="5940" y="1298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AutoShape 98"/>
            <p:cNvSpPr>
              <a:spLocks noChangeArrowheads="1"/>
            </p:cNvSpPr>
            <p:nvPr/>
          </p:nvSpPr>
          <p:spPr bwMode="auto">
            <a:xfrm>
              <a:off x="7200" y="1267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sp>
          <p:nvSpPr>
            <p:cNvPr id="57" name="Rectangle 99"/>
            <p:cNvSpPr>
              <a:spLocks noChangeArrowheads="1"/>
            </p:cNvSpPr>
            <p:nvPr/>
          </p:nvSpPr>
          <p:spPr bwMode="auto">
            <a:xfrm>
              <a:off x="7380" y="1282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2</a:t>
              </a:r>
            </a:p>
            <a:p>
              <a:pPr algn="l"/>
              <a:endParaRPr lang="en-US" altLang="zh-CN"/>
            </a:p>
          </p:txBody>
        </p:sp>
        <p:sp>
          <p:nvSpPr>
            <p:cNvPr id="58" name="AutoShape 100"/>
            <p:cNvSpPr>
              <a:spLocks noChangeArrowheads="1"/>
            </p:cNvSpPr>
            <p:nvPr/>
          </p:nvSpPr>
          <p:spPr bwMode="auto">
            <a:xfrm>
              <a:off x="5400" y="1267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sp>
          <p:nvSpPr>
            <p:cNvPr id="59" name="Line 101"/>
            <p:cNvSpPr>
              <a:spLocks noChangeShapeType="1"/>
            </p:cNvSpPr>
            <p:nvPr/>
          </p:nvSpPr>
          <p:spPr bwMode="auto">
            <a:xfrm>
              <a:off x="5760" y="13296"/>
              <a:ext cx="54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 name="Line 102"/>
            <p:cNvSpPr>
              <a:spLocks noChangeShapeType="1"/>
            </p:cNvSpPr>
            <p:nvPr/>
          </p:nvSpPr>
          <p:spPr bwMode="auto">
            <a:xfrm flipH="1">
              <a:off x="6480" y="13296"/>
              <a:ext cx="90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AutoShape 103"/>
            <p:cNvSpPr>
              <a:spLocks noChangeArrowheads="1"/>
            </p:cNvSpPr>
            <p:nvPr/>
          </p:nvSpPr>
          <p:spPr bwMode="auto">
            <a:xfrm>
              <a:off x="6120" y="14232"/>
              <a:ext cx="540" cy="624"/>
            </a:xfrm>
            <a:custGeom>
              <a:avLst/>
              <a:gdLst>
                <a:gd name="G0" fmla="+- 2400 0 0"/>
                <a:gd name="G1" fmla="+- 21600 0 2400"/>
                <a:gd name="G2" fmla="+- 21600 0 2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sp>
          <p:nvSpPr>
            <p:cNvPr id="62" name="Rectangle 104"/>
            <p:cNvSpPr>
              <a:spLocks noChangeArrowheads="1"/>
            </p:cNvSpPr>
            <p:nvPr/>
          </p:nvSpPr>
          <p:spPr bwMode="auto">
            <a:xfrm>
              <a:off x="5580" y="136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endParaRPr lang="en-US" altLang="zh-CN"/>
            </a:p>
          </p:txBody>
        </p:sp>
        <p:sp>
          <p:nvSpPr>
            <p:cNvPr id="63" name="Rectangle 105"/>
            <p:cNvSpPr>
              <a:spLocks noChangeArrowheads="1"/>
            </p:cNvSpPr>
            <p:nvPr/>
          </p:nvSpPr>
          <p:spPr bwMode="auto">
            <a:xfrm>
              <a:off x="7380" y="1360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endParaRPr lang="en-US" altLang="zh-CN"/>
            </a:p>
          </p:txBody>
        </p:sp>
        <p:sp>
          <p:nvSpPr>
            <p:cNvPr id="64" name="Rectangle 106"/>
            <p:cNvSpPr>
              <a:spLocks noChangeArrowheads="1"/>
            </p:cNvSpPr>
            <p:nvPr/>
          </p:nvSpPr>
          <p:spPr bwMode="auto">
            <a:xfrm>
              <a:off x="7200" y="14700"/>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endParaRPr lang="en-US" altLang="zh-CN"/>
            </a:p>
          </p:txBody>
        </p:sp>
        <p:sp>
          <p:nvSpPr>
            <p:cNvPr id="65" name="Rectangle 107"/>
            <p:cNvSpPr>
              <a:spLocks noChangeArrowheads="1"/>
            </p:cNvSpPr>
            <p:nvPr/>
          </p:nvSpPr>
          <p:spPr bwMode="auto">
            <a:xfrm>
              <a:off x="5580" y="1282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1</a:t>
              </a:r>
            </a:p>
            <a:p>
              <a:pPr algn="l"/>
              <a:endParaRPr lang="en-US" altLang="zh-CN"/>
            </a:p>
          </p:txBody>
        </p:sp>
        <p:sp>
          <p:nvSpPr>
            <p:cNvPr id="66" name="Rectangle 108"/>
            <p:cNvSpPr>
              <a:spLocks noChangeArrowheads="1"/>
            </p:cNvSpPr>
            <p:nvPr/>
          </p:nvSpPr>
          <p:spPr bwMode="auto">
            <a:xfrm>
              <a:off x="6300" y="14388"/>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3</a:t>
              </a:r>
            </a:p>
            <a:p>
              <a:pPr algn="l"/>
              <a:endParaRPr lang="en-US" altLang="zh-CN"/>
            </a:p>
          </p:txBody>
        </p:sp>
      </p:grpSp>
      <p:graphicFrame>
        <p:nvGraphicFramePr>
          <p:cNvPr id="85" name="Group 90"/>
          <p:cNvGraphicFramePr>
            <a:graphicFrameLocks/>
          </p:cNvGraphicFramePr>
          <p:nvPr>
            <p:extLst>
              <p:ext uri="{D42A27DB-BD31-4B8C-83A1-F6EECF244321}">
                <p14:modId xmlns:p14="http://schemas.microsoft.com/office/powerpoint/2010/main" val="599159297"/>
              </p:ext>
            </p:extLst>
          </p:nvPr>
        </p:nvGraphicFramePr>
        <p:xfrm>
          <a:off x="2887186" y="3879428"/>
          <a:ext cx="6478587" cy="800101"/>
        </p:xfrm>
        <a:graphic>
          <a:graphicData uri="http://schemas.openxmlformats.org/drawingml/2006/table">
            <a:tbl>
              <a:tblPr/>
              <a:tblGrid>
                <a:gridCol w="3051175"/>
                <a:gridCol w="3427412"/>
              </a:tblGrid>
              <a:tr h="376238">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accepting sets </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{1,2,3}</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3863">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 non-accepting sets</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ea typeface="宋体" panose="02010600030101010101" pitchFamily="2" charset="-122"/>
                        </a:defRPr>
                      </a:lvl1pPr>
                      <a:lvl2pPr algn="l">
                        <a:spcBef>
                          <a:spcPct val="20000"/>
                        </a:spcBef>
                        <a:defRPr sz="2400">
                          <a:solidFill>
                            <a:schemeClr val="tx1"/>
                          </a:solidFill>
                          <a:latin typeface="Times New Roman" panose="02020603050405020304" pitchFamily="18" charset="0"/>
                          <a:ea typeface="宋体" panose="02010600030101010101" pitchFamily="2" charset="-122"/>
                        </a:defRPr>
                      </a:lvl2pPr>
                      <a:lvl3pPr algn="l">
                        <a:spcBef>
                          <a:spcPct val="20000"/>
                        </a:spcBef>
                        <a:defRPr sz="2000">
                          <a:solidFill>
                            <a:schemeClr val="tx1"/>
                          </a:solidFill>
                          <a:latin typeface="Times New Roman" panose="02020603050405020304" pitchFamily="18" charset="0"/>
                          <a:ea typeface="宋体" panose="02010600030101010101" pitchFamily="2" charset="-122"/>
                        </a:defRPr>
                      </a:lvl3pPr>
                      <a:lvl4pPr algn="l">
                        <a:spcBef>
                          <a:spcPct val="20000"/>
                        </a:spcBef>
                        <a:defRPr>
                          <a:solidFill>
                            <a:schemeClr val="tx1"/>
                          </a:solidFill>
                          <a:latin typeface="Times New Roman" panose="02020603050405020304" pitchFamily="18" charset="0"/>
                          <a:ea typeface="宋体" panose="02010600030101010101" pitchFamily="2" charset="-122"/>
                        </a:defRPr>
                      </a:lvl4pPr>
                      <a:lvl5pPr algn="l">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86" name="Group 109"/>
          <p:cNvGrpSpPr>
            <a:grpSpLocks/>
          </p:cNvGrpSpPr>
          <p:nvPr/>
        </p:nvGrpSpPr>
        <p:grpSpPr bwMode="auto">
          <a:xfrm>
            <a:off x="4233863" y="5073757"/>
            <a:ext cx="3200400" cy="693737"/>
            <a:chOff x="4680" y="10956"/>
            <a:chExt cx="5040" cy="1092"/>
          </a:xfrm>
        </p:grpSpPr>
        <p:grpSp>
          <p:nvGrpSpPr>
            <p:cNvPr id="87" name="Group 110"/>
            <p:cNvGrpSpPr>
              <a:grpSpLocks/>
            </p:cNvGrpSpPr>
            <p:nvPr/>
          </p:nvGrpSpPr>
          <p:grpSpPr bwMode="auto">
            <a:xfrm rot="5400000">
              <a:off x="8843" y="11089"/>
              <a:ext cx="540" cy="585"/>
              <a:chOff x="4500" y="6003"/>
              <a:chExt cx="540" cy="585"/>
            </a:xfrm>
          </p:grpSpPr>
          <p:sp>
            <p:nvSpPr>
              <p:cNvPr id="104" name="Line 111"/>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 name="Arc 112"/>
              <p:cNvSpPr>
                <a:spLocks/>
              </p:cNvSpPr>
              <p:nvPr/>
            </p:nvSpPr>
            <p:spPr bwMode="auto">
              <a:xfrm>
                <a:off x="4500" y="6003"/>
                <a:ext cx="540" cy="585"/>
              </a:xfrm>
              <a:custGeom>
                <a:avLst/>
                <a:gdLst>
                  <a:gd name="G0" fmla="+- 21600 0 0"/>
                  <a:gd name="G1" fmla="+- 21600 0 0"/>
                  <a:gd name="G2" fmla="+- 21600 0 0"/>
                  <a:gd name="T0" fmla="*/ 27596 w 43200"/>
                  <a:gd name="T1" fmla="*/ 42351 h 43200"/>
                  <a:gd name="T2" fmla="*/ 43200 w 43200"/>
                  <a:gd name="T3" fmla="*/ 21600 h 43200"/>
                  <a:gd name="T4" fmla="*/ 21600 w 43200"/>
                  <a:gd name="T5" fmla="*/ 21600 h 43200"/>
                </a:gdLst>
                <a:ahLst/>
                <a:cxnLst>
                  <a:cxn ang="0">
                    <a:pos x="T0" y="T1"/>
                  </a:cxn>
                  <a:cxn ang="0">
                    <a:pos x="T2" y="T3"/>
                  </a:cxn>
                  <a:cxn ang="0">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8" name="Rectangle 113"/>
            <p:cNvSpPr>
              <a:spLocks noChangeArrowheads="1"/>
            </p:cNvSpPr>
            <p:nvPr/>
          </p:nvSpPr>
          <p:spPr bwMode="auto">
            <a:xfrm>
              <a:off x="9540" y="10956"/>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endParaRPr lang="en-US" altLang="zh-CN"/>
            </a:p>
          </p:txBody>
        </p:sp>
        <p:grpSp>
          <p:nvGrpSpPr>
            <p:cNvPr id="89" name="Group 114"/>
            <p:cNvGrpSpPr>
              <a:grpSpLocks/>
            </p:cNvGrpSpPr>
            <p:nvPr/>
          </p:nvGrpSpPr>
          <p:grpSpPr bwMode="auto">
            <a:xfrm>
              <a:off x="8100" y="11424"/>
              <a:ext cx="900" cy="624"/>
              <a:chOff x="7740" y="11424"/>
              <a:chExt cx="900" cy="624"/>
            </a:xfrm>
          </p:grpSpPr>
          <p:sp>
            <p:nvSpPr>
              <p:cNvPr id="102" name="AutoShape 115"/>
              <p:cNvSpPr>
                <a:spLocks noChangeArrowheads="1"/>
              </p:cNvSpPr>
              <p:nvPr/>
            </p:nvSpPr>
            <p:spPr bwMode="auto">
              <a:xfrm>
                <a:off x="7740" y="11424"/>
                <a:ext cx="900" cy="624"/>
              </a:xfrm>
              <a:custGeom>
                <a:avLst/>
                <a:gdLst>
                  <a:gd name="G0" fmla="+- 1695 0 0"/>
                  <a:gd name="G1" fmla="+- 21600 0 1695"/>
                  <a:gd name="G2" fmla="+- 21600 0 169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5" y="10800"/>
                    </a:moveTo>
                    <a:cubicBezTo>
                      <a:pt x="1695" y="15829"/>
                      <a:pt x="5771" y="19905"/>
                      <a:pt x="10800" y="19905"/>
                    </a:cubicBezTo>
                    <a:cubicBezTo>
                      <a:pt x="15829" y="19905"/>
                      <a:pt x="19905" y="15829"/>
                      <a:pt x="19905" y="10800"/>
                    </a:cubicBezTo>
                    <a:cubicBezTo>
                      <a:pt x="19905" y="5771"/>
                      <a:pt x="15829" y="1695"/>
                      <a:pt x="10800" y="1695"/>
                    </a:cubicBezTo>
                    <a:cubicBezTo>
                      <a:pt x="5771" y="1695"/>
                      <a:pt x="1695" y="5771"/>
                      <a:pt x="1695" y="10800"/>
                    </a:cubicBezTo>
                    <a:close/>
                  </a:path>
                </a:pathLst>
              </a:custGeom>
              <a:solidFill>
                <a:srgbClr val="FFFFFF"/>
              </a:solidFill>
              <a:ln w="9525">
                <a:solidFill>
                  <a:srgbClr val="000000"/>
                </a:solidFill>
                <a:round/>
                <a:headEnd/>
                <a:tailEnd/>
              </a:ln>
            </p:spPr>
            <p:txBody>
              <a:bodyPr/>
              <a:lstStyle/>
              <a:p>
                <a:endParaRPr lang="en-US"/>
              </a:p>
            </p:txBody>
          </p:sp>
          <p:sp>
            <p:nvSpPr>
              <p:cNvPr id="103" name="Rectangle 116"/>
              <p:cNvSpPr>
                <a:spLocks noChangeArrowheads="1"/>
              </p:cNvSpPr>
              <p:nvPr/>
            </p:nvSpPr>
            <p:spPr bwMode="auto">
              <a:xfrm>
                <a:off x="7920" y="11580"/>
                <a:ext cx="54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{2,3}</a:t>
                </a:r>
                <a:endParaRPr lang="en-US" altLang="zh-CN"/>
              </a:p>
            </p:txBody>
          </p:sp>
        </p:grpSp>
        <p:sp>
          <p:nvSpPr>
            <p:cNvPr id="90" name="Line 117"/>
            <p:cNvSpPr>
              <a:spLocks noChangeShapeType="1"/>
            </p:cNvSpPr>
            <p:nvPr/>
          </p:nvSpPr>
          <p:spPr bwMode="auto">
            <a:xfrm>
              <a:off x="4680" y="11736"/>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91" name="Group 118"/>
            <p:cNvGrpSpPr>
              <a:grpSpLocks/>
            </p:cNvGrpSpPr>
            <p:nvPr/>
          </p:nvGrpSpPr>
          <p:grpSpPr bwMode="auto">
            <a:xfrm>
              <a:off x="6660" y="11892"/>
              <a:ext cx="1620" cy="156"/>
              <a:chOff x="2149" y="4014"/>
              <a:chExt cx="2978" cy="546"/>
            </a:xfrm>
          </p:grpSpPr>
          <p:sp>
            <p:nvSpPr>
              <p:cNvPr id="100" name="Arc 119"/>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1" name="Line 120"/>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2" name="Group 121"/>
            <p:cNvGrpSpPr>
              <a:grpSpLocks/>
            </p:cNvGrpSpPr>
            <p:nvPr/>
          </p:nvGrpSpPr>
          <p:grpSpPr bwMode="auto">
            <a:xfrm rot="10800000" flipH="1">
              <a:off x="6660" y="11424"/>
              <a:ext cx="1620" cy="156"/>
              <a:chOff x="2149" y="4014"/>
              <a:chExt cx="2978" cy="546"/>
            </a:xfrm>
          </p:grpSpPr>
          <p:sp>
            <p:nvSpPr>
              <p:cNvPr id="98" name="Arc 122"/>
              <p:cNvSpPr>
                <a:spLocks/>
              </p:cNvSpPr>
              <p:nvPr/>
            </p:nvSpPr>
            <p:spPr bwMode="auto">
              <a:xfrm rot="10800000" flipH="1">
                <a:off x="2149" y="4014"/>
                <a:ext cx="2836" cy="546"/>
              </a:xfrm>
              <a:custGeom>
                <a:avLst/>
                <a:gdLst>
                  <a:gd name="G0" fmla="+- 21104 0 0"/>
                  <a:gd name="G1" fmla="+- 21600 0 0"/>
                  <a:gd name="G2" fmla="+- 21600 0 0"/>
                  <a:gd name="T0" fmla="*/ 0 w 40941"/>
                  <a:gd name="T1" fmla="*/ 16998 h 21600"/>
                  <a:gd name="T2" fmla="*/ 40941 w 40941"/>
                  <a:gd name="T3" fmla="*/ 13054 h 21600"/>
                  <a:gd name="T4" fmla="*/ 21104 w 40941"/>
                  <a:gd name="T5" fmla="*/ 21600 h 21600"/>
                </a:gdLst>
                <a:ahLst/>
                <a:cxnLst>
                  <a:cxn ang="0">
                    <a:pos x="T0" y="T1"/>
                  </a:cxn>
                  <a:cxn ang="0">
                    <a:pos x="T2" y="T3"/>
                  </a:cxn>
                  <a:cxn ang="0">
                    <a:pos x="T4" y="T5"/>
                  </a:cxn>
                </a:cxnLst>
                <a:rect l="0" t="0" r="r" b="b"/>
                <a:pathLst>
                  <a:path w="40941" h="21600" fill="none" extrusionOk="0">
                    <a:moveTo>
                      <a:pt x="-1" y="16997"/>
                    </a:moveTo>
                    <a:cubicBezTo>
                      <a:pt x="2163" y="7075"/>
                      <a:pt x="10948" y="0"/>
                      <a:pt x="21104" y="0"/>
                    </a:cubicBezTo>
                    <a:cubicBezTo>
                      <a:pt x="29729" y="0"/>
                      <a:pt x="37528" y="5131"/>
                      <a:pt x="40941" y="13053"/>
                    </a:cubicBezTo>
                  </a:path>
                  <a:path w="40941" h="21600" stroke="0" extrusionOk="0">
                    <a:moveTo>
                      <a:pt x="-1" y="16997"/>
                    </a:moveTo>
                    <a:cubicBezTo>
                      <a:pt x="2163" y="7075"/>
                      <a:pt x="10948" y="0"/>
                      <a:pt x="21104" y="0"/>
                    </a:cubicBezTo>
                    <a:cubicBezTo>
                      <a:pt x="29729" y="0"/>
                      <a:pt x="37528" y="5131"/>
                      <a:pt x="40941" y="13053"/>
                    </a:cubicBezTo>
                    <a:lnTo>
                      <a:pt x="21104"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Line 123"/>
              <p:cNvSpPr>
                <a:spLocks noChangeShapeType="1"/>
              </p:cNvSpPr>
              <p:nvPr/>
            </p:nvSpPr>
            <p:spPr bwMode="auto">
              <a:xfrm flipV="1">
                <a:off x="4985" y="4123"/>
                <a:ext cx="142" cy="1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3" name="Group 124"/>
            <p:cNvGrpSpPr>
              <a:grpSpLocks/>
            </p:cNvGrpSpPr>
            <p:nvPr/>
          </p:nvGrpSpPr>
          <p:grpSpPr bwMode="auto">
            <a:xfrm>
              <a:off x="5940" y="11424"/>
              <a:ext cx="900" cy="624"/>
              <a:chOff x="5940" y="11424"/>
              <a:chExt cx="900" cy="624"/>
            </a:xfrm>
          </p:grpSpPr>
          <p:sp>
            <p:nvSpPr>
              <p:cNvPr id="96" name="Rectangle 125"/>
              <p:cNvSpPr>
                <a:spLocks noChangeArrowheads="1"/>
              </p:cNvSpPr>
              <p:nvPr/>
            </p:nvSpPr>
            <p:spPr bwMode="auto">
              <a:xfrm>
                <a:off x="6120" y="11580"/>
                <a:ext cx="36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{1}</a:t>
                </a:r>
                <a:endParaRPr lang="en-US" altLang="zh-CN"/>
              </a:p>
            </p:txBody>
          </p:sp>
          <p:sp>
            <p:nvSpPr>
              <p:cNvPr id="97" name="AutoShape 126"/>
              <p:cNvSpPr>
                <a:spLocks noChangeArrowheads="1"/>
              </p:cNvSpPr>
              <p:nvPr/>
            </p:nvSpPr>
            <p:spPr bwMode="auto">
              <a:xfrm>
                <a:off x="5940" y="11424"/>
                <a:ext cx="900" cy="624"/>
              </a:xfrm>
              <a:custGeom>
                <a:avLst/>
                <a:gdLst>
                  <a:gd name="G0" fmla="+- 1695 0 0"/>
                  <a:gd name="G1" fmla="+- 21600 0 1695"/>
                  <a:gd name="G2" fmla="+- 21600 0 1695"/>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695" y="10800"/>
                    </a:moveTo>
                    <a:cubicBezTo>
                      <a:pt x="1695" y="15829"/>
                      <a:pt x="5771" y="19905"/>
                      <a:pt x="10800" y="19905"/>
                    </a:cubicBezTo>
                    <a:cubicBezTo>
                      <a:pt x="15829" y="19905"/>
                      <a:pt x="19905" y="15829"/>
                      <a:pt x="19905" y="10800"/>
                    </a:cubicBezTo>
                    <a:cubicBezTo>
                      <a:pt x="19905" y="5771"/>
                      <a:pt x="15829" y="1695"/>
                      <a:pt x="10800" y="1695"/>
                    </a:cubicBezTo>
                    <a:cubicBezTo>
                      <a:pt x="5771" y="1695"/>
                      <a:pt x="1695" y="5771"/>
                      <a:pt x="1695" y="10800"/>
                    </a:cubicBezTo>
                    <a:close/>
                  </a:path>
                </a:pathLst>
              </a:custGeom>
              <a:solidFill>
                <a:srgbClr val="FFFFFF"/>
              </a:solidFill>
              <a:ln w="9525">
                <a:solidFill>
                  <a:srgbClr val="000000"/>
                </a:solidFill>
                <a:round/>
                <a:headEnd/>
                <a:tailEnd/>
              </a:ln>
            </p:spPr>
            <p:txBody>
              <a:bodyPr/>
              <a:lstStyle/>
              <a:p>
                <a:endParaRPr lang="en-US"/>
              </a:p>
            </p:txBody>
          </p:sp>
        </p:grpSp>
        <p:sp>
          <p:nvSpPr>
            <p:cNvPr id="94" name="Rectangle 127"/>
            <p:cNvSpPr>
              <a:spLocks noChangeArrowheads="1"/>
            </p:cNvSpPr>
            <p:nvPr/>
          </p:nvSpPr>
          <p:spPr bwMode="auto">
            <a:xfrm>
              <a:off x="7380" y="11580"/>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b</a:t>
              </a:r>
              <a:endParaRPr lang="en-US" altLang="zh-CN"/>
            </a:p>
          </p:txBody>
        </p:sp>
        <p:sp>
          <p:nvSpPr>
            <p:cNvPr id="95" name="Rectangle 128"/>
            <p:cNvSpPr>
              <a:spLocks noChangeArrowheads="1"/>
            </p:cNvSpPr>
            <p:nvPr/>
          </p:nvSpPr>
          <p:spPr bwMode="auto">
            <a:xfrm>
              <a:off x="7380" y="10956"/>
              <a:ext cx="180" cy="312"/>
            </a:xfrm>
            <a:prstGeom prst="rect">
              <a:avLst/>
            </a:prstGeom>
            <a:solidFill>
              <a:srgbClr val="FFFFFF"/>
            </a:solidFill>
            <a:ln w="9525">
              <a:solidFill>
                <a:srgbClr val="FFFFFF"/>
              </a:solidFill>
              <a:miter lim="800000"/>
              <a:headEnd/>
              <a:tailEnd/>
            </a:ln>
          </p:spPr>
          <p:txBody>
            <a:bodyPr lIns="0" tIns="0" rIns="0" bIns="0"/>
            <a:lstStyle/>
            <a:p>
              <a:pPr algn="just"/>
              <a:r>
                <a:rPr lang="en-US" altLang="zh-CN" sz="1000"/>
                <a:t>a</a:t>
              </a:r>
              <a:endParaRPr lang="en-US" altLang="zh-CN"/>
            </a:p>
          </p:txBody>
        </p:sp>
      </p:grpSp>
    </p:spTree>
    <p:extLst>
      <p:ext uri="{BB962C8B-B14F-4D97-AF65-F5344CB8AC3E}">
        <p14:creationId xmlns:p14="http://schemas.microsoft.com/office/powerpoint/2010/main" val="37232913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000" y="1625600"/>
            <a:ext cx="7988300" cy="1698625"/>
          </a:xfrm>
        </p:spPr>
        <p:txBody>
          <a:bodyPr>
            <a:normAutofit/>
          </a:bodyPr>
          <a:lstStyle/>
          <a:p>
            <a:pPr algn="ctr"/>
            <a:r>
              <a:rPr lang="en-US" altLang="zh-CN" dirty="0"/>
              <a:t>Implementation of </a:t>
            </a:r>
            <a:r>
              <a:rPr lang="en-US" altLang="zh-CN" dirty="0" smtClean="0"/>
              <a:t>DFA</a:t>
            </a:r>
            <a:br>
              <a:rPr lang="en-US" altLang="zh-CN" dirty="0" smtClean="0"/>
            </a:br>
            <a:r>
              <a:rPr lang="en-US" altLang="zh-CN" dirty="0" smtClean="0"/>
              <a:t>(</a:t>
            </a:r>
            <a:r>
              <a:rPr lang="en-US" dirty="0" smtClean="0"/>
              <a:t>Explicit Control Method)</a:t>
            </a:r>
            <a:endParaRPr lang="en-US" dirty="0"/>
          </a:p>
        </p:txBody>
      </p:sp>
    </p:spTree>
    <p:extLst>
      <p:ext uri="{BB962C8B-B14F-4D97-AF65-F5344CB8AC3E}">
        <p14:creationId xmlns:p14="http://schemas.microsoft.com/office/powerpoint/2010/main" val="31334589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Example – Identifiers</a:t>
            </a:r>
            <a:endParaRPr lang="en-US" dirty="0"/>
          </a:p>
        </p:txBody>
      </p:sp>
      <p:sp>
        <p:nvSpPr>
          <p:cNvPr id="4" name="Content Placeholder 3"/>
          <p:cNvSpPr>
            <a:spLocks noGrp="1"/>
          </p:cNvSpPr>
          <p:nvPr>
            <p:ph sz="half" idx="1"/>
          </p:nvPr>
        </p:nvSpPr>
        <p:spPr/>
        <p:txBody>
          <a:bodyPr>
            <a:normAutofit/>
          </a:bodyPr>
          <a:lstStyle/>
          <a:p>
            <a:pPr>
              <a:lnSpc>
                <a:spcPct val="80000"/>
              </a:lnSpc>
            </a:pPr>
            <a:r>
              <a:rPr lang="en-US" altLang="zh-CN" dirty="0" smtClean="0"/>
              <a:t>Use </a:t>
            </a:r>
            <a:r>
              <a:rPr lang="en-US" altLang="zh-CN" dirty="0"/>
              <a:t>a </a:t>
            </a:r>
            <a:r>
              <a:rPr lang="en-US" altLang="zh-CN" b="1" dirty="0"/>
              <a:t>variable to maintain the current state</a:t>
            </a:r>
            <a:r>
              <a:rPr lang="en-US" altLang="zh-CN" dirty="0"/>
              <a:t> and</a:t>
            </a:r>
            <a:r>
              <a:rPr lang="en-US" altLang="zh-CN" b="1" dirty="0"/>
              <a:t> </a:t>
            </a:r>
          </a:p>
          <a:p>
            <a:pPr>
              <a:lnSpc>
                <a:spcPct val="80000"/>
              </a:lnSpc>
            </a:pPr>
            <a:r>
              <a:rPr lang="en-US" altLang="zh-CN" b="1" dirty="0" smtClean="0"/>
              <a:t>Write </a:t>
            </a:r>
            <a:r>
              <a:rPr lang="en-US" altLang="zh-CN" b="1" dirty="0"/>
              <a:t>the transitions as a doubly nested case statement inside a </a:t>
            </a:r>
            <a:r>
              <a:rPr lang="en-US" altLang="zh-CN" b="1" dirty="0" smtClean="0"/>
              <a:t>loop</a:t>
            </a:r>
            <a:r>
              <a:rPr lang="en-US" altLang="zh-CN" dirty="0" smtClean="0"/>
              <a:t>, where </a:t>
            </a:r>
            <a:r>
              <a:rPr lang="en-US" altLang="zh-CN" dirty="0"/>
              <a:t>the first case statement tests the current state and the nested sec</a:t>
            </a:r>
            <a:r>
              <a:rPr lang="en-US" altLang="zh-CN" dirty="0">
                <a:latin typeface="Arial" panose="020B0604020202020204" pitchFamily="34" charset="0"/>
              </a:rPr>
              <a:t>­</a:t>
            </a:r>
            <a:r>
              <a:rPr lang="en-US" altLang="zh-CN" dirty="0"/>
              <a:t>ond level tests the input character.</a:t>
            </a:r>
          </a:p>
        </p:txBody>
      </p:sp>
      <p:sp>
        <p:nvSpPr>
          <p:cNvPr id="3" name="Content Placeholder 2"/>
          <p:cNvSpPr>
            <a:spLocks noGrp="1"/>
          </p:cNvSpPr>
          <p:nvPr>
            <p:ph sz="half" idx="2"/>
          </p:nvPr>
        </p:nvSpPr>
        <p:spPr/>
        <p:txBody>
          <a:bodyPr>
            <a:normAutofit/>
          </a:bodyPr>
          <a:lstStyle/>
          <a:p>
            <a:pPr>
              <a:lnSpc>
                <a:spcPct val="80000"/>
              </a:lnSpc>
            </a:pPr>
            <a:r>
              <a:rPr lang="en-US" altLang="zh-CN" dirty="0"/>
              <a:t>state := 1; { start </a:t>
            </a:r>
            <a:r>
              <a:rPr lang="en-US" altLang="zh-CN" dirty="0" smtClean="0"/>
              <a:t>}</a:t>
            </a:r>
            <a:br>
              <a:rPr lang="en-US" altLang="zh-CN" dirty="0" smtClean="0"/>
            </a:br>
            <a:r>
              <a:rPr lang="en-US" altLang="zh-CN" dirty="0" smtClean="0"/>
              <a:t>while </a:t>
            </a:r>
            <a:r>
              <a:rPr lang="en-US" altLang="zh-CN" dirty="0"/>
              <a:t>state = 1 or 2 do </a:t>
            </a:r>
            <a:r>
              <a:rPr lang="en-US" altLang="zh-CN" dirty="0" smtClean="0"/>
              <a:t/>
            </a:r>
            <a:br>
              <a:rPr lang="en-US" altLang="zh-CN" dirty="0" smtClean="0"/>
            </a:br>
            <a:r>
              <a:rPr lang="en-US" altLang="zh-CN" dirty="0" smtClean="0"/>
              <a:t>  </a:t>
            </a:r>
            <a:r>
              <a:rPr lang="en-US" altLang="zh-CN" dirty="0"/>
              <a:t>case state of </a:t>
            </a:r>
            <a:r>
              <a:rPr lang="en-US" altLang="zh-CN" dirty="0" smtClean="0"/>
              <a:t/>
            </a:r>
            <a:br>
              <a:rPr lang="en-US" altLang="zh-CN" dirty="0" smtClean="0"/>
            </a:br>
            <a:r>
              <a:rPr lang="en-US" altLang="zh-CN" dirty="0" smtClean="0"/>
              <a:t>  </a:t>
            </a:r>
            <a:r>
              <a:rPr lang="en-US" altLang="zh-CN" dirty="0"/>
              <a:t>1: </a:t>
            </a:r>
            <a:r>
              <a:rPr lang="en-US" altLang="zh-CN" dirty="0" smtClean="0"/>
              <a:t> case </a:t>
            </a:r>
            <a:r>
              <a:rPr lang="en-US" altLang="zh-CN" dirty="0"/>
              <a:t>input character </a:t>
            </a:r>
            <a:r>
              <a:rPr lang="en-US" altLang="zh-CN" dirty="0" smtClean="0"/>
              <a:t>of letter</a:t>
            </a:r>
            <a:r>
              <a:rPr lang="en-US" altLang="zh-CN" dirty="0"/>
              <a:t>: </a:t>
            </a:r>
            <a:r>
              <a:rPr lang="en-US" altLang="zh-CN" dirty="0" smtClean="0"/>
              <a:t/>
            </a:r>
            <a:br>
              <a:rPr lang="en-US" altLang="zh-CN" dirty="0" smtClean="0"/>
            </a:br>
            <a:r>
              <a:rPr lang="en-US" altLang="zh-CN" dirty="0" smtClean="0"/>
              <a:t>        advance </a:t>
            </a:r>
            <a:r>
              <a:rPr lang="en-US" altLang="zh-CN" dirty="0"/>
              <a:t>the input </a:t>
            </a:r>
            <a:r>
              <a:rPr lang="en-US" altLang="zh-CN" dirty="0" smtClean="0"/>
              <a:t>:</a:t>
            </a:r>
            <a:br>
              <a:rPr lang="en-US" altLang="zh-CN" dirty="0" smtClean="0"/>
            </a:br>
            <a:r>
              <a:rPr lang="en-US" altLang="zh-CN" dirty="0" smtClean="0"/>
              <a:t>        state </a:t>
            </a:r>
            <a:r>
              <a:rPr lang="en-US" altLang="zh-CN" dirty="0"/>
              <a:t>:= 2</a:t>
            </a:r>
            <a:r>
              <a:rPr lang="en-US" altLang="zh-CN" dirty="0" smtClean="0"/>
              <a:t>;</a:t>
            </a:r>
            <a:br>
              <a:rPr lang="en-US" altLang="zh-CN" dirty="0" smtClean="0"/>
            </a:br>
            <a:r>
              <a:rPr lang="en-US" altLang="zh-CN" dirty="0" smtClean="0"/>
              <a:t>        else </a:t>
            </a:r>
            <a:r>
              <a:rPr lang="en-US" altLang="zh-CN" dirty="0"/>
              <a:t>state :=  </a:t>
            </a:r>
            <a:r>
              <a:rPr lang="en-US" altLang="zh-CN" dirty="0">
                <a:latin typeface="Arial" panose="020B0604020202020204" pitchFamily="34" charset="0"/>
              </a:rPr>
              <a:t>…</a:t>
            </a:r>
            <a:r>
              <a:rPr lang="en-US" altLang="zh-CN" dirty="0"/>
              <a:t>.{ error or other </a:t>
            </a:r>
            <a:r>
              <a:rPr lang="en-US" altLang="zh-CN" dirty="0" smtClean="0"/>
              <a:t>};</a:t>
            </a:r>
            <a:br>
              <a:rPr lang="en-US" altLang="zh-CN" dirty="0" smtClean="0"/>
            </a:br>
            <a:r>
              <a:rPr lang="en-US" altLang="zh-CN" dirty="0" smtClean="0"/>
              <a:t>        end case;</a:t>
            </a:r>
            <a:br>
              <a:rPr lang="en-US" altLang="zh-CN" dirty="0" smtClean="0"/>
            </a:br>
            <a:r>
              <a:rPr lang="en-US" altLang="zh-CN" dirty="0" smtClean="0"/>
              <a:t>   2</a:t>
            </a:r>
            <a:r>
              <a:rPr lang="en-US" altLang="zh-CN" dirty="0"/>
              <a:t>: </a:t>
            </a:r>
            <a:r>
              <a:rPr lang="en-US" altLang="zh-CN" dirty="0" smtClean="0"/>
              <a:t> case </a:t>
            </a:r>
            <a:r>
              <a:rPr lang="en-US" altLang="zh-CN" dirty="0"/>
              <a:t>input character of </a:t>
            </a:r>
            <a:r>
              <a:rPr lang="en-US" altLang="zh-CN" dirty="0" smtClean="0"/>
              <a:t>letter </a:t>
            </a:r>
            <a:r>
              <a:rPr lang="en-US" altLang="zh-CN" dirty="0"/>
              <a:t>, digit: </a:t>
            </a:r>
            <a:r>
              <a:rPr lang="en-US" altLang="zh-CN" dirty="0" smtClean="0"/>
              <a:t/>
            </a:r>
            <a:br>
              <a:rPr lang="en-US" altLang="zh-CN" dirty="0" smtClean="0"/>
            </a:br>
            <a:r>
              <a:rPr lang="en-US" altLang="zh-CN" dirty="0" smtClean="0"/>
              <a:t>         advance </a:t>
            </a:r>
            <a:r>
              <a:rPr lang="en-US" altLang="zh-CN" dirty="0"/>
              <a:t>the </a:t>
            </a:r>
            <a:r>
              <a:rPr lang="en-US" altLang="zh-CN" dirty="0" smtClean="0"/>
              <a:t>input;</a:t>
            </a:r>
            <a:br>
              <a:rPr lang="en-US" altLang="zh-CN" dirty="0" smtClean="0"/>
            </a:br>
            <a:r>
              <a:rPr lang="en-US" altLang="zh-CN" dirty="0" smtClean="0"/>
              <a:t>         state </a:t>
            </a:r>
            <a:r>
              <a:rPr lang="en-US" altLang="zh-CN" dirty="0"/>
              <a:t>:= 2</a:t>
            </a:r>
            <a:r>
              <a:rPr lang="en-US" altLang="zh-CN"/>
              <a:t>; </a:t>
            </a:r>
            <a:r>
              <a:rPr lang="en-US" altLang="zh-CN" dirty="0" smtClean="0"/>
              <a:t/>
            </a:r>
            <a:br>
              <a:rPr lang="en-US" altLang="zh-CN" dirty="0" smtClean="0"/>
            </a:br>
            <a:r>
              <a:rPr lang="en-US" altLang="zh-CN" dirty="0" smtClean="0"/>
              <a:t>         else </a:t>
            </a:r>
            <a:r>
              <a:rPr lang="en-US" altLang="zh-CN" dirty="0"/>
              <a:t>state := </a:t>
            </a:r>
            <a:r>
              <a:rPr lang="en-US" altLang="zh-CN" dirty="0" smtClean="0"/>
              <a:t>3;</a:t>
            </a:r>
            <a:br>
              <a:rPr lang="en-US" altLang="zh-CN" dirty="0" smtClean="0"/>
            </a:br>
            <a:r>
              <a:rPr lang="en-US" altLang="zh-CN" dirty="0" smtClean="0"/>
              <a:t>         end case;</a:t>
            </a:r>
            <a:br>
              <a:rPr lang="en-US" altLang="zh-CN" dirty="0" smtClean="0"/>
            </a:br>
            <a:r>
              <a:rPr lang="en-US" altLang="zh-CN" dirty="0" smtClean="0"/>
              <a:t>   end case;</a:t>
            </a:r>
            <a:br>
              <a:rPr lang="en-US" altLang="zh-CN" dirty="0" smtClean="0"/>
            </a:br>
            <a:r>
              <a:rPr lang="en-US" altLang="zh-CN" dirty="0" smtClean="0"/>
              <a:t>end </a:t>
            </a:r>
            <a:r>
              <a:rPr lang="en-US" altLang="zh-CN" dirty="0"/>
              <a:t>while</a:t>
            </a:r>
            <a:r>
              <a:rPr lang="en-US" altLang="zh-CN" dirty="0" smtClean="0"/>
              <a:t>; </a:t>
            </a:r>
            <a:br>
              <a:rPr lang="en-US" altLang="zh-CN" dirty="0" smtClean="0"/>
            </a:br>
            <a:r>
              <a:rPr lang="en-US" altLang="zh-CN" dirty="0" smtClean="0"/>
              <a:t>if </a:t>
            </a:r>
            <a:r>
              <a:rPr lang="en-US" altLang="zh-CN" dirty="0"/>
              <a:t>state = 3 then accept else error; </a:t>
            </a:r>
            <a:endParaRPr lang="zh-CN" altLang="en-US" dirty="0"/>
          </a:p>
          <a:p>
            <a:endParaRPr lang="en-US" dirty="0"/>
          </a:p>
        </p:txBody>
      </p:sp>
      <p:grpSp>
        <p:nvGrpSpPr>
          <p:cNvPr id="77" name="Group 31"/>
          <p:cNvGrpSpPr>
            <a:grpSpLocks/>
          </p:cNvGrpSpPr>
          <p:nvPr/>
        </p:nvGrpSpPr>
        <p:grpSpPr bwMode="auto">
          <a:xfrm>
            <a:off x="1382712" y="3759200"/>
            <a:ext cx="3913187" cy="1682750"/>
            <a:chOff x="2880" y="11892"/>
            <a:chExt cx="4860" cy="2038"/>
          </a:xfrm>
        </p:grpSpPr>
        <p:sp>
          <p:nvSpPr>
            <p:cNvPr id="78" name="Line 32"/>
            <p:cNvSpPr>
              <a:spLocks noChangeShapeType="1"/>
            </p:cNvSpPr>
            <p:nvPr/>
          </p:nvSpPr>
          <p:spPr bwMode="auto">
            <a:xfrm>
              <a:off x="2880" y="1298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9" name="Oval 33"/>
            <p:cNvSpPr>
              <a:spLocks noChangeArrowheads="1"/>
            </p:cNvSpPr>
            <p:nvPr/>
          </p:nvSpPr>
          <p:spPr bwMode="auto">
            <a:xfrm>
              <a:off x="3600" y="1267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1</a:t>
              </a:r>
              <a:endParaRPr lang="en-US" altLang="zh-CN" sz="2400"/>
            </a:p>
          </p:txBody>
        </p:sp>
        <p:sp>
          <p:nvSpPr>
            <p:cNvPr id="80" name="Line 34"/>
            <p:cNvSpPr>
              <a:spLocks noChangeShapeType="1"/>
            </p:cNvSpPr>
            <p:nvPr/>
          </p:nvSpPr>
          <p:spPr bwMode="auto">
            <a:xfrm>
              <a:off x="4140" y="1298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1" name="Rectangle 35"/>
            <p:cNvSpPr>
              <a:spLocks noChangeArrowheads="1"/>
            </p:cNvSpPr>
            <p:nvPr/>
          </p:nvSpPr>
          <p:spPr bwMode="auto">
            <a:xfrm>
              <a:off x="4320" y="12516"/>
              <a:ext cx="723" cy="312"/>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letter</a:t>
              </a:r>
              <a:endParaRPr lang="en-US" altLang="zh-CN" sz="2400"/>
            </a:p>
          </p:txBody>
        </p:sp>
        <p:grpSp>
          <p:nvGrpSpPr>
            <p:cNvPr id="82" name="Group 36"/>
            <p:cNvGrpSpPr>
              <a:grpSpLocks/>
            </p:cNvGrpSpPr>
            <p:nvPr/>
          </p:nvGrpSpPr>
          <p:grpSpPr bwMode="auto">
            <a:xfrm rot="-434106">
              <a:off x="5400" y="12204"/>
              <a:ext cx="649" cy="634"/>
              <a:chOff x="5680" y="3755"/>
              <a:chExt cx="649" cy="634"/>
            </a:xfrm>
          </p:grpSpPr>
          <p:sp>
            <p:nvSpPr>
              <p:cNvPr id="93" name="Arc 37"/>
              <p:cNvSpPr>
                <a:spLocks/>
              </p:cNvSpPr>
              <p:nvPr/>
            </p:nvSpPr>
            <p:spPr bwMode="auto">
              <a:xfrm rot="2886807" flipH="1">
                <a:off x="5684" y="3751"/>
                <a:ext cx="631" cy="640"/>
              </a:xfrm>
              <a:custGeom>
                <a:avLst/>
                <a:gdLst>
                  <a:gd name="T0" fmla="*/ 0 w 42624"/>
                  <a:gd name="T1" fmla="*/ 4 h 43200"/>
                  <a:gd name="T2" fmla="*/ 4 w 42624"/>
                  <a:gd name="T3" fmla="*/ 9 h 43200"/>
                  <a:gd name="T4" fmla="*/ 5 w 42624"/>
                  <a:gd name="T5" fmla="*/ 5 h 43200"/>
                  <a:gd name="T6" fmla="*/ 0 60000 65536"/>
                  <a:gd name="T7" fmla="*/ 0 60000 65536"/>
                  <a:gd name="T8" fmla="*/ 0 60000 65536"/>
                </a:gdLst>
                <a:ahLst/>
                <a:cxnLst>
                  <a:cxn ang="T6">
                    <a:pos x="T0" y="T1"/>
                  </a:cxn>
                  <a:cxn ang="T7">
                    <a:pos x="T2" y="T3"/>
                  </a:cxn>
                  <a:cxn ang="T8">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lnTo>
                      <a:pt x="-1" y="166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4" name="Line 38"/>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3" name="Rectangle 39"/>
            <p:cNvSpPr>
              <a:spLocks noChangeArrowheads="1"/>
            </p:cNvSpPr>
            <p:nvPr/>
          </p:nvSpPr>
          <p:spPr bwMode="auto">
            <a:xfrm>
              <a:off x="5940" y="11892"/>
              <a:ext cx="90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dirty="0"/>
                <a:t>letter</a:t>
              </a:r>
              <a:endParaRPr lang="en-US" altLang="zh-CN" sz="2400" dirty="0"/>
            </a:p>
          </p:txBody>
        </p:sp>
        <p:sp>
          <p:nvSpPr>
            <p:cNvPr id="84" name="Oval 40"/>
            <p:cNvSpPr>
              <a:spLocks noChangeArrowheads="1"/>
            </p:cNvSpPr>
            <p:nvPr/>
          </p:nvSpPr>
          <p:spPr bwMode="auto">
            <a:xfrm>
              <a:off x="5400" y="1267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2</a:t>
              </a:r>
              <a:endParaRPr lang="en-US" altLang="zh-CN" sz="2400"/>
            </a:p>
          </p:txBody>
        </p:sp>
        <p:sp>
          <p:nvSpPr>
            <p:cNvPr id="85" name="Rectangle 41"/>
            <p:cNvSpPr>
              <a:spLocks noChangeArrowheads="1"/>
            </p:cNvSpPr>
            <p:nvPr/>
          </p:nvSpPr>
          <p:spPr bwMode="auto">
            <a:xfrm>
              <a:off x="6120" y="13452"/>
              <a:ext cx="54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digit</a:t>
              </a:r>
              <a:endParaRPr lang="en-US" altLang="zh-CN" sz="2400"/>
            </a:p>
          </p:txBody>
        </p:sp>
        <p:sp>
          <p:nvSpPr>
            <p:cNvPr id="86" name="Line 42"/>
            <p:cNvSpPr>
              <a:spLocks noChangeShapeType="1"/>
            </p:cNvSpPr>
            <p:nvPr/>
          </p:nvSpPr>
          <p:spPr bwMode="auto">
            <a:xfrm>
              <a:off x="5940" y="1298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 name="Rectangle 43"/>
            <p:cNvSpPr>
              <a:spLocks noChangeArrowheads="1"/>
            </p:cNvSpPr>
            <p:nvPr/>
          </p:nvSpPr>
          <p:spPr bwMode="auto">
            <a:xfrm>
              <a:off x="6300" y="12516"/>
              <a:ext cx="72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[other]</a:t>
              </a:r>
              <a:endParaRPr lang="en-US" altLang="zh-CN" sz="2400"/>
            </a:p>
          </p:txBody>
        </p:sp>
        <p:sp>
          <p:nvSpPr>
            <p:cNvPr id="88" name="AutoShape 44"/>
            <p:cNvSpPr>
              <a:spLocks noChangeArrowheads="1"/>
            </p:cNvSpPr>
            <p:nvPr/>
          </p:nvSpPr>
          <p:spPr bwMode="auto">
            <a:xfrm>
              <a:off x="7200" y="12672"/>
              <a:ext cx="540" cy="624"/>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sp>
          <p:nvSpPr>
            <p:cNvPr id="89" name="Rectangle 45"/>
            <p:cNvSpPr>
              <a:spLocks noChangeArrowheads="1"/>
            </p:cNvSpPr>
            <p:nvPr/>
          </p:nvSpPr>
          <p:spPr bwMode="auto">
            <a:xfrm>
              <a:off x="7380" y="1282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3</a:t>
              </a:r>
            </a:p>
            <a:p>
              <a:pPr eaLnBrk="1" hangingPunct="1">
                <a:spcBef>
                  <a:spcPct val="0"/>
                </a:spcBef>
                <a:buFontTx/>
                <a:buNone/>
              </a:pPr>
              <a:endParaRPr lang="en-US" altLang="zh-CN" sz="2400"/>
            </a:p>
          </p:txBody>
        </p:sp>
        <p:grpSp>
          <p:nvGrpSpPr>
            <p:cNvPr id="90" name="Group 46"/>
            <p:cNvGrpSpPr>
              <a:grpSpLocks/>
            </p:cNvGrpSpPr>
            <p:nvPr/>
          </p:nvGrpSpPr>
          <p:grpSpPr bwMode="auto">
            <a:xfrm rot="9600502">
              <a:off x="5400" y="13296"/>
              <a:ext cx="649" cy="634"/>
              <a:chOff x="5680" y="3755"/>
              <a:chExt cx="649" cy="634"/>
            </a:xfrm>
          </p:grpSpPr>
          <p:sp>
            <p:nvSpPr>
              <p:cNvPr id="91" name="Arc 47"/>
              <p:cNvSpPr>
                <a:spLocks/>
              </p:cNvSpPr>
              <p:nvPr/>
            </p:nvSpPr>
            <p:spPr bwMode="auto">
              <a:xfrm rot="2886807" flipH="1">
                <a:off x="5684" y="3751"/>
                <a:ext cx="631" cy="640"/>
              </a:xfrm>
              <a:custGeom>
                <a:avLst/>
                <a:gdLst>
                  <a:gd name="T0" fmla="*/ 0 w 42624"/>
                  <a:gd name="T1" fmla="*/ 4 h 43200"/>
                  <a:gd name="T2" fmla="*/ 4 w 42624"/>
                  <a:gd name="T3" fmla="*/ 9 h 43200"/>
                  <a:gd name="T4" fmla="*/ 5 w 42624"/>
                  <a:gd name="T5" fmla="*/ 5 h 43200"/>
                  <a:gd name="T6" fmla="*/ 0 60000 65536"/>
                  <a:gd name="T7" fmla="*/ 0 60000 65536"/>
                  <a:gd name="T8" fmla="*/ 0 60000 65536"/>
                </a:gdLst>
                <a:ahLst/>
                <a:cxnLst>
                  <a:cxn ang="T6">
                    <a:pos x="T0" y="T1"/>
                  </a:cxn>
                  <a:cxn ang="T7">
                    <a:pos x="T2" y="T3"/>
                  </a:cxn>
                  <a:cxn ang="T8">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lnTo>
                      <a:pt x="-1" y="166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Line 48"/>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0876622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Example –</a:t>
            </a:r>
            <a:r>
              <a:rPr lang="en-US" altLang="zh-CN" dirty="0"/>
              <a:t> </a:t>
            </a:r>
            <a:r>
              <a:rPr lang="en-US" altLang="zh-CN" dirty="0" smtClean="0"/>
              <a:t>C Comments</a:t>
            </a:r>
            <a:endParaRPr lang="en-US" dirty="0"/>
          </a:p>
        </p:txBody>
      </p:sp>
      <p:pic>
        <p:nvPicPr>
          <p:cNvPr id="11" name="Picture 10"/>
          <p:cNvPicPr>
            <a:picLocks noChangeAspect="1"/>
          </p:cNvPicPr>
          <p:nvPr/>
        </p:nvPicPr>
        <p:blipFill>
          <a:blip r:embed="rId2"/>
          <a:stretch>
            <a:fillRect/>
          </a:stretch>
        </p:blipFill>
        <p:spPr>
          <a:xfrm>
            <a:off x="1526978" y="1838324"/>
            <a:ext cx="9199004" cy="4384675"/>
          </a:xfrm>
          <a:prstGeom prst="rect">
            <a:avLst/>
          </a:prstGeom>
        </p:spPr>
      </p:pic>
    </p:spTree>
    <p:extLst>
      <p:ext uri="{BB962C8B-B14F-4D97-AF65-F5344CB8AC3E}">
        <p14:creationId xmlns:p14="http://schemas.microsoft.com/office/powerpoint/2010/main" val="25378319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8000" y="1625600"/>
            <a:ext cx="7988300" cy="1698625"/>
          </a:xfrm>
        </p:spPr>
        <p:txBody>
          <a:bodyPr>
            <a:normAutofit/>
          </a:bodyPr>
          <a:lstStyle/>
          <a:p>
            <a:pPr algn="ctr"/>
            <a:r>
              <a:rPr lang="en-US" altLang="zh-CN" dirty="0"/>
              <a:t>Implementation of </a:t>
            </a:r>
            <a:r>
              <a:rPr lang="en-US" altLang="zh-CN" dirty="0" smtClean="0"/>
              <a:t>DFA</a:t>
            </a:r>
            <a:br>
              <a:rPr lang="en-US" altLang="zh-CN" dirty="0" smtClean="0"/>
            </a:br>
            <a:r>
              <a:rPr lang="en-US" altLang="zh-CN" dirty="0" smtClean="0"/>
              <a:t>(</a:t>
            </a:r>
            <a:r>
              <a:rPr lang="en-US" dirty="0" smtClean="0"/>
              <a:t>Table Driven Method)</a:t>
            </a:r>
            <a:endParaRPr lang="en-US" dirty="0"/>
          </a:p>
        </p:txBody>
      </p:sp>
    </p:spTree>
    <p:extLst>
      <p:ext uri="{BB962C8B-B14F-4D97-AF65-F5344CB8AC3E}">
        <p14:creationId xmlns:p14="http://schemas.microsoft.com/office/powerpoint/2010/main" val="5060841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Example – Identifiers</a:t>
            </a:r>
            <a:endParaRPr lang="en-US" dirty="0"/>
          </a:p>
        </p:txBody>
      </p:sp>
      <p:sp>
        <p:nvSpPr>
          <p:cNvPr id="4" name="Content Placeholder 3"/>
          <p:cNvSpPr>
            <a:spLocks noGrp="1"/>
          </p:cNvSpPr>
          <p:nvPr>
            <p:ph sz="half" idx="1"/>
          </p:nvPr>
        </p:nvSpPr>
        <p:spPr>
          <a:xfrm>
            <a:off x="1097278" y="1845734"/>
            <a:ext cx="4757897" cy="4023360"/>
          </a:xfrm>
        </p:spPr>
        <p:txBody>
          <a:bodyPr>
            <a:normAutofit/>
          </a:bodyPr>
          <a:lstStyle/>
          <a:p>
            <a:pPr>
              <a:buNone/>
            </a:pPr>
            <a:r>
              <a:rPr lang="en-US" altLang="zh-CN" b="1" dirty="0"/>
              <a:t>Generic code: </a:t>
            </a:r>
          </a:p>
          <a:p>
            <a:pPr>
              <a:buNone/>
            </a:pPr>
            <a:r>
              <a:rPr lang="en-US" altLang="zh-CN" dirty="0"/>
              <a:t>	Express the DFA as a data structure and then write "generic" code;</a:t>
            </a:r>
          </a:p>
          <a:p>
            <a:pPr>
              <a:buNone/>
            </a:pPr>
            <a:r>
              <a:rPr lang="en-US" altLang="zh-CN" dirty="0"/>
              <a:t>	</a:t>
            </a:r>
            <a:endParaRPr lang="zh-CN" altLang="en-US" dirty="0"/>
          </a:p>
        </p:txBody>
      </p:sp>
      <p:graphicFrame>
        <p:nvGraphicFramePr>
          <p:cNvPr id="24" name="Group 229"/>
          <p:cNvGraphicFramePr>
            <a:graphicFrameLocks noGrp="1"/>
          </p:cNvGraphicFramePr>
          <p:nvPr>
            <p:extLst>
              <p:ext uri="{D42A27DB-BD31-4B8C-83A1-F6EECF244321}">
                <p14:modId xmlns:p14="http://schemas.microsoft.com/office/powerpoint/2010/main" val="263979637"/>
              </p:ext>
            </p:extLst>
          </p:nvPr>
        </p:nvGraphicFramePr>
        <p:xfrm>
          <a:off x="4996338" y="3350762"/>
          <a:ext cx="6481762" cy="1465475"/>
        </p:xfrm>
        <a:graphic>
          <a:graphicData uri="http://schemas.openxmlformats.org/drawingml/2006/table">
            <a:tbl>
              <a:tblPr/>
              <a:tblGrid>
                <a:gridCol w="1368425"/>
                <a:gridCol w="1098550"/>
                <a:gridCol w="1316037"/>
                <a:gridCol w="1150938"/>
                <a:gridCol w="1547812"/>
              </a:tblGrid>
              <a:tr h="517990">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Input char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state </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88" marB="4568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letter</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digit</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other</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Accepting</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907">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68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no</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68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yes</a:t>
                      </a:r>
                      <a:endPar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88" marB="45688"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 name="Oval 124"/>
          <p:cNvSpPr>
            <a:spLocks noChangeArrowheads="1"/>
          </p:cNvSpPr>
          <p:nvPr/>
        </p:nvSpPr>
        <p:spPr bwMode="auto">
          <a:xfrm>
            <a:off x="6653688" y="5081137"/>
            <a:ext cx="2628900" cy="738188"/>
          </a:xfrm>
          <a:prstGeom prst="ellipse">
            <a:avLst/>
          </a:prstGeom>
          <a:solidFill>
            <a:srgbClr val="FFFFFF"/>
          </a:solidFill>
          <a:ln w="9525">
            <a:solidFill>
              <a:srgbClr val="000000"/>
            </a:solidFill>
            <a:round/>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Brackets indicate “noninput-consuming” transitions</a:t>
            </a:r>
            <a:endParaRPr lang="en-US" altLang="zh-CN" sz="2400"/>
          </a:p>
        </p:txBody>
      </p:sp>
      <p:sp>
        <p:nvSpPr>
          <p:cNvPr id="26" name="Oval 125"/>
          <p:cNvSpPr>
            <a:spLocks noChangeArrowheads="1"/>
          </p:cNvSpPr>
          <p:nvPr/>
        </p:nvSpPr>
        <p:spPr bwMode="auto">
          <a:xfrm>
            <a:off x="9893775" y="5152575"/>
            <a:ext cx="2057400" cy="79216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This column indicates accepting states</a:t>
            </a:r>
            <a:endParaRPr lang="en-US" altLang="zh-CN" sz="2400"/>
          </a:p>
        </p:txBody>
      </p:sp>
      <p:sp>
        <p:nvSpPr>
          <p:cNvPr id="27" name="Line 233"/>
          <p:cNvSpPr>
            <a:spLocks noChangeShapeType="1"/>
          </p:cNvSpPr>
          <p:nvPr/>
        </p:nvSpPr>
        <p:spPr bwMode="auto">
          <a:xfrm flipV="1">
            <a:off x="8669813" y="4433437"/>
            <a:ext cx="287337"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Rectangle 5"/>
          <p:cNvSpPr/>
          <p:nvPr/>
        </p:nvSpPr>
        <p:spPr>
          <a:xfrm>
            <a:off x="5855175" y="2204362"/>
            <a:ext cx="6096000" cy="1015663"/>
          </a:xfrm>
          <a:prstGeom prst="rect">
            <a:avLst/>
          </a:prstGeom>
        </p:spPr>
        <p:txBody>
          <a:bodyPr>
            <a:spAutoFit/>
          </a:bodyPr>
          <a:lstStyle/>
          <a:p>
            <a:r>
              <a:rPr lang="en-US" altLang="zh-CN" sz="2000" dirty="0" smtClean="0"/>
              <a:t>A </a:t>
            </a:r>
            <a:r>
              <a:rPr lang="en-US" altLang="zh-CN" sz="2000" b="1" dirty="0"/>
              <a:t>transition table, </a:t>
            </a:r>
            <a:r>
              <a:rPr lang="en-US" altLang="zh-CN" sz="2000" dirty="0"/>
              <a:t>or two-dimensional array, indexed by state and input character that expresses the values of the transition function </a:t>
            </a:r>
            <a:r>
              <a:rPr lang="en-US" altLang="zh-CN" sz="2000" i="1" dirty="0"/>
              <a:t>T</a:t>
            </a:r>
            <a:r>
              <a:rPr lang="en-US" altLang="zh-CN" sz="2000" dirty="0"/>
              <a:t> </a:t>
            </a:r>
            <a:endParaRPr lang="en-US" sz="2000" dirty="0"/>
          </a:p>
        </p:txBody>
      </p:sp>
      <p:sp>
        <p:nvSpPr>
          <p:cNvPr id="29" name="Line 234"/>
          <p:cNvSpPr>
            <a:spLocks noChangeShapeType="1"/>
          </p:cNvSpPr>
          <p:nvPr/>
        </p:nvSpPr>
        <p:spPr bwMode="auto">
          <a:xfrm flipH="1" flipV="1">
            <a:off x="10365660" y="4669009"/>
            <a:ext cx="182880" cy="4835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Rectangle 6"/>
          <p:cNvSpPr/>
          <p:nvPr/>
        </p:nvSpPr>
        <p:spPr>
          <a:xfrm>
            <a:off x="4950141" y="5858390"/>
            <a:ext cx="4498219" cy="369332"/>
          </a:xfrm>
          <a:prstGeom prst="rect">
            <a:avLst/>
          </a:prstGeom>
        </p:spPr>
        <p:txBody>
          <a:bodyPr wrap="none">
            <a:spAutoFit/>
          </a:bodyPr>
          <a:lstStyle/>
          <a:p>
            <a:r>
              <a:rPr lang="en-US" altLang="zh-CN" dirty="0" smtClean="0"/>
              <a:t>Assume: the </a:t>
            </a:r>
            <a:r>
              <a:rPr lang="en-US" altLang="zh-CN" dirty="0"/>
              <a:t>first state listed is the start state </a:t>
            </a:r>
            <a:endParaRPr lang="zh-CN" altLang="en-US" dirty="0"/>
          </a:p>
        </p:txBody>
      </p:sp>
      <p:grpSp>
        <p:nvGrpSpPr>
          <p:cNvPr id="31" name="Group 31"/>
          <p:cNvGrpSpPr>
            <a:grpSpLocks/>
          </p:cNvGrpSpPr>
          <p:nvPr/>
        </p:nvGrpSpPr>
        <p:grpSpPr bwMode="auto">
          <a:xfrm>
            <a:off x="862012" y="3228041"/>
            <a:ext cx="3913187" cy="1682750"/>
            <a:chOff x="2880" y="11892"/>
            <a:chExt cx="4860" cy="2038"/>
          </a:xfrm>
        </p:grpSpPr>
        <p:sp>
          <p:nvSpPr>
            <p:cNvPr id="32" name="Line 32"/>
            <p:cNvSpPr>
              <a:spLocks noChangeShapeType="1"/>
            </p:cNvSpPr>
            <p:nvPr/>
          </p:nvSpPr>
          <p:spPr bwMode="auto">
            <a:xfrm>
              <a:off x="2880" y="1298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Oval 33"/>
            <p:cNvSpPr>
              <a:spLocks noChangeArrowheads="1"/>
            </p:cNvSpPr>
            <p:nvPr/>
          </p:nvSpPr>
          <p:spPr bwMode="auto">
            <a:xfrm>
              <a:off x="3600" y="1267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1</a:t>
              </a:r>
              <a:endParaRPr lang="en-US" altLang="zh-CN" sz="2400"/>
            </a:p>
          </p:txBody>
        </p:sp>
        <p:sp>
          <p:nvSpPr>
            <p:cNvPr id="34" name="Line 34"/>
            <p:cNvSpPr>
              <a:spLocks noChangeShapeType="1"/>
            </p:cNvSpPr>
            <p:nvPr/>
          </p:nvSpPr>
          <p:spPr bwMode="auto">
            <a:xfrm>
              <a:off x="4140" y="1298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Rectangle 35"/>
            <p:cNvSpPr>
              <a:spLocks noChangeArrowheads="1"/>
            </p:cNvSpPr>
            <p:nvPr/>
          </p:nvSpPr>
          <p:spPr bwMode="auto">
            <a:xfrm>
              <a:off x="4320" y="12516"/>
              <a:ext cx="723" cy="312"/>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letter</a:t>
              </a:r>
              <a:endParaRPr lang="en-US" altLang="zh-CN" sz="2400"/>
            </a:p>
          </p:txBody>
        </p:sp>
        <p:grpSp>
          <p:nvGrpSpPr>
            <p:cNvPr id="36" name="Group 36"/>
            <p:cNvGrpSpPr>
              <a:grpSpLocks/>
            </p:cNvGrpSpPr>
            <p:nvPr/>
          </p:nvGrpSpPr>
          <p:grpSpPr bwMode="auto">
            <a:xfrm rot="-434106">
              <a:off x="5400" y="12204"/>
              <a:ext cx="649" cy="634"/>
              <a:chOff x="5680" y="3755"/>
              <a:chExt cx="649" cy="634"/>
            </a:xfrm>
          </p:grpSpPr>
          <p:sp>
            <p:nvSpPr>
              <p:cNvPr id="47" name="Arc 37"/>
              <p:cNvSpPr>
                <a:spLocks/>
              </p:cNvSpPr>
              <p:nvPr/>
            </p:nvSpPr>
            <p:spPr bwMode="auto">
              <a:xfrm rot="2886807" flipH="1">
                <a:off x="5684" y="3751"/>
                <a:ext cx="631" cy="640"/>
              </a:xfrm>
              <a:custGeom>
                <a:avLst/>
                <a:gdLst>
                  <a:gd name="T0" fmla="*/ 0 w 42624"/>
                  <a:gd name="T1" fmla="*/ 4 h 43200"/>
                  <a:gd name="T2" fmla="*/ 4 w 42624"/>
                  <a:gd name="T3" fmla="*/ 9 h 43200"/>
                  <a:gd name="T4" fmla="*/ 5 w 42624"/>
                  <a:gd name="T5" fmla="*/ 5 h 43200"/>
                  <a:gd name="T6" fmla="*/ 0 60000 65536"/>
                  <a:gd name="T7" fmla="*/ 0 60000 65536"/>
                  <a:gd name="T8" fmla="*/ 0 60000 65536"/>
                </a:gdLst>
                <a:ahLst/>
                <a:cxnLst>
                  <a:cxn ang="T6">
                    <a:pos x="T0" y="T1"/>
                  </a:cxn>
                  <a:cxn ang="T7">
                    <a:pos x="T2" y="T3"/>
                  </a:cxn>
                  <a:cxn ang="T8">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lnTo>
                      <a:pt x="-1" y="166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8" name="Line 38"/>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7" name="Rectangle 39"/>
            <p:cNvSpPr>
              <a:spLocks noChangeArrowheads="1"/>
            </p:cNvSpPr>
            <p:nvPr/>
          </p:nvSpPr>
          <p:spPr bwMode="auto">
            <a:xfrm>
              <a:off x="5940" y="11892"/>
              <a:ext cx="90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dirty="0"/>
                <a:t>letter</a:t>
              </a:r>
              <a:endParaRPr lang="en-US" altLang="zh-CN" sz="2400" dirty="0"/>
            </a:p>
          </p:txBody>
        </p:sp>
        <p:sp>
          <p:nvSpPr>
            <p:cNvPr id="38" name="Oval 40"/>
            <p:cNvSpPr>
              <a:spLocks noChangeArrowheads="1"/>
            </p:cNvSpPr>
            <p:nvPr/>
          </p:nvSpPr>
          <p:spPr bwMode="auto">
            <a:xfrm>
              <a:off x="5400" y="12672"/>
              <a:ext cx="540" cy="624"/>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2</a:t>
              </a:r>
              <a:endParaRPr lang="en-US" altLang="zh-CN" sz="2400"/>
            </a:p>
          </p:txBody>
        </p:sp>
        <p:sp>
          <p:nvSpPr>
            <p:cNvPr id="39" name="Rectangle 41"/>
            <p:cNvSpPr>
              <a:spLocks noChangeArrowheads="1"/>
            </p:cNvSpPr>
            <p:nvPr/>
          </p:nvSpPr>
          <p:spPr bwMode="auto">
            <a:xfrm>
              <a:off x="6120" y="13452"/>
              <a:ext cx="54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digit</a:t>
              </a:r>
              <a:endParaRPr lang="en-US" altLang="zh-CN" sz="2400"/>
            </a:p>
          </p:txBody>
        </p:sp>
        <p:sp>
          <p:nvSpPr>
            <p:cNvPr id="40" name="Line 42"/>
            <p:cNvSpPr>
              <a:spLocks noChangeShapeType="1"/>
            </p:cNvSpPr>
            <p:nvPr/>
          </p:nvSpPr>
          <p:spPr bwMode="auto">
            <a:xfrm>
              <a:off x="5940" y="12984"/>
              <a:ext cx="12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Rectangle 43"/>
            <p:cNvSpPr>
              <a:spLocks noChangeArrowheads="1"/>
            </p:cNvSpPr>
            <p:nvPr/>
          </p:nvSpPr>
          <p:spPr bwMode="auto">
            <a:xfrm>
              <a:off x="6300" y="12516"/>
              <a:ext cx="72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[other]</a:t>
              </a:r>
              <a:endParaRPr lang="en-US" altLang="zh-CN" sz="2400"/>
            </a:p>
          </p:txBody>
        </p:sp>
        <p:sp>
          <p:nvSpPr>
            <p:cNvPr id="42" name="AutoShape 44"/>
            <p:cNvSpPr>
              <a:spLocks noChangeArrowheads="1"/>
            </p:cNvSpPr>
            <p:nvPr/>
          </p:nvSpPr>
          <p:spPr bwMode="auto">
            <a:xfrm>
              <a:off x="7200" y="12672"/>
              <a:ext cx="540" cy="624"/>
            </a:xfrm>
            <a:custGeom>
              <a:avLst/>
              <a:gdLst>
                <a:gd name="T0" fmla="*/ 7 w 21600"/>
                <a:gd name="T1" fmla="*/ 0 h 21600"/>
                <a:gd name="T2" fmla="*/ 2 w 21600"/>
                <a:gd name="T3" fmla="*/ 3 h 21600"/>
                <a:gd name="T4" fmla="*/ 0 w 21600"/>
                <a:gd name="T5" fmla="*/ 9 h 21600"/>
                <a:gd name="T6" fmla="*/ 2 w 21600"/>
                <a:gd name="T7" fmla="*/ 15 h 21600"/>
                <a:gd name="T8" fmla="*/ 7 w 21600"/>
                <a:gd name="T9" fmla="*/ 18 h 21600"/>
                <a:gd name="T10" fmla="*/ 12 w 21600"/>
                <a:gd name="T11" fmla="*/ 15 h 21600"/>
                <a:gd name="T12" fmla="*/ 14 w 21600"/>
                <a:gd name="T13" fmla="*/ 9 h 21600"/>
                <a:gd name="T14" fmla="*/ 12 w 21600"/>
                <a:gd name="T15" fmla="*/ 3 h 21600"/>
                <a:gd name="T16" fmla="*/ 0 60000 65536"/>
                <a:gd name="T17" fmla="*/ 0 60000 65536"/>
                <a:gd name="T18" fmla="*/ 0 60000 65536"/>
                <a:gd name="T19" fmla="*/ 0 60000 65536"/>
                <a:gd name="T20" fmla="*/ 0 60000 65536"/>
                <a:gd name="T21" fmla="*/ 0 60000 65536"/>
                <a:gd name="T22" fmla="*/ 0 60000 65536"/>
                <a:gd name="T23" fmla="*/ 0 60000 65536"/>
                <a:gd name="T24" fmla="*/ 3160 w 21600"/>
                <a:gd name="T25" fmla="*/ 3150 h 21600"/>
                <a:gd name="T26" fmla="*/ 1844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rgbClr val="FFFFFF"/>
            </a:solidFill>
            <a:ln w="9525">
              <a:solidFill>
                <a:srgbClr val="000000"/>
              </a:solidFill>
              <a:round/>
              <a:headEnd/>
              <a:tailEnd/>
            </a:ln>
          </p:spPr>
          <p:txBody>
            <a:bodyPr/>
            <a:lstStyle/>
            <a:p>
              <a:endParaRPr lang="en-US"/>
            </a:p>
          </p:txBody>
        </p:sp>
        <p:sp>
          <p:nvSpPr>
            <p:cNvPr id="43" name="Rectangle 45"/>
            <p:cNvSpPr>
              <a:spLocks noChangeArrowheads="1"/>
            </p:cNvSpPr>
            <p:nvPr/>
          </p:nvSpPr>
          <p:spPr bwMode="auto">
            <a:xfrm>
              <a:off x="7380" y="12828"/>
              <a:ext cx="18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3</a:t>
              </a:r>
            </a:p>
            <a:p>
              <a:pPr eaLnBrk="1" hangingPunct="1">
                <a:spcBef>
                  <a:spcPct val="0"/>
                </a:spcBef>
                <a:buFontTx/>
                <a:buNone/>
              </a:pPr>
              <a:endParaRPr lang="en-US" altLang="zh-CN" sz="2400"/>
            </a:p>
          </p:txBody>
        </p:sp>
        <p:grpSp>
          <p:nvGrpSpPr>
            <p:cNvPr id="44" name="Group 46"/>
            <p:cNvGrpSpPr>
              <a:grpSpLocks/>
            </p:cNvGrpSpPr>
            <p:nvPr/>
          </p:nvGrpSpPr>
          <p:grpSpPr bwMode="auto">
            <a:xfrm rot="9600502">
              <a:off x="5400" y="13296"/>
              <a:ext cx="649" cy="634"/>
              <a:chOff x="5680" y="3755"/>
              <a:chExt cx="649" cy="634"/>
            </a:xfrm>
          </p:grpSpPr>
          <p:sp>
            <p:nvSpPr>
              <p:cNvPr id="45" name="Arc 47"/>
              <p:cNvSpPr>
                <a:spLocks/>
              </p:cNvSpPr>
              <p:nvPr/>
            </p:nvSpPr>
            <p:spPr bwMode="auto">
              <a:xfrm rot="2886807" flipH="1">
                <a:off x="5684" y="3751"/>
                <a:ext cx="631" cy="640"/>
              </a:xfrm>
              <a:custGeom>
                <a:avLst/>
                <a:gdLst>
                  <a:gd name="T0" fmla="*/ 0 w 42624"/>
                  <a:gd name="T1" fmla="*/ 4 h 43200"/>
                  <a:gd name="T2" fmla="*/ 4 w 42624"/>
                  <a:gd name="T3" fmla="*/ 9 h 43200"/>
                  <a:gd name="T4" fmla="*/ 5 w 42624"/>
                  <a:gd name="T5" fmla="*/ 5 h 43200"/>
                  <a:gd name="T6" fmla="*/ 0 60000 65536"/>
                  <a:gd name="T7" fmla="*/ 0 60000 65536"/>
                  <a:gd name="T8" fmla="*/ 0 60000 65536"/>
                </a:gdLst>
                <a:ahLst/>
                <a:cxnLst>
                  <a:cxn ang="T6">
                    <a:pos x="T0" y="T1"/>
                  </a:cxn>
                  <a:cxn ang="T7">
                    <a:pos x="T2" y="T3"/>
                  </a:cxn>
                  <a:cxn ang="T8">
                    <a:pos x="T4" y="T5"/>
                  </a:cxn>
                </a:cxnLst>
                <a:rect l="0" t="0" r="r" b="b"/>
                <a:pathLst>
                  <a:path w="42624" h="43200" fill="none"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path>
                  <a:path w="42624" h="43200" stroke="0" extrusionOk="0">
                    <a:moveTo>
                      <a:pt x="-1" y="16645"/>
                    </a:moveTo>
                    <a:cubicBezTo>
                      <a:pt x="2298" y="6892"/>
                      <a:pt x="11003" y="0"/>
                      <a:pt x="21024" y="0"/>
                    </a:cubicBezTo>
                    <a:cubicBezTo>
                      <a:pt x="32953" y="0"/>
                      <a:pt x="42624" y="9670"/>
                      <a:pt x="42624" y="21600"/>
                    </a:cubicBezTo>
                    <a:cubicBezTo>
                      <a:pt x="42624" y="33529"/>
                      <a:pt x="32953" y="43200"/>
                      <a:pt x="21024" y="43200"/>
                    </a:cubicBezTo>
                    <a:cubicBezTo>
                      <a:pt x="19654" y="43200"/>
                      <a:pt x="18288" y="43069"/>
                      <a:pt x="16943" y="42811"/>
                    </a:cubicBezTo>
                    <a:lnTo>
                      <a:pt x="21024" y="21600"/>
                    </a:lnTo>
                    <a:lnTo>
                      <a:pt x="-1" y="1664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 name="Line 48"/>
              <p:cNvSpPr>
                <a:spLocks noChangeShapeType="1"/>
              </p:cNvSpPr>
              <p:nvPr/>
            </p:nvSpPr>
            <p:spPr bwMode="auto">
              <a:xfrm rot="20582887" flipH="1">
                <a:off x="6120" y="4248"/>
                <a:ext cx="209" cy="1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0796279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Example – C Comments</a:t>
            </a:r>
            <a:endParaRPr lang="en-US" dirty="0"/>
          </a:p>
        </p:txBody>
      </p:sp>
      <p:pic>
        <p:nvPicPr>
          <p:cNvPr id="3" name="Picture 2"/>
          <p:cNvPicPr>
            <a:picLocks noChangeAspect="1"/>
          </p:cNvPicPr>
          <p:nvPr/>
        </p:nvPicPr>
        <p:blipFill>
          <a:blip r:embed="rId2"/>
          <a:stretch>
            <a:fillRect/>
          </a:stretch>
        </p:blipFill>
        <p:spPr>
          <a:xfrm>
            <a:off x="735383" y="1875775"/>
            <a:ext cx="8517744" cy="3826525"/>
          </a:xfrm>
          <a:prstGeom prst="rect">
            <a:avLst/>
          </a:prstGeom>
        </p:spPr>
      </p:pic>
      <p:grpSp>
        <p:nvGrpSpPr>
          <p:cNvPr id="30" name="Group 5"/>
          <p:cNvGrpSpPr>
            <a:grpSpLocks/>
          </p:cNvGrpSpPr>
          <p:nvPr/>
        </p:nvGrpSpPr>
        <p:grpSpPr bwMode="auto">
          <a:xfrm>
            <a:off x="8191500" y="3390901"/>
            <a:ext cx="3256280" cy="1442024"/>
            <a:chOff x="3117" y="2148"/>
            <a:chExt cx="5325" cy="1872"/>
          </a:xfrm>
        </p:grpSpPr>
        <p:sp>
          <p:nvSpPr>
            <p:cNvPr id="49" name="Rectangle 6"/>
            <p:cNvSpPr>
              <a:spLocks noChangeArrowheads="1"/>
            </p:cNvSpPr>
            <p:nvPr/>
          </p:nvSpPr>
          <p:spPr bwMode="auto">
            <a:xfrm>
              <a:off x="6717" y="2148"/>
              <a:ext cx="179" cy="384"/>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t>*</a:t>
              </a:r>
              <a:endParaRPr lang="zh-CN" altLang="en-US" sz="2400"/>
            </a:p>
          </p:txBody>
        </p:sp>
        <p:grpSp>
          <p:nvGrpSpPr>
            <p:cNvPr id="50" name="Group 7"/>
            <p:cNvGrpSpPr>
              <a:grpSpLocks/>
            </p:cNvGrpSpPr>
            <p:nvPr/>
          </p:nvGrpSpPr>
          <p:grpSpPr bwMode="auto">
            <a:xfrm rot="-7301606">
              <a:off x="5502" y="3234"/>
              <a:ext cx="540" cy="383"/>
              <a:chOff x="4500" y="6003"/>
              <a:chExt cx="540" cy="585"/>
            </a:xfrm>
          </p:grpSpPr>
          <p:sp>
            <p:nvSpPr>
              <p:cNvPr id="71" name="Line 8"/>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 name="Arc 9"/>
              <p:cNvSpPr>
                <a:spLocks/>
              </p:cNvSpPr>
              <p:nvPr/>
            </p:nvSpPr>
            <p:spPr bwMode="auto">
              <a:xfrm>
                <a:off x="4500" y="6003"/>
                <a:ext cx="540" cy="585"/>
              </a:xfrm>
              <a:custGeom>
                <a:avLst/>
                <a:gdLst>
                  <a:gd name="T0" fmla="*/ 4 w 43200"/>
                  <a:gd name="T1" fmla="*/ 8 h 43200"/>
                  <a:gd name="T2" fmla="*/ 7 w 43200"/>
                  <a:gd name="T3" fmla="*/ 4 h 43200"/>
                  <a:gd name="T4" fmla="*/ 3 w 43200"/>
                  <a:gd name="T5" fmla="*/ 4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 name="Rectangle 10"/>
            <p:cNvSpPr>
              <a:spLocks noChangeArrowheads="1"/>
            </p:cNvSpPr>
            <p:nvPr/>
          </p:nvSpPr>
          <p:spPr bwMode="auto">
            <a:xfrm>
              <a:off x="6177" y="2460"/>
              <a:ext cx="540" cy="31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t>*</a:t>
              </a:r>
              <a:endParaRPr lang="zh-CN" altLang="en-US" sz="2400"/>
            </a:p>
          </p:txBody>
        </p:sp>
        <p:sp>
          <p:nvSpPr>
            <p:cNvPr id="52" name="Line 11"/>
            <p:cNvSpPr>
              <a:spLocks noChangeShapeType="1"/>
            </p:cNvSpPr>
            <p:nvPr/>
          </p:nvSpPr>
          <p:spPr bwMode="auto">
            <a:xfrm>
              <a:off x="3117" y="292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Oval 12"/>
            <p:cNvSpPr>
              <a:spLocks noChangeArrowheads="1"/>
            </p:cNvSpPr>
            <p:nvPr/>
          </p:nvSpPr>
          <p:spPr bwMode="auto">
            <a:xfrm>
              <a:off x="3477" y="2772"/>
              <a:ext cx="540" cy="46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1</a:t>
              </a:r>
              <a:endParaRPr lang="en-US" altLang="zh-CN" sz="2400"/>
            </a:p>
          </p:txBody>
        </p:sp>
        <p:sp>
          <p:nvSpPr>
            <p:cNvPr id="54" name="Line 13"/>
            <p:cNvSpPr>
              <a:spLocks noChangeShapeType="1"/>
            </p:cNvSpPr>
            <p:nvPr/>
          </p:nvSpPr>
          <p:spPr bwMode="auto">
            <a:xfrm>
              <a:off x="4017" y="292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Oval 14"/>
            <p:cNvSpPr>
              <a:spLocks noChangeArrowheads="1"/>
            </p:cNvSpPr>
            <p:nvPr/>
          </p:nvSpPr>
          <p:spPr bwMode="auto">
            <a:xfrm>
              <a:off x="4557" y="2772"/>
              <a:ext cx="540" cy="46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2</a:t>
              </a:r>
              <a:endParaRPr lang="en-US" altLang="zh-CN" sz="2400"/>
            </a:p>
          </p:txBody>
        </p:sp>
        <p:sp>
          <p:nvSpPr>
            <p:cNvPr id="56" name="Line 15"/>
            <p:cNvSpPr>
              <a:spLocks noChangeShapeType="1"/>
            </p:cNvSpPr>
            <p:nvPr/>
          </p:nvSpPr>
          <p:spPr bwMode="auto">
            <a:xfrm>
              <a:off x="5097" y="292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 name="Oval 16"/>
            <p:cNvSpPr>
              <a:spLocks noChangeArrowheads="1"/>
            </p:cNvSpPr>
            <p:nvPr/>
          </p:nvSpPr>
          <p:spPr bwMode="auto">
            <a:xfrm>
              <a:off x="5637" y="2772"/>
              <a:ext cx="540" cy="46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3</a:t>
              </a:r>
              <a:endParaRPr lang="en-US" altLang="zh-CN" sz="2400"/>
            </a:p>
          </p:txBody>
        </p:sp>
        <p:sp>
          <p:nvSpPr>
            <p:cNvPr id="58" name="Line 17"/>
            <p:cNvSpPr>
              <a:spLocks noChangeShapeType="1"/>
            </p:cNvSpPr>
            <p:nvPr/>
          </p:nvSpPr>
          <p:spPr bwMode="auto">
            <a:xfrm>
              <a:off x="6177" y="292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 name="Oval 18"/>
            <p:cNvSpPr>
              <a:spLocks noChangeArrowheads="1"/>
            </p:cNvSpPr>
            <p:nvPr/>
          </p:nvSpPr>
          <p:spPr bwMode="auto">
            <a:xfrm>
              <a:off x="6717" y="2772"/>
              <a:ext cx="540" cy="468"/>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4</a:t>
              </a:r>
              <a:endParaRPr lang="en-US" altLang="zh-CN" sz="2400"/>
            </a:p>
          </p:txBody>
        </p:sp>
        <p:sp>
          <p:nvSpPr>
            <p:cNvPr id="60" name="Line 19"/>
            <p:cNvSpPr>
              <a:spLocks noChangeShapeType="1"/>
            </p:cNvSpPr>
            <p:nvPr/>
          </p:nvSpPr>
          <p:spPr bwMode="auto">
            <a:xfrm>
              <a:off x="7257" y="292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Oval 20"/>
            <p:cNvSpPr>
              <a:spLocks noChangeArrowheads="1"/>
            </p:cNvSpPr>
            <p:nvPr/>
          </p:nvSpPr>
          <p:spPr bwMode="auto">
            <a:xfrm>
              <a:off x="7872" y="2718"/>
              <a:ext cx="570" cy="51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5</a:t>
              </a:r>
              <a:endParaRPr lang="en-US" altLang="zh-CN" sz="2400"/>
            </a:p>
          </p:txBody>
        </p:sp>
        <p:sp>
          <p:nvSpPr>
            <p:cNvPr id="62" name="Rectangle 21"/>
            <p:cNvSpPr>
              <a:spLocks noChangeArrowheads="1"/>
            </p:cNvSpPr>
            <p:nvPr/>
          </p:nvSpPr>
          <p:spPr bwMode="auto">
            <a:xfrm>
              <a:off x="4017" y="2460"/>
              <a:ext cx="540" cy="31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dirty="0"/>
                <a:t>/</a:t>
              </a:r>
              <a:endParaRPr lang="en-US" altLang="zh-CN" sz="2400" dirty="0"/>
            </a:p>
          </p:txBody>
        </p:sp>
        <p:sp>
          <p:nvSpPr>
            <p:cNvPr id="63" name="Rectangle 22"/>
            <p:cNvSpPr>
              <a:spLocks noChangeArrowheads="1"/>
            </p:cNvSpPr>
            <p:nvPr/>
          </p:nvSpPr>
          <p:spPr bwMode="auto">
            <a:xfrm>
              <a:off x="5097" y="2460"/>
              <a:ext cx="540" cy="31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1000"/>
                <a:t>*</a:t>
              </a:r>
              <a:endParaRPr lang="zh-CN" altLang="en-US" sz="2400"/>
            </a:p>
          </p:txBody>
        </p:sp>
        <p:sp>
          <p:nvSpPr>
            <p:cNvPr id="64" name="Rectangle 23"/>
            <p:cNvSpPr>
              <a:spLocks noChangeArrowheads="1"/>
            </p:cNvSpPr>
            <p:nvPr/>
          </p:nvSpPr>
          <p:spPr bwMode="auto">
            <a:xfrm>
              <a:off x="7437" y="2460"/>
              <a:ext cx="540" cy="315"/>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a:t>
              </a:r>
              <a:endParaRPr lang="en-US" altLang="zh-CN" sz="2400"/>
            </a:p>
          </p:txBody>
        </p:sp>
        <p:sp>
          <p:nvSpPr>
            <p:cNvPr id="65" name="Rectangle 24"/>
            <p:cNvSpPr>
              <a:spLocks noChangeArrowheads="1"/>
            </p:cNvSpPr>
            <p:nvPr/>
          </p:nvSpPr>
          <p:spPr bwMode="auto">
            <a:xfrm>
              <a:off x="5817" y="3708"/>
              <a:ext cx="54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other</a:t>
              </a:r>
              <a:endParaRPr lang="en-US" altLang="zh-CN" sz="2400"/>
            </a:p>
          </p:txBody>
        </p:sp>
        <p:sp>
          <p:nvSpPr>
            <p:cNvPr id="66" name="Line 25"/>
            <p:cNvSpPr>
              <a:spLocks noChangeShapeType="1"/>
            </p:cNvSpPr>
            <p:nvPr/>
          </p:nvSpPr>
          <p:spPr bwMode="auto">
            <a:xfrm flipH="1" flipV="1">
              <a:off x="6120" y="3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7" name="Rectangle 26"/>
            <p:cNvSpPr>
              <a:spLocks noChangeArrowheads="1"/>
            </p:cNvSpPr>
            <p:nvPr/>
          </p:nvSpPr>
          <p:spPr bwMode="auto">
            <a:xfrm>
              <a:off x="6537" y="3240"/>
              <a:ext cx="540" cy="312"/>
            </a:xfrm>
            <a:prstGeom prst="rect">
              <a:avLst/>
            </a:prstGeom>
            <a:solidFill>
              <a:srgbClr val="FFFFFF"/>
            </a:solidFill>
            <a:ln w="9525">
              <a:solidFill>
                <a:srgbClr val="FFFFFF"/>
              </a:solidFill>
              <a:miter lim="800000"/>
              <a:headEnd/>
              <a:tailEnd/>
            </a:ln>
          </p:spPr>
          <p:txBody>
            <a:bodyPr lIns="0" tIns="0" rIns="0" bIns="0"/>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1000"/>
                <a:t>other</a:t>
              </a:r>
              <a:endParaRPr lang="en-US" altLang="zh-CN" sz="2400"/>
            </a:p>
          </p:txBody>
        </p:sp>
        <p:grpSp>
          <p:nvGrpSpPr>
            <p:cNvPr id="68" name="Group 27"/>
            <p:cNvGrpSpPr>
              <a:grpSpLocks/>
            </p:cNvGrpSpPr>
            <p:nvPr/>
          </p:nvGrpSpPr>
          <p:grpSpPr bwMode="auto">
            <a:xfrm rot="2040647">
              <a:off x="6660" y="2376"/>
              <a:ext cx="540" cy="383"/>
              <a:chOff x="4500" y="6003"/>
              <a:chExt cx="540" cy="585"/>
            </a:xfrm>
          </p:grpSpPr>
          <p:sp>
            <p:nvSpPr>
              <p:cNvPr id="69" name="Line 28"/>
              <p:cNvSpPr>
                <a:spLocks noChangeShapeType="1"/>
              </p:cNvSpPr>
              <p:nvPr/>
            </p:nvSpPr>
            <p:spPr bwMode="auto">
              <a:xfrm flipH="1">
                <a:off x="5040" y="6276"/>
                <a:ext cx="0" cy="1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 name="Arc 29"/>
              <p:cNvSpPr>
                <a:spLocks/>
              </p:cNvSpPr>
              <p:nvPr/>
            </p:nvSpPr>
            <p:spPr bwMode="auto">
              <a:xfrm>
                <a:off x="4500" y="6003"/>
                <a:ext cx="540" cy="585"/>
              </a:xfrm>
              <a:custGeom>
                <a:avLst/>
                <a:gdLst>
                  <a:gd name="T0" fmla="*/ 4 w 43200"/>
                  <a:gd name="T1" fmla="*/ 8 h 43200"/>
                  <a:gd name="T2" fmla="*/ 7 w 43200"/>
                  <a:gd name="T3" fmla="*/ 4 h 43200"/>
                  <a:gd name="T4" fmla="*/ 3 w 43200"/>
                  <a:gd name="T5" fmla="*/ 4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96" y="42351"/>
                    </a:moveTo>
                    <a:cubicBezTo>
                      <a:pt x="25647" y="42914"/>
                      <a:pt x="23628"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96" y="4235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5620818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Features of Table-Driven Method</a:t>
            </a:r>
            <a:endParaRPr lang="en-US" dirty="0"/>
          </a:p>
        </p:txBody>
      </p:sp>
      <p:pic>
        <p:nvPicPr>
          <p:cNvPr id="5" name="Picture 4"/>
          <p:cNvPicPr>
            <a:picLocks noChangeAspect="1"/>
          </p:cNvPicPr>
          <p:nvPr/>
        </p:nvPicPr>
        <p:blipFill>
          <a:blip r:embed="rId2"/>
          <a:stretch>
            <a:fillRect/>
          </a:stretch>
        </p:blipFill>
        <p:spPr>
          <a:xfrm>
            <a:off x="1911245" y="1788160"/>
            <a:ext cx="8430470" cy="4518564"/>
          </a:xfrm>
          <a:prstGeom prst="rect">
            <a:avLst/>
          </a:prstGeom>
        </p:spPr>
      </p:pic>
    </p:spTree>
    <p:extLst>
      <p:ext uri="{BB962C8B-B14F-4D97-AF65-F5344CB8AC3E}">
        <p14:creationId xmlns:p14="http://schemas.microsoft.com/office/powerpoint/2010/main" val="1322321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Target Code Optimizer</a:t>
            </a:r>
            <a:endParaRPr lang="en-US" dirty="0"/>
          </a:p>
        </p:txBody>
      </p:sp>
      <p:sp>
        <p:nvSpPr>
          <p:cNvPr id="3" name="Content Placeholder 2"/>
          <p:cNvSpPr>
            <a:spLocks noGrp="1"/>
          </p:cNvSpPr>
          <p:nvPr>
            <p:ph idx="1"/>
          </p:nvPr>
        </p:nvSpPr>
        <p:spPr/>
        <p:txBody>
          <a:bodyPr/>
          <a:lstStyle/>
          <a:p>
            <a:r>
              <a:rPr lang="en-US" altLang="zh-CN" sz="2800" dirty="0"/>
              <a:t>It improves the target code generated by the code generator:</a:t>
            </a:r>
          </a:p>
          <a:p>
            <a:pPr lvl="1"/>
            <a:r>
              <a:rPr lang="en-US" altLang="zh-CN" dirty="0">
                <a:solidFill>
                  <a:srgbClr val="FF0000"/>
                </a:solidFill>
              </a:rPr>
              <a:t>Address modes</a:t>
            </a:r>
            <a:r>
              <a:rPr lang="en-US" altLang="zh-CN" dirty="0"/>
              <a:t> choosing</a:t>
            </a:r>
          </a:p>
          <a:p>
            <a:pPr lvl="1"/>
            <a:r>
              <a:rPr lang="en-US" altLang="zh-CN" dirty="0"/>
              <a:t> </a:t>
            </a:r>
            <a:r>
              <a:rPr lang="en-US" altLang="zh-CN" dirty="0">
                <a:solidFill>
                  <a:srgbClr val="FF0000"/>
                </a:solidFill>
              </a:rPr>
              <a:t>Instructions replacing</a:t>
            </a:r>
          </a:p>
          <a:p>
            <a:pPr lvl="1"/>
            <a:r>
              <a:rPr lang="en-US" altLang="zh-CN" dirty="0"/>
              <a:t> As well as </a:t>
            </a:r>
            <a:r>
              <a:rPr lang="en-US" altLang="zh-CN" dirty="0">
                <a:solidFill>
                  <a:srgbClr val="FF0000"/>
                </a:solidFill>
              </a:rPr>
              <a:t>redundant eliminating</a:t>
            </a:r>
          </a:p>
          <a:p>
            <a:pPr lvl="1"/>
            <a:endParaRPr lang="en-US" altLang="zh-CN" dirty="0"/>
          </a:p>
          <a:p>
            <a:r>
              <a:rPr lang="en-US" sz="2800" dirty="0"/>
              <a:t>An example:</a:t>
            </a:r>
          </a:p>
          <a:p>
            <a:endParaRPr lang="en-US" altLang="zh-CN" sz="2800" dirty="0"/>
          </a:p>
        </p:txBody>
      </p:sp>
      <p:sp>
        <p:nvSpPr>
          <p:cNvPr id="5" name="Rectangle 4"/>
          <p:cNvSpPr>
            <a:spLocks noChangeArrowheads="1"/>
          </p:cNvSpPr>
          <p:nvPr/>
        </p:nvSpPr>
        <p:spPr bwMode="auto">
          <a:xfrm>
            <a:off x="2395220" y="4212538"/>
            <a:ext cx="2087562" cy="79216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t>a[index]=6</a:t>
            </a:r>
          </a:p>
        </p:txBody>
      </p:sp>
      <p:sp>
        <p:nvSpPr>
          <p:cNvPr id="6" name="Rectangle 5"/>
          <p:cNvSpPr>
            <a:spLocks noChangeArrowheads="1"/>
          </p:cNvSpPr>
          <p:nvPr/>
        </p:nvSpPr>
        <p:spPr bwMode="auto">
          <a:xfrm>
            <a:off x="5245417" y="3348144"/>
            <a:ext cx="2087563" cy="252095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MOV R0, index</a:t>
            </a:r>
          </a:p>
          <a:p>
            <a:pPr eaLnBrk="1" hangingPunct="1"/>
            <a:r>
              <a:rPr lang="en-US" altLang="zh-CN"/>
              <a:t>MUL R0,2</a:t>
            </a:r>
          </a:p>
          <a:p>
            <a:pPr eaLnBrk="1" hangingPunct="1"/>
            <a:r>
              <a:rPr lang="en-US" altLang="zh-CN"/>
              <a:t>MOV R1,&amp;a</a:t>
            </a:r>
          </a:p>
          <a:p>
            <a:pPr eaLnBrk="1" hangingPunct="1"/>
            <a:r>
              <a:rPr lang="en-US" altLang="zh-CN"/>
              <a:t>ADD R1,R0</a:t>
            </a:r>
          </a:p>
          <a:p>
            <a:pPr eaLnBrk="1" hangingPunct="1"/>
            <a:r>
              <a:rPr lang="en-US" altLang="zh-CN"/>
              <a:t>MOV *R1,6</a:t>
            </a:r>
          </a:p>
        </p:txBody>
      </p:sp>
      <p:sp>
        <p:nvSpPr>
          <p:cNvPr id="7" name="Line 6"/>
          <p:cNvSpPr>
            <a:spLocks noChangeShapeType="1"/>
          </p:cNvSpPr>
          <p:nvPr/>
        </p:nvSpPr>
        <p:spPr bwMode="auto">
          <a:xfrm flipV="1">
            <a:off x="4482782" y="4627669"/>
            <a:ext cx="762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5"/>
          <p:cNvSpPr>
            <a:spLocks noChangeArrowheads="1"/>
          </p:cNvSpPr>
          <p:nvPr/>
        </p:nvSpPr>
        <p:spPr bwMode="auto">
          <a:xfrm>
            <a:off x="8122601" y="3763275"/>
            <a:ext cx="2087562" cy="1728788"/>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t>MOV R0, index</a:t>
            </a:r>
          </a:p>
          <a:p>
            <a:pPr eaLnBrk="1" hangingPunct="1"/>
            <a:r>
              <a:rPr lang="en-US" altLang="zh-CN" sz="2000" dirty="0"/>
              <a:t>SHL R0</a:t>
            </a:r>
          </a:p>
          <a:p>
            <a:pPr eaLnBrk="1" hangingPunct="1"/>
            <a:r>
              <a:rPr lang="en-US" altLang="zh-CN" sz="2000" dirty="0"/>
              <a:t>MOV &amp;a[R1],6</a:t>
            </a:r>
          </a:p>
        </p:txBody>
      </p:sp>
      <p:sp>
        <p:nvSpPr>
          <p:cNvPr id="9" name="Line 6"/>
          <p:cNvSpPr>
            <a:spLocks noChangeShapeType="1"/>
          </p:cNvSpPr>
          <p:nvPr/>
        </p:nvSpPr>
        <p:spPr bwMode="auto">
          <a:xfrm flipV="1">
            <a:off x="7332980" y="4600788"/>
            <a:ext cx="762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6454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8632</TotalTime>
  <Words>3958</Words>
  <Application>Microsoft Office PowerPoint</Application>
  <PresentationFormat>Widescreen</PresentationFormat>
  <Paragraphs>929</Paragraphs>
  <Slides>87</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87</vt:i4>
      </vt:variant>
    </vt:vector>
  </HeadingPairs>
  <TitlesOfParts>
    <vt:vector size="97" baseType="lpstr">
      <vt:lpstr>宋体</vt:lpstr>
      <vt:lpstr>Arial</vt:lpstr>
      <vt:lpstr>Calibri</vt:lpstr>
      <vt:lpstr>Calibri Light</vt:lpstr>
      <vt:lpstr>Symbol</vt:lpstr>
      <vt:lpstr>Times New Roman</vt:lpstr>
      <vt:lpstr>Wingdings</vt:lpstr>
      <vt:lpstr>Retrospect</vt:lpstr>
      <vt:lpstr>Equation</vt:lpstr>
      <vt:lpstr>Document</vt:lpstr>
      <vt:lpstr>Computational Methods for Computer Science</vt:lpstr>
      <vt:lpstr>Compiler &amp; Related Programs</vt:lpstr>
      <vt:lpstr>The phases of a compiler</vt:lpstr>
      <vt:lpstr>The Scanner</vt:lpstr>
      <vt:lpstr>The Parser</vt:lpstr>
      <vt:lpstr>The Semantic Analyzer</vt:lpstr>
      <vt:lpstr>The Source Code Optimizer</vt:lpstr>
      <vt:lpstr>The Code Generate</vt:lpstr>
      <vt:lpstr>The Target Code Optimizer</vt:lpstr>
      <vt:lpstr>Scanning (Lexical Analysis)</vt:lpstr>
      <vt:lpstr>Principle Data Structure in Scanning</vt:lpstr>
      <vt:lpstr>The Categories of Tokens</vt:lpstr>
      <vt:lpstr>LEXEME</vt:lpstr>
      <vt:lpstr>Attributes</vt:lpstr>
      <vt:lpstr>Token Record in Java</vt:lpstr>
      <vt:lpstr>CMScanner</vt:lpstr>
      <vt:lpstr>Regular Expression</vt:lpstr>
      <vt:lpstr>Some Relative Basic Concepts </vt:lpstr>
      <vt:lpstr>Some Relative Basic Concepts </vt:lpstr>
      <vt:lpstr>Basic Regular Expressions</vt:lpstr>
      <vt:lpstr>Regular Expression Operations</vt:lpstr>
      <vt:lpstr>Choice Among Alternatives</vt:lpstr>
      <vt:lpstr>Concatenation</vt:lpstr>
      <vt:lpstr>Repetition</vt:lpstr>
      <vt:lpstr>Precedence of Operation</vt:lpstr>
      <vt:lpstr>Name for regular expression </vt:lpstr>
      <vt:lpstr>Definition of Regular Expression (RegEx)</vt:lpstr>
      <vt:lpstr> Examples  Finding the RegEx for a pattern</vt:lpstr>
      <vt:lpstr>Examples of Regular Expressions</vt:lpstr>
      <vt:lpstr>Examples of Regular Expressions</vt:lpstr>
      <vt:lpstr>Examples of Regular Expressions</vt:lpstr>
      <vt:lpstr> Examples  Describe the pattern for a RegEx</vt:lpstr>
      <vt:lpstr>Examples of Regular Expressions</vt:lpstr>
      <vt:lpstr>Extensions to Regular Expression</vt:lpstr>
      <vt:lpstr>List of New Operations</vt:lpstr>
      <vt:lpstr>Examples of New Operations</vt:lpstr>
      <vt:lpstr>Examples of New Operations</vt:lpstr>
      <vt:lpstr>Regular Expressions for Programming Language Tokens (C-Minus)</vt:lpstr>
      <vt:lpstr>Reserved Words &amp; Special Symbols</vt:lpstr>
      <vt:lpstr>Identifiers and Numbers</vt:lpstr>
      <vt:lpstr>Comments</vt:lpstr>
      <vt:lpstr>Ambiguity</vt:lpstr>
      <vt:lpstr>White Space and Lookahead</vt:lpstr>
      <vt:lpstr>FINITE AUTOMATA</vt:lpstr>
      <vt:lpstr>Introduction</vt:lpstr>
      <vt:lpstr>Introduction</vt:lpstr>
      <vt:lpstr>Deterministic Finite Automata (DFA)</vt:lpstr>
      <vt:lpstr>Language of a DFA</vt:lpstr>
      <vt:lpstr>Definition VS. Diagram</vt:lpstr>
      <vt:lpstr>Examples of DFA</vt:lpstr>
      <vt:lpstr>Examples of DFA</vt:lpstr>
      <vt:lpstr>Examples of DFA</vt:lpstr>
      <vt:lpstr>Examples of DFA</vt:lpstr>
      <vt:lpstr>Principle of Longest Substring </vt:lpstr>
      <vt:lpstr>Start State</vt:lpstr>
      <vt:lpstr>Non-deterministic Finite Automata (NFA)</vt:lpstr>
      <vt:lpstr>ε-transition</vt:lpstr>
      <vt:lpstr>Two ways of using ε-transition</vt:lpstr>
      <vt:lpstr>Formal Definition of NFA</vt:lpstr>
      <vt:lpstr>Examples of NFAs</vt:lpstr>
      <vt:lpstr>Examples of NFAs</vt:lpstr>
      <vt:lpstr>Lexical Convention to Scanner</vt:lpstr>
      <vt:lpstr>From a Regular Expression to an NFA</vt:lpstr>
      <vt:lpstr>From a Regular Expression to an NFA</vt:lpstr>
      <vt:lpstr>From a Regular Expression to an NFA</vt:lpstr>
      <vt:lpstr>From a Regular Expression to an NFA</vt:lpstr>
      <vt:lpstr>Examples of NFAs Construction</vt:lpstr>
      <vt:lpstr>Examples of NFAs Construction</vt:lpstr>
      <vt:lpstr>From an NFA to a DFA</vt:lpstr>
      <vt:lpstr>-closure </vt:lpstr>
      <vt:lpstr>The Subset Construction  Algorithm</vt:lpstr>
      <vt:lpstr>Examples of Subset Construction</vt:lpstr>
      <vt:lpstr>Examples of Subset Construction</vt:lpstr>
      <vt:lpstr>Examples of Subset Construction</vt:lpstr>
      <vt:lpstr>Minimizing the Number of States in a DFA</vt:lpstr>
      <vt:lpstr>Why need Minimizing ?</vt:lpstr>
      <vt:lpstr>Minimizing Algorithm</vt:lpstr>
      <vt:lpstr>Minimizing Algorithm (cont.)</vt:lpstr>
      <vt:lpstr>Examples of Minimizing DFA </vt:lpstr>
      <vt:lpstr>Examples of Minimizing DFA </vt:lpstr>
      <vt:lpstr>Implementation of DFA (Explicit Control Method)</vt:lpstr>
      <vt:lpstr>Example – Identifiers</vt:lpstr>
      <vt:lpstr>Example – C Comments</vt:lpstr>
      <vt:lpstr>Implementation of DFA (Table Driven Method)</vt:lpstr>
      <vt:lpstr>Example – Identifiers</vt:lpstr>
      <vt:lpstr>Example – C Comments</vt:lpstr>
      <vt:lpstr>Features of Table-Driven Method</vt:lpstr>
    </vt:vector>
  </TitlesOfParts>
  <Company>Missouri Western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Methods for Computer Science</dc:title>
  <dc:creator>Baoqiang Yan</dc:creator>
  <cp:lastModifiedBy>Baoqiang Yan</cp:lastModifiedBy>
  <cp:revision>426</cp:revision>
  <dcterms:created xsi:type="dcterms:W3CDTF">2016-01-20T02:07:07Z</dcterms:created>
  <dcterms:modified xsi:type="dcterms:W3CDTF">2016-02-01T07:14:12Z</dcterms:modified>
</cp:coreProperties>
</file>