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48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0" r:id="rId22"/>
    <p:sldId id="279" r:id="rId23"/>
    <p:sldId id="277" r:id="rId24"/>
    <p:sldId id="282" r:id="rId25"/>
    <p:sldId id="283" r:id="rId26"/>
    <p:sldId id="284" r:id="rId27"/>
    <p:sldId id="286" r:id="rId28"/>
    <p:sldId id="285" r:id="rId29"/>
    <p:sldId id="288" r:id="rId30"/>
    <p:sldId id="289" r:id="rId31"/>
    <p:sldId id="287" r:id="rId32"/>
    <p:sldId id="290" r:id="rId33"/>
    <p:sldId id="278" r:id="rId34"/>
    <p:sldId id="291" r:id="rId35"/>
    <p:sldId id="293" r:id="rId36"/>
    <p:sldId id="292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E8041-4994-405B-A942-EEAE3A9B7480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3559E-4A9E-4409-A33A-23EAE3F64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91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3559E-4A9E-4409-A33A-23EAE3F645C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61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3559E-4A9E-4409-A33A-23EAE3F645C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3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3559E-4A9E-4409-A33A-23EAE3F645C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12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3559E-4A9E-4409-A33A-23EAE3F645C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65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3559E-4A9E-4409-A33A-23EAE3F645C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14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3559E-4A9E-4409-A33A-23EAE3F645C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47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3559E-4A9E-4409-A33A-23EAE3F645C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79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F3559E-4A9E-4409-A33A-23EAE3F645C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33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0372-7CB8-4DF5-B379-312C3E76016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E03E-4DBE-4B1B-AAEF-5D1FF5097B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94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0372-7CB8-4DF5-B379-312C3E76016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E03E-4DBE-4B1B-AAEF-5D1FF509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07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0372-7CB8-4DF5-B379-312C3E76016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E03E-4DBE-4B1B-AAEF-5D1FF509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12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0372-7CB8-4DF5-B379-312C3E76016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E03E-4DBE-4B1B-AAEF-5D1FF509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38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0372-7CB8-4DF5-B379-312C3E76016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E03E-4DBE-4B1B-AAEF-5D1FF5097B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266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879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974558"/>
            <a:ext cx="4937760" cy="48945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974558"/>
            <a:ext cx="4937760" cy="48945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0372-7CB8-4DF5-B379-312C3E76016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E03E-4DBE-4B1B-AAEF-5D1FF509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40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8795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2702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863304"/>
            <a:ext cx="4937760" cy="40972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12702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863304"/>
            <a:ext cx="4937760" cy="40972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0372-7CB8-4DF5-B379-312C3E76016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E03E-4DBE-4B1B-AAEF-5D1FF509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07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759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0372-7CB8-4DF5-B379-312C3E76016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E03E-4DBE-4B1B-AAEF-5D1FF509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26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0372-7CB8-4DF5-B379-312C3E76016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E03E-4DBE-4B1B-AAEF-5D1FF509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33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B30372-7CB8-4DF5-B379-312C3E76016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01E03E-4DBE-4B1B-AAEF-5D1FF509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79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0372-7CB8-4DF5-B379-312C3E76016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E03E-4DBE-4B1B-AAEF-5D1FF5097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30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518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38842"/>
            <a:ext cx="10058400" cy="483025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B30372-7CB8-4DF5-B379-312C3E760167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401E03E-4DBE-4B1B-AAEF-5D1FF5097BE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88720" y="979856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65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3.emf"/><Relationship Id="rId18" Type="http://schemas.openxmlformats.org/officeDocument/2006/relationships/image" Target="../media/image48.emf"/><Relationship Id="rId3" Type="http://schemas.openxmlformats.org/officeDocument/2006/relationships/image" Target="../media/image33.emf"/><Relationship Id="rId21" Type="http://schemas.openxmlformats.org/officeDocument/2006/relationships/image" Target="../media/image51.emf"/><Relationship Id="rId7" Type="http://schemas.openxmlformats.org/officeDocument/2006/relationships/image" Target="../media/image37.emf"/><Relationship Id="rId12" Type="http://schemas.openxmlformats.org/officeDocument/2006/relationships/image" Target="../media/image42.emf"/><Relationship Id="rId17" Type="http://schemas.openxmlformats.org/officeDocument/2006/relationships/image" Target="../media/image47.em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6.emf"/><Relationship Id="rId20" Type="http://schemas.openxmlformats.org/officeDocument/2006/relationships/image" Target="../media/image50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emf"/><Relationship Id="rId11" Type="http://schemas.openxmlformats.org/officeDocument/2006/relationships/image" Target="../media/image41.emf"/><Relationship Id="rId5" Type="http://schemas.openxmlformats.org/officeDocument/2006/relationships/image" Target="../media/image35.emf"/><Relationship Id="rId15" Type="http://schemas.openxmlformats.org/officeDocument/2006/relationships/image" Target="../media/image45.emf"/><Relationship Id="rId10" Type="http://schemas.openxmlformats.org/officeDocument/2006/relationships/image" Target="../media/image40.emf"/><Relationship Id="rId19" Type="http://schemas.openxmlformats.org/officeDocument/2006/relationships/image" Target="../media/image49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Relationship Id="rId14" Type="http://schemas.openxmlformats.org/officeDocument/2006/relationships/image" Target="../media/image44.emf"/><Relationship Id="rId22" Type="http://schemas.openxmlformats.org/officeDocument/2006/relationships/image" Target="../media/image52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Computational Methods for Computer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Topic 2: Number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8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Modular </a:t>
            </a:r>
            <a:r>
              <a:rPr lang="en-US" dirty="0" smtClean="0"/>
              <a:t>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1130300"/>
            <a:ext cx="9961880" cy="5029200"/>
          </a:xfrm>
        </p:spPr>
        <p:txBody>
          <a:bodyPr>
            <a:normAutofit/>
          </a:bodyPr>
          <a:lstStyle/>
          <a:p>
            <a:r>
              <a:rPr lang="pt-BR" sz="2400" dirty="0"/>
              <a:t>Example: n = 7. </a:t>
            </a:r>
            <a:r>
              <a:rPr lang="pt-BR" sz="2400" dirty="0" smtClean="0"/>
              <a:t> 	Z</a:t>
            </a:r>
            <a:r>
              <a:rPr lang="pt-BR" sz="2400" baseline="-25000" dirty="0" smtClean="0"/>
              <a:t>7</a:t>
            </a:r>
            <a:r>
              <a:rPr lang="pt-BR" sz="2400" dirty="0" smtClean="0"/>
              <a:t> </a:t>
            </a:r>
            <a:r>
              <a:rPr lang="pt-BR" sz="2400" dirty="0"/>
              <a:t>= {0, 1, 2, 3, 4, 5, 6</a:t>
            </a:r>
            <a:r>
              <a:rPr lang="pt-BR" sz="2400" dirty="0" smtClean="0"/>
              <a:t>}</a:t>
            </a:r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 smtClean="0"/>
          </a:p>
          <a:p>
            <a:endParaRPr lang="pt-BR" sz="2400" dirty="0"/>
          </a:p>
          <a:p>
            <a:r>
              <a:rPr lang="pt-BR" sz="2400" dirty="0" smtClean="0"/>
              <a:t> 	           </a:t>
            </a:r>
            <a:r>
              <a:rPr lang="en-US" sz="2400" dirty="0" smtClean="0"/>
              <a:t>Addition</a:t>
            </a:r>
            <a:r>
              <a:rPr lang="en-US" sz="2400" dirty="0"/>
              <a:t>: 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+</a:t>
            </a:r>
            <a:r>
              <a:rPr lang="en-US" sz="2400" baseline="-25000" dirty="0"/>
              <a:t>7</a:t>
            </a:r>
            <a:r>
              <a:rPr lang="en-US" sz="2400" dirty="0"/>
              <a:t> j </a:t>
            </a:r>
            <a:r>
              <a:rPr lang="en-US" sz="2400" dirty="0" smtClean="0"/>
              <a:t> 			        Multiplication</a:t>
            </a:r>
            <a:r>
              <a:rPr lang="en-US" sz="2400" dirty="0"/>
              <a:t>: </a:t>
            </a:r>
            <a:r>
              <a:rPr lang="en-US" sz="2400" dirty="0" smtClean="0"/>
              <a:t>I ·</a:t>
            </a:r>
            <a:r>
              <a:rPr lang="en-US" sz="2400" baseline="-25000" dirty="0" smtClean="0"/>
              <a:t>7 </a:t>
            </a:r>
            <a:r>
              <a:rPr lang="en-US" sz="2400" dirty="0" smtClean="0"/>
              <a:t>j </a:t>
            </a:r>
            <a:endParaRPr lang="en-US" altLang="zh-C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1618857"/>
            <a:ext cx="4014080" cy="31884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266" y="1587099"/>
            <a:ext cx="3963268" cy="3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7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Modular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1130300"/>
            <a:ext cx="9961880" cy="5029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Theorem 1</a:t>
            </a:r>
          </a:p>
          <a:p>
            <a:r>
              <a:rPr lang="en-US" sz="2400" dirty="0" smtClean="0"/>
              <a:t> 	Addition and multiplication </a:t>
            </a:r>
            <a:r>
              <a:rPr lang="en-US" sz="2400" dirty="0" err="1" smtClean="0"/>
              <a:t>modn</a:t>
            </a:r>
            <a:r>
              <a:rPr lang="en-US" sz="2400" dirty="0" smtClean="0"/>
              <a:t> satisfy the commutative</a:t>
            </a:r>
            <a:r>
              <a:rPr lang="en-US" sz="2400" dirty="0"/>
              <a:t>, associative </a:t>
            </a:r>
            <a:r>
              <a:rPr lang="en-US" sz="2400" dirty="0" smtClean="0"/>
              <a:t> 	and </a:t>
            </a:r>
            <a:r>
              <a:rPr lang="en-US" sz="2400" dirty="0"/>
              <a:t>distributive laws</a:t>
            </a:r>
            <a:r>
              <a:rPr lang="en-US" sz="2400" dirty="0" smtClean="0"/>
              <a:t>.</a:t>
            </a:r>
          </a:p>
          <a:p>
            <a:r>
              <a:rPr lang="pt-BR" sz="2400" dirty="0" smtClean="0"/>
              <a:t> 			 a </a:t>
            </a:r>
            <a:r>
              <a:rPr lang="pt-BR" sz="2400" dirty="0"/>
              <a:t>+</a:t>
            </a:r>
            <a:r>
              <a:rPr lang="pt-BR" sz="2400" baseline="-25000" dirty="0"/>
              <a:t>n</a:t>
            </a:r>
            <a:r>
              <a:rPr lang="pt-BR" sz="2400" dirty="0"/>
              <a:t> </a:t>
            </a:r>
            <a:r>
              <a:rPr lang="pt-BR" sz="2400" dirty="0" smtClean="0"/>
              <a:t>b = b </a:t>
            </a:r>
            <a:r>
              <a:rPr lang="pt-BR" sz="2400" dirty="0"/>
              <a:t>+</a:t>
            </a:r>
            <a:r>
              <a:rPr lang="pt-BR" sz="2400" baseline="-25000" dirty="0"/>
              <a:t>n</a:t>
            </a:r>
            <a:r>
              <a:rPr lang="pt-BR" sz="2400" dirty="0"/>
              <a:t> </a:t>
            </a:r>
            <a:r>
              <a:rPr lang="pt-BR" sz="2400" dirty="0" smtClean="0"/>
              <a:t>a</a:t>
            </a:r>
          </a:p>
          <a:p>
            <a:r>
              <a:rPr lang="pt-BR" sz="2400" dirty="0"/>
              <a:t> </a:t>
            </a:r>
            <a:r>
              <a:rPr lang="pt-BR" sz="2400" dirty="0" smtClean="0"/>
              <a:t>			</a:t>
            </a:r>
            <a:r>
              <a:rPr lang="pt-BR" sz="2400" dirty="0"/>
              <a:t> a · </a:t>
            </a:r>
            <a:r>
              <a:rPr lang="pt-BR" sz="2400" baseline="-25000" dirty="0" smtClean="0"/>
              <a:t>n</a:t>
            </a:r>
            <a:r>
              <a:rPr lang="pt-BR" sz="2400" dirty="0" smtClean="0"/>
              <a:t> </a:t>
            </a:r>
            <a:r>
              <a:rPr lang="pt-BR" sz="2400" dirty="0"/>
              <a:t>b = b · </a:t>
            </a:r>
            <a:r>
              <a:rPr lang="pt-BR" sz="2400" baseline="-25000" dirty="0" smtClean="0"/>
              <a:t>n</a:t>
            </a:r>
            <a:r>
              <a:rPr lang="pt-BR" sz="2400" dirty="0" smtClean="0"/>
              <a:t> </a:t>
            </a:r>
            <a:r>
              <a:rPr lang="pt-BR" sz="2400" dirty="0"/>
              <a:t>a</a:t>
            </a:r>
            <a:endParaRPr lang="pt-BR" sz="2400" dirty="0" smtClean="0"/>
          </a:p>
          <a:p>
            <a:r>
              <a:rPr lang="pt-BR" altLang="zh-CN" sz="2400" dirty="0"/>
              <a:t> </a:t>
            </a:r>
            <a:r>
              <a:rPr lang="pt-BR" altLang="zh-CN" sz="2400" dirty="0" smtClean="0"/>
              <a:t>			</a:t>
            </a:r>
            <a:r>
              <a:rPr lang="pt-BR" sz="2400" dirty="0"/>
              <a:t> a +</a:t>
            </a:r>
            <a:r>
              <a:rPr lang="pt-BR" sz="2400" baseline="-25000" dirty="0"/>
              <a:t>n</a:t>
            </a:r>
            <a:r>
              <a:rPr lang="pt-BR" sz="2400" dirty="0"/>
              <a:t> (b +</a:t>
            </a:r>
            <a:r>
              <a:rPr lang="pt-BR" sz="2400" baseline="-25000" dirty="0"/>
              <a:t>n</a:t>
            </a:r>
            <a:r>
              <a:rPr lang="pt-BR" sz="2400" dirty="0"/>
              <a:t> c) = (a +</a:t>
            </a:r>
            <a:r>
              <a:rPr lang="pt-BR" sz="2400" baseline="-25000" dirty="0"/>
              <a:t>n</a:t>
            </a:r>
            <a:r>
              <a:rPr lang="pt-BR" sz="2400" dirty="0"/>
              <a:t> b) +</a:t>
            </a:r>
            <a:r>
              <a:rPr lang="pt-BR" sz="2400" baseline="-25000" dirty="0"/>
              <a:t>n</a:t>
            </a:r>
            <a:r>
              <a:rPr lang="pt-BR" sz="2400" dirty="0"/>
              <a:t> </a:t>
            </a:r>
            <a:r>
              <a:rPr lang="pt-BR" sz="2400" dirty="0" smtClean="0"/>
              <a:t>c</a:t>
            </a:r>
          </a:p>
          <a:p>
            <a:r>
              <a:rPr lang="pt-BR" altLang="zh-CN" sz="2400" dirty="0"/>
              <a:t> </a:t>
            </a:r>
            <a:r>
              <a:rPr lang="pt-BR" altLang="zh-CN" sz="2400" dirty="0" smtClean="0"/>
              <a:t>			</a:t>
            </a:r>
            <a:r>
              <a:rPr lang="pt-BR" sz="2400" dirty="0"/>
              <a:t> a · </a:t>
            </a:r>
            <a:r>
              <a:rPr lang="pt-BR" sz="2400" baseline="-25000" dirty="0" smtClean="0"/>
              <a:t>n</a:t>
            </a:r>
            <a:r>
              <a:rPr lang="pt-BR" sz="2400" dirty="0" smtClean="0"/>
              <a:t> </a:t>
            </a:r>
            <a:r>
              <a:rPr lang="pt-BR" sz="2400" dirty="0"/>
              <a:t>(b · </a:t>
            </a:r>
            <a:r>
              <a:rPr lang="pt-BR" sz="2400" baseline="-25000" dirty="0" smtClean="0"/>
              <a:t>n</a:t>
            </a:r>
            <a:r>
              <a:rPr lang="pt-BR" sz="2400" dirty="0" smtClean="0"/>
              <a:t> </a:t>
            </a:r>
            <a:r>
              <a:rPr lang="pt-BR" sz="2400" dirty="0"/>
              <a:t>c) = (a · </a:t>
            </a:r>
            <a:r>
              <a:rPr lang="pt-BR" sz="2400" baseline="-25000" dirty="0" smtClean="0"/>
              <a:t>n</a:t>
            </a:r>
            <a:r>
              <a:rPr lang="pt-BR" sz="2400" dirty="0" smtClean="0"/>
              <a:t> </a:t>
            </a:r>
            <a:r>
              <a:rPr lang="pt-BR" sz="2400" dirty="0"/>
              <a:t>b) · </a:t>
            </a:r>
            <a:r>
              <a:rPr lang="pt-BR" sz="2400" baseline="-25000" dirty="0" smtClean="0"/>
              <a:t>n</a:t>
            </a:r>
            <a:r>
              <a:rPr lang="pt-BR" sz="2400" dirty="0" smtClean="0"/>
              <a:t> c</a:t>
            </a:r>
          </a:p>
          <a:p>
            <a:r>
              <a:rPr lang="pt-BR" altLang="zh-CN" sz="2400" dirty="0"/>
              <a:t> </a:t>
            </a:r>
            <a:r>
              <a:rPr lang="pt-BR" altLang="zh-CN" sz="2400" dirty="0" smtClean="0"/>
              <a:t>			 </a:t>
            </a:r>
            <a:r>
              <a:rPr lang="pt-BR" sz="2400" dirty="0"/>
              <a:t>a · </a:t>
            </a:r>
            <a:r>
              <a:rPr lang="pt-BR" sz="2400" baseline="-25000" dirty="0"/>
              <a:t>n</a:t>
            </a:r>
            <a:r>
              <a:rPr lang="pt-BR" sz="2400" dirty="0"/>
              <a:t> (b +</a:t>
            </a:r>
            <a:r>
              <a:rPr lang="pt-BR" sz="2400" dirty="0" smtClean="0"/>
              <a:t> </a:t>
            </a:r>
            <a:r>
              <a:rPr lang="pt-BR" sz="2400" baseline="-25000" dirty="0"/>
              <a:t>n</a:t>
            </a:r>
            <a:r>
              <a:rPr lang="pt-BR" sz="2400" dirty="0"/>
              <a:t> c) = (a · </a:t>
            </a:r>
            <a:r>
              <a:rPr lang="pt-BR" sz="2400" baseline="-25000" dirty="0"/>
              <a:t>n</a:t>
            </a:r>
            <a:r>
              <a:rPr lang="pt-BR" sz="2400" dirty="0"/>
              <a:t> b) +</a:t>
            </a:r>
            <a:r>
              <a:rPr lang="pt-BR" sz="2400" dirty="0" smtClean="0"/>
              <a:t> </a:t>
            </a:r>
            <a:r>
              <a:rPr lang="pt-BR" sz="2400" baseline="-25000" dirty="0"/>
              <a:t>n</a:t>
            </a:r>
            <a:r>
              <a:rPr lang="pt-BR" sz="2400" dirty="0"/>
              <a:t> (a · </a:t>
            </a:r>
            <a:r>
              <a:rPr lang="pt-BR" sz="2400" baseline="-25000" dirty="0"/>
              <a:t>n</a:t>
            </a:r>
            <a:r>
              <a:rPr lang="pt-BR" sz="2400" dirty="0"/>
              <a:t> </a:t>
            </a:r>
            <a:r>
              <a:rPr lang="pt-BR" sz="2400" dirty="0" smtClean="0"/>
              <a:t>c) </a:t>
            </a:r>
            <a:endParaRPr lang="pt-BR" sz="2400" dirty="0"/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5424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Private-Key Cryptography using </a:t>
            </a:r>
            <a:r>
              <a:rPr lang="en-US" dirty="0"/>
              <a:t>+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1130300"/>
            <a:ext cx="9961880" cy="5029200"/>
          </a:xfrm>
        </p:spPr>
        <p:txBody>
          <a:bodyPr>
            <a:normAutofit lnSpcReduction="10000"/>
          </a:bodyPr>
          <a:lstStyle/>
          <a:p>
            <a:r>
              <a:rPr lang="en-US" sz="2400" spc="-50" dirty="0">
                <a:latin typeface="+mj-lt"/>
                <a:ea typeface="+mj-ea"/>
                <a:cs typeface="+mj-cs"/>
              </a:rPr>
              <a:t>Sender and receiver agree in advance on a secret code and then send messages using that code. </a:t>
            </a:r>
            <a:r>
              <a:rPr lang="en-US" sz="2400" dirty="0" smtClean="0">
                <a:solidFill>
                  <a:schemeClr val="tx1"/>
                </a:solidFill>
              </a:rPr>
              <a:t>	</a:t>
            </a:r>
          </a:p>
          <a:p>
            <a:r>
              <a:rPr lang="en-US" sz="2400" dirty="0"/>
              <a:t>Caesar cipher</a:t>
            </a:r>
            <a:r>
              <a:rPr lang="en-US" sz="2400" dirty="0" smtClean="0"/>
              <a:t>: </a:t>
            </a:r>
            <a:r>
              <a:rPr lang="en-US" sz="2400" spc="-50" dirty="0">
                <a:latin typeface="+mj-lt"/>
                <a:ea typeface="+mj-ea"/>
                <a:cs typeface="+mj-cs"/>
              </a:rPr>
              <a:t>A private-key cryptosystem in which letters of the alphabet are shifted (circularly) by some fixed amount. Easy to implement using arithmetic mod 26</a:t>
            </a:r>
            <a:r>
              <a:rPr lang="en-US" sz="2400" spc="-50" dirty="0" smtClean="0">
                <a:latin typeface="+mj-lt"/>
                <a:ea typeface="+mj-ea"/>
                <a:cs typeface="+mj-cs"/>
              </a:rPr>
              <a:t>. </a:t>
            </a:r>
          </a:p>
          <a:p>
            <a:endParaRPr lang="en-US" sz="2400" spc="-50" dirty="0">
              <a:latin typeface="+mj-lt"/>
              <a:ea typeface="+mj-ea"/>
              <a:cs typeface="+mj-cs"/>
            </a:endParaRPr>
          </a:p>
          <a:p>
            <a:endParaRPr lang="en-US" sz="2400" spc="-50" dirty="0" smtClean="0">
              <a:latin typeface="+mj-lt"/>
              <a:ea typeface="+mj-ea"/>
              <a:cs typeface="+mj-cs"/>
            </a:endParaRPr>
          </a:p>
          <a:p>
            <a:endParaRPr lang="en-US" sz="2400" spc="-50" dirty="0">
              <a:latin typeface="+mj-lt"/>
              <a:ea typeface="+mj-ea"/>
              <a:cs typeface="+mj-cs"/>
            </a:endParaRPr>
          </a:p>
          <a:p>
            <a:endParaRPr lang="en-US" sz="2400" spc="-50" dirty="0"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altLang="zh-CN" sz="2400" spc="-50" dirty="0" smtClean="0">
                <a:latin typeface="+mj-lt"/>
                <a:ea typeface="+mj-ea"/>
                <a:cs typeface="+mj-cs"/>
              </a:rPr>
              <a:t> 	</a:t>
            </a:r>
            <a:r>
              <a:rPr lang="en-US" altLang="zh-CN" sz="2400" spc="-50" dirty="0">
                <a:latin typeface="+mj-lt"/>
                <a:ea typeface="+mj-ea"/>
                <a:cs typeface="+mj-cs"/>
              </a:rPr>
              <a:t>	 </a:t>
            </a:r>
            <a:r>
              <a:rPr lang="en-US" altLang="zh-CN" sz="2400" spc="-50" dirty="0" smtClean="0">
                <a:latin typeface="+mj-lt"/>
                <a:ea typeface="+mj-ea"/>
                <a:cs typeface="+mj-cs"/>
              </a:rPr>
              <a:t>    </a:t>
            </a:r>
            <a:r>
              <a:rPr lang="en-US" sz="2400" spc="-5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2400" spc="-50" dirty="0">
                <a:latin typeface="+mj-lt"/>
                <a:ea typeface="+mj-ea"/>
                <a:cs typeface="+mj-cs"/>
              </a:rPr>
              <a:t>(Use 0 for A, 1 for B, . . </a:t>
            </a:r>
            <a:r>
              <a:rPr lang="en-US" sz="2400" spc="-50" dirty="0" smtClean="0">
                <a:latin typeface="+mj-lt"/>
                <a:ea typeface="+mj-ea"/>
                <a:cs typeface="+mj-cs"/>
              </a:rPr>
              <a:t>.., denoted as </a:t>
            </a:r>
            <a:r>
              <a:rPr lang="en-US" sz="2400" spc="-5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n</a:t>
            </a:r>
            <a:r>
              <a:rPr lang="en-US" sz="2400" spc="-50" dirty="0" smtClean="0">
                <a:latin typeface="+mj-lt"/>
                <a:ea typeface="+mj-ea"/>
                <a:cs typeface="+mj-cs"/>
              </a:rPr>
              <a:t>)</a:t>
            </a:r>
            <a:endParaRPr lang="en-US" altLang="zh-CN" sz="2400" spc="-50" dirty="0">
              <a:latin typeface="+mj-lt"/>
              <a:ea typeface="+mj-ea"/>
              <a:cs typeface="+mj-cs"/>
            </a:endParaRPr>
          </a:p>
          <a:p>
            <a:r>
              <a:rPr lang="en-US" sz="2400" spc="-50" dirty="0">
                <a:latin typeface="+mj-lt"/>
                <a:ea typeface="+mj-ea"/>
                <a:cs typeface="+mj-cs"/>
              </a:rPr>
              <a:t>A Caesar cipher with shift s can easily be implemented on </a:t>
            </a:r>
            <a:r>
              <a:rPr lang="en-US" sz="2400" spc="-50" dirty="0" smtClean="0">
                <a:latin typeface="+mj-lt"/>
                <a:ea typeface="+mj-ea"/>
                <a:cs typeface="+mj-cs"/>
              </a:rPr>
              <a:t>most computers </a:t>
            </a:r>
            <a:r>
              <a:rPr lang="en-US" sz="2400" spc="-50" dirty="0">
                <a:latin typeface="+mj-lt"/>
                <a:ea typeface="+mj-ea"/>
                <a:cs typeface="+mj-cs"/>
              </a:rPr>
              <a:t>by replacing each “letter” n with </a:t>
            </a:r>
            <a:r>
              <a:rPr lang="en-US" sz="2400" spc="-50" dirty="0" smtClean="0">
                <a:latin typeface="+mj-lt"/>
                <a:ea typeface="+mj-ea"/>
                <a:cs typeface="+mj-cs"/>
              </a:rPr>
              <a:t>n’ = (n </a:t>
            </a:r>
            <a:r>
              <a:rPr lang="en-US" sz="2400" spc="-50" dirty="0">
                <a:latin typeface="+mj-lt"/>
                <a:ea typeface="+mj-ea"/>
                <a:cs typeface="+mj-cs"/>
              </a:rPr>
              <a:t>+ s) mod 26.</a:t>
            </a:r>
            <a:endParaRPr lang="en-US" altLang="zh-CN" sz="2400" spc="-5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403" y="3072525"/>
            <a:ext cx="9095193" cy="165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Private-Key Cryptography using +</a:t>
            </a:r>
            <a:r>
              <a:rPr lang="en-US" baseline="-25000" dirty="0" smtClean="0"/>
              <a:t>n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1130300"/>
            <a:ext cx="9961880" cy="5029200"/>
          </a:xfrm>
        </p:spPr>
        <p:txBody>
          <a:bodyPr>
            <a:normAutofit fontScale="92500" lnSpcReduction="10000"/>
          </a:bodyPr>
          <a:lstStyle/>
          <a:p>
            <a:endParaRPr lang="en-US" sz="2400" spc="-50" dirty="0" smtClean="0">
              <a:latin typeface="+mj-lt"/>
              <a:ea typeface="+mj-ea"/>
              <a:cs typeface="+mj-cs"/>
            </a:endParaRPr>
          </a:p>
          <a:p>
            <a:endParaRPr lang="en-US" sz="2400" spc="-50" dirty="0">
              <a:latin typeface="+mj-lt"/>
              <a:ea typeface="+mj-ea"/>
              <a:cs typeface="+mj-cs"/>
            </a:endParaRPr>
          </a:p>
          <a:p>
            <a:endParaRPr lang="en-US" sz="2400" spc="-50" dirty="0" smtClean="0">
              <a:latin typeface="+mj-lt"/>
              <a:ea typeface="+mj-ea"/>
              <a:cs typeface="+mj-cs"/>
            </a:endParaRPr>
          </a:p>
          <a:p>
            <a:endParaRPr lang="en-US" sz="2400" spc="-50" dirty="0" smtClean="0">
              <a:latin typeface="+mj-lt"/>
              <a:ea typeface="+mj-ea"/>
              <a:cs typeface="+mj-cs"/>
            </a:endParaRPr>
          </a:p>
          <a:p>
            <a:r>
              <a:rPr lang="en-US" sz="2400" spc="-50" dirty="0" smtClean="0">
                <a:latin typeface="+mj-lt"/>
                <a:ea typeface="+mj-ea"/>
                <a:cs typeface="+mj-cs"/>
              </a:rPr>
              <a:t>How </a:t>
            </a:r>
            <a:r>
              <a:rPr lang="en-US" sz="2400" spc="-50" dirty="0">
                <a:latin typeface="+mj-lt"/>
                <a:ea typeface="+mj-ea"/>
                <a:cs typeface="+mj-cs"/>
              </a:rPr>
              <a:t>should the receiver </a:t>
            </a:r>
            <a:r>
              <a:rPr lang="en-US" sz="2400" spc="-5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decipher</a:t>
            </a:r>
            <a:r>
              <a:rPr lang="en-US" sz="2400" spc="-50" dirty="0">
                <a:latin typeface="+mj-lt"/>
                <a:ea typeface="+mj-ea"/>
                <a:cs typeface="+mj-cs"/>
              </a:rPr>
              <a:t> (</a:t>
            </a:r>
            <a:r>
              <a:rPr lang="en-US" sz="2400" spc="-5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decrypt</a:t>
            </a:r>
            <a:r>
              <a:rPr lang="en-US" sz="2400" spc="-50" dirty="0">
                <a:latin typeface="+mj-lt"/>
                <a:ea typeface="+mj-ea"/>
                <a:cs typeface="+mj-cs"/>
              </a:rPr>
              <a:t>) the message?</a:t>
            </a:r>
          </a:p>
          <a:p>
            <a:r>
              <a:rPr lang="en-US" sz="2400" spc="-50" dirty="0">
                <a:latin typeface="+mj-lt"/>
                <a:ea typeface="+mj-ea"/>
                <a:cs typeface="+mj-cs"/>
              </a:rPr>
              <a:t>Easy: </a:t>
            </a:r>
            <a:r>
              <a:rPr lang="en-US" sz="2400" spc="-50" dirty="0" smtClean="0">
                <a:latin typeface="+mj-lt"/>
                <a:ea typeface="+mj-ea"/>
                <a:cs typeface="+mj-cs"/>
              </a:rPr>
              <a:t>		Replace n’ </a:t>
            </a:r>
            <a:r>
              <a:rPr lang="en-US" sz="2400" spc="-50" dirty="0">
                <a:latin typeface="+mj-lt"/>
                <a:ea typeface="+mj-ea"/>
                <a:cs typeface="+mj-cs"/>
              </a:rPr>
              <a:t>by (</a:t>
            </a:r>
            <a:r>
              <a:rPr lang="en-US" sz="2400" spc="-50" dirty="0" smtClean="0">
                <a:latin typeface="+mj-lt"/>
                <a:ea typeface="+mj-ea"/>
                <a:cs typeface="+mj-cs"/>
              </a:rPr>
              <a:t>n’ </a:t>
            </a:r>
            <a:r>
              <a:rPr lang="en-US" sz="2400" spc="-50" dirty="0">
                <a:latin typeface="+mj-lt"/>
                <a:ea typeface="+mj-ea"/>
                <a:cs typeface="+mj-cs"/>
              </a:rPr>
              <a:t>− s) mod 26,</a:t>
            </a:r>
          </a:p>
          <a:p>
            <a:r>
              <a:rPr lang="en-US" sz="2400" spc="-50" dirty="0">
                <a:latin typeface="+mj-lt"/>
                <a:ea typeface="+mj-ea"/>
                <a:cs typeface="+mj-cs"/>
              </a:rPr>
              <a:t>E.G. </a:t>
            </a:r>
            <a:r>
              <a:rPr lang="en-US" sz="2400" spc="-50" dirty="0" smtClean="0">
                <a:latin typeface="+mj-lt"/>
                <a:ea typeface="+mj-ea"/>
                <a:cs typeface="+mj-cs"/>
              </a:rPr>
              <a:t>	 	If </a:t>
            </a:r>
            <a:r>
              <a:rPr lang="en-US" sz="2400" spc="-50" dirty="0">
                <a:latin typeface="+mj-lt"/>
                <a:ea typeface="+mj-ea"/>
                <a:cs typeface="+mj-cs"/>
              </a:rPr>
              <a:t>s = </a:t>
            </a:r>
            <a:r>
              <a:rPr lang="en-US" sz="2400" spc="-50" dirty="0" smtClean="0">
                <a:latin typeface="+mj-lt"/>
                <a:ea typeface="+mj-ea"/>
                <a:cs typeface="+mj-cs"/>
              </a:rPr>
              <a:t>4, </a:t>
            </a:r>
            <a:r>
              <a:rPr lang="en-US" sz="2400" spc="-50" dirty="0">
                <a:latin typeface="+mj-lt"/>
                <a:ea typeface="+mj-ea"/>
                <a:cs typeface="+mj-cs"/>
              </a:rPr>
              <a:t>then a received </a:t>
            </a:r>
            <a:r>
              <a:rPr lang="en-US" sz="2400" spc="-50" dirty="0" smtClean="0">
                <a:latin typeface="+mj-lt"/>
                <a:ea typeface="+mj-ea"/>
                <a:cs typeface="+mj-cs"/>
              </a:rPr>
              <a:t>22 8 4 (WIE)</a:t>
            </a:r>
            <a:endParaRPr lang="en-US" sz="2400" spc="-50" dirty="0">
              <a:latin typeface="+mj-lt"/>
              <a:ea typeface="+mj-ea"/>
              <a:cs typeface="+mj-cs"/>
            </a:endParaRPr>
          </a:p>
          <a:p>
            <a:r>
              <a:rPr lang="en-US" sz="2400" spc="-50" dirty="0" smtClean="0">
                <a:latin typeface="+mj-lt"/>
                <a:ea typeface="+mj-ea"/>
                <a:cs typeface="+mj-cs"/>
              </a:rPr>
              <a:t> 		becomes </a:t>
            </a:r>
            <a:r>
              <a:rPr lang="en-US" sz="2400" spc="-50" dirty="0">
                <a:latin typeface="+mj-lt"/>
                <a:ea typeface="+mj-ea"/>
                <a:cs typeface="+mj-cs"/>
              </a:rPr>
              <a:t>18 4 0 which is SEA</a:t>
            </a:r>
            <a:r>
              <a:rPr lang="en-US" sz="2400" spc="-50" dirty="0" smtClean="0">
                <a:latin typeface="+mj-lt"/>
                <a:ea typeface="+mj-ea"/>
                <a:cs typeface="+mj-cs"/>
              </a:rPr>
              <a:t>.</a:t>
            </a:r>
          </a:p>
          <a:p>
            <a:r>
              <a:rPr lang="en-US" sz="2400" dirty="0"/>
              <a:t>A slightly different </a:t>
            </a:r>
            <a:r>
              <a:rPr lang="en-US" sz="2400" dirty="0" smtClean="0"/>
              <a:t>view 			        Inverse Function</a:t>
            </a:r>
          </a:p>
          <a:p>
            <a:r>
              <a:rPr lang="en-US" altLang="zh-CN" sz="2400" spc="-50" dirty="0" smtClean="0">
                <a:latin typeface="+mj-lt"/>
                <a:ea typeface="+mj-ea"/>
                <a:cs typeface="+mj-cs"/>
              </a:rPr>
              <a:t> 	 the encryption function is </a:t>
            </a:r>
            <a:r>
              <a:rPr lang="en-US" sz="2400" spc="-50" dirty="0" err="1" smtClean="0">
                <a:latin typeface="+mj-lt"/>
                <a:ea typeface="+mj-ea"/>
                <a:cs typeface="+mj-cs"/>
              </a:rPr>
              <a:t>E</a:t>
            </a:r>
            <a:r>
              <a:rPr lang="en-US" sz="2400" spc="-50" baseline="-25000" dirty="0" err="1" smtClean="0">
                <a:latin typeface="+mj-lt"/>
                <a:ea typeface="+mj-ea"/>
                <a:cs typeface="+mj-cs"/>
              </a:rPr>
              <a:t>k</a:t>
            </a:r>
            <a:r>
              <a:rPr lang="en-US" sz="2400" spc="-50" dirty="0" smtClean="0">
                <a:latin typeface="+mj-lt"/>
                <a:ea typeface="+mj-ea"/>
                <a:cs typeface="+mj-cs"/>
              </a:rPr>
              <a:t>(x) = x +</a:t>
            </a:r>
            <a:r>
              <a:rPr lang="en-US" sz="2400" spc="-50" baseline="-25000" dirty="0" smtClean="0">
                <a:latin typeface="+mj-lt"/>
                <a:ea typeface="+mj-ea"/>
                <a:cs typeface="+mj-cs"/>
              </a:rPr>
              <a:t>26</a:t>
            </a:r>
            <a:r>
              <a:rPr lang="en-US" sz="2400" spc="-50" dirty="0" smtClean="0">
                <a:latin typeface="+mj-lt"/>
                <a:ea typeface="+mj-ea"/>
                <a:cs typeface="+mj-cs"/>
              </a:rPr>
              <a:t> k 		</a:t>
            </a:r>
            <a:r>
              <a:rPr lang="en-US" sz="2400" spc="-50" dirty="0" err="1" smtClean="0">
                <a:latin typeface="+mj-lt"/>
                <a:ea typeface="+mj-ea"/>
                <a:cs typeface="+mj-cs"/>
              </a:rPr>
              <a:t>D</a:t>
            </a:r>
            <a:r>
              <a:rPr lang="en-US" sz="2400" spc="-50" baseline="-25000" dirty="0" err="1" smtClean="0">
                <a:latin typeface="+mj-lt"/>
                <a:ea typeface="+mj-ea"/>
                <a:cs typeface="+mj-cs"/>
              </a:rPr>
              <a:t>k</a:t>
            </a:r>
            <a:r>
              <a:rPr lang="en-US" sz="2400" spc="-50" dirty="0" smtClean="0">
                <a:latin typeface="+mj-lt"/>
                <a:ea typeface="+mj-ea"/>
                <a:cs typeface="+mj-cs"/>
              </a:rPr>
              <a:t>(x) </a:t>
            </a:r>
            <a:r>
              <a:rPr lang="en-US" sz="2400" spc="-50" dirty="0">
                <a:latin typeface="+mj-lt"/>
                <a:ea typeface="+mj-ea"/>
                <a:cs typeface="+mj-cs"/>
              </a:rPr>
              <a:t>= </a:t>
            </a:r>
            <a:r>
              <a:rPr lang="en-US" sz="2400" spc="-50" dirty="0" err="1" smtClean="0">
                <a:latin typeface="+mj-lt"/>
                <a:ea typeface="+mj-ea"/>
                <a:cs typeface="+mj-cs"/>
              </a:rPr>
              <a:t>E</a:t>
            </a:r>
            <a:r>
              <a:rPr lang="en-US" sz="2400" spc="-50" baseline="-25000" dirty="0" err="1" smtClean="0">
                <a:latin typeface="+mj-lt"/>
                <a:ea typeface="+mj-ea"/>
                <a:cs typeface="+mj-cs"/>
              </a:rPr>
              <a:t>k</a:t>
            </a:r>
            <a:r>
              <a:rPr lang="en-US" sz="2400" spc="-50" dirty="0" smtClean="0">
                <a:latin typeface="+mj-lt"/>
                <a:ea typeface="+mj-ea"/>
                <a:cs typeface="+mj-cs"/>
              </a:rPr>
              <a:t>(x)  </a:t>
            </a:r>
            <a:endParaRPr lang="en-US" sz="2400" spc="-50" dirty="0">
              <a:latin typeface="+mj-lt"/>
              <a:ea typeface="+mj-ea"/>
              <a:cs typeface="+mj-cs"/>
            </a:endParaRPr>
          </a:p>
          <a:p>
            <a:r>
              <a:rPr lang="en-US" altLang="zh-CN" sz="2400" spc="-50" dirty="0" smtClean="0">
                <a:latin typeface="+mj-lt"/>
                <a:ea typeface="+mj-ea"/>
                <a:cs typeface="+mj-cs"/>
              </a:rPr>
              <a:t>      	 the decryption function </a:t>
            </a:r>
            <a:r>
              <a:rPr lang="en-US" altLang="zh-CN" sz="2400" spc="-50" dirty="0">
                <a:latin typeface="+mj-lt"/>
                <a:ea typeface="+mj-ea"/>
                <a:cs typeface="+mj-cs"/>
              </a:rPr>
              <a:t>is  </a:t>
            </a:r>
            <a:r>
              <a:rPr lang="en-US" sz="2400" spc="-50" dirty="0" err="1" smtClean="0">
                <a:latin typeface="+mj-lt"/>
                <a:ea typeface="+mj-ea"/>
                <a:cs typeface="+mj-cs"/>
              </a:rPr>
              <a:t>D</a:t>
            </a:r>
            <a:r>
              <a:rPr lang="en-US" sz="2400" spc="-50" baseline="-25000" dirty="0" err="1" smtClean="0">
                <a:latin typeface="+mj-lt"/>
                <a:ea typeface="+mj-ea"/>
                <a:cs typeface="+mj-cs"/>
              </a:rPr>
              <a:t>k</a:t>
            </a:r>
            <a:r>
              <a:rPr lang="en-US" sz="2400" spc="-50" dirty="0" smtClean="0">
                <a:latin typeface="+mj-lt"/>
                <a:ea typeface="+mj-ea"/>
                <a:cs typeface="+mj-cs"/>
              </a:rPr>
              <a:t>(y</a:t>
            </a:r>
            <a:r>
              <a:rPr lang="en-US" sz="2400" spc="-50" dirty="0">
                <a:latin typeface="+mj-lt"/>
                <a:ea typeface="+mj-ea"/>
                <a:cs typeface="+mj-cs"/>
              </a:rPr>
              <a:t>) = y −</a:t>
            </a:r>
            <a:r>
              <a:rPr lang="en-US" sz="2400" spc="-50" baseline="-25000" dirty="0">
                <a:latin typeface="+mj-lt"/>
                <a:ea typeface="+mj-ea"/>
                <a:cs typeface="+mj-cs"/>
              </a:rPr>
              <a:t>26</a:t>
            </a:r>
            <a:r>
              <a:rPr lang="en-US" sz="2400" spc="-50" dirty="0">
                <a:latin typeface="+mj-lt"/>
                <a:ea typeface="+mj-ea"/>
                <a:cs typeface="+mj-cs"/>
              </a:rPr>
              <a:t> </a:t>
            </a:r>
            <a:r>
              <a:rPr lang="en-US" sz="2400" spc="-50" dirty="0" smtClean="0">
                <a:latin typeface="+mj-lt"/>
                <a:ea typeface="+mj-ea"/>
                <a:cs typeface="+mj-cs"/>
              </a:rPr>
              <a:t>k  		x </a:t>
            </a:r>
            <a:r>
              <a:rPr lang="en-US" sz="2400" spc="-50" dirty="0">
                <a:latin typeface="+mj-lt"/>
                <a:ea typeface="+mj-ea"/>
                <a:cs typeface="+mj-cs"/>
              </a:rPr>
              <a:t>= </a:t>
            </a:r>
            <a:r>
              <a:rPr lang="en-US" sz="2400" spc="-50" dirty="0" err="1">
                <a:latin typeface="+mj-lt"/>
              </a:rPr>
              <a:t>D</a:t>
            </a:r>
            <a:r>
              <a:rPr lang="en-US" sz="2400" spc="-50" baseline="-25000" dirty="0" err="1">
                <a:latin typeface="+mj-lt"/>
              </a:rPr>
              <a:t>k</a:t>
            </a:r>
            <a:r>
              <a:rPr lang="en-US" sz="2400" spc="-50" baseline="-25000" dirty="0">
                <a:latin typeface="+mj-lt"/>
              </a:rPr>
              <a:t> </a:t>
            </a:r>
            <a:r>
              <a:rPr lang="en-US" sz="2400" spc="-50" dirty="0" smtClean="0">
                <a:latin typeface="+mj-lt"/>
                <a:ea typeface="+mj-ea"/>
                <a:cs typeface="+mj-cs"/>
              </a:rPr>
              <a:t>(</a:t>
            </a:r>
            <a:r>
              <a:rPr lang="en-US" sz="2400" spc="-50" dirty="0" err="1">
                <a:latin typeface="+mj-lt"/>
              </a:rPr>
              <a:t>E</a:t>
            </a:r>
            <a:r>
              <a:rPr lang="en-US" sz="2400" spc="-50" baseline="-25000" dirty="0" err="1">
                <a:latin typeface="+mj-lt"/>
              </a:rPr>
              <a:t>k</a:t>
            </a:r>
            <a:r>
              <a:rPr lang="en-US" sz="2400" spc="-50" dirty="0" smtClean="0">
                <a:latin typeface="+mj-lt"/>
                <a:ea typeface="+mj-ea"/>
                <a:cs typeface="+mj-cs"/>
              </a:rPr>
              <a:t>(x</a:t>
            </a:r>
            <a:r>
              <a:rPr lang="en-US" sz="2400" spc="-50" dirty="0">
                <a:latin typeface="+mj-lt"/>
                <a:ea typeface="+mj-ea"/>
                <a:cs typeface="+mj-cs"/>
              </a:rPr>
              <a:t>))</a:t>
            </a:r>
            <a:endParaRPr lang="en-US" altLang="zh-CN" sz="2400" spc="-5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874" y="1152307"/>
            <a:ext cx="8611731" cy="156362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9672290" y="2349844"/>
            <a:ext cx="808315" cy="366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8896" y="4916723"/>
            <a:ext cx="301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50" baseline="-25000" dirty="0" smtClean="0"/>
              <a:t>-1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rot="19891507">
            <a:off x="8228093" y="3383289"/>
            <a:ext cx="18061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Key Space?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97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Private-Key Cryptography using </a:t>
            </a:r>
            <a:r>
              <a:rPr lang="pt-BR" dirty="0"/>
              <a:t>· </a:t>
            </a:r>
            <a:r>
              <a:rPr lang="en-US" baseline="-25000" dirty="0" smtClean="0"/>
              <a:t>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1130300"/>
            <a:ext cx="9961880" cy="5029200"/>
          </a:xfrm>
        </p:spPr>
        <p:txBody>
          <a:bodyPr>
            <a:normAutofit/>
          </a:bodyPr>
          <a:lstStyle/>
          <a:p>
            <a:r>
              <a:rPr lang="en-US" sz="2400" spc="-50" dirty="0">
                <a:latin typeface="+mj-lt"/>
                <a:ea typeface="+mj-ea"/>
                <a:cs typeface="+mj-cs"/>
              </a:rPr>
              <a:t>Private key is some a, n.</a:t>
            </a:r>
            <a:endParaRPr lang="pt-BR" sz="2400" spc="-50" dirty="0">
              <a:latin typeface="+mj-lt"/>
              <a:ea typeface="+mj-ea"/>
              <a:cs typeface="+mj-cs"/>
            </a:endParaRPr>
          </a:p>
          <a:p>
            <a:r>
              <a:rPr lang="pt-BR" sz="2400" spc="-50" dirty="0" smtClean="0">
                <a:latin typeface="+mj-lt"/>
                <a:ea typeface="+mj-ea"/>
                <a:cs typeface="+mj-cs"/>
              </a:rPr>
              <a:t> 	Encrypt</a:t>
            </a:r>
            <a:r>
              <a:rPr lang="pt-BR" sz="2400" spc="-50" dirty="0">
                <a:latin typeface="+mj-lt"/>
                <a:ea typeface="+mj-ea"/>
                <a:cs typeface="+mj-cs"/>
              </a:rPr>
              <a:t>: </a:t>
            </a:r>
            <a:r>
              <a:rPr lang="pt-BR" sz="2400" spc="-50" dirty="0" smtClean="0">
                <a:latin typeface="+mj-lt"/>
                <a:ea typeface="+mj-ea"/>
                <a:cs typeface="+mj-cs"/>
              </a:rPr>
              <a:t>	E</a:t>
            </a:r>
            <a:r>
              <a:rPr lang="pt-BR" sz="2400" spc="-50" baseline="-25000" dirty="0" smtClean="0">
                <a:latin typeface="+mj-lt"/>
                <a:ea typeface="+mj-ea"/>
                <a:cs typeface="+mj-cs"/>
              </a:rPr>
              <a:t>a,n</a:t>
            </a:r>
            <a:r>
              <a:rPr lang="pt-BR" sz="2400" spc="-50" dirty="0" smtClean="0">
                <a:latin typeface="+mj-lt"/>
                <a:ea typeface="+mj-ea"/>
                <a:cs typeface="+mj-cs"/>
              </a:rPr>
              <a:t>(x) </a:t>
            </a:r>
            <a:r>
              <a:rPr lang="pt-BR" sz="2400" spc="-50" dirty="0">
                <a:latin typeface="+mj-lt"/>
                <a:ea typeface="+mj-ea"/>
                <a:cs typeface="+mj-cs"/>
              </a:rPr>
              <a:t>= a </a:t>
            </a:r>
            <a:r>
              <a:rPr lang="pt-BR" sz="2400" spc="-50" dirty="0" smtClean="0">
                <a:latin typeface="+mj-lt"/>
                <a:ea typeface="+mj-ea"/>
                <a:cs typeface="+mj-cs"/>
              </a:rPr>
              <a:t>·x </a:t>
            </a:r>
            <a:r>
              <a:rPr lang="pt-BR" sz="2400" spc="-50" dirty="0">
                <a:latin typeface="+mj-lt"/>
                <a:ea typeface="+mj-ea"/>
                <a:cs typeface="+mj-cs"/>
              </a:rPr>
              <a:t>mod n = a ·</a:t>
            </a:r>
            <a:r>
              <a:rPr lang="pt-BR" sz="2400" spc="-50" baseline="-25000" dirty="0">
                <a:latin typeface="+mj-lt"/>
                <a:ea typeface="+mj-ea"/>
                <a:cs typeface="+mj-cs"/>
              </a:rPr>
              <a:t>n</a:t>
            </a:r>
            <a:r>
              <a:rPr lang="pt-BR" sz="2400" spc="-50" dirty="0">
                <a:latin typeface="+mj-lt"/>
                <a:ea typeface="+mj-ea"/>
                <a:cs typeface="+mj-cs"/>
              </a:rPr>
              <a:t> </a:t>
            </a:r>
            <a:r>
              <a:rPr lang="pt-BR" sz="2400" spc="-50" dirty="0" smtClean="0">
                <a:latin typeface="+mj-lt"/>
                <a:ea typeface="+mj-ea"/>
                <a:cs typeface="+mj-cs"/>
              </a:rPr>
              <a:t>x</a:t>
            </a:r>
          </a:p>
          <a:p>
            <a:r>
              <a:rPr lang="en-US" sz="2400" spc="-50" dirty="0" smtClean="0">
                <a:latin typeface="+mj-lt"/>
                <a:ea typeface="+mj-ea"/>
                <a:cs typeface="+mj-cs"/>
              </a:rPr>
              <a:t> 	Decrypt: 	“Divide” E(x) by a mod n.</a:t>
            </a:r>
          </a:p>
          <a:p>
            <a:r>
              <a:rPr lang="pt-BR" sz="2400" dirty="0" smtClean="0"/>
              <a:t>Goal: </a:t>
            </a:r>
          </a:p>
          <a:p>
            <a:r>
              <a:rPr lang="pt-BR" sz="2400" dirty="0"/>
              <a:t> </a:t>
            </a:r>
            <a:r>
              <a:rPr lang="pt-BR" sz="2400" dirty="0" smtClean="0"/>
              <a:t>	</a:t>
            </a:r>
            <a:r>
              <a:rPr lang="pt-BR" sz="2400" spc="-50" dirty="0" smtClean="0">
                <a:latin typeface="+mj-lt"/>
                <a:ea typeface="+mj-ea"/>
                <a:cs typeface="+mj-cs"/>
              </a:rPr>
              <a:t>D</a:t>
            </a:r>
            <a:r>
              <a:rPr lang="pt-BR" sz="2400" spc="-50" baseline="-25000" dirty="0" smtClean="0">
                <a:latin typeface="+mj-lt"/>
                <a:ea typeface="+mj-ea"/>
                <a:cs typeface="+mj-cs"/>
              </a:rPr>
              <a:t>a,n</a:t>
            </a:r>
            <a:r>
              <a:rPr lang="pt-BR" sz="2400" spc="-50" dirty="0" smtClean="0">
                <a:latin typeface="+mj-lt"/>
                <a:ea typeface="+mj-ea"/>
                <a:cs typeface="+mj-cs"/>
              </a:rPr>
              <a:t>(E</a:t>
            </a:r>
            <a:r>
              <a:rPr lang="pt-BR" sz="2400" spc="-50" baseline="-25000" dirty="0" smtClean="0">
                <a:latin typeface="+mj-lt"/>
                <a:ea typeface="+mj-ea"/>
                <a:cs typeface="+mj-cs"/>
              </a:rPr>
              <a:t>a,n</a:t>
            </a:r>
            <a:r>
              <a:rPr lang="pt-BR" sz="2400" spc="-50" dirty="0" smtClean="0">
                <a:latin typeface="+mj-lt"/>
                <a:ea typeface="+mj-ea"/>
                <a:cs typeface="+mj-cs"/>
              </a:rPr>
              <a:t>(X)) </a:t>
            </a:r>
            <a:r>
              <a:rPr lang="pt-BR" sz="2400" spc="-50" dirty="0">
                <a:latin typeface="+mj-lt"/>
                <a:ea typeface="+mj-ea"/>
                <a:cs typeface="+mj-cs"/>
              </a:rPr>
              <a:t>= </a:t>
            </a:r>
            <a:r>
              <a:rPr lang="pt-BR" sz="2400" spc="-50" dirty="0" smtClean="0">
                <a:latin typeface="+mj-lt"/>
                <a:ea typeface="+mj-ea"/>
                <a:cs typeface="+mj-cs"/>
              </a:rPr>
              <a:t>X		where D</a:t>
            </a:r>
            <a:r>
              <a:rPr lang="pt-BR" sz="2400" spc="-50" baseline="-25000" dirty="0" smtClean="0">
                <a:latin typeface="+mj-lt"/>
                <a:ea typeface="+mj-ea"/>
                <a:cs typeface="+mj-cs"/>
              </a:rPr>
              <a:t>a,n</a:t>
            </a:r>
            <a:r>
              <a:rPr lang="pt-BR" sz="2400" spc="-50" dirty="0" smtClean="0">
                <a:latin typeface="+mj-lt"/>
                <a:ea typeface="+mj-ea"/>
                <a:cs typeface="+mj-cs"/>
              </a:rPr>
              <a:t>(X</a:t>
            </a:r>
            <a:r>
              <a:rPr lang="pt-BR" sz="2400" spc="-50" dirty="0">
                <a:latin typeface="+mj-lt"/>
                <a:ea typeface="+mj-ea"/>
                <a:cs typeface="+mj-cs"/>
              </a:rPr>
              <a:t>) = a</a:t>
            </a:r>
            <a:r>
              <a:rPr lang="pt-BR" sz="2400" spc="-50" baseline="30000" dirty="0">
                <a:latin typeface="+mj-lt"/>
                <a:ea typeface="+mj-ea"/>
                <a:cs typeface="+mj-cs"/>
              </a:rPr>
              <a:t>−1 </a:t>
            </a:r>
            <a:r>
              <a:rPr lang="pt-BR" sz="2400" spc="-50" dirty="0">
                <a:latin typeface="+mj-lt"/>
                <a:ea typeface="+mj-ea"/>
                <a:cs typeface="+mj-cs"/>
              </a:rPr>
              <a:t>·</a:t>
            </a:r>
            <a:r>
              <a:rPr lang="pt-BR" sz="2400" spc="-50" baseline="-25000" dirty="0">
                <a:latin typeface="+mj-lt"/>
                <a:ea typeface="+mj-ea"/>
                <a:cs typeface="+mj-cs"/>
              </a:rPr>
              <a:t>n</a:t>
            </a:r>
            <a:r>
              <a:rPr lang="pt-BR" sz="2400" spc="-50" dirty="0">
                <a:latin typeface="+mj-lt"/>
                <a:ea typeface="+mj-ea"/>
                <a:cs typeface="+mj-cs"/>
              </a:rPr>
              <a:t> X</a:t>
            </a:r>
            <a:endParaRPr lang="en-US" sz="2400" spc="-50" dirty="0">
              <a:latin typeface="+mj-lt"/>
              <a:ea typeface="+mj-ea"/>
              <a:cs typeface="+mj-cs"/>
            </a:endParaRPr>
          </a:p>
          <a:p>
            <a:r>
              <a:rPr lang="en-US" sz="2400" dirty="0" smtClean="0"/>
              <a:t>Questions: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What </a:t>
            </a:r>
            <a:r>
              <a:rPr lang="en-US" sz="2200" dirty="0"/>
              <a:t>exactly does </a:t>
            </a:r>
            <a:r>
              <a:rPr lang="en-US" sz="2200" dirty="0">
                <a:solidFill>
                  <a:srgbClr val="FF0000"/>
                </a:solidFill>
              </a:rPr>
              <a:t>division </a:t>
            </a:r>
            <a:r>
              <a:rPr lang="en-US" sz="2200" dirty="0" err="1">
                <a:solidFill>
                  <a:srgbClr val="FF0000"/>
                </a:solidFill>
              </a:rPr>
              <a:t>modn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smtClean="0"/>
              <a:t>mean?</a:t>
            </a:r>
            <a:endParaRPr lang="en-US" sz="2200" spc="-5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Does </a:t>
            </a:r>
            <a:r>
              <a:rPr lang="en-US" sz="2200" dirty="0"/>
              <a:t>division </a:t>
            </a:r>
            <a:r>
              <a:rPr lang="en-US" sz="2200" dirty="0" smtClean="0"/>
              <a:t>exist for all the element in Z</a:t>
            </a:r>
            <a:r>
              <a:rPr lang="en-US" sz="2200" baseline="-25000" dirty="0" smtClean="0"/>
              <a:t>n</a:t>
            </a:r>
            <a:r>
              <a:rPr lang="en-US" sz="2200" dirty="0" smtClean="0"/>
              <a:t>?</a:t>
            </a:r>
            <a:endParaRPr lang="en-US" sz="2200" dirty="0"/>
          </a:p>
          <a:p>
            <a:pPr marL="0" indent="0">
              <a:buNone/>
            </a:pPr>
            <a:endParaRPr lang="en-US" sz="2400" spc="-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5299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Private-Key Cryptography using </a:t>
            </a:r>
            <a:r>
              <a:rPr lang="pt-BR" dirty="0"/>
              <a:t>· </a:t>
            </a:r>
            <a:r>
              <a:rPr lang="en-US" baseline="-25000" dirty="0" smtClean="0"/>
              <a:t>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217920" y="1155032"/>
            <a:ext cx="4937760" cy="4805502"/>
          </a:xfrm>
        </p:spPr>
        <p:txBody>
          <a:bodyPr>
            <a:normAutofit/>
          </a:bodyPr>
          <a:lstStyle/>
          <a:p>
            <a:r>
              <a:rPr lang="pt-BR" sz="2800" dirty="0" smtClean="0"/>
              <a:t>E(x) = a </a:t>
            </a:r>
            <a:r>
              <a:rPr lang="pt-BR" sz="2800" dirty="0"/>
              <a:t>· </a:t>
            </a:r>
            <a:r>
              <a:rPr lang="en-US" sz="2800" baseline="-25000" dirty="0" smtClean="0"/>
              <a:t>n </a:t>
            </a:r>
            <a:r>
              <a:rPr lang="pt-BR" sz="2800" dirty="0"/>
              <a:t>x</a:t>
            </a:r>
            <a:endParaRPr lang="pt-BR" sz="2800" dirty="0" smtClean="0"/>
          </a:p>
          <a:p>
            <a:endParaRPr lang="pt-BR" dirty="0" smtClean="0"/>
          </a:p>
          <a:p>
            <a:r>
              <a:rPr lang="pt-BR" dirty="0" smtClean="0"/>
              <a:t>(</a:t>
            </a:r>
            <a:r>
              <a:rPr lang="pt-BR" dirty="0"/>
              <a:t>a, x, n) = (4, 3, 12):</a:t>
            </a:r>
          </a:p>
          <a:p>
            <a:r>
              <a:rPr lang="en-US" dirty="0" smtClean="0"/>
              <a:t> Recipient </a:t>
            </a:r>
            <a:r>
              <a:rPr lang="en-US" dirty="0"/>
              <a:t>receives </a:t>
            </a:r>
            <a:r>
              <a:rPr lang="en-US" dirty="0" smtClean="0"/>
              <a:t>E(3) = </a:t>
            </a:r>
            <a:r>
              <a:rPr lang="pt-BR" dirty="0" smtClean="0"/>
              <a:t>4 </a:t>
            </a:r>
            <a:r>
              <a:rPr lang="pt-BR" dirty="0"/>
              <a:t>· </a:t>
            </a:r>
            <a:r>
              <a:rPr lang="en-US" baseline="-25000" dirty="0" smtClean="0"/>
              <a:t>12 </a:t>
            </a:r>
            <a:r>
              <a:rPr lang="pt-BR" dirty="0" smtClean="0"/>
              <a:t>3 = </a:t>
            </a:r>
            <a:r>
              <a:rPr lang="en-US" dirty="0" smtClean="0"/>
              <a:t>0</a:t>
            </a:r>
            <a:r>
              <a:rPr lang="en-US" dirty="0"/>
              <a:t>.</a:t>
            </a:r>
          </a:p>
          <a:p>
            <a:r>
              <a:rPr lang="en-US" dirty="0" smtClean="0"/>
              <a:t> Problem: There </a:t>
            </a:r>
            <a:r>
              <a:rPr lang="en-US" dirty="0"/>
              <a:t>are 4 values of x,</a:t>
            </a:r>
          </a:p>
          <a:p>
            <a:r>
              <a:rPr lang="pt-BR" dirty="0" smtClean="0"/>
              <a:t> 	(</a:t>
            </a:r>
            <a:r>
              <a:rPr lang="pt-BR" dirty="0"/>
              <a:t>0, 3, 6, 9), </a:t>
            </a:r>
            <a:r>
              <a:rPr lang="pt-BR" dirty="0" smtClean="0"/>
              <a:t> s</a:t>
            </a:r>
            <a:r>
              <a:rPr lang="pt-BR" dirty="0"/>
              <a:t>. t. </a:t>
            </a:r>
            <a:r>
              <a:rPr lang="pt-BR" dirty="0" smtClean="0"/>
              <a:t> 4 </a:t>
            </a:r>
            <a:r>
              <a:rPr lang="pt-BR" dirty="0"/>
              <a:t>·</a:t>
            </a:r>
            <a:r>
              <a:rPr lang="pt-BR" baseline="-25000" dirty="0"/>
              <a:t>12</a:t>
            </a:r>
            <a:r>
              <a:rPr lang="pt-BR" dirty="0"/>
              <a:t> </a:t>
            </a:r>
            <a:r>
              <a:rPr lang="pt-BR" dirty="0" smtClean="0"/>
              <a:t>x </a:t>
            </a:r>
            <a:r>
              <a:rPr lang="pt-BR" dirty="0"/>
              <a:t>= 0.</a:t>
            </a:r>
          </a:p>
          <a:p>
            <a:r>
              <a:rPr lang="en-US" dirty="0" smtClean="0"/>
              <a:t>Recipient </a:t>
            </a:r>
            <a:r>
              <a:rPr lang="en-US" dirty="0"/>
              <a:t>doesn’t </a:t>
            </a:r>
            <a:r>
              <a:rPr lang="en-US" dirty="0" smtClean="0"/>
              <a:t>know which </a:t>
            </a:r>
            <a:r>
              <a:rPr lang="en-US" dirty="0"/>
              <a:t>x you intended.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E</a:t>
            </a:r>
            <a:r>
              <a:rPr lang="en-US" baseline="30000" dirty="0" smtClean="0"/>
              <a:t>−</a:t>
            </a:r>
            <a:r>
              <a:rPr lang="en-US" baseline="30000" dirty="0"/>
              <a:t>1 </a:t>
            </a:r>
            <a:r>
              <a:rPr lang="en-US" dirty="0"/>
              <a:t>doesn’t exist! </a:t>
            </a:r>
            <a:endParaRPr lang="en-US" dirty="0" smtClean="0"/>
          </a:p>
          <a:p>
            <a:r>
              <a:rPr lang="en-US" dirty="0" smtClean="0"/>
              <a:t>Impossible </a:t>
            </a:r>
            <a:r>
              <a:rPr lang="en-US" dirty="0"/>
              <a:t>to decrypt</a:t>
            </a:r>
            <a:r>
              <a:rPr lang="en-US" dirty="0" smtClean="0"/>
              <a:t>!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Don’t let the recipient guess!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155032"/>
            <a:ext cx="4515691" cy="471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3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Private-Key Cryptography using </a:t>
            </a:r>
            <a:r>
              <a:rPr lang="pt-BR" dirty="0"/>
              <a:t>· </a:t>
            </a:r>
            <a:r>
              <a:rPr lang="en-US" baseline="-25000" dirty="0" smtClean="0"/>
              <a:t>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217920" y="1155032"/>
            <a:ext cx="4937760" cy="4805502"/>
          </a:xfrm>
        </p:spPr>
        <p:txBody>
          <a:bodyPr>
            <a:normAutofit/>
          </a:bodyPr>
          <a:lstStyle/>
          <a:p>
            <a:r>
              <a:rPr lang="pt-BR" sz="2800" dirty="0" smtClean="0"/>
              <a:t>E(x) = a </a:t>
            </a:r>
            <a:r>
              <a:rPr lang="pt-BR" sz="2800" dirty="0"/>
              <a:t>· </a:t>
            </a:r>
            <a:r>
              <a:rPr lang="en-US" sz="2800" baseline="-25000" dirty="0" smtClean="0"/>
              <a:t>n </a:t>
            </a:r>
            <a:r>
              <a:rPr lang="pt-BR" sz="2800" dirty="0"/>
              <a:t>x</a:t>
            </a:r>
            <a:endParaRPr lang="pt-BR" sz="2800" dirty="0" smtClean="0"/>
          </a:p>
          <a:p>
            <a:endParaRPr lang="pt-BR" dirty="0" smtClean="0"/>
          </a:p>
          <a:p>
            <a:r>
              <a:rPr lang="pt-BR" dirty="0" smtClean="0"/>
              <a:t>(</a:t>
            </a:r>
            <a:r>
              <a:rPr lang="pt-BR" dirty="0"/>
              <a:t>a, x, n) = </a:t>
            </a:r>
            <a:r>
              <a:rPr lang="pt-BR" dirty="0" smtClean="0"/>
              <a:t>(</a:t>
            </a:r>
            <a:r>
              <a:rPr lang="en-US" dirty="0"/>
              <a:t>3, 6, 12</a:t>
            </a:r>
            <a:r>
              <a:rPr lang="pt-BR" dirty="0" smtClean="0"/>
              <a:t>):</a:t>
            </a:r>
            <a:endParaRPr lang="pt-BR" dirty="0"/>
          </a:p>
          <a:p>
            <a:r>
              <a:rPr lang="en-US" dirty="0" smtClean="0"/>
              <a:t> Recipient </a:t>
            </a:r>
            <a:r>
              <a:rPr lang="en-US" dirty="0"/>
              <a:t>receives </a:t>
            </a:r>
            <a:r>
              <a:rPr lang="en-US" dirty="0" smtClean="0"/>
              <a:t>E(3) = </a:t>
            </a:r>
            <a:r>
              <a:rPr lang="pt-BR" dirty="0" smtClean="0"/>
              <a:t>3 </a:t>
            </a:r>
            <a:r>
              <a:rPr lang="pt-BR" dirty="0"/>
              <a:t>· </a:t>
            </a:r>
            <a:r>
              <a:rPr lang="en-US" baseline="-25000" dirty="0" smtClean="0"/>
              <a:t>12 </a:t>
            </a:r>
            <a:r>
              <a:rPr lang="pt-BR" dirty="0" smtClean="0"/>
              <a:t>6 = </a:t>
            </a:r>
            <a:r>
              <a:rPr lang="en-US" dirty="0" smtClean="0"/>
              <a:t>6.</a:t>
            </a:r>
            <a:endParaRPr lang="en-US" dirty="0"/>
          </a:p>
          <a:p>
            <a:r>
              <a:rPr lang="en-US" dirty="0" smtClean="0"/>
              <a:t> Problem: There </a:t>
            </a:r>
            <a:r>
              <a:rPr lang="en-US" dirty="0"/>
              <a:t>are </a:t>
            </a:r>
            <a:r>
              <a:rPr lang="en-US" dirty="0" smtClean="0"/>
              <a:t>3 </a:t>
            </a:r>
            <a:r>
              <a:rPr lang="en-US" dirty="0"/>
              <a:t>values of x,</a:t>
            </a:r>
          </a:p>
          <a:p>
            <a:r>
              <a:rPr lang="pt-BR" dirty="0" smtClean="0"/>
              <a:t> 	(2,6,10),  s</a:t>
            </a:r>
            <a:r>
              <a:rPr lang="pt-BR" dirty="0"/>
              <a:t>. t. </a:t>
            </a:r>
            <a:r>
              <a:rPr lang="pt-BR" dirty="0" smtClean="0"/>
              <a:t> 3 </a:t>
            </a:r>
            <a:r>
              <a:rPr lang="pt-BR" dirty="0"/>
              <a:t>·</a:t>
            </a:r>
            <a:r>
              <a:rPr lang="pt-BR" baseline="-25000" dirty="0"/>
              <a:t>12</a:t>
            </a:r>
            <a:r>
              <a:rPr lang="pt-BR" dirty="0"/>
              <a:t> </a:t>
            </a:r>
            <a:r>
              <a:rPr lang="pt-BR" dirty="0" smtClean="0"/>
              <a:t>x </a:t>
            </a:r>
            <a:r>
              <a:rPr lang="pt-BR" dirty="0"/>
              <a:t>= </a:t>
            </a:r>
            <a:r>
              <a:rPr lang="pt-BR" dirty="0" smtClean="0"/>
              <a:t>6.</a:t>
            </a:r>
            <a:endParaRPr lang="pt-BR" dirty="0"/>
          </a:p>
          <a:p>
            <a:r>
              <a:rPr lang="en-US" dirty="0" smtClean="0"/>
              <a:t>Recipient </a:t>
            </a:r>
            <a:r>
              <a:rPr lang="en-US" dirty="0"/>
              <a:t>doesn’t </a:t>
            </a:r>
            <a:r>
              <a:rPr lang="en-US" dirty="0" smtClean="0"/>
              <a:t>know which </a:t>
            </a:r>
            <a:r>
              <a:rPr lang="en-US" dirty="0"/>
              <a:t>x you intended.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E</a:t>
            </a:r>
            <a:r>
              <a:rPr lang="en-US" baseline="30000" dirty="0" smtClean="0"/>
              <a:t>−</a:t>
            </a:r>
            <a:r>
              <a:rPr lang="en-US" baseline="30000" dirty="0"/>
              <a:t>1 </a:t>
            </a:r>
            <a:r>
              <a:rPr lang="en-US" dirty="0"/>
              <a:t>doesn’t exist! </a:t>
            </a:r>
            <a:endParaRPr lang="en-US" dirty="0" smtClean="0"/>
          </a:p>
          <a:p>
            <a:r>
              <a:rPr lang="en-US" dirty="0" smtClean="0"/>
              <a:t>Impossible </a:t>
            </a:r>
            <a:r>
              <a:rPr lang="en-US" dirty="0"/>
              <a:t>to decrypt</a:t>
            </a:r>
            <a:r>
              <a:rPr lang="en-US" dirty="0" smtClean="0"/>
              <a:t>!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Don’t let the recipient guess!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39" y="1127022"/>
            <a:ext cx="4343836" cy="463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5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Private-Key Cryptography using </a:t>
            </a:r>
            <a:r>
              <a:rPr lang="pt-BR" dirty="0"/>
              <a:t>· </a:t>
            </a:r>
            <a:r>
              <a:rPr lang="en-US" baseline="-25000" dirty="0" smtClean="0"/>
              <a:t>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217920" y="1155032"/>
            <a:ext cx="4937760" cy="4805502"/>
          </a:xfrm>
        </p:spPr>
        <p:txBody>
          <a:bodyPr>
            <a:normAutofit/>
          </a:bodyPr>
          <a:lstStyle/>
          <a:p>
            <a:r>
              <a:rPr lang="pt-BR" sz="2800" dirty="0" smtClean="0"/>
              <a:t>E(x) = a </a:t>
            </a:r>
            <a:r>
              <a:rPr lang="pt-BR" sz="2800" dirty="0"/>
              <a:t>· </a:t>
            </a:r>
            <a:r>
              <a:rPr lang="en-US" sz="2800" baseline="-25000" dirty="0" smtClean="0"/>
              <a:t>n </a:t>
            </a:r>
            <a:r>
              <a:rPr lang="pt-BR" sz="2800" dirty="0"/>
              <a:t>x</a:t>
            </a:r>
            <a:endParaRPr lang="pt-BR" sz="2800" dirty="0" smtClean="0"/>
          </a:p>
          <a:p>
            <a:endParaRPr lang="pt-BR" dirty="0" smtClean="0"/>
          </a:p>
          <a:p>
            <a:r>
              <a:rPr lang="pt-BR" dirty="0" smtClean="0"/>
              <a:t>(</a:t>
            </a:r>
            <a:r>
              <a:rPr lang="pt-BR" dirty="0"/>
              <a:t>a, x, n) = </a:t>
            </a:r>
            <a:r>
              <a:rPr lang="pt-BR" dirty="0" smtClean="0"/>
              <a:t>(</a:t>
            </a:r>
            <a:r>
              <a:rPr lang="en-US" dirty="0"/>
              <a:t>5, 7, 12</a:t>
            </a:r>
            <a:r>
              <a:rPr lang="pt-BR" dirty="0" smtClean="0"/>
              <a:t>):</a:t>
            </a:r>
            <a:endParaRPr lang="pt-BR" dirty="0"/>
          </a:p>
          <a:p>
            <a:r>
              <a:rPr lang="en-US" dirty="0" smtClean="0"/>
              <a:t> Recipient </a:t>
            </a:r>
            <a:r>
              <a:rPr lang="en-US" dirty="0"/>
              <a:t>receives </a:t>
            </a:r>
            <a:r>
              <a:rPr lang="en-US" dirty="0" smtClean="0"/>
              <a:t>E(7) = </a:t>
            </a:r>
            <a:r>
              <a:rPr lang="pt-BR" dirty="0" smtClean="0"/>
              <a:t>5 </a:t>
            </a:r>
            <a:r>
              <a:rPr lang="pt-BR" dirty="0"/>
              <a:t>· </a:t>
            </a:r>
            <a:r>
              <a:rPr lang="en-US" baseline="-25000" dirty="0" smtClean="0"/>
              <a:t>12 </a:t>
            </a:r>
            <a:r>
              <a:rPr lang="pt-BR" dirty="0" smtClean="0"/>
              <a:t>7 = </a:t>
            </a:r>
            <a:r>
              <a:rPr lang="en-US" dirty="0" smtClean="0"/>
              <a:t>11.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smtClean="0"/>
              <a:t>fact, 7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unique</a:t>
            </a:r>
            <a:r>
              <a:rPr lang="en-US" dirty="0"/>
              <a:t> solution to</a:t>
            </a:r>
          </a:p>
          <a:p>
            <a:r>
              <a:rPr lang="en-US" dirty="0" smtClean="0"/>
              <a:t> 	5 </a:t>
            </a:r>
            <a:r>
              <a:rPr lang="en-US" dirty="0"/>
              <a:t>·</a:t>
            </a:r>
            <a:r>
              <a:rPr lang="en-US" baseline="-25000" dirty="0"/>
              <a:t>12</a:t>
            </a:r>
            <a:r>
              <a:rPr lang="en-US" dirty="0"/>
              <a:t> x = 11!</a:t>
            </a:r>
          </a:p>
          <a:p>
            <a:r>
              <a:rPr lang="en-US" dirty="0" smtClean="0"/>
              <a:t>Recipient </a:t>
            </a:r>
            <a:r>
              <a:rPr lang="en-US" dirty="0">
                <a:solidFill>
                  <a:srgbClr val="FF0000"/>
                </a:solidFill>
              </a:rPr>
              <a:t>does</a:t>
            </a:r>
            <a:r>
              <a:rPr lang="en-US" dirty="0"/>
              <a:t> </a:t>
            </a:r>
            <a:r>
              <a:rPr lang="en-US" dirty="0" smtClean="0"/>
              <a:t>know which </a:t>
            </a:r>
            <a:r>
              <a:rPr lang="en-US" dirty="0"/>
              <a:t>x you </a:t>
            </a:r>
            <a:r>
              <a:rPr lang="en-US" dirty="0" smtClean="0"/>
              <a:t>intended.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Recipient </a:t>
            </a:r>
            <a:r>
              <a:rPr lang="en-US" dirty="0"/>
              <a:t>could decrypt this </a:t>
            </a:r>
            <a:r>
              <a:rPr lang="en-US" dirty="0" smtClean="0"/>
              <a:t>message</a:t>
            </a:r>
            <a:r>
              <a:rPr lang="en-US" dirty="0"/>
              <a:t>!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96" y="1022687"/>
            <a:ext cx="4778530" cy="50773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17920" y="5187298"/>
            <a:ext cx="57655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CMMI9"/>
              </a:rPr>
              <a:t>Generally speaking, E</a:t>
            </a:r>
            <a:r>
              <a:rPr lang="en-US" dirty="0" smtClean="0">
                <a:solidFill>
                  <a:srgbClr val="006600"/>
                </a:solidFill>
                <a:latin typeface="CMR9"/>
              </a:rPr>
              <a:t>(</a:t>
            </a:r>
            <a:r>
              <a:rPr lang="en-US" dirty="0" smtClean="0">
                <a:solidFill>
                  <a:srgbClr val="006600"/>
                </a:solidFill>
                <a:latin typeface="CMMI9"/>
              </a:rPr>
              <a:t>x</a:t>
            </a:r>
            <a:r>
              <a:rPr lang="en-US" dirty="0" smtClean="0">
                <a:solidFill>
                  <a:srgbClr val="006600"/>
                </a:solidFill>
                <a:latin typeface="CMR9"/>
              </a:rPr>
              <a:t>) </a:t>
            </a:r>
            <a:r>
              <a:rPr lang="en-US" dirty="0">
                <a:solidFill>
                  <a:srgbClr val="0000FF"/>
                </a:solidFill>
                <a:latin typeface="CMSS9"/>
              </a:rPr>
              <a:t>can be used as an encoding </a:t>
            </a:r>
            <a:r>
              <a:rPr lang="en-US" dirty="0" smtClean="0">
                <a:solidFill>
                  <a:srgbClr val="0000FF"/>
                </a:solidFill>
                <a:latin typeface="CMSS9"/>
              </a:rPr>
              <a:t>function </a:t>
            </a:r>
            <a:r>
              <a:rPr lang="en-US" dirty="0" smtClean="0">
                <a:solidFill>
                  <a:srgbClr val="FF0000"/>
                </a:solidFill>
                <a:latin typeface="CMSS9"/>
              </a:rPr>
              <a:t>when </a:t>
            </a:r>
            <a:r>
              <a:rPr lang="en-US" dirty="0" smtClean="0">
                <a:solidFill>
                  <a:srgbClr val="006600"/>
                </a:solidFill>
                <a:latin typeface="CMMI9"/>
              </a:rPr>
              <a:t>E</a:t>
            </a:r>
            <a:r>
              <a:rPr lang="en-US" dirty="0" smtClean="0">
                <a:solidFill>
                  <a:srgbClr val="006600"/>
                </a:solidFill>
                <a:latin typeface="CMR9"/>
              </a:rPr>
              <a:t>(</a:t>
            </a:r>
            <a:r>
              <a:rPr lang="en-US" dirty="0" smtClean="0">
                <a:solidFill>
                  <a:srgbClr val="006600"/>
                </a:solidFill>
                <a:latin typeface="CMMI9"/>
              </a:rPr>
              <a:t>x</a:t>
            </a:r>
            <a:r>
              <a:rPr lang="en-US" dirty="0">
                <a:solidFill>
                  <a:srgbClr val="006600"/>
                </a:solidFill>
                <a:latin typeface="CMR9"/>
              </a:rPr>
              <a:t>) </a:t>
            </a:r>
            <a:r>
              <a:rPr lang="en-US" dirty="0">
                <a:solidFill>
                  <a:srgbClr val="FF0000"/>
                </a:solidFill>
                <a:latin typeface="CMSS9"/>
              </a:rPr>
              <a:t>has an </a:t>
            </a:r>
            <a:r>
              <a:rPr lang="en-US" dirty="0" smtClean="0">
                <a:solidFill>
                  <a:srgbClr val="FF0000"/>
                </a:solidFill>
                <a:latin typeface="CMSS9"/>
              </a:rPr>
              <a:t>inverse function! </a:t>
            </a:r>
            <a:r>
              <a:rPr lang="en-US" dirty="0">
                <a:solidFill>
                  <a:srgbClr val="0000FF"/>
                </a:solidFill>
                <a:latin typeface="CMSS9"/>
              </a:rPr>
              <a:t>But </a:t>
            </a:r>
            <a:r>
              <a:rPr lang="en-US" dirty="0" smtClean="0">
                <a:solidFill>
                  <a:srgbClr val="0000FF"/>
                </a:solidFill>
                <a:latin typeface="CMSS9"/>
              </a:rPr>
              <a:t>when </a:t>
            </a:r>
          </a:p>
          <a:p>
            <a:r>
              <a:rPr lang="en-US" dirty="0" smtClean="0">
                <a:solidFill>
                  <a:srgbClr val="0000FF"/>
                </a:solidFill>
                <a:latin typeface="CMSS9"/>
              </a:rPr>
              <a:t>Is that true using </a:t>
            </a:r>
            <a:r>
              <a:rPr lang="pt-BR" dirty="0" smtClean="0">
                <a:solidFill>
                  <a:srgbClr val="00487E"/>
                </a:solidFill>
              </a:rPr>
              <a:t>· </a:t>
            </a:r>
            <a:r>
              <a:rPr lang="en-US" baseline="-25000" dirty="0">
                <a:solidFill>
                  <a:srgbClr val="00487E"/>
                </a:solidFill>
              </a:rPr>
              <a:t>n</a:t>
            </a:r>
            <a:r>
              <a:rPr lang="en-US" dirty="0" smtClean="0">
                <a:solidFill>
                  <a:srgbClr val="00487E"/>
                </a:solidFill>
                <a:latin typeface="CMSS9"/>
              </a:rPr>
              <a:t> </a:t>
            </a:r>
            <a:r>
              <a:rPr lang="en-US" dirty="0">
                <a:solidFill>
                  <a:srgbClr val="0000FF"/>
                </a:solidFill>
                <a:latin typeface="CMSS9"/>
              </a:rPr>
              <a:t>for encryption</a:t>
            </a:r>
            <a:r>
              <a:rPr lang="en-US" dirty="0" smtClean="0">
                <a:solidFill>
                  <a:srgbClr val="0000FF"/>
                </a:solidFill>
                <a:latin typeface="CMSS9"/>
              </a:rPr>
              <a:t>?</a:t>
            </a:r>
            <a:endParaRPr lang="en-US" dirty="0">
              <a:solidFill>
                <a:srgbClr val="0000FF"/>
              </a:solidFill>
              <a:latin typeface="CMSS9"/>
            </a:endParaRPr>
          </a:p>
        </p:txBody>
      </p:sp>
    </p:spTree>
    <p:extLst>
      <p:ext uri="{BB962C8B-B14F-4D97-AF65-F5344CB8AC3E}">
        <p14:creationId xmlns:p14="http://schemas.microsoft.com/office/powerpoint/2010/main" val="23863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Inverse Function of </a:t>
            </a:r>
            <a:r>
              <a:rPr lang="pt-BR" dirty="0" smtClean="0"/>
              <a:t>· </a:t>
            </a:r>
            <a:r>
              <a:rPr lang="en-US" baseline="-25000" dirty="0" smtClean="0"/>
              <a:t>n </a:t>
            </a:r>
            <a:r>
              <a:rPr lang="en-US" dirty="0" smtClean="0"/>
              <a:t>– Division Mod N?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1193800" y="1155032"/>
            <a:ext cx="9961880" cy="48055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pt-BR" sz="2800" dirty="0" smtClean="0"/>
              <a:t>E(x) = a </a:t>
            </a:r>
            <a:r>
              <a:rPr lang="pt-BR" sz="2800" dirty="0"/>
              <a:t>· </a:t>
            </a:r>
            <a:r>
              <a:rPr lang="en-US" sz="2800" baseline="-25000" dirty="0" smtClean="0"/>
              <a:t>n </a:t>
            </a:r>
            <a:r>
              <a:rPr lang="pt-BR" sz="2800" dirty="0"/>
              <a:t>x </a:t>
            </a:r>
            <a:r>
              <a:rPr lang="pt-BR" sz="2800" dirty="0" smtClean="0"/>
              <a:t> </a:t>
            </a:r>
            <a:r>
              <a:rPr lang="pt-BR" sz="2800" dirty="0" smtClean="0">
                <a:sym typeface="Wingdings" panose="05000000000000000000" pitchFamily="2" charset="2"/>
              </a:rPr>
              <a:t>   </a:t>
            </a:r>
            <a:r>
              <a:rPr lang="pt-BR" sz="2800" dirty="0" smtClean="0"/>
              <a:t>D(x</a:t>
            </a:r>
            <a:r>
              <a:rPr lang="pt-BR" sz="2800" dirty="0"/>
              <a:t>) = </a:t>
            </a:r>
            <a:r>
              <a:rPr lang="en-US" sz="2800" dirty="0" smtClean="0"/>
              <a:t>E</a:t>
            </a:r>
            <a:r>
              <a:rPr lang="en-US" sz="2800" baseline="30000" dirty="0" smtClean="0"/>
              <a:t>-1</a:t>
            </a:r>
            <a:r>
              <a:rPr lang="en-US" sz="2800" dirty="0" smtClean="0"/>
              <a:t>(x)</a:t>
            </a:r>
            <a:r>
              <a:rPr lang="pt-BR" sz="2800" dirty="0" smtClean="0"/>
              <a:t>     s.t.   D(E(x)) = x</a:t>
            </a:r>
          </a:p>
          <a:p>
            <a:endParaRPr lang="pt-BR" dirty="0" smtClean="0"/>
          </a:p>
          <a:p>
            <a:r>
              <a:rPr lang="pt-BR" dirty="0" smtClean="0"/>
              <a:t>D(x) </a:t>
            </a:r>
            <a:r>
              <a:rPr lang="pt-BR" dirty="0"/>
              <a:t>= a</a:t>
            </a:r>
            <a:r>
              <a:rPr lang="pt-BR" baseline="30000" dirty="0"/>
              <a:t>-1 </a:t>
            </a:r>
            <a:r>
              <a:rPr lang="pt-BR" dirty="0"/>
              <a:t>· </a:t>
            </a:r>
            <a:r>
              <a:rPr lang="en-US" baseline="-25000" dirty="0"/>
              <a:t>n </a:t>
            </a:r>
            <a:r>
              <a:rPr lang="pt-BR" dirty="0" smtClean="0"/>
              <a:t>x                                          Note:</a:t>
            </a:r>
            <a:r>
              <a:rPr lang="pt-BR" u="sng" dirty="0" smtClean="0"/>
              <a:t> a</a:t>
            </a:r>
            <a:r>
              <a:rPr lang="pt-BR" u="sng" baseline="30000" dirty="0" smtClean="0"/>
              <a:t>-1</a:t>
            </a:r>
            <a:r>
              <a:rPr lang="pt-BR" u="sng" dirty="0" smtClean="0"/>
              <a:t> is not 1/a, it is another number from </a:t>
            </a:r>
            <a:r>
              <a:rPr lang="pt-BR" dirty="0" smtClean="0"/>
              <a:t>Z</a:t>
            </a:r>
            <a:r>
              <a:rPr lang="pt-BR" baseline="-25000" dirty="0" smtClean="0"/>
              <a:t>n</a:t>
            </a:r>
            <a:r>
              <a:rPr lang="pt-BR" dirty="0" smtClean="0"/>
              <a:t> ! </a:t>
            </a:r>
          </a:p>
          <a:p>
            <a:r>
              <a:rPr lang="pt-BR" dirty="0"/>
              <a:t>D(E(x)) </a:t>
            </a:r>
            <a:r>
              <a:rPr lang="pt-BR" dirty="0" smtClean="0"/>
              <a:t>= </a:t>
            </a:r>
            <a:r>
              <a:rPr lang="pt-BR" dirty="0"/>
              <a:t>a</a:t>
            </a:r>
            <a:r>
              <a:rPr lang="pt-BR" baseline="30000" dirty="0"/>
              <a:t>-1 </a:t>
            </a:r>
            <a:r>
              <a:rPr lang="pt-BR" dirty="0"/>
              <a:t>· </a:t>
            </a:r>
            <a:r>
              <a:rPr lang="en-US" baseline="-25000" dirty="0"/>
              <a:t>n </a:t>
            </a:r>
            <a:r>
              <a:rPr lang="pt-BR" dirty="0" smtClean="0"/>
              <a:t>E(x) = </a:t>
            </a:r>
            <a:r>
              <a:rPr lang="pt-BR" dirty="0"/>
              <a:t>a</a:t>
            </a:r>
            <a:r>
              <a:rPr lang="pt-BR" baseline="30000" dirty="0"/>
              <a:t>-1 </a:t>
            </a:r>
            <a:r>
              <a:rPr lang="pt-BR" dirty="0"/>
              <a:t>· </a:t>
            </a:r>
            <a:r>
              <a:rPr lang="en-US" baseline="-25000" dirty="0"/>
              <a:t>n </a:t>
            </a:r>
            <a:r>
              <a:rPr lang="pt-BR" dirty="0" smtClean="0"/>
              <a:t>(</a:t>
            </a:r>
            <a:r>
              <a:rPr lang="pt-BR" dirty="0"/>
              <a:t>a · </a:t>
            </a:r>
            <a:r>
              <a:rPr lang="en-US" baseline="-25000" dirty="0"/>
              <a:t>n </a:t>
            </a:r>
            <a:r>
              <a:rPr lang="pt-BR" dirty="0"/>
              <a:t>x </a:t>
            </a:r>
            <a:r>
              <a:rPr lang="pt-BR" dirty="0" smtClean="0"/>
              <a:t>)  = (a</a:t>
            </a:r>
            <a:r>
              <a:rPr lang="pt-BR" baseline="30000" dirty="0" smtClean="0"/>
              <a:t>-1 </a:t>
            </a:r>
            <a:r>
              <a:rPr lang="pt-BR" dirty="0"/>
              <a:t>· </a:t>
            </a:r>
            <a:r>
              <a:rPr lang="en-US" baseline="-25000" dirty="0"/>
              <a:t>n </a:t>
            </a:r>
            <a:r>
              <a:rPr lang="pt-BR" dirty="0" smtClean="0"/>
              <a:t>a) </a:t>
            </a:r>
            <a:r>
              <a:rPr lang="pt-BR" dirty="0"/>
              <a:t>· </a:t>
            </a:r>
            <a:r>
              <a:rPr lang="en-US" baseline="-25000" dirty="0"/>
              <a:t>n </a:t>
            </a:r>
            <a:r>
              <a:rPr lang="pt-BR" dirty="0"/>
              <a:t>x </a:t>
            </a:r>
            <a:r>
              <a:rPr lang="pt-BR" dirty="0" smtClean="0"/>
              <a:t>= x		</a:t>
            </a:r>
            <a:r>
              <a:rPr lang="pt-BR" dirty="0" smtClean="0">
                <a:sym typeface="Wingdings" panose="05000000000000000000" pitchFamily="2" charset="2"/>
              </a:rPr>
              <a:t> 	</a:t>
            </a:r>
            <a:r>
              <a:rPr lang="pt-BR" dirty="0" smtClean="0"/>
              <a:t>associative law </a:t>
            </a:r>
            <a:endParaRPr lang="pt-BR" dirty="0"/>
          </a:p>
          <a:p>
            <a:r>
              <a:rPr lang="pt-BR" dirty="0" smtClean="0"/>
              <a:t>So</a:t>
            </a:r>
          </a:p>
          <a:p>
            <a:r>
              <a:rPr lang="pt-BR" dirty="0"/>
              <a:t> </a:t>
            </a:r>
            <a:r>
              <a:rPr lang="pt-BR" dirty="0" smtClean="0"/>
              <a:t>	</a:t>
            </a:r>
            <a:r>
              <a:rPr lang="pt-BR" dirty="0"/>
              <a:t>D(x) = a</a:t>
            </a:r>
            <a:r>
              <a:rPr lang="pt-BR" baseline="30000" dirty="0"/>
              <a:t>-1 </a:t>
            </a:r>
            <a:r>
              <a:rPr lang="pt-BR" dirty="0"/>
              <a:t>· </a:t>
            </a:r>
            <a:r>
              <a:rPr lang="en-US" baseline="-25000" dirty="0"/>
              <a:t>n </a:t>
            </a:r>
            <a:r>
              <a:rPr lang="pt-BR" dirty="0" smtClean="0"/>
              <a:t>x  is </a:t>
            </a:r>
            <a:r>
              <a:rPr lang="en-US" dirty="0"/>
              <a:t>E</a:t>
            </a:r>
            <a:r>
              <a:rPr lang="en-US" baseline="30000" dirty="0"/>
              <a:t>-1</a:t>
            </a:r>
            <a:r>
              <a:rPr lang="en-US" dirty="0"/>
              <a:t>(x)</a:t>
            </a:r>
            <a:r>
              <a:rPr lang="pt-BR" dirty="0"/>
              <a:t> </a:t>
            </a:r>
            <a:r>
              <a:rPr lang="pt-BR" dirty="0" smtClean="0">
                <a:solidFill>
                  <a:srgbClr val="FF0000"/>
                </a:solidFill>
              </a:rPr>
              <a:t>when </a:t>
            </a:r>
            <a:r>
              <a:rPr lang="pt-BR" dirty="0">
                <a:solidFill>
                  <a:srgbClr val="FF0000"/>
                </a:solidFill>
              </a:rPr>
              <a:t>a</a:t>
            </a:r>
            <a:r>
              <a:rPr lang="pt-BR" baseline="30000" dirty="0">
                <a:solidFill>
                  <a:srgbClr val="FF0000"/>
                </a:solidFill>
              </a:rPr>
              <a:t>-1 </a:t>
            </a:r>
            <a:r>
              <a:rPr lang="pt-BR" dirty="0" smtClean="0">
                <a:solidFill>
                  <a:srgbClr val="FF0000"/>
                </a:solidFill>
              </a:rPr>
              <a:t>exists! (or a has a </a:t>
            </a:r>
            <a:r>
              <a:rPr lang="en-US" u="sng" dirty="0" smtClean="0">
                <a:solidFill>
                  <a:srgbClr val="FF0000"/>
                </a:solidFill>
              </a:rPr>
              <a:t>multiplicative inverse</a:t>
            </a:r>
            <a:r>
              <a:rPr lang="en-US" dirty="0" smtClean="0">
                <a:solidFill>
                  <a:srgbClr val="FF0000"/>
                </a:solidFill>
              </a:rPr>
              <a:t> in Z</a:t>
            </a:r>
            <a:r>
              <a:rPr lang="en-US" baseline="-25000" dirty="0" smtClean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pt-BR" baseline="-25000" dirty="0" smtClean="0">
              <a:solidFill>
                <a:srgbClr val="FF0000"/>
              </a:solidFill>
            </a:endParaRPr>
          </a:p>
          <a:p>
            <a:endParaRPr lang="pt-BR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 smtClean="0"/>
              <a:t>But when does a </a:t>
            </a:r>
            <a:r>
              <a:rPr lang="pt-BR" sz="2800" dirty="0"/>
              <a:t>have a</a:t>
            </a:r>
            <a:r>
              <a:rPr lang="pt-BR" sz="2800" baseline="30000" dirty="0"/>
              <a:t>-1 </a:t>
            </a:r>
            <a:r>
              <a:rPr lang="pt-BR" sz="2800" dirty="0" smtClean="0"/>
              <a:t>in Z</a:t>
            </a:r>
            <a:r>
              <a:rPr lang="pt-BR" sz="2800" baseline="-25000" dirty="0" smtClean="0"/>
              <a:t>n</a:t>
            </a:r>
            <a:r>
              <a:rPr lang="pt-BR" sz="2800" dirty="0" smtClean="0"/>
              <a:t>?</a:t>
            </a:r>
          </a:p>
          <a:p>
            <a:r>
              <a:rPr lang="en-US" dirty="0" smtClean="0"/>
              <a:t>If and </a:t>
            </a:r>
            <a:r>
              <a:rPr lang="en-US" dirty="0"/>
              <a:t>only </a:t>
            </a:r>
            <a:r>
              <a:rPr lang="en-US" dirty="0" smtClean="0"/>
              <a:t>if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are </a:t>
            </a:r>
            <a:r>
              <a:rPr lang="en-US" u="sng" dirty="0" smtClean="0">
                <a:solidFill>
                  <a:srgbClr val="FF0000"/>
                </a:solidFill>
              </a:rPr>
              <a:t>relatively prime</a:t>
            </a:r>
            <a:r>
              <a:rPr lang="en-US" dirty="0" smtClean="0"/>
              <a:t>, i.e</a:t>
            </a:r>
            <a:r>
              <a:rPr lang="en-US" dirty="0"/>
              <a:t>., they have </a:t>
            </a:r>
            <a:r>
              <a:rPr lang="en-US" dirty="0" smtClean="0"/>
              <a:t>no </a:t>
            </a:r>
            <a:r>
              <a:rPr lang="en-US" dirty="0" smtClean="0">
                <a:solidFill>
                  <a:srgbClr val="FF0000"/>
                </a:solidFill>
              </a:rPr>
              <a:t>common divisor</a:t>
            </a:r>
            <a:r>
              <a:rPr lang="en-US" dirty="0" smtClean="0"/>
              <a:t> greater than 1.</a:t>
            </a:r>
          </a:p>
        </p:txBody>
      </p:sp>
    </p:spTree>
    <p:extLst>
      <p:ext uri="{BB962C8B-B14F-4D97-AF65-F5344CB8AC3E}">
        <p14:creationId xmlns:p14="http://schemas.microsoft.com/office/powerpoint/2010/main" val="251587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Greatest Common Divisor (GCD)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1193800" y="1155032"/>
            <a:ext cx="9961880" cy="4805502"/>
          </a:xfrm>
        </p:spPr>
        <p:txBody>
          <a:bodyPr>
            <a:normAutofit/>
          </a:bodyPr>
          <a:lstStyle/>
          <a:p>
            <a:r>
              <a:rPr lang="en-US" sz="2800" dirty="0"/>
              <a:t>Definition</a:t>
            </a:r>
            <a:r>
              <a:rPr lang="en-US" sz="2800" dirty="0" smtClean="0"/>
              <a:t>: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Positive integer </a:t>
            </a:r>
            <a:r>
              <a:rPr lang="en-US" sz="2400" dirty="0" smtClean="0"/>
              <a:t>j </a:t>
            </a:r>
            <a:r>
              <a:rPr lang="en-US" sz="2400" dirty="0"/>
              <a:t>is a </a:t>
            </a:r>
            <a:r>
              <a:rPr lang="en-US" sz="2400" dirty="0">
                <a:solidFill>
                  <a:srgbClr val="FF0000"/>
                </a:solidFill>
              </a:rPr>
              <a:t>divisor </a:t>
            </a:r>
            <a:r>
              <a:rPr lang="en-US" sz="2400" dirty="0"/>
              <a:t>of integer </a:t>
            </a:r>
            <a:r>
              <a:rPr lang="en-US" sz="2400" dirty="0" smtClean="0"/>
              <a:t>k </a:t>
            </a:r>
            <a:r>
              <a:rPr lang="en-US" sz="2400" dirty="0"/>
              <a:t>if </a:t>
            </a:r>
            <a:r>
              <a:rPr lang="en-US" sz="2400" dirty="0" smtClean="0"/>
              <a:t>k </a:t>
            </a:r>
            <a:r>
              <a:rPr lang="en-US" sz="2400" dirty="0"/>
              <a:t>= </a:t>
            </a:r>
            <a:r>
              <a:rPr lang="en-US" sz="2400" dirty="0" err="1" smtClean="0"/>
              <a:t>jq</a:t>
            </a:r>
            <a:r>
              <a:rPr lang="en-US" sz="2400" dirty="0" smtClean="0"/>
              <a:t> </a:t>
            </a:r>
            <a:r>
              <a:rPr lang="en-US" sz="2400" dirty="0"/>
              <a:t>for some integer q.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/>
              <a:t> If </a:t>
            </a:r>
            <a:r>
              <a:rPr lang="en-US" sz="2400" dirty="0"/>
              <a:t>p is a divisor of both </a:t>
            </a:r>
            <a:r>
              <a:rPr lang="en-US" sz="2400" dirty="0" smtClean="0"/>
              <a:t>j </a:t>
            </a:r>
            <a:r>
              <a:rPr lang="en-US" sz="2400" dirty="0"/>
              <a:t>and </a:t>
            </a:r>
            <a:r>
              <a:rPr lang="en-US" sz="2400" dirty="0" smtClean="0"/>
              <a:t>k </a:t>
            </a:r>
            <a:r>
              <a:rPr lang="en-US" sz="2400" dirty="0"/>
              <a:t>then p is </a:t>
            </a:r>
            <a:r>
              <a:rPr lang="en-US" sz="2400" dirty="0" smtClean="0"/>
              <a:t>a </a:t>
            </a:r>
            <a:r>
              <a:rPr lang="en-US" sz="2400" dirty="0">
                <a:solidFill>
                  <a:srgbClr val="FF0000"/>
                </a:solidFill>
              </a:rPr>
              <a:t>common divisor</a:t>
            </a:r>
            <a:r>
              <a:rPr lang="en-US" sz="2400" dirty="0"/>
              <a:t> of </a:t>
            </a:r>
            <a:r>
              <a:rPr lang="en-US" sz="2400" dirty="0" smtClean="0"/>
              <a:t>j </a:t>
            </a:r>
            <a:r>
              <a:rPr lang="en-US" sz="2400" dirty="0"/>
              <a:t>and </a:t>
            </a:r>
            <a:r>
              <a:rPr lang="en-US" sz="2400" dirty="0" smtClean="0"/>
              <a:t>k. </a:t>
            </a:r>
          </a:p>
          <a:p>
            <a:pPr marL="292608" lvl="1" indent="0">
              <a:buNone/>
            </a:pPr>
            <a:r>
              <a:rPr lang="en-US" sz="2400" dirty="0" smtClean="0"/>
              <a:t>	 	1 </a:t>
            </a:r>
            <a:r>
              <a:rPr lang="en-US" sz="2400" dirty="0"/>
              <a:t>is </a:t>
            </a:r>
            <a:r>
              <a:rPr lang="en-US" sz="2400" dirty="0" smtClean="0"/>
              <a:t>always </a:t>
            </a:r>
            <a:r>
              <a:rPr lang="en-US" sz="2400" dirty="0"/>
              <a:t>a common </a:t>
            </a:r>
            <a:r>
              <a:rPr lang="en-US" sz="2400" dirty="0" smtClean="0"/>
              <a:t>divisor of j </a:t>
            </a:r>
            <a:r>
              <a:rPr lang="en-US" sz="2400" dirty="0"/>
              <a:t>and </a:t>
            </a:r>
            <a:r>
              <a:rPr lang="en-US" sz="2400" dirty="0" smtClean="0"/>
              <a:t>k.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gcd</a:t>
            </a:r>
            <a:r>
              <a:rPr lang="en-US" sz="2400" dirty="0" smtClean="0">
                <a:solidFill>
                  <a:srgbClr val="FF0000"/>
                </a:solidFill>
              </a:rPr>
              <a:t>(j, k) </a:t>
            </a:r>
            <a:r>
              <a:rPr lang="en-US" sz="2400" dirty="0" smtClean="0"/>
              <a:t>denotes the greatest </a:t>
            </a:r>
            <a:r>
              <a:rPr lang="en-US" sz="2400" dirty="0"/>
              <a:t>common </a:t>
            </a:r>
            <a:r>
              <a:rPr lang="en-US" sz="2400" dirty="0" smtClean="0"/>
              <a:t>divisor of</a:t>
            </a:r>
            <a:r>
              <a:rPr lang="en-US" sz="2400" dirty="0"/>
              <a:t> </a:t>
            </a:r>
            <a:r>
              <a:rPr lang="en-US" sz="2400" dirty="0" smtClean="0"/>
              <a:t>j and</a:t>
            </a:r>
            <a:r>
              <a:rPr lang="en-US" sz="2400" dirty="0"/>
              <a:t> </a:t>
            </a:r>
            <a:r>
              <a:rPr lang="en-US" sz="2400" dirty="0" smtClean="0"/>
              <a:t>k.</a:t>
            </a:r>
          </a:p>
          <a:p>
            <a:pPr marL="201168" lvl="1" indent="0">
              <a:buNone/>
            </a:pPr>
            <a:endParaRPr lang="en-US" sz="2400" dirty="0"/>
          </a:p>
          <a:p>
            <a:pPr marL="201168" lvl="1" indent="0">
              <a:buNone/>
            </a:pPr>
            <a:r>
              <a:rPr lang="en-US" sz="2800" dirty="0"/>
              <a:t>Examples:</a:t>
            </a:r>
          </a:p>
          <a:p>
            <a:pPr marL="201168" lvl="1" indent="0">
              <a:buNone/>
            </a:pPr>
            <a:r>
              <a:rPr lang="en-US" sz="2400" dirty="0" smtClean="0"/>
              <a:t> 	{</a:t>
            </a:r>
            <a:r>
              <a:rPr lang="en-US" sz="2400" dirty="0"/>
              <a:t>1,2,3,6} are all of the common divisors of 24 and 30.</a:t>
            </a:r>
          </a:p>
          <a:p>
            <a:pPr marL="201168" lvl="1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gcd</a:t>
            </a:r>
            <a:r>
              <a:rPr lang="en-US" sz="2400" dirty="0" smtClean="0"/>
              <a:t>(24,30</a:t>
            </a:r>
            <a:r>
              <a:rPr lang="en-US" sz="2400" dirty="0"/>
              <a:t>) = 6</a:t>
            </a:r>
          </a:p>
        </p:txBody>
      </p:sp>
    </p:spTree>
    <p:extLst>
      <p:ext uri="{BB962C8B-B14F-4D97-AF65-F5344CB8AC3E}">
        <p14:creationId xmlns:p14="http://schemas.microsoft.com/office/powerpoint/2010/main" val="274163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Number Theory?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93800" y="1117601"/>
            <a:ext cx="10058400" cy="476408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Godfrey Harold </a:t>
            </a:r>
            <a:r>
              <a:rPr lang="en-US" dirty="0" smtClean="0">
                <a:solidFill>
                  <a:srgbClr val="FF0000"/>
                </a:solidFill>
              </a:rPr>
              <a:t>Hardy </a:t>
            </a:r>
            <a:r>
              <a:rPr lang="en-US" dirty="0" smtClean="0"/>
              <a:t>(b</a:t>
            </a:r>
            <a:r>
              <a:rPr lang="en-US" dirty="0"/>
              <a:t>. 1877. d. </a:t>
            </a:r>
            <a:r>
              <a:rPr lang="en-US" dirty="0" smtClean="0"/>
              <a:t>1947)</a:t>
            </a:r>
            <a:endParaRPr lang="en-US" dirty="0"/>
          </a:p>
          <a:p>
            <a:r>
              <a:rPr lang="en-US" dirty="0" smtClean="0"/>
              <a:t>– a </a:t>
            </a:r>
            <a:r>
              <a:rPr lang="en-US" dirty="0"/>
              <a:t>prominent British </a:t>
            </a:r>
            <a:r>
              <a:rPr lang="en-US" dirty="0" smtClean="0"/>
              <a:t>mathematician</a:t>
            </a:r>
          </a:p>
          <a:p>
            <a:r>
              <a:rPr lang="en-US" dirty="0"/>
              <a:t>– </a:t>
            </a:r>
            <a:r>
              <a:rPr lang="en-US" dirty="0" smtClean="0"/>
              <a:t>great achievements in number </a:t>
            </a:r>
            <a:r>
              <a:rPr lang="en-US" dirty="0"/>
              <a:t>theory and mathematical </a:t>
            </a:r>
            <a:r>
              <a:rPr lang="en-US" dirty="0" smtClean="0"/>
              <a:t>analysis</a:t>
            </a:r>
          </a:p>
          <a:p>
            <a:r>
              <a:rPr lang="en-US" dirty="0"/>
              <a:t>In his 1940 </a:t>
            </a:r>
            <a:r>
              <a:rPr lang="en-US" dirty="0" smtClean="0"/>
              <a:t>autobiography “</a:t>
            </a: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Mathematician’s </a:t>
            </a:r>
            <a:r>
              <a:rPr lang="en-US" dirty="0" smtClean="0">
                <a:solidFill>
                  <a:srgbClr val="FF0000"/>
                </a:solidFill>
              </a:rPr>
              <a:t>Apology</a:t>
            </a:r>
            <a:r>
              <a:rPr lang="en-US" dirty="0" smtClean="0"/>
              <a:t>”, </a:t>
            </a:r>
            <a:r>
              <a:rPr lang="en-US" dirty="0"/>
              <a:t>Hardy wrote</a:t>
            </a:r>
          </a:p>
          <a:p>
            <a:r>
              <a:rPr lang="en-US" dirty="0"/>
              <a:t>”The great modern </a:t>
            </a:r>
            <a:r>
              <a:rPr lang="en-US" dirty="0" smtClean="0"/>
              <a:t>achievements </a:t>
            </a:r>
            <a:r>
              <a:rPr lang="en-US" dirty="0"/>
              <a:t>of applied mathematics have been in</a:t>
            </a:r>
          </a:p>
          <a:p>
            <a:r>
              <a:rPr lang="en-US" dirty="0"/>
              <a:t>relativity and quantum mechanics, and these subjects are, at present,</a:t>
            </a:r>
          </a:p>
          <a:p>
            <a:r>
              <a:rPr lang="en-US" dirty="0"/>
              <a:t>almost as ‘useless’ as the theory of numbers.”</a:t>
            </a:r>
          </a:p>
          <a:p>
            <a:r>
              <a:rPr lang="en-US" dirty="0"/>
              <a:t>”... then the great bulk of higher mathematics is useless. Modern</a:t>
            </a:r>
          </a:p>
          <a:p>
            <a:r>
              <a:rPr lang="en-US" dirty="0"/>
              <a:t>Geometry and algebra, the theory of numbers, the theory of aggregates</a:t>
            </a:r>
          </a:p>
          <a:p>
            <a:r>
              <a:rPr lang="en-US" dirty="0"/>
              <a:t>and functions, relativity, quantum mechanics – no one of them stands</a:t>
            </a:r>
          </a:p>
          <a:p>
            <a:r>
              <a:rPr lang="en-US" dirty="0"/>
              <a:t>the test much better than another, . . .”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However, number theory has become the </a:t>
            </a:r>
            <a:r>
              <a:rPr lang="en-US" sz="2800" dirty="0"/>
              <a:t>basis of modern coding </a:t>
            </a:r>
            <a:r>
              <a:rPr lang="en-US" sz="2800" dirty="0" smtClean="0"/>
              <a:t>theory. Computer </a:t>
            </a:r>
            <a:r>
              <a:rPr lang="en-US" sz="2800" dirty="0"/>
              <a:t>security and e-commerce would </a:t>
            </a:r>
            <a:r>
              <a:rPr lang="en-US" sz="2800" dirty="0" smtClean="0"/>
              <a:t>be impossible</a:t>
            </a:r>
            <a:r>
              <a:rPr lang="en-US" sz="2800" dirty="0"/>
              <a:t> </a:t>
            </a:r>
            <a:r>
              <a:rPr lang="en-US" sz="2800" dirty="0" smtClean="0"/>
              <a:t>without </a:t>
            </a:r>
            <a:r>
              <a:rPr lang="en-US" sz="2800" dirty="0"/>
              <a:t>it.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854" y="962527"/>
            <a:ext cx="3196902" cy="388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7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Relatively Prime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1193800" y="1155032"/>
            <a:ext cx="9961880" cy="480550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/>
              <a:t>Definition: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 Positive </a:t>
            </a:r>
            <a:r>
              <a:rPr lang="en-US" sz="2800" dirty="0"/>
              <a:t>integer p &gt; 1 is </a:t>
            </a:r>
            <a:r>
              <a:rPr lang="en-US" sz="2800" dirty="0">
                <a:solidFill>
                  <a:srgbClr val="FF0000"/>
                </a:solidFill>
              </a:rPr>
              <a:t>prime</a:t>
            </a:r>
            <a:r>
              <a:rPr lang="en-US" sz="2800" dirty="0"/>
              <a:t> if its only divisors are 1 </a:t>
            </a:r>
            <a:r>
              <a:rPr lang="en-US" sz="2800" dirty="0" smtClean="0"/>
              <a:t>and itself </a:t>
            </a:r>
            <a:r>
              <a:rPr lang="en-US" sz="2800" dirty="0"/>
              <a:t>. If p is not prime, it is </a:t>
            </a:r>
            <a:r>
              <a:rPr lang="en-US" sz="2800" dirty="0">
                <a:solidFill>
                  <a:srgbClr val="FF0000"/>
                </a:solidFill>
              </a:rPr>
              <a:t>composite</a:t>
            </a:r>
            <a:r>
              <a:rPr lang="en-US" sz="28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Factorization</a:t>
            </a:r>
            <a:r>
              <a:rPr lang="en-US" sz="2800" dirty="0"/>
              <a:t> of an integer </a:t>
            </a:r>
            <a:r>
              <a:rPr lang="en-US" sz="2800" dirty="0" smtClean="0"/>
              <a:t>K </a:t>
            </a:r>
            <a:r>
              <a:rPr lang="en-US" sz="2800" dirty="0"/>
              <a:t>is to find a set of (repeatable) prime numbers whose product is equal to </a:t>
            </a:r>
            <a:r>
              <a:rPr lang="en-US" sz="2800" dirty="0" smtClean="0"/>
              <a:t>K. </a:t>
            </a:r>
            <a:r>
              <a:rPr lang="en-US" sz="2800" dirty="0"/>
              <a:t>These prime numbers are prime divisors of </a:t>
            </a:r>
            <a:r>
              <a:rPr lang="en-US" sz="2800" dirty="0" smtClean="0"/>
              <a:t>K.</a:t>
            </a: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 j </a:t>
            </a:r>
            <a:r>
              <a:rPr lang="en-US" sz="2800" dirty="0"/>
              <a:t>and </a:t>
            </a:r>
            <a:r>
              <a:rPr lang="en-US" sz="2800" dirty="0" smtClean="0"/>
              <a:t>k </a:t>
            </a:r>
            <a:r>
              <a:rPr lang="en-US" sz="2800" dirty="0"/>
              <a:t>are </a:t>
            </a:r>
            <a:r>
              <a:rPr lang="en-US" sz="2800" dirty="0">
                <a:solidFill>
                  <a:srgbClr val="FF0000"/>
                </a:solidFill>
              </a:rPr>
              <a:t>relatively prime</a:t>
            </a:r>
            <a:r>
              <a:rPr lang="en-US" sz="2800" dirty="0"/>
              <a:t> if they have no </a:t>
            </a:r>
            <a:r>
              <a:rPr lang="en-US" sz="2800" dirty="0" smtClean="0"/>
              <a:t>common divisor </a:t>
            </a:r>
            <a:r>
              <a:rPr lang="en-US" sz="2800" dirty="0"/>
              <a:t>other than 1, i.e., </a:t>
            </a:r>
            <a:r>
              <a:rPr lang="en-US" sz="2800" dirty="0" err="1" smtClean="0"/>
              <a:t>gcd</a:t>
            </a:r>
            <a:r>
              <a:rPr lang="en-US" sz="2800" dirty="0" smtClean="0"/>
              <a:t>(j, k) </a:t>
            </a:r>
            <a:r>
              <a:rPr lang="en-US" sz="2800" dirty="0"/>
              <a:t>= 1</a:t>
            </a:r>
            <a:r>
              <a:rPr lang="en-US" sz="2800" dirty="0" smtClean="0"/>
              <a:t>.</a:t>
            </a:r>
          </a:p>
          <a:p>
            <a:r>
              <a:rPr lang="en-US" sz="2400" dirty="0" smtClean="0"/>
              <a:t>Examples</a:t>
            </a:r>
            <a:r>
              <a:rPr lang="en-US" sz="2400" dirty="0"/>
              <a:t>:</a:t>
            </a:r>
          </a:p>
          <a:p>
            <a:r>
              <a:rPr lang="en-US" sz="2400" dirty="0" smtClean="0"/>
              <a:t>•	2</a:t>
            </a:r>
            <a:r>
              <a:rPr lang="en-US" sz="2400" dirty="0"/>
              <a:t>, 3, 5, 7, 11 are prime.</a:t>
            </a:r>
          </a:p>
          <a:p>
            <a:r>
              <a:rPr lang="en-US" sz="2400" dirty="0" smtClean="0"/>
              <a:t> 	33 </a:t>
            </a:r>
            <a:r>
              <a:rPr lang="en-US" sz="2400" dirty="0"/>
              <a:t>= 3 · 11 is composite</a:t>
            </a:r>
          </a:p>
          <a:p>
            <a:r>
              <a:rPr lang="en-US" sz="2400" dirty="0"/>
              <a:t>• </a:t>
            </a:r>
            <a:r>
              <a:rPr lang="en-US" sz="2400" dirty="0" smtClean="0"/>
              <a:t> 	</a:t>
            </a:r>
            <a:r>
              <a:rPr lang="en-US" sz="2400" dirty="0" err="1" smtClean="0"/>
              <a:t>gcd</a:t>
            </a:r>
            <a:r>
              <a:rPr lang="en-US" sz="2400" dirty="0" smtClean="0"/>
              <a:t>(77</a:t>
            </a:r>
            <a:r>
              <a:rPr lang="en-US" sz="2400" dirty="0"/>
              <a:t>, 34) = 1, so 77 and 34 are relatively prime</a:t>
            </a:r>
          </a:p>
          <a:p>
            <a:r>
              <a:rPr lang="en-US" sz="2400" dirty="0" smtClean="0"/>
              <a:t> 	</a:t>
            </a:r>
            <a:r>
              <a:rPr lang="en-US" sz="2400" dirty="0" err="1" smtClean="0"/>
              <a:t>gcd</a:t>
            </a:r>
            <a:r>
              <a:rPr lang="en-US" sz="2400" dirty="0" smtClean="0"/>
              <a:t>(77</a:t>
            </a:r>
            <a:r>
              <a:rPr lang="en-US" sz="2400" dirty="0"/>
              <a:t>, 33) = 11, so 77 and 33 are not relatively prime</a:t>
            </a:r>
          </a:p>
        </p:txBody>
      </p:sp>
    </p:spTree>
    <p:extLst>
      <p:ext uri="{BB962C8B-B14F-4D97-AF65-F5344CB8AC3E}">
        <p14:creationId xmlns:p14="http://schemas.microsoft.com/office/powerpoint/2010/main" val="317933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14600" y="2052638"/>
            <a:ext cx="6692900" cy="1449387"/>
          </a:xfrm>
        </p:spPr>
        <p:txBody>
          <a:bodyPr>
            <a:normAutofit/>
          </a:bodyPr>
          <a:lstStyle/>
          <a:p>
            <a:r>
              <a:rPr lang="en-US" dirty="0"/>
              <a:t>How to </a:t>
            </a:r>
            <a:r>
              <a:rPr lang="en-US" dirty="0" smtClean="0"/>
              <a:t>calculate 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j,k</a:t>
            </a:r>
            <a:r>
              <a:rPr lang="en-US" dirty="0" smtClean="0"/>
              <a:t>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6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Euclid’s Division </a:t>
            </a:r>
            <a:r>
              <a:rPr lang="en-US" dirty="0" smtClean="0"/>
              <a:t>Theorem and GCD algorithm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1193800" y="1155032"/>
            <a:ext cx="9961880" cy="480550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Let </a:t>
            </a:r>
            <a:r>
              <a:rPr lang="en-US" sz="2400" dirty="0" smtClean="0"/>
              <a:t>j </a:t>
            </a:r>
            <a:r>
              <a:rPr lang="en-US" sz="2400" dirty="0"/>
              <a:t>be a positive integer. </a:t>
            </a:r>
            <a:r>
              <a:rPr lang="en-US" sz="2400" dirty="0" smtClean="0"/>
              <a:t>Then for </a:t>
            </a:r>
            <a:r>
              <a:rPr lang="en-US" sz="2400" dirty="0"/>
              <a:t>every nonnegative integer </a:t>
            </a:r>
            <a:r>
              <a:rPr lang="en-US" sz="2400" dirty="0" smtClean="0"/>
              <a:t>k, </a:t>
            </a:r>
            <a:r>
              <a:rPr lang="en-US" sz="2400" dirty="0"/>
              <a:t>there exist unique </a:t>
            </a:r>
            <a:r>
              <a:rPr lang="en-US" sz="2400" dirty="0" smtClean="0"/>
              <a:t>integers q</a:t>
            </a:r>
            <a:r>
              <a:rPr lang="en-US" sz="2400" dirty="0"/>
              <a:t>, r such that </a:t>
            </a:r>
            <a:endParaRPr lang="en-US" sz="2400" dirty="0" smtClean="0"/>
          </a:p>
          <a:p>
            <a:r>
              <a:rPr lang="en-US" sz="2400" dirty="0" smtClean="0"/>
              <a:t> 			k </a:t>
            </a:r>
            <a:r>
              <a:rPr lang="en-US" sz="2400" dirty="0"/>
              <a:t>= </a:t>
            </a:r>
            <a:r>
              <a:rPr lang="en-US" sz="2400" dirty="0" smtClean="0"/>
              <a:t>j</a:t>
            </a:r>
            <a:r>
              <a:rPr lang="pt-BR" sz="2400" dirty="0"/>
              <a:t> · </a:t>
            </a:r>
            <a:r>
              <a:rPr lang="en-US" sz="2400" dirty="0" smtClean="0"/>
              <a:t>q </a:t>
            </a:r>
            <a:r>
              <a:rPr lang="en-US" sz="2400" dirty="0"/>
              <a:t>+ r and </a:t>
            </a:r>
            <a:r>
              <a:rPr lang="en-US" sz="2400" dirty="0" smtClean="0"/>
              <a:t>0 ≤ r </a:t>
            </a:r>
            <a:r>
              <a:rPr lang="en-US" sz="2400" dirty="0"/>
              <a:t>&lt; </a:t>
            </a:r>
            <a:r>
              <a:rPr lang="en-US" sz="2400" dirty="0" smtClean="0"/>
              <a:t>j.</a:t>
            </a:r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Lemma</a:t>
            </a:r>
            <a:r>
              <a:rPr lang="en-US" sz="2400" dirty="0" smtClean="0"/>
              <a:t>: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	</a:t>
            </a:r>
            <a:r>
              <a:rPr lang="en-US" sz="2400" dirty="0"/>
              <a:t> If j, k, q, and r are nonnegative </a:t>
            </a:r>
            <a:r>
              <a:rPr lang="en-US" sz="2400" dirty="0" smtClean="0"/>
              <a:t>integers </a:t>
            </a:r>
            <a:r>
              <a:rPr lang="en-US" sz="2400" dirty="0" err="1" smtClean="0"/>
              <a:t>s.t.</a:t>
            </a:r>
            <a:r>
              <a:rPr lang="en-US" sz="2400" dirty="0" smtClean="0"/>
              <a:t> </a:t>
            </a:r>
            <a:r>
              <a:rPr lang="en-US" sz="2400" dirty="0"/>
              <a:t>k = </a:t>
            </a:r>
            <a:r>
              <a:rPr lang="en-US" sz="2400" dirty="0" smtClean="0"/>
              <a:t>j</a:t>
            </a:r>
            <a:r>
              <a:rPr lang="pt-BR" sz="2400" dirty="0"/>
              <a:t> · </a:t>
            </a:r>
            <a:r>
              <a:rPr lang="en-US" sz="2400" dirty="0" smtClean="0"/>
              <a:t>q </a:t>
            </a:r>
            <a:r>
              <a:rPr lang="en-US" sz="2400" dirty="0"/>
              <a:t>+ r, then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			</a:t>
            </a:r>
            <a:r>
              <a:rPr lang="en-US" sz="2400" dirty="0" err="1" smtClean="0"/>
              <a:t>gcd</a:t>
            </a:r>
            <a:r>
              <a:rPr lang="en-US" sz="2400" dirty="0" smtClean="0"/>
              <a:t>(j</a:t>
            </a:r>
            <a:r>
              <a:rPr lang="en-US" sz="2400" dirty="0"/>
              <a:t>, k) = </a:t>
            </a:r>
            <a:r>
              <a:rPr lang="en-US" sz="2400" dirty="0" err="1"/>
              <a:t>gcd</a:t>
            </a:r>
            <a:r>
              <a:rPr lang="en-US" sz="2400" dirty="0"/>
              <a:t>(r, j). </a:t>
            </a:r>
            <a:endParaRPr lang="en-US" sz="2400" dirty="0" smtClean="0"/>
          </a:p>
          <a:p>
            <a:r>
              <a:rPr lang="en-US" sz="2400" dirty="0" smtClean="0"/>
              <a:t>Example: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	77 = 33*2 + 11	k=77, j=33, q=2, r=11 </a:t>
            </a:r>
          </a:p>
          <a:p>
            <a:r>
              <a:rPr lang="en-US" sz="2400" dirty="0" smtClean="0"/>
              <a:t> 	</a:t>
            </a:r>
            <a:r>
              <a:rPr lang="en-US" sz="2400" dirty="0" err="1" smtClean="0"/>
              <a:t>gcd</a:t>
            </a:r>
            <a:r>
              <a:rPr lang="en-US" sz="2400" dirty="0" smtClean="0"/>
              <a:t>(33, 77) = </a:t>
            </a:r>
            <a:r>
              <a:rPr lang="en-US" sz="2400" dirty="0" err="1" smtClean="0"/>
              <a:t>gcd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11</a:t>
            </a:r>
            <a:r>
              <a:rPr lang="en-US" sz="2400" dirty="0" smtClean="0"/>
              <a:t>, 33) = </a:t>
            </a:r>
            <a:r>
              <a:rPr lang="en-US" sz="2400" dirty="0" err="1" smtClean="0"/>
              <a:t>gcd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0</a:t>
            </a:r>
            <a:r>
              <a:rPr lang="en-US" sz="2400" dirty="0" smtClean="0"/>
              <a:t>, 11) = 11	smaller value first</a:t>
            </a:r>
          </a:p>
          <a:p>
            <a:r>
              <a:rPr lang="en-US" sz="2400" dirty="0" smtClean="0"/>
              <a:t> 	Value </a:t>
            </a:r>
            <a:r>
              <a:rPr lang="en-US" sz="2400" dirty="0"/>
              <a:t>of r </a:t>
            </a:r>
            <a:r>
              <a:rPr lang="en-US" sz="2400" dirty="0" smtClean="0"/>
              <a:t>decreases </a:t>
            </a:r>
            <a:r>
              <a:rPr lang="en-US" sz="2400" dirty="0" smtClean="0">
                <a:sym typeface="Wingdings" panose="05000000000000000000" pitchFamily="2" charset="2"/>
              </a:rPr>
              <a:t> eventually terminates at 0.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3048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GCD Example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177976447"/>
              </p:ext>
            </p:extLst>
          </p:nvPr>
        </p:nvGraphicFramePr>
        <p:xfrm>
          <a:off x="1193800" y="1859085"/>
          <a:ext cx="99615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156"/>
                <a:gridCol w="996156"/>
                <a:gridCol w="996156"/>
                <a:gridCol w="996156"/>
                <a:gridCol w="996156"/>
                <a:gridCol w="996156"/>
                <a:gridCol w="996156"/>
                <a:gridCol w="996156"/>
                <a:gridCol w="996156"/>
                <a:gridCol w="9961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j(q)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70(1)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32(2)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6(5)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2(3)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97280" y="1246721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MSSBX10"/>
              </a:rPr>
              <a:t>Example: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MSS10"/>
              </a:rPr>
              <a:t>Find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MMI10"/>
              </a:rPr>
              <a:t>gcd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MR10"/>
              </a:rPr>
              <a:t>(70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MMI10"/>
              </a:rPr>
              <a:t>,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MR10"/>
              </a:rPr>
              <a:t>102)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68451" y="4651103"/>
            <a:ext cx="187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MMI10"/>
              </a:rPr>
              <a:t>gcd</a:t>
            </a:r>
            <a:r>
              <a:rPr lang="en-US" dirty="0">
                <a:latin typeface="CMR10"/>
              </a:rPr>
              <a:t>(70</a:t>
            </a:r>
            <a:r>
              <a:rPr lang="en-US" dirty="0">
                <a:latin typeface="CMMI10"/>
              </a:rPr>
              <a:t>, </a:t>
            </a:r>
            <a:r>
              <a:rPr lang="en-US" dirty="0">
                <a:latin typeface="CMR10"/>
              </a:rPr>
              <a:t>102) = 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73692" y="3849244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MR10"/>
              </a:rPr>
              <a:t>2           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MR10"/>
              </a:rPr>
              <a:t>0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545556" y="3835176"/>
            <a:ext cx="346419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329268" y="4218577"/>
            <a:ext cx="216288" cy="4325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26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GCD Example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112301594"/>
              </p:ext>
            </p:extLst>
          </p:nvPr>
        </p:nvGraphicFramePr>
        <p:xfrm>
          <a:off x="1193800" y="1859085"/>
          <a:ext cx="99615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156"/>
                <a:gridCol w="996156"/>
                <a:gridCol w="996156"/>
                <a:gridCol w="996156"/>
                <a:gridCol w="996156"/>
                <a:gridCol w="996156"/>
                <a:gridCol w="996156"/>
                <a:gridCol w="996156"/>
                <a:gridCol w="996156"/>
                <a:gridCol w="9961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j(q)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189(1)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63(3)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97280" y="1246721"/>
            <a:ext cx="3147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MSSBX10"/>
              </a:rPr>
              <a:t>Example: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MSS10"/>
              </a:rPr>
              <a:t>Find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MSS10"/>
              </a:rPr>
              <a:t>gcd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MSS10"/>
              </a:rPr>
              <a:t>(189, 252)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2181" y="3849245"/>
            <a:ext cx="2127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MSS10"/>
              </a:rPr>
              <a:t>gcd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MSS10"/>
              </a:rPr>
              <a:t>(189, 252) = 63</a:t>
            </a:r>
          </a:p>
        </p:txBody>
      </p:sp>
      <p:sp>
        <p:nvSpPr>
          <p:cNvPr id="7" name="Rectangle 6"/>
          <p:cNvSpPr/>
          <p:nvPr/>
        </p:nvSpPr>
        <p:spPr>
          <a:xfrm>
            <a:off x="7475218" y="3047386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MR10"/>
              </a:rPr>
              <a:t>63            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MR10"/>
              </a:rPr>
              <a:t>0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517422" y="3033318"/>
            <a:ext cx="346419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399610" y="3416719"/>
            <a:ext cx="216288" cy="4325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21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number of multiplicative inverses?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1193800" y="1155032"/>
            <a:ext cx="9961880" cy="480550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start using </a:t>
            </a:r>
            <a:r>
              <a:rPr lang="en-US" sz="2400" dirty="0" smtClean="0">
                <a:solidFill>
                  <a:srgbClr val="FF0000"/>
                </a:solidFill>
              </a:rPr>
              <a:t>a’</a:t>
            </a:r>
            <a:r>
              <a:rPr lang="en-US" sz="2400" dirty="0" smtClean="0"/>
              <a:t> instead of a</a:t>
            </a:r>
            <a:r>
              <a:rPr lang="en-US" sz="2400" baseline="30000" dirty="0" smtClean="0"/>
              <a:t>-1</a:t>
            </a:r>
            <a:r>
              <a:rPr lang="en-US" sz="2400" dirty="0" smtClean="0"/>
              <a:t> now for multiplication inverse to avoid confusion with 1/a!</a:t>
            </a:r>
            <a:r>
              <a:rPr lang="pt-BR" sz="2400" dirty="0">
                <a:sym typeface="Wingdings" panose="05000000000000000000" pitchFamily="2" charset="2"/>
              </a:rPr>
              <a:t>	</a:t>
            </a:r>
            <a:endParaRPr lang="pt-BR" sz="2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pt-BR" sz="2400" dirty="0" smtClean="0">
                <a:sym typeface="Wingdings" panose="05000000000000000000" pitchFamily="2" charset="2"/>
              </a:rPr>
              <a:t> </a:t>
            </a:r>
            <a:r>
              <a:rPr lang="pt-BR" sz="2400" u="sng" dirty="0" smtClean="0">
                <a:sym typeface="Wingdings" panose="05000000000000000000" pitchFamily="2" charset="2"/>
              </a:rPr>
              <a:t>Now we know</a:t>
            </a:r>
            <a:r>
              <a:rPr lang="pt-BR" sz="2400" dirty="0" smtClean="0">
                <a:sym typeface="Wingdings" panose="05000000000000000000" pitchFamily="2" charset="2"/>
              </a:rPr>
              <a:t>: </a:t>
            </a:r>
          </a:p>
          <a:p>
            <a:pPr marL="0" indent="0">
              <a:buNone/>
            </a:pPr>
            <a:r>
              <a:rPr lang="pt-BR" sz="2400" dirty="0">
                <a:sym typeface="Wingdings" panose="05000000000000000000" pitchFamily="2" charset="2"/>
              </a:rPr>
              <a:t> </a:t>
            </a:r>
            <a:r>
              <a:rPr lang="pt-BR" sz="2400" dirty="0" smtClean="0">
                <a:sym typeface="Wingdings" panose="05000000000000000000" pitchFamily="2" charset="2"/>
              </a:rPr>
              <a:t>	gcd(a,n) = 1  a’ exists in Z</a:t>
            </a:r>
            <a:r>
              <a:rPr lang="pt-BR" sz="2400" baseline="-25000" dirty="0" smtClean="0">
                <a:sym typeface="Wingdings" panose="05000000000000000000" pitchFamily="2" charset="2"/>
              </a:rPr>
              <a:t>n</a:t>
            </a:r>
            <a:r>
              <a:rPr lang="pt-BR" sz="2400" dirty="0" smtClean="0">
                <a:sym typeface="Wingdings" panose="05000000000000000000" pitchFamily="2" charset="2"/>
              </a:rPr>
              <a:t>!  </a:t>
            </a:r>
            <a:r>
              <a:rPr lang="en-US" sz="2400" dirty="0"/>
              <a:t>a ·</a:t>
            </a:r>
            <a:r>
              <a:rPr lang="en-US" sz="2400" baseline="-25000" dirty="0"/>
              <a:t>n</a:t>
            </a:r>
            <a:r>
              <a:rPr lang="en-US" sz="2400" dirty="0"/>
              <a:t> x = </a:t>
            </a:r>
            <a:r>
              <a:rPr lang="en-US" sz="2400" dirty="0" smtClean="0"/>
              <a:t>b  has solutions! Since</a:t>
            </a:r>
          </a:p>
          <a:p>
            <a:pPr marL="0" indent="0">
              <a:buNone/>
            </a:pPr>
            <a:r>
              <a:rPr lang="en-US" sz="2400" baseline="-25000" dirty="0">
                <a:sym typeface="Wingdings" panose="05000000000000000000" pitchFamily="2" charset="2"/>
              </a:rPr>
              <a:t> </a:t>
            </a:r>
            <a:r>
              <a:rPr lang="en-US" sz="2400" baseline="-25000" dirty="0" smtClean="0">
                <a:sym typeface="Wingdings" panose="05000000000000000000" pitchFamily="2" charset="2"/>
              </a:rPr>
              <a:t>			</a:t>
            </a:r>
            <a:r>
              <a:rPr lang="en-US" sz="2400" dirty="0"/>
              <a:t> </a:t>
            </a:r>
            <a:r>
              <a:rPr lang="en-US" sz="2400" dirty="0" smtClean="0"/>
              <a:t>a’ </a:t>
            </a:r>
            <a:r>
              <a:rPr lang="en-US" sz="2400" dirty="0"/>
              <a:t>·</a:t>
            </a:r>
            <a:r>
              <a:rPr lang="en-US" sz="2400" baseline="-25000" dirty="0"/>
              <a:t>n</a:t>
            </a:r>
            <a:r>
              <a:rPr lang="en-US" sz="2400" dirty="0"/>
              <a:t> </a:t>
            </a:r>
            <a:r>
              <a:rPr lang="en-US" sz="2400" dirty="0" smtClean="0"/>
              <a:t>(a </a:t>
            </a:r>
            <a:r>
              <a:rPr lang="en-US" sz="2400" dirty="0"/>
              <a:t>·</a:t>
            </a:r>
            <a:r>
              <a:rPr lang="en-US" sz="2400" baseline="-25000" dirty="0"/>
              <a:t>n</a:t>
            </a:r>
            <a:r>
              <a:rPr lang="en-US" sz="2400" dirty="0"/>
              <a:t> </a:t>
            </a:r>
            <a:r>
              <a:rPr lang="en-US" sz="2400" dirty="0" smtClean="0"/>
              <a:t>x) </a:t>
            </a:r>
            <a:r>
              <a:rPr lang="en-US" sz="2400" dirty="0"/>
              <a:t>= </a:t>
            </a:r>
            <a:r>
              <a:rPr lang="en-US" sz="2400" dirty="0" smtClean="0"/>
              <a:t>a’ </a:t>
            </a:r>
            <a:r>
              <a:rPr lang="en-US" sz="2400" dirty="0"/>
              <a:t>·</a:t>
            </a:r>
            <a:r>
              <a:rPr lang="en-US" sz="2400" baseline="-25000" dirty="0"/>
              <a:t>n</a:t>
            </a:r>
            <a:r>
              <a:rPr lang="en-US" sz="2400" dirty="0"/>
              <a:t> </a:t>
            </a:r>
            <a:r>
              <a:rPr lang="en-US" sz="2400" dirty="0" smtClean="0"/>
              <a:t>b</a:t>
            </a:r>
          </a:p>
          <a:p>
            <a:pPr marL="0" indent="0">
              <a:buNone/>
            </a:pPr>
            <a:r>
              <a:rPr lang="en-US" sz="2400" baseline="-25000" dirty="0">
                <a:sym typeface="Wingdings" panose="05000000000000000000" pitchFamily="2" charset="2"/>
              </a:rPr>
              <a:t> </a:t>
            </a:r>
            <a:r>
              <a:rPr lang="en-US" sz="2400" baseline="-25000" dirty="0" smtClean="0">
                <a:sym typeface="Wingdings" panose="05000000000000000000" pitchFamily="2" charset="2"/>
              </a:rPr>
              <a:t>				</a:t>
            </a:r>
            <a:r>
              <a:rPr lang="en-US" sz="2400" dirty="0"/>
              <a:t> </a:t>
            </a:r>
            <a:r>
              <a:rPr lang="en-US" sz="2400" dirty="0" smtClean="0"/>
              <a:t>x = </a:t>
            </a:r>
            <a:r>
              <a:rPr lang="en-US" sz="2400" dirty="0"/>
              <a:t>a’ ·</a:t>
            </a:r>
            <a:r>
              <a:rPr lang="en-US" sz="2400" baseline="-25000" dirty="0"/>
              <a:t>n</a:t>
            </a:r>
            <a:r>
              <a:rPr lang="en-US" sz="2400" dirty="0"/>
              <a:t> b</a:t>
            </a:r>
            <a:endParaRPr lang="pt-BR" sz="2400" baseline="-250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pt-BR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But how many multiplicative inverses does a have? Is x uniquely determined?</a:t>
            </a:r>
            <a:endParaRPr lang="en-US" sz="2400" dirty="0"/>
          </a:p>
          <a:p>
            <a:r>
              <a:rPr lang="en-US" sz="2400" dirty="0" smtClean="0"/>
              <a:t>Answer: YES, only one inverse exists if any!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If </a:t>
            </a:r>
            <a:r>
              <a:rPr lang="en-US" sz="2400" dirty="0">
                <a:solidFill>
                  <a:srgbClr val="FF0000"/>
                </a:solidFill>
              </a:rPr>
              <a:t>element a </a:t>
            </a:r>
            <a:r>
              <a:rPr lang="el-GR" sz="2400" dirty="0" smtClean="0">
                <a:solidFill>
                  <a:srgbClr val="FF0000"/>
                </a:solidFill>
              </a:rPr>
              <a:t>ϵ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Z</a:t>
            </a:r>
            <a:r>
              <a:rPr lang="en-US" sz="2400" baseline="-25000" dirty="0">
                <a:solidFill>
                  <a:srgbClr val="FF0000"/>
                </a:solidFill>
              </a:rPr>
              <a:t>n</a:t>
            </a:r>
            <a:r>
              <a:rPr lang="en-US" sz="2400" dirty="0">
                <a:solidFill>
                  <a:srgbClr val="FF0000"/>
                </a:solidFill>
              </a:rPr>
              <a:t> has a </a:t>
            </a:r>
            <a:r>
              <a:rPr lang="en-US" sz="2400" dirty="0" smtClean="0">
                <a:solidFill>
                  <a:srgbClr val="FF0000"/>
                </a:solidFill>
              </a:rPr>
              <a:t>multiplicative inverse</a:t>
            </a:r>
            <a:r>
              <a:rPr lang="en-US" sz="2400" dirty="0">
                <a:solidFill>
                  <a:srgbClr val="FF0000"/>
                </a:solidFill>
              </a:rPr>
              <a:t>, then the inverse </a:t>
            </a:r>
            <a:r>
              <a:rPr lang="en-US" sz="2400" dirty="0" smtClean="0">
                <a:solidFill>
                  <a:srgbClr val="FF0000"/>
                </a:solidFill>
              </a:rPr>
              <a:t>is unique!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311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multiplicative inverse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992" y="1696915"/>
            <a:ext cx="7038975" cy="3886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98937" y="1151070"/>
            <a:ext cx="10093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MSS10"/>
              </a:rPr>
              <a:t>Verification by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MSS10"/>
              </a:rPr>
              <a:t>scanning through the entire multiplication table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MSS10"/>
              </a:rPr>
              <a:t>. This is </a:t>
            </a:r>
            <a:r>
              <a:rPr lang="en-US" dirty="0" smtClean="0">
                <a:solidFill>
                  <a:srgbClr val="FF0000"/>
                </a:solidFill>
                <a:latin typeface="CMSS10"/>
              </a:rPr>
              <a:t>not feasible when n is large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MSS10"/>
              </a:rPr>
              <a:t>!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80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66092" y="2052638"/>
            <a:ext cx="10002130" cy="1449387"/>
          </a:xfrm>
        </p:spPr>
        <p:txBody>
          <a:bodyPr>
            <a:normAutofit/>
          </a:bodyPr>
          <a:lstStyle/>
          <a:p>
            <a:r>
              <a:rPr lang="en-US" dirty="0" smtClean="0"/>
              <a:t>Getting ready for calculating a’ efficiently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5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Modular </a:t>
            </a:r>
            <a:r>
              <a:rPr lang="en-US" dirty="0"/>
              <a:t>Equations to Normal Equations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7280" y="1729378"/>
            <a:ext cx="10058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SSBX10"/>
              </a:rPr>
              <a:t>Lemma 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MSSBX10"/>
              </a:rPr>
              <a:t> 	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MSS12"/>
              </a:rPr>
              <a:t>The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SS12"/>
              </a:rPr>
              <a:t>modular equation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MI12"/>
              </a:rPr>
              <a:t>a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SY10"/>
              </a:rPr>
              <a:t>·</a:t>
            </a:r>
            <a:r>
              <a:rPr lang="en-US" sz="2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MMI8"/>
              </a:rPr>
              <a:t>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MI8"/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MI12"/>
              </a:rPr>
              <a:t>x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R12"/>
              </a:rPr>
              <a:t>= 1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SS12"/>
              </a:rPr>
              <a:t>has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MSS12"/>
              </a:rPr>
              <a:t>a solution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SS12"/>
              </a:rPr>
              <a:t>in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MI12"/>
              </a:rPr>
              <a:t>Z</a:t>
            </a:r>
            <a:r>
              <a:rPr lang="en-US" sz="2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MMI8"/>
              </a:rPr>
              <a:t>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MI8"/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SS12"/>
              </a:rPr>
              <a:t>if and only if there exist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MSS12"/>
              </a:rPr>
              <a:t> 	integers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MI12"/>
              </a:rPr>
              <a:t>x,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MMI12"/>
              </a:rPr>
              <a:t>y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MSS12"/>
              </a:rPr>
              <a:t>such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SS12"/>
              </a:rPr>
              <a:t>that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MMI12"/>
              </a:rPr>
              <a:t>ax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R12"/>
              </a:rPr>
              <a:t>+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MMI12"/>
              </a:rPr>
              <a:t>ny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MI12"/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R12"/>
              </a:rPr>
              <a:t>= 1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SS12"/>
              </a:rPr>
              <a:t>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5972" y="3068432"/>
            <a:ext cx="97083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MMI12"/>
              </a:rPr>
              <a:t> </a:t>
            </a:r>
            <a:br>
              <a:rPr lang="en-US" dirty="0" smtClean="0">
                <a:solidFill>
                  <a:srgbClr val="C00000"/>
                </a:solidFill>
                <a:latin typeface="CMMI12"/>
              </a:rPr>
            </a:br>
            <a:r>
              <a:rPr lang="en-US" dirty="0" smtClean="0">
                <a:solidFill>
                  <a:srgbClr val="C00000"/>
                </a:solidFill>
                <a:latin typeface="CMMI12"/>
              </a:rPr>
              <a:t> 	</a:t>
            </a:r>
            <a:r>
              <a:rPr lang="pt-BR" dirty="0" smtClean="0">
                <a:solidFill>
                  <a:srgbClr val="C00000"/>
                </a:solidFill>
                <a:latin typeface="CMMI12"/>
              </a:rPr>
              <a:t>a </a:t>
            </a:r>
            <a:r>
              <a:rPr lang="en-US" dirty="0">
                <a:solidFill>
                  <a:srgbClr val="C00000"/>
                </a:solidFill>
                <a:latin typeface="CMSY10"/>
              </a:rPr>
              <a:t>·</a:t>
            </a:r>
            <a:r>
              <a:rPr lang="en-US" baseline="-25000" dirty="0">
                <a:solidFill>
                  <a:srgbClr val="C00000"/>
                </a:solidFill>
                <a:latin typeface="CMMI8"/>
              </a:rPr>
              <a:t>n</a:t>
            </a:r>
            <a:r>
              <a:rPr lang="en-US" dirty="0">
                <a:solidFill>
                  <a:srgbClr val="C00000"/>
                </a:solidFill>
                <a:latin typeface="CMMI8"/>
              </a:rPr>
              <a:t> </a:t>
            </a:r>
            <a:r>
              <a:rPr lang="pt-BR" dirty="0" smtClean="0">
                <a:solidFill>
                  <a:srgbClr val="C00000"/>
                </a:solidFill>
                <a:latin typeface="CMMI12"/>
              </a:rPr>
              <a:t>x</a:t>
            </a:r>
            <a:r>
              <a:rPr lang="en-US" dirty="0">
                <a:solidFill>
                  <a:srgbClr val="C00000"/>
                </a:solidFill>
                <a:latin typeface="CMMI12"/>
              </a:rPr>
              <a:t> =</a:t>
            </a:r>
            <a:r>
              <a:rPr lang="en-US" dirty="0" smtClean="0">
                <a:solidFill>
                  <a:srgbClr val="C00000"/>
                </a:solidFill>
                <a:latin typeface="CMMI12"/>
              </a:rPr>
              <a:t> r</a:t>
            </a:r>
            <a:r>
              <a:rPr lang="pt-BR" dirty="0" smtClean="0">
                <a:solidFill>
                  <a:srgbClr val="C00000"/>
                </a:solidFill>
                <a:latin typeface="CMMI12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MMI12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MSS12"/>
                <a:sym typeface="Wingdings" panose="05000000000000000000" pitchFamily="2" charset="2"/>
              </a:rPr>
              <a:t>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MSS12"/>
              </a:rPr>
              <a:t> </a:t>
            </a:r>
            <a:r>
              <a:rPr lang="en-US" dirty="0">
                <a:solidFill>
                  <a:srgbClr val="C00000"/>
                </a:solidFill>
                <a:latin typeface="CMMI12"/>
              </a:rPr>
              <a:t>ax </a:t>
            </a:r>
            <a:r>
              <a:rPr lang="en-US" dirty="0">
                <a:solidFill>
                  <a:srgbClr val="C00000"/>
                </a:solidFill>
                <a:latin typeface="CMR12"/>
              </a:rPr>
              <a:t>= </a:t>
            </a:r>
            <a:r>
              <a:rPr lang="en-US" dirty="0" err="1">
                <a:solidFill>
                  <a:srgbClr val="C00000"/>
                </a:solidFill>
                <a:latin typeface="CMMI12"/>
              </a:rPr>
              <a:t>qn</a:t>
            </a:r>
            <a:r>
              <a:rPr lang="en-US" dirty="0">
                <a:solidFill>
                  <a:srgbClr val="C00000"/>
                </a:solidFill>
                <a:latin typeface="CMMI12"/>
              </a:rPr>
              <a:t> </a:t>
            </a:r>
            <a:r>
              <a:rPr lang="en-US" dirty="0">
                <a:solidFill>
                  <a:srgbClr val="C00000"/>
                </a:solidFill>
                <a:latin typeface="CMR12"/>
              </a:rPr>
              <a:t>+ </a:t>
            </a:r>
            <a:r>
              <a:rPr lang="en-US" dirty="0">
                <a:solidFill>
                  <a:srgbClr val="C00000"/>
                </a:solidFill>
                <a:latin typeface="CMMI12"/>
              </a:rPr>
              <a:t>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MSS12"/>
              </a:rPr>
              <a:t>, with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MR12"/>
              </a:rPr>
              <a:t>0 ≤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MMI12"/>
              </a:rPr>
              <a:t>r &lt; 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MSS12"/>
              </a:rPr>
              <a:t>. 		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MMI12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MMI12"/>
              </a:rPr>
              <a:t>(Euclidian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MMI12"/>
              </a:rPr>
              <a:t>Division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MMI12"/>
              </a:rPr>
              <a:t>Theorem)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BR" dirty="0" smtClean="0">
              <a:solidFill>
                <a:schemeClr val="tx1">
                  <a:lumMod val="75000"/>
                  <a:lumOff val="25000"/>
                </a:schemeClr>
              </a:solidFill>
              <a:latin typeface="CMSS12"/>
            </a:endParaRP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MSS12"/>
              </a:rPr>
              <a:t>	</a:t>
            </a:r>
            <a:r>
              <a:rPr lang="pt-BR" dirty="0" smtClean="0">
                <a:solidFill>
                  <a:srgbClr val="C00000"/>
                </a:solidFill>
                <a:latin typeface="CMMI12"/>
              </a:rPr>
              <a:t>a </a:t>
            </a:r>
            <a:r>
              <a:rPr lang="en-US" dirty="0">
                <a:solidFill>
                  <a:srgbClr val="C00000"/>
                </a:solidFill>
                <a:latin typeface="CMSY10"/>
              </a:rPr>
              <a:t>·</a:t>
            </a:r>
            <a:r>
              <a:rPr lang="en-US" baseline="-25000" dirty="0">
                <a:solidFill>
                  <a:srgbClr val="C00000"/>
                </a:solidFill>
                <a:latin typeface="CMMI8"/>
              </a:rPr>
              <a:t>n</a:t>
            </a:r>
            <a:r>
              <a:rPr lang="en-US" dirty="0">
                <a:solidFill>
                  <a:srgbClr val="C00000"/>
                </a:solidFill>
                <a:latin typeface="CMMI8"/>
              </a:rPr>
              <a:t> </a:t>
            </a:r>
            <a:r>
              <a:rPr lang="pt-BR" dirty="0" smtClean="0">
                <a:solidFill>
                  <a:srgbClr val="C00000"/>
                </a:solidFill>
                <a:latin typeface="CMMI12"/>
              </a:rPr>
              <a:t>x </a:t>
            </a:r>
            <a:r>
              <a:rPr lang="pt-BR" dirty="0">
                <a:solidFill>
                  <a:srgbClr val="C00000"/>
                </a:solidFill>
                <a:latin typeface="CMR12"/>
              </a:rPr>
              <a:t>= </a:t>
            </a:r>
            <a:r>
              <a:rPr lang="pt-BR" dirty="0" smtClean="0">
                <a:solidFill>
                  <a:srgbClr val="C00000"/>
                </a:solidFill>
                <a:latin typeface="CMR12"/>
              </a:rPr>
              <a:t>1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MSS12"/>
                <a:sym typeface="Wingdings" panose="05000000000000000000" pitchFamily="2" charset="2"/>
              </a:rPr>
              <a:t>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MSS12"/>
              </a:rPr>
              <a:t> </a:t>
            </a:r>
            <a:r>
              <a:rPr lang="en-US" dirty="0">
                <a:solidFill>
                  <a:srgbClr val="C00000"/>
                </a:solidFill>
                <a:latin typeface="CMMI12"/>
              </a:rPr>
              <a:t>ax </a:t>
            </a:r>
            <a:r>
              <a:rPr lang="en-US" dirty="0">
                <a:solidFill>
                  <a:srgbClr val="C00000"/>
                </a:solidFill>
                <a:latin typeface="CMR12"/>
              </a:rPr>
              <a:t>= </a:t>
            </a:r>
            <a:r>
              <a:rPr lang="en-US" dirty="0" err="1">
                <a:solidFill>
                  <a:srgbClr val="C00000"/>
                </a:solidFill>
                <a:latin typeface="CMMI12"/>
              </a:rPr>
              <a:t>qn</a:t>
            </a:r>
            <a:r>
              <a:rPr lang="en-US" dirty="0">
                <a:solidFill>
                  <a:srgbClr val="C00000"/>
                </a:solidFill>
                <a:latin typeface="CMMI12"/>
              </a:rPr>
              <a:t> </a:t>
            </a:r>
            <a:r>
              <a:rPr lang="en-US" dirty="0">
                <a:solidFill>
                  <a:srgbClr val="C00000"/>
                </a:solidFill>
                <a:latin typeface="CMR12"/>
              </a:rPr>
              <a:t>+ </a:t>
            </a:r>
            <a:r>
              <a:rPr lang="en-US" dirty="0" smtClean="0">
                <a:solidFill>
                  <a:srgbClr val="C00000"/>
                </a:solidFill>
                <a:latin typeface="CMMI12"/>
              </a:rPr>
              <a:t>1</a:t>
            </a:r>
            <a:r>
              <a:rPr lang="pt-B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MR12"/>
              </a:rPr>
              <a:t> 	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MSS12"/>
                <a:sym typeface="Wingdings" panose="05000000000000000000" pitchFamily="2" charset="2"/>
              </a:rPr>
              <a:t>  </a:t>
            </a:r>
            <a:r>
              <a:rPr lang="en-US" dirty="0" smtClean="0">
                <a:solidFill>
                  <a:srgbClr val="C00000"/>
                </a:solidFill>
                <a:latin typeface="CMMI10"/>
              </a:rPr>
              <a:t>ax </a:t>
            </a:r>
            <a:r>
              <a:rPr lang="en-US" dirty="0">
                <a:solidFill>
                  <a:srgbClr val="C00000"/>
                </a:solidFill>
                <a:latin typeface="CMR10"/>
              </a:rPr>
              <a:t>+ (</a:t>
            </a:r>
            <a:r>
              <a:rPr lang="en-US" dirty="0">
                <a:solidFill>
                  <a:srgbClr val="C00000"/>
                </a:solidFill>
                <a:latin typeface="CMSY10"/>
              </a:rPr>
              <a:t>−</a:t>
            </a:r>
            <a:r>
              <a:rPr lang="en-US" dirty="0">
                <a:solidFill>
                  <a:srgbClr val="C00000"/>
                </a:solidFill>
                <a:latin typeface="CMMI10"/>
              </a:rPr>
              <a:t>q</a:t>
            </a:r>
            <a:r>
              <a:rPr lang="en-US" dirty="0">
                <a:solidFill>
                  <a:srgbClr val="C00000"/>
                </a:solidFill>
                <a:latin typeface="CMR10"/>
              </a:rPr>
              <a:t>)</a:t>
            </a:r>
            <a:r>
              <a:rPr lang="en-US" dirty="0">
                <a:solidFill>
                  <a:srgbClr val="C00000"/>
                </a:solidFill>
                <a:latin typeface="CMMI10"/>
              </a:rPr>
              <a:t>n </a:t>
            </a:r>
            <a:r>
              <a:rPr lang="en-US" dirty="0">
                <a:solidFill>
                  <a:srgbClr val="C00000"/>
                </a:solidFill>
                <a:latin typeface="CMR10"/>
              </a:rPr>
              <a:t>= 1</a:t>
            </a:r>
            <a:endParaRPr lang="pt-BR" dirty="0">
              <a:solidFill>
                <a:srgbClr val="C00000"/>
              </a:solidFill>
              <a:latin typeface="CMR12"/>
            </a:endParaRPr>
          </a:p>
          <a:p>
            <a:endParaRPr lang="pt-BR" dirty="0" smtClean="0">
              <a:solidFill>
                <a:schemeClr val="tx1">
                  <a:lumMod val="75000"/>
                  <a:lumOff val="25000"/>
                </a:schemeClr>
              </a:solidFill>
              <a:latin typeface="CMR12"/>
            </a:endParaRP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CMR12"/>
              </a:rPr>
              <a:t>	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MMI10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MR10"/>
              </a:rPr>
              <a:t>				y = -q</a:t>
            </a:r>
            <a:endParaRPr lang="pt-BR" dirty="0" smtClean="0">
              <a:solidFill>
                <a:schemeClr val="tx1">
                  <a:lumMod val="75000"/>
                  <a:lumOff val="25000"/>
                </a:schemeClr>
              </a:solidFill>
              <a:latin typeface="CMSS12"/>
            </a:endParaRP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CMSS1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7280" y="2699100"/>
            <a:ext cx="8611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SSBX10"/>
              </a:rPr>
              <a:t>Proof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MSSBX10"/>
              </a:rPr>
              <a:t>: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37981" y="1320363"/>
            <a:ext cx="4084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MMI12"/>
              </a:rPr>
              <a:t>Namely, a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MSS12"/>
              </a:rPr>
              <a:t>has a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MSS12"/>
              </a:rPr>
              <a:t>multiplicative inverse.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28603" y="1313654"/>
            <a:ext cx="4093699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528603" y="1729378"/>
            <a:ext cx="351692" cy="29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29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 to </a:t>
            </a:r>
            <a:r>
              <a:rPr lang="pt-BR" dirty="0">
                <a:latin typeface="CMMI12"/>
              </a:rPr>
              <a:t>a </a:t>
            </a:r>
            <a:r>
              <a:rPr lang="pt-BR" dirty="0">
                <a:latin typeface="CMSY10"/>
              </a:rPr>
              <a:t>·</a:t>
            </a:r>
            <a:r>
              <a:rPr lang="pt-BR" baseline="-25000" dirty="0">
                <a:latin typeface="CMMI8"/>
              </a:rPr>
              <a:t>n</a:t>
            </a:r>
            <a:r>
              <a:rPr lang="pt-BR" dirty="0">
                <a:latin typeface="CMMI8"/>
              </a:rPr>
              <a:t> </a:t>
            </a:r>
            <a:r>
              <a:rPr lang="pt-BR" dirty="0" smtClean="0">
                <a:latin typeface="CMMI12"/>
              </a:rPr>
              <a:t>x = 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19200" y="1462092"/>
            <a:ext cx="1003495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MSSBX10"/>
              </a:rPr>
              <a:t>Corollary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MSSBX10"/>
              </a:rPr>
              <a:t>: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MSS12"/>
              </a:rPr>
              <a:t> 	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MSS12"/>
              </a:rPr>
              <a:t>	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MSS12"/>
              </a:rPr>
              <a:t>If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MI12"/>
              </a:rPr>
              <a:t>a </a:t>
            </a:r>
            <a:r>
              <a:rPr lang="el-G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MMI12"/>
              </a:rPr>
              <a:t>ϵ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MMI12"/>
              </a:rPr>
              <a:t> Z</a:t>
            </a:r>
            <a:r>
              <a:rPr lang="en-US" sz="2000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MMI8"/>
              </a:rPr>
              <a:t>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MMI8"/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SS12"/>
              </a:rPr>
              <a:t>and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MI12"/>
              </a:rPr>
              <a:t>x, y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SS12"/>
              </a:rPr>
              <a:t>are integers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MSS12"/>
              </a:rPr>
              <a:t>such that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MI12"/>
              </a:rPr>
              <a:t>ax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R12"/>
              </a:rPr>
              <a:t>+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MMI12"/>
              </a:rPr>
              <a:t>ny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MI12"/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R12"/>
              </a:rPr>
              <a:t>= 1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SS12"/>
              </a:rPr>
              <a:t>, then the multiplicative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MSS12"/>
              </a:rPr>
              <a:t> 	inverse of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MMI12"/>
              </a:rPr>
              <a:t>a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SS12"/>
              </a:rPr>
              <a:t>in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MI12"/>
              </a:rPr>
              <a:t>Z</a:t>
            </a:r>
            <a:r>
              <a:rPr lang="en-US" sz="2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MMI8"/>
              </a:rPr>
              <a:t>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MI8"/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SS12"/>
              </a:rPr>
              <a:t>is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MI12"/>
              </a:rPr>
              <a:t>x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R12"/>
              </a:rPr>
              <a:t>mod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MI12"/>
              </a:rPr>
              <a:t>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SS12"/>
              </a:rPr>
              <a:t>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199" y="3180732"/>
            <a:ext cx="9598855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SSBX10"/>
              </a:rPr>
              <a:t>Proof: </a:t>
            </a:r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MSSBX10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MSSBX10"/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MSS12"/>
              </a:rPr>
              <a:t> 		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MMI12"/>
              </a:rPr>
              <a:t>n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SY10"/>
              </a:rPr>
              <a:t>·</a:t>
            </a:r>
            <a:r>
              <a:rPr lang="en-US" sz="2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MMI8"/>
              </a:rPr>
              <a:t>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MI8"/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MI12"/>
              </a:rPr>
              <a:t>y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R12"/>
              </a:rPr>
              <a:t>=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MR12"/>
              </a:rPr>
              <a:t>0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MSS12"/>
              </a:rPr>
              <a:t>,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SS12"/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MSS12"/>
              </a:rPr>
              <a:t>		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MMI12"/>
              </a:rPr>
              <a:t>a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SY10"/>
              </a:rPr>
              <a:t>·</a:t>
            </a:r>
            <a:r>
              <a:rPr lang="pt-BR" sz="2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MMI8"/>
              </a:rPr>
              <a:t>n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MI8"/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MI12"/>
              </a:rPr>
              <a:t>x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R12"/>
              </a:rPr>
              <a:t>=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MI12"/>
              </a:rPr>
              <a:t>a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SY10"/>
              </a:rPr>
              <a:t>·</a:t>
            </a:r>
            <a:r>
              <a:rPr lang="pt-BR" sz="2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MMI8"/>
              </a:rPr>
              <a:t>n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MI8"/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MI12"/>
              </a:rPr>
              <a:t>x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R12"/>
              </a:rPr>
              <a:t>+</a:t>
            </a:r>
            <a:r>
              <a:rPr lang="pt-BR" sz="2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MMI8"/>
              </a:rPr>
              <a:t>n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MI8"/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MI12"/>
              </a:rPr>
              <a:t>n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SY10"/>
              </a:rPr>
              <a:t>·</a:t>
            </a:r>
            <a:r>
              <a:rPr lang="pt-BR" sz="20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MMI8"/>
              </a:rPr>
              <a:t>n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MI8"/>
              </a:rPr>
              <a:t>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MI12"/>
              </a:rPr>
              <a:t>y </a:t>
            </a: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MMI12"/>
            </a:endParaRP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MI12"/>
              </a:rPr>
              <a:t>	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MMI12"/>
              </a:rPr>
              <a:t>	         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MR12"/>
              </a:rPr>
              <a:t>=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R12"/>
              </a:rPr>
              <a:t>(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MI12"/>
              </a:rPr>
              <a:t>ax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R12"/>
              </a:rPr>
              <a:t>+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MI12"/>
              </a:rPr>
              <a:t>ny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R12"/>
              </a:rPr>
              <a:t>) mod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MI12"/>
              </a:rPr>
              <a:t>n </a:t>
            </a:r>
            <a:endParaRPr lang="pt-B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CMMI12"/>
            </a:endParaRPr>
          </a:p>
          <a:p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MI12"/>
              </a:rPr>
              <a:t>	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MMI12"/>
              </a:rPr>
              <a:t>	         </a:t>
            </a:r>
            <a:r>
              <a:rPr lang="pt-B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MR12"/>
              </a:rPr>
              <a:t>=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MR12"/>
              </a:rPr>
              <a:t>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29440" y="4134839"/>
            <a:ext cx="2582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MMI12"/>
              </a:rPr>
              <a:t>How do we find x then?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29440" y="5196669"/>
            <a:ext cx="2826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MMI12"/>
              </a:rPr>
              <a:t>Extended GCD Algorithm!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>
            <a:off x="7920819" y="4504171"/>
            <a:ext cx="0" cy="5847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62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15900"/>
            <a:ext cx="10058400" cy="810260"/>
          </a:xfrm>
        </p:spPr>
        <p:txBody>
          <a:bodyPr/>
          <a:lstStyle/>
          <a:p>
            <a:r>
              <a:rPr lang="en-US" sz="4300" dirty="0" smtClean="0"/>
              <a:t>Brief Intro to Cryptography – </a:t>
            </a:r>
            <a:r>
              <a:rPr lang="en-US" sz="4300" dirty="0"/>
              <a:t>Terminology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1097280" y="1306830"/>
            <a:ext cx="8946541" cy="4979669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Sender, Receiver and </a:t>
            </a:r>
            <a:r>
              <a:rPr lang="en-US" b="1" dirty="0" smtClean="0"/>
              <a:t>Eavesdroppers</a:t>
            </a:r>
          </a:p>
          <a:p>
            <a:pPr marL="457200" lvl="1" indent="0">
              <a:buNone/>
            </a:pPr>
            <a:r>
              <a:rPr lang="en-US" dirty="0"/>
              <a:t>Eavesdroppers are assumed to have complete access to the </a:t>
            </a:r>
            <a:r>
              <a:rPr lang="en-US" dirty="0" smtClean="0"/>
              <a:t>communications between </a:t>
            </a:r>
            <a:r>
              <a:rPr lang="en-US" dirty="0"/>
              <a:t>the sender and receiver.</a:t>
            </a:r>
            <a:endParaRPr lang="en-US" b="1" i="1" dirty="0" smtClean="0"/>
          </a:p>
          <a:p>
            <a:r>
              <a:rPr lang="en-US" b="1" i="1" dirty="0"/>
              <a:t>Messages and </a:t>
            </a:r>
            <a:r>
              <a:rPr lang="en-US" b="1" i="1" dirty="0" smtClean="0"/>
              <a:t>Encryption</a:t>
            </a:r>
          </a:p>
          <a:p>
            <a:pPr lvl="1"/>
            <a:r>
              <a:rPr lang="en-US" b="1" dirty="0" smtClean="0"/>
              <a:t>Plaintext                     decryption or decipher </a:t>
            </a:r>
          </a:p>
          <a:p>
            <a:pPr lvl="1"/>
            <a:r>
              <a:rPr lang="en-US" b="1" dirty="0" smtClean="0"/>
              <a:t>Cipher text                 encryption or encipher</a:t>
            </a:r>
          </a:p>
          <a:p>
            <a:r>
              <a:rPr lang="en-US" b="1" dirty="0" smtClean="0"/>
              <a:t>Cryptography – </a:t>
            </a:r>
            <a:r>
              <a:rPr lang="en-US" dirty="0" smtClean="0"/>
              <a:t>keeping </a:t>
            </a:r>
            <a:r>
              <a:rPr lang="en-US" dirty="0"/>
              <a:t>messages </a:t>
            </a:r>
            <a:r>
              <a:rPr lang="en-US" dirty="0" smtClean="0"/>
              <a:t>secure</a:t>
            </a:r>
            <a:endParaRPr lang="en-US" b="1" dirty="0" smtClean="0"/>
          </a:p>
          <a:p>
            <a:pPr lvl="1"/>
            <a:r>
              <a:rPr lang="en-US" b="1" dirty="0" smtClean="0"/>
              <a:t>Cryptographers</a:t>
            </a:r>
          </a:p>
          <a:p>
            <a:r>
              <a:rPr lang="en-US" b="1" dirty="0" smtClean="0"/>
              <a:t>Cryptanalysis – </a:t>
            </a:r>
            <a:r>
              <a:rPr lang="en-US" dirty="0" smtClean="0"/>
              <a:t>breaking cipher text</a:t>
            </a:r>
          </a:p>
          <a:p>
            <a:pPr lvl="1"/>
            <a:r>
              <a:rPr lang="en-US" b="1" dirty="0"/>
              <a:t>Cryptanalysts</a:t>
            </a:r>
            <a:endParaRPr lang="en-US" b="1" dirty="0" smtClean="0"/>
          </a:p>
          <a:p>
            <a:r>
              <a:rPr lang="en-US" b="1" dirty="0" smtClean="0"/>
              <a:t>Cryptology – </a:t>
            </a:r>
            <a:r>
              <a:rPr lang="en-US" dirty="0" smtClean="0"/>
              <a:t>both cryptography </a:t>
            </a:r>
            <a:r>
              <a:rPr lang="en-US" dirty="0"/>
              <a:t>and cryptanalysis</a:t>
            </a:r>
            <a:r>
              <a:rPr lang="en-US" b="1" dirty="0" smtClean="0"/>
              <a:t> </a:t>
            </a:r>
          </a:p>
          <a:p>
            <a:pPr lvl="1"/>
            <a:r>
              <a:rPr lang="en-US" b="1" dirty="0" smtClean="0"/>
              <a:t>Cryptologists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generally </a:t>
            </a:r>
            <a:r>
              <a:rPr lang="en-US" dirty="0"/>
              <a:t>trained in theoretical </a:t>
            </a:r>
            <a:r>
              <a:rPr lang="en-US" dirty="0" smtClean="0"/>
              <a:t>mathematics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659" y="2899410"/>
            <a:ext cx="1473523" cy="54623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058" y="2482060"/>
            <a:ext cx="1473523" cy="41920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207" y="3659744"/>
            <a:ext cx="1930823" cy="4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Extended GCD </a:t>
            </a:r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855" y="1101692"/>
            <a:ext cx="7484012" cy="520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5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Extended GCD </a:t>
            </a:r>
            <a:r>
              <a:rPr lang="en-US" dirty="0" smtClean="0"/>
              <a:t>Algorithm – Example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690" y="1174651"/>
            <a:ext cx="7267575" cy="2286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049" y="1174651"/>
            <a:ext cx="3076923" cy="3358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434901" y="3723977"/>
            <a:ext cx="93831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MSS12"/>
              </a:rPr>
              <a:t>Given two integers </a:t>
            </a:r>
            <a:r>
              <a:rPr lang="en-US" sz="2400" dirty="0">
                <a:solidFill>
                  <a:srgbClr val="006600"/>
                </a:solidFill>
                <a:latin typeface="CMMI12"/>
              </a:rPr>
              <a:t>j, k</a:t>
            </a:r>
            <a:r>
              <a:rPr lang="en-US" sz="2400" dirty="0">
                <a:solidFill>
                  <a:srgbClr val="0000FF"/>
                </a:solidFill>
                <a:latin typeface="CMSS12"/>
              </a:rPr>
              <a:t>, Euclid’s </a:t>
            </a:r>
            <a:r>
              <a:rPr lang="en-US" sz="2400" dirty="0" smtClean="0">
                <a:solidFill>
                  <a:srgbClr val="0000FF"/>
                </a:solidFill>
                <a:latin typeface="CMSS12"/>
              </a:rPr>
              <a:t>extended GCD </a:t>
            </a:r>
            <a:r>
              <a:rPr lang="en-US" sz="2400" dirty="0">
                <a:solidFill>
                  <a:srgbClr val="0000FF"/>
                </a:solidFill>
                <a:latin typeface="CMSS12"/>
              </a:rPr>
              <a:t>algorithm computes </a:t>
            </a:r>
            <a:r>
              <a:rPr lang="en-US" sz="2400" dirty="0" err="1">
                <a:solidFill>
                  <a:srgbClr val="006600"/>
                </a:solidFill>
                <a:latin typeface="CMMI12"/>
              </a:rPr>
              <a:t>gcd</a:t>
            </a:r>
            <a:r>
              <a:rPr lang="en-US" sz="2400" dirty="0">
                <a:solidFill>
                  <a:srgbClr val="006600"/>
                </a:solidFill>
                <a:latin typeface="CMR12"/>
              </a:rPr>
              <a:t>(</a:t>
            </a:r>
            <a:r>
              <a:rPr lang="en-US" sz="2400" dirty="0">
                <a:solidFill>
                  <a:srgbClr val="006600"/>
                </a:solidFill>
                <a:latin typeface="CMMI12"/>
              </a:rPr>
              <a:t>j, k</a:t>
            </a:r>
            <a:r>
              <a:rPr lang="en-US" sz="2400" dirty="0">
                <a:solidFill>
                  <a:srgbClr val="006600"/>
                </a:solidFill>
                <a:latin typeface="CMR12"/>
              </a:rPr>
              <a:t>) </a:t>
            </a:r>
            <a:r>
              <a:rPr lang="en-US" sz="2400" dirty="0">
                <a:solidFill>
                  <a:srgbClr val="0000FF"/>
                </a:solidFill>
                <a:latin typeface="CMSS12"/>
              </a:rPr>
              <a:t>and </a:t>
            </a:r>
            <a:r>
              <a:rPr lang="en-US" sz="2400" dirty="0" smtClean="0">
                <a:solidFill>
                  <a:srgbClr val="0000FF"/>
                </a:solidFill>
                <a:latin typeface="CMSS12"/>
              </a:rPr>
              <a:t>two integers </a:t>
            </a:r>
            <a:r>
              <a:rPr lang="en-US" sz="2400" dirty="0">
                <a:solidFill>
                  <a:srgbClr val="006600"/>
                </a:solidFill>
                <a:latin typeface="CMMI12"/>
              </a:rPr>
              <a:t>x, y </a:t>
            </a:r>
            <a:r>
              <a:rPr lang="en-US" sz="2400" dirty="0">
                <a:solidFill>
                  <a:srgbClr val="0000FF"/>
                </a:solidFill>
                <a:latin typeface="CMSS12"/>
              </a:rPr>
              <a:t>such that </a:t>
            </a:r>
            <a:r>
              <a:rPr lang="en-US" sz="2400" dirty="0" err="1">
                <a:solidFill>
                  <a:srgbClr val="006600"/>
                </a:solidFill>
                <a:latin typeface="CMMI12"/>
              </a:rPr>
              <a:t>gcd</a:t>
            </a:r>
            <a:r>
              <a:rPr lang="en-US" sz="2400" dirty="0">
                <a:solidFill>
                  <a:srgbClr val="006600"/>
                </a:solidFill>
                <a:latin typeface="CMR12"/>
              </a:rPr>
              <a:t>(</a:t>
            </a:r>
            <a:r>
              <a:rPr lang="en-US" sz="2400" dirty="0">
                <a:solidFill>
                  <a:srgbClr val="006600"/>
                </a:solidFill>
                <a:latin typeface="CMMI12"/>
              </a:rPr>
              <a:t>j, k</a:t>
            </a:r>
            <a:r>
              <a:rPr lang="en-US" sz="2400" dirty="0">
                <a:solidFill>
                  <a:srgbClr val="006600"/>
                </a:solidFill>
                <a:latin typeface="CMR12"/>
              </a:rPr>
              <a:t>) = </a:t>
            </a:r>
            <a:r>
              <a:rPr lang="en-US" sz="2400" dirty="0" err="1">
                <a:solidFill>
                  <a:srgbClr val="006600"/>
                </a:solidFill>
                <a:latin typeface="CMMI12"/>
              </a:rPr>
              <a:t>jx</a:t>
            </a:r>
            <a:r>
              <a:rPr lang="en-US" sz="2400" dirty="0">
                <a:solidFill>
                  <a:srgbClr val="006600"/>
                </a:solidFill>
                <a:latin typeface="CMMI12"/>
              </a:rPr>
              <a:t> </a:t>
            </a:r>
            <a:r>
              <a:rPr lang="en-US" sz="2400" dirty="0">
                <a:solidFill>
                  <a:srgbClr val="006600"/>
                </a:solidFill>
                <a:latin typeface="CMR12"/>
              </a:rPr>
              <a:t>+ </a:t>
            </a:r>
            <a:r>
              <a:rPr lang="en-US" sz="2400" dirty="0" err="1">
                <a:solidFill>
                  <a:srgbClr val="006600"/>
                </a:solidFill>
                <a:latin typeface="CMMI12"/>
              </a:rPr>
              <a:t>ky</a:t>
            </a:r>
            <a:r>
              <a:rPr lang="en-US" sz="2400" dirty="0" err="1">
                <a:solidFill>
                  <a:srgbClr val="0000FF"/>
                </a:solidFill>
                <a:latin typeface="CMSS12"/>
              </a:rPr>
              <a:t>.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1434901" y="4818300"/>
            <a:ext cx="91580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MSS12"/>
              </a:rPr>
              <a:t>Two positive integers </a:t>
            </a:r>
            <a:r>
              <a:rPr lang="en-US" sz="2400" dirty="0">
                <a:solidFill>
                  <a:srgbClr val="006600"/>
                </a:solidFill>
                <a:latin typeface="CMMI12"/>
              </a:rPr>
              <a:t>j, k </a:t>
            </a:r>
            <a:r>
              <a:rPr lang="en-US" sz="2400" dirty="0" smtClean="0">
                <a:solidFill>
                  <a:srgbClr val="0000FF"/>
                </a:solidFill>
                <a:latin typeface="CMSS12"/>
              </a:rPr>
              <a:t>have </a:t>
            </a:r>
            <a:r>
              <a:rPr lang="en-US" sz="2400" dirty="0" err="1" smtClean="0">
                <a:solidFill>
                  <a:srgbClr val="006600"/>
                </a:solidFill>
                <a:latin typeface="CMMI12"/>
              </a:rPr>
              <a:t>gcd</a:t>
            </a:r>
            <a:r>
              <a:rPr lang="en-US" sz="2400" dirty="0" smtClean="0">
                <a:solidFill>
                  <a:srgbClr val="006600"/>
                </a:solidFill>
                <a:latin typeface="CMR12"/>
              </a:rPr>
              <a:t>(</a:t>
            </a:r>
            <a:r>
              <a:rPr lang="en-US" sz="2400" dirty="0" smtClean="0">
                <a:solidFill>
                  <a:srgbClr val="006600"/>
                </a:solidFill>
                <a:latin typeface="CMMI12"/>
              </a:rPr>
              <a:t>j</a:t>
            </a:r>
            <a:r>
              <a:rPr lang="en-US" sz="2400" dirty="0">
                <a:solidFill>
                  <a:srgbClr val="006600"/>
                </a:solidFill>
                <a:latin typeface="CMMI12"/>
              </a:rPr>
              <a:t>, k</a:t>
            </a:r>
            <a:r>
              <a:rPr lang="en-US" sz="2400" dirty="0">
                <a:solidFill>
                  <a:srgbClr val="006600"/>
                </a:solidFill>
                <a:latin typeface="CMR12"/>
              </a:rPr>
              <a:t>) = 1 </a:t>
            </a:r>
            <a:r>
              <a:rPr lang="en-US" sz="2400" dirty="0">
                <a:solidFill>
                  <a:srgbClr val="0000FF"/>
                </a:solidFill>
                <a:latin typeface="CMSS12"/>
              </a:rPr>
              <a:t>(and thus are relatively prime) if </a:t>
            </a:r>
            <a:r>
              <a:rPr lang="en-US" sz="2400" dirty="0" smtClean="0">
                <a:solidFill>
                  <a:srgbClr val="0000FF"/>
                </a:solidFill>
                <a:latin typeface="CMSS12"/>
              </a:rPr>
              <a:t>and only </a:t>
            </a:r>
            <a:r>
              <a:rPr lang="en-US" sz="2400" dirty="0">
                <a:solidFill>
                  <a:srgbClr val="0000FF"/>
                </a:solidFill>
                <a:latin typeface="CMSS12"/>
              </a:rPr>
              <a:t>if there are integers </a:t>
            </a:r>
            <a:r>
              <a:rPr lang="en-US" sz="2400" dirty="0">
                <a:solidFill>
                  <a:srgbClr val="006600"/>
                </a:solidFill>
                <a:latin typeface="CMMI12"/>
              </a:rPr>
              <a:t>x, y </a:t>
            </a:r>
            <a:r>
              <a:rPr lang="en-US" sz="2400" dirty="0">
                <a:solidFill>
                  <a:srgbClr val="0000FF"/>
                </a:solidFill>
                <a:latin typeface="CMSS12"/>
              </a:rPr>
              <a:t>such that </a:t>
            </a:r>
            <a:r>
              <a:rPr lang="en-US" sz="2400" dirty="0" err="1">
                <a:solidFill>
                  <a:srgbClr val="006600"/>
                </a:solidFill>
                <a:latin typeface="CMMI12"/>
              </a:rPr>
              <a:t>jx</a:t>
            </a:r>
            <a:r>
              <a:rPr lang="en-US" sz="2400" dirty="0">
                <a:solidFill>
                  <a:srgbClr val="006600"/>
                </a:solidFill>
                <a:latin typeface="CMMI12"/>
              </a:rPr>
              <a:t> </a:t>
            </a:r>
            <a:r>
              <a:rPr lang="en-US" sz="2400" dirty="0">
                <a:solidFill>
                  <a:srgbClr val="006600"/>
                </a:solidFill>
                <a:latin typeface="CMR12"/>
              </a:rPr>
              <a:t>+ </a:t>
            </a:r>
            <a:r>
              <a:rPr lang="en-US" sz="2400" dirty="0" err="1">
                <a:solidFill>
                  <a:srgbClr val="006600"/>
                </a:solidFill>
                <a:latin typeface="CMMI12"/>
              </a:rPr>
              <a:t>ky</a:t>
            </a:r>
            <a:r>
              <a:rPr lang="en-US" sz="2400" dirty="0">
                <a:solidFill>
                  <a:srgbClr val="006600"/>
                </a:solidFill>
                <a:latin typeface="CMMI12"/>
              </a:rPr>
              <a:t> </a:t>
            </a:r>
            <a:r>
              <a:rPr lang="en-US" sz="2400" dirty="0">
                <a:solidFill>
                  <a:srgbClr val="006600"/>
                </a:solidFill>
                <a:latin typeface="CMR12"/>
              </a:rPr>
              <a:t>= 1</a:t>
            </a:r>
            <a:r>
              <a:rPr lang="en-US" sz="2400" dirty="0">
                <a:solidFill>
                  <a:srgbClr val="0000FF"/>
                </a:solidFill>
                <a:latin typeface="CMSS12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035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Computing Inverses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219200" y="1462092"/>
            <a:ext cx="100349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Corollary: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If </a:t>
            </a:r>
            <a:r>
              <a:rPr lang="en-US" sz="2400" dirty="0"/>
              <a:t>an element </a:t>
            </a:r>
            <a:r>
              <a:rPr lang="en-US" sz="2400" dirty="0" smtClean="0"/>
              <a:t>a </a:t>
            </a:r>
            <a:r>
              <a:rPr lang="el-GR" sz="2400" dirty="0" smtClean="0"/>
              <a:t>ϵ</a:t>
            </a:r>
            <a:r>
              <a:rPr lang="en-US" sz="2400" dirty="0" smtClean="0"/>
              <a:t> Z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</a:t>
            </a:r>
            <a:r>
              <a:rPr lang="en-US" sz="2400" dirty="0"/>
              <a:t>has an </a:t>
            </a:r>
            <a:r>
              <a:rPr lang="en-US" sz="2400" dirty="0" smtClean="0"/>
              <a:t>inverse, we </a:t>
            </a:r>
            <a:r>
              <a:rPr lang="en-US" sz="2400" dirty="0"/>
              <a:t>can compute it by running </a:t>
            </a:r>
            <a:r>
              <a:rPr lang="en-US" sz="2400" dirty="0" smtClean="0"/>
              <a:t> 	Euclid’s </a:t>
            </a:r>
            <a:r>
              <a:rPr lang="en-US" sz="2400" dirty="0"/>
              <a:t>extended </a:t>
            </a:r>
            <a:r>
              <a:rPr lang="en-US" sz="2400" dirty="0" smtClean="0"/>
              <a:t>GCD algorithm </a:t>
            </a:r>
            <a:r>
              <a:rPr lang="en-US" sz="2400" dirty="0"/>
              <a:t>to determine integers x, y </a:t>
            </a:r>
            <a:r>
              <a:rPr lang="en-US" sz="2400" dirty="0" smtClean="0"/>
              <a:t>such </a:t>
            </a:r>
            <a:r>
              <a:rPr lang="en-US" sz="2400" dirty="0"/>
              <a:t>that </a:t>
            </a:r>
            <a:r>
              <a:rPr lang="en-US" sz="2400" dirty="0" smtClean="0"/>
              <a:t> 	</a:t>
            </a:r>
            <a:r>
              <a:rPr lang="en-US" sz="2400" dirty="0" err="1" smtClean="0"/>
              <a:t>ax+ny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smtClean="0"/>
              <a:t>1. The </a:t>
            </a:r>
            <a:r>
              <a:rPr lang="en-US" sz="2400" dirty="0"/>
              <a:t>inverse of a </a:t>
            </a:r>
            <a:r>
              <a:rPr lang="el-GR" sz="2400" dirty="0"/>
              <a:t>ϵ</a:t>
            </a:r>
            <a:r>
              <a:rPr lang="en-US" sz="2400" dirty="0"/>
              <a:t> Z</a:t>
            </a:r>
            <a:r>
              <a:rPr lang="en-US" sz="2400" baseline="-25000" dirty="0"/>
              <a:t>n</a:t>
            </a:r>
            <a:r>
              <a:rPr lang="en-US" sz="2400" dirty="0" smtClean="0"/>
              <a:t> </a:t>
            </a:r>
            <a:r>
              <a:rPr lang="en-US" sz="2400" dirty="0"/>
              <a:t>is x </a:t>
            </a:r>
            <a:r>
              <a:rPr lang="en-US" sz="2400" dirty="0" smtClean="0"/>
              <a:t>mod </a:t>
            </a:r>
            <a:r>
              <a:rPr lang="en-US" sz="2400" dirty="0"/>
              <a:t>n.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199" y="3180732"/>
            <a:ext cx="95988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Example: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Given </a:t>
            </a:r>
            <a:r>
              <a:rPr lang="en-US" sz="2000" dirty="0"/>
              <a:t>a = 27, n = 58 we can use </a:t>
            </a:r>
            <a:r>
              <a:rPr lang="en-US" sz="2000" dirty="0" smtClean="0"/>
              <a:t>the Extended </a:t>
            </a:r>
            <a:r>
              <a:rPr lang="en-US" sz="2000" dirty="0"/>
              <a:t>GCD algorithm to find </a:t>
            </a:r>
            <a:r>
              <a:rPr lang="en-US" sz="2000" dirty="0" smtClean="0"/>
              <a:t>that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			27</a:t>
            </a:r>
            <a:r>
              <a:rPr lang="en-US" sz="2000" dirty="0"/>
              <a:t>(−15) + 58(7) = 1.</a:t>
            </a:r>
          </a:p>
          <a:p>
            <a:r>
              <a:rPr lang="en-US" sz="2000" dirty="0"/>
              <a:t>Thus the multiplicative inverse of 27 in Z</a:t>
            </a:r>
            <a:r>
              <a:rPr lang="en-US" sz="2000" baseline="-25000" dirty="0"/>
              <a:t>58</a:t>
            </a:r>
            <a:r>
              <a:rPr lang="en-US" sz="2000" dirty="0"/>
              <a:t> </a:t>
            </a:r>
            <a:r>
              <a:rPr lang="en-US" sz="2000" dirty="0" smtClean="0"/>
              <a:t>is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			−</a:t>
            </a:r>
            <a:r>
              <a:rPr lang="en-US" sz="2000" dirty="0"/>
              <a:t>15 mod 58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	             = (−</a:t>
            </a:r>
            <a:r>
              <a:rPr lang="en-US" sz="2000" dirty="0"/>
              <a:t>15 </a:t>
            </a:r>
            <a:r>
              <a:rPr lang="en-US" sz="2000" dirty="0" smtClean="0"/>
              <a:t>+ 58) mod 58 = </a:t>
            </a:r>
            <a:r>
              <a:rPr lang="en-US" sz="2000" dirty="0"/>
              <a:t>43.</a:t>
            </a:r>
          </a:p>
          <a:p>
            <a:endParaRPr lang="en-US" sz="2000" dirty="0" smtClean="0"/>
          </a:p>
          <a:p>
            <a:r>
              <a:rPr lang="en-US" sz="2000" dirty="0" smtClean="0"/>
              <a:t>Reality </a:t>
            </a:r>
            <a:r>
              <a:rPr lang="en-US" sz="2000" dirty="0"/>
              <a:t>check: 27 · 43 = 1161 = 20 · 58 + 1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77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590" y="923119"/>
            <a:ext cx="11239500" cy="100415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RSA Public-Key Algorithm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61" y="2548488"/>
            <a:ext cx="3455157" cy="246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7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51426" y="1349564"/>
            <a:ext cx="3877645" cy="4401205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Also called </a:t>
            </a:r>
            <a:r>
              <a:rPr lang="en-US" sz="2000" b="1" dirty="0" smtClean="0"/>
              <a:t>asymmetric</a:t>
            </a:r>
            <a:r>
              <a:rPr lang="en-US" sz="2000" dirty="0" smtClean="0"/>
              <a:t> crypto! </a:t>
            </a:r>
          </a:p>
          <a:p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Two keys: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public key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private key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Encryption: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public key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Decryption: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private key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Encryption needs to be a one-way function, even if the encryption method is known!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052" y="1349564"/>
            <a:ext cx="5319408" cy="435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2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One-to-one function (mapping)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27052" y="4163824"/>
            <a:ext cx="95988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Let p be a prime number. For any </a:t>
            </a:r>
            <a:r>
              <a:rPr lang="en-US" sz="2000" dirty="0" smtClean="0"/>
              <a:t>nonzero number </a:t>
            </a:r>
            <a:r>
              <a:rPr lang="en-US" sz="2000" dirty="0"/>
              <a:t>a </a:t>
            </a:r>
            <a:r>
              <a:rPr lang="el-GR" sz="2000" dirty="0" smtClean="0"/>
              <a:t>ϵ</a:t>
            </a:r>
            <a:r>
              <a:rPr lang="en-US" sz="2000" dirty="0" smtClean="0"/>
              <a:t> </a:t>
            </a:r>
            <a:r>
              <a:rPr lang="en-US" sz="2000" dirty="0" err="1"/>
              <a:t>Z</a:t>
            </a:r>
            <a:r>
              <a:rPr lang="en-US" sz="2000" baseline="-25000" dirty="0" err="1"/>
              <a:t>p</a:t>
            </a:r>
            <a:r>
              <a:rPr lang="en-US" sz="2000" dirty="0"/>
              <a:t>, the function f</a:t>
            </a:r>
            <a:r>
              <a:rPr lang="en-US" sz="2000" baseline="-25000" dirty="0"/>
              <a:t>a</a:t>
            </a:r>
            <a:r>
              <a:rPr lang="en-US" sz="2000" dirty="0"/>
              <a:t>(x) = x ·</a:t>
            </a:r>
            <a:r>
              <a:rPr lang="en-US" sz="2000" baseline="-25000" dirty="0"/>
              <a:t>p</a:t>
            </a:r>
            <a:r>
              <a:rPr lang="en-US" sz="2000" dirty="0"/>
              <a:t> a is 1-to-1. </a:t>
            </a:r>
            <a:r>
              <a:rPr lang="en-US" sz="2000" dirty="0" smtClean="0"/>
              <a:t>In particular</a:t>
            </a:r>
            <a:r>
              <a:rPr lang="en-US" sz="2000" dirty="0"/>
              <a:t>, the numbers, 1 ·</a:t>
            </a:r>
            <a:r>
              <a:rPr lang="en-US" sz="2000" baseline="-25000" dirty="0"/>
              <a:t>p</a:t>
            </a:r>
            <a:r>
              <a:rPr lang="en-US" sz="2000" dirty="0"/>
              <a:t> a, 2 ·</a:t>
            </a:r>
            <a:r>
              <a:rPr lang="en-US" sz="2000" baseline="-25000" dirty="0"/>
              <a:t>p</a:t>
            </a:r>
            <a:r>
              <a:rPr lang="en-US" sz="2000" dirty="0"/>
              <a:t> a, . . . , (p − 1) ·</a:t>
            </a:r>
            <a:r>
              <a:rPr lang="en-US" sz="2000" baseline="-25000" dirty="0"/>
              <a:t>p</a:t>
            </a:r>
            <a:r>
              <a:rPr lang="en-US" sz="2000" dirty="0"/>
              <a:t> a </a:t>
            </a:r>
            <a:r>
              <a:rPr lang="en-US" sz="2000" dirty="0" smtClean="0"/>
              <a:t>, are </a:t>
            </a:r>
            <a:r>
              <a:rPr lang="en-US" sz="2000" dirty="0"/>
              <a:t>a </a:t>
            </a:r>
            <a:r>
              <a:rPr lang="en-US" sz="2000" u="sng" dirty="0"/>
              <a:t>permutation</a:t>
            </a:r>
            <a:r>
              <a:rPr lang="en-US" sz="2000" dirty="0"/>
              <a:t> of the set {1, 2, . . . , p − 1</a:t>
            </a:r>
            <a:r>
              <a:rPr lang="en-US" sz="2000" dirty="0" smtClean="0"/>
              <a:t>}.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/>
              <a:t>One-to-one function </a:t>
            </a:r>
            <a:r>
              <a:rPr lang="en-US" sz="2000" dirty="0">
                <a:sym typeface="Wingdings" panose="05000000000000000000" pitchFamily="2" charset="2"/>
              </a:rPr>
              <a:t> Its inverse function must exist!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439" y="1241714"/>
            <a:ext cx="4014080" cy="265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9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One way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1420624"/>
            <a:ext cx="95988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Given a one-to-one function </a:t>
            </a:r>
            <a:r>
              <a:rPr lang="en-US" sz="2000" dirty="0"/>
              <a:t>f(x</a:t>
            </a:r>
            <a:r>
              <a:rPr lang="en-US" sz="2000" dirty="0" smtClean="0"/>
              <a:t>) = y, easy to calculate y given x but not vice versa. 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7280" y="2551837"/>
            <a:ext cx="1005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MSS9"/>
              </a:rPr>
              <a:t>For public-key </a:t>
            </a:r>
            <a:r>
              <a:rPr lang="en-US" dirty="0" smtClean="0">
                <a:solidFill>
                  <a:srgbClr val="0000FF"/>
                </a:solidFill>
                <a:latin typeface="CMSS9"/>
              </a:rPr>
              <a:t>cryptography, the </a:t>
            </a:r>
            <a:r>
              <a:rPr lang="en-US" dirty="0">
                <a:solidFill>
                  <a:srgbClr val="FF0000"/>
                </a:solidFill>
                <a:latin typeface="CMSS9"/>
              </a:rPr>
              <a:t>public encoding </a:t>
            </a:r>
            <a:r>
              <a:rPr lang="en-US" dirty="0" smtClean="0">
                <a:solidFill>
                  <a:srgbClr val="FF0000"/>
                </a:solidFill>
                <a:latin typeface="CMSS9"/>
              </a:rPr>
              <a:t>function </a:t>
            </a:r>
            <a:r>
              <a:rPr lang="en-US" dirty="0" smtClean="0">
                <a:solidFill>
                  <a:srgbClr val="0000FF"/>
                </a:solidFill>
                <a:latin typeface="CMSS9"/>
              </a:rPr>
              <a:t>needs </a:t>
            </a:r>
            <a:r>
              <a:rPr lang="en-US" dirty="0">
                <a:solidFill>
                  <a:srgbClr val="0000FF"/>
                </a:solidFill>
                <a:latin typeface="CMSS9"/>
              </a:rPr>
              <a:t>to be </a:t>
            </a:r>
            <a:r>
              <a:rPr lang="en-US" dirty="0" smtClean="0">
                <a:solidFill>
                  <a:srgbClr val="FF0000"/>
                </a:solidFill>
                <a:latin typeface="CMSS9"/>
              </a:rPr>
              <a:t>one-way</a:t>
            </a:r>
            <a:r>
              <a:rPr lang="en-US" dirty="0" smtClean="0">
                <a:solidFill>
                  <a:srgbClr val="0000FF"/>
                </a:solidFill>
                <a:latin typeface="CMSS9"/>
              </a:rPr>
              <a:t>. The </a:t>
            </a:r>
            <a:r>
              <a:rPr lang="en-US" dirty="0">
                <a:solidFill>
                  <a:srgbClr val="FF0000"/>
                </a:solidFill>
                <a:latin typeface="CMSS9"/>
              </a:rPr>
              <a:t>secret decoding </a:t>
            </a:r>
            <a:r>
              <a:rPr lang="en-US" dirty="0" smtClean="0">
                <a:solidFill>
                  <a:srgbClr val="FF0000"/>
                </a:solidFill>
                <a:latin typeface="CMSS9"/>
              </a:rPr>
              <a:t>function</a:t>
            </a:r>
            <a:r>
              <a:rPr lang="en-US" dirty="0">
                <a:solidFill>
                  <a:srgbClr val="0000FF"/>
                </a:solidFill>
                <a:latin typeface="CMSS9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MSS9"/>
              </a:rPr>
              <a:t>is actually an </a:t>
            </a:r>
            <a:r>
              <a:rPr lang="en-US" dirty="0">
                <a:solidFill>
                  <a:srgbClr val="0000FF"/>
                </a:solidFill>
                <a:latin typeface="CMSS9"/>
              </a:rPr>
              <a:t>efficient way of calculating the inverse of </a:t>
            </a:r>
            <a:r>
              <a:rPr lang="en-US" dirty="0" smtClean="0">
                <a:solidFill>
                  <a:srgbClr val="006600"/>
                </a:solidFill>
                <a:latin typeface="CMMI9"/>
              </a:rPr>
              <a:t>encryption function</a:t>
            </a:r>
            <a:r>
              <a:rPr lang="en-US" dirty="0" smtClean="0">
                <a:solidFill>
                  <a:srgbClr val="0000FF"/>
                </a:solidFill>
                <a:latin typeface="CMSS9"/>
              </a:rPr>
              <a:t>.</a:t>
            </a:r>
            <a:endParaRPr lang="en-US" dirty="0">
              <a:solidFill>
                <a:srgbClr val="0000FF"/>
              </a:solidFill>
              <a:latin typeface="CMSS9"/>
            </a:endParaRPr>
          </a:p>
          <a:p>
            <a:r>
              <a:rPr lang="en-US" dirty="0">
                <a:solidFill>
                  <a:srgbClr val="0000FF"/>
                </a:solidFill>
                <a:latin typeface="CMSS9"/>
              </a:rPr>
              <a:t>This efficient way is only available to </a:t>
            </a:r>
            <a:r>
              <a:rPr lang="en-US" dirty="0" smtClean="0">
                <a:solidFill>
                  <a:srgbClr val="0000FF"/>
                </a:solidFill>
                <a:latin typeface="CMSS9"/>
              </a:rPr>
              <a:t>the </a:t>
            </a:r>
            <a:r>
              <a:rPr lang="en-US" dirty="0" smtClean="0">
                <a:solidFill>
                  <a:srgbClr val="FF0000"/>
                </a:solidFill>
                <a:latin typeface="CMSS9"/>
              </a:rPr>
              <a:t>“owner</a:t>
            </a:r>
            <a:r>
              <a:rPr lang="en-US" dirty="0">
                <a:solidFill>
                  <a:srgbClr val="FF0000"/>
                </a:solidFill>
                <a:latin typeface="CMSS9"/>
              </a:rPr>
              <a:t>” </a:t>
            </a:r>
            <a:r>
              <a:rPr lang="en-US" dirty="0">
                <a:solidFill>
                  <a:srgbClr val="0000FF"/>
                </a:solidFill>
                <a:latin typeface="CMSS9"/>
              </a:rPr>
              <a:t>who constructed </a:t>
            </a:r>
            <a:r>
              <a:rPr lang="en-US" dirty="0" smtClean="0">
                <a:solidFill>
                  <a:srgbClr val="006600"/>
                </a:solidFill>
                <a:latin typeface="CMMI9"/>
              </a:rPr>
              <a:t>the encryption function</a:t>
            </a:r>
            <a:r>
              <a:rPr lang="en-US" dirty="0" smtClean="0">
                <a:solidFill>
                  <a:srgbClr val="006600"/>
                </a:solidFill>
                <a:latin typeface="CMSS9"/>
              </a:rPr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67946" y="2001619"/>
            <a:ext cx="4057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MR10"/>
              </a:rPr>
              <a:t>f(m) = </a:t>
            </a:r>
            <a:r>
              <a:rPr lang="en-US" dirty="0">
                <a:solidFill>
                  <a:srgbClr val="FF0000"/>
                </a:solidFill>
                <a:latin typeface="CMMI10"/>
              </a:rPr>
              <a:t>m</a:t>
            </a:r>
            <a:r>
              <a:rPr lang="en-US" baseline="30000" dirty="0">
                <a:solidFill>
                  <a:srgbClr val="FF0000"/>
                </a:solidFill>
                <a:latin typeface="CMMI7"/>
              </a:rPr>
              <a:t>e</a:t>
            </a:r>
            <a:r>
              <a:rPr lang="en-US" sz="1400" dirty="0">
                <a:solidFill>
                  <a:srgbClr val="FF0000"/>
                </a:solidFill>
                <a:latin typeface="CMMI7"/>
              </a:rPr>
              <a:t> </a:t>
            </a:r>
            <a:r>
              <a:rPr lang="en-US" dirty="0">
                <a:solidFill>
                  <a:srgbClr val="FF0000"/>
                </a:solidFill>
                <a:latin typeface="CMR10"/>
              </a:rPr>
              <a:t>mod </a:t>
            </a:r>
            <a:r>
              <a:rPr lang="en-US" dirty="0">
                <a:solidFill>
                  <a:srgbClr val="FF0000"/>
                </a:solidFill>
                <a:latin typeface="CMMI10"/>
              </a:rPr>
              <a:t>n </a:t>
            </a:r>
            <a:r>
              <a:rPr lang="en-US" dirty="0">
                <a:solidFill>
                  <a:srgbClr val="006600"/>
                </a:solidFill>
                <a:latin typeface="CMSS10"/>
              </a:rPr>
              <a:t>is a one-way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9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Exponentiation mod </a:t>
            </a:r>
            <a:r>
              <a:rPr lang="en-US" dirty="0" smtClean="0"/>
              <a:t>n – Basis of RSA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69" y="2352343"/>
            <a:ext cx="9650437" cy="2059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69" y="1994657"/>
            <a:ext cx="1016223" cy="35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Rules of Exponentiation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861" y="1476930"/>
            <a:ext cx="6910314" cy="14735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861" y="3452866"/>
            <a:ext cx="7469237" cy="214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Fermat’s Little </a:t>
            </a:r>
            <a:r>
              <a:rPr lang="en-US" dirty="0" smtClean="0"/>
              <a:t>Theorem – Intro Example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414" y="1266093"/>
            <a:ext cx="5653144" cy="31631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1478920"/>
            <a:ext cx="4115702" cy="271846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09821" y="4564277"/>
            <a:ext cx="77547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MSS10"/>
              </a:rPr>
              <a:t>Theorem:</a:t>
            </a:r>
          </a:p>
          <a:p>
            <a:r>
              <a:rPr lang="en-US" dirty="0">
                <a:solidFill>
                  <a:srgbClr val="0000FF"/>
                </a:solidFill>
                <a:latin typeface="CMSS1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MSS10"/>
              </a:rPr>
              <a:t>	Let </a:t>
            </a:r>
            <a:r>
              <a:rPr lang="en-US" i="1" dirty="0">
                <a:solidFill>
                  <a:srgbClr val="0000FF"/>
                </a:solidFill>
                <a:latin typeface="CMMI10"/>
              </a:rPr>
              <a:t>p</a:t>
            </a:r>
            <a:r>
              <a:rPr lang="en-US" dirty="0">
                <a:solidFill>
                  <a:srgbClr val="0000FF"/>
                </a:solidFill>
                <a:latin typeface="CMMI10"/>
              </a:rPr>
              <a:t> </a:t>
            </a:r>
            <a:r>
              <a:rPr lang="en-US" dirty="0">
                <a:solidFill>
                  <a:srgbClr val="0000FF"/>
                </a:solidFill>
                <a:latin typeface="CMSS10"/>
              </a:rPr>
              <a:t>be a prime number. Then, for every nonzero </a:t>
            </a:r>
            <a:r>
              <a:rPr lang="en-US" dirty="0">
                <a:solidFill>
                  <a:srgbClr val="006600"/>
                </a:solidFill>
                <a:latin typeface="CMMI10"/>
              </a:rPr>
              <a:t>a </a:t>
            </a:r>
            <a:r>
              <a:rPr lang="el-GR" dirty="0" smtClean="0">
                <a:solidFill>
                  <a:srgbClr val="006600"/>
                </a:solidFill>
                <a:latin typeface="CMSY10"/>
              </a:rPr>
              <a:t>ϵ</a:t>
            </a:r>
            <a:r>
              <a:rPr lang="en-US" dirty="0" smtClean="0">
                <a:solidFill>
                  <a:srgbClr val="006600"/>
                </a:solidFill>
                <a:latin typeface="CMSY10"/>
              </a:rPr>
              <a:t> </a:t>
            </a:r>
            <a:r>
              <a:rPr lang="en-US" dirty="0" err="1" smtClean="0">
                <a:solidFill>
                  <a:srgbClr val="006600"/>
                </a:solidFill>
                <a:latin typeface="CMMI10"/>
              </a:rPr>
              <a:t>Z</a:t>
            </a:r>
            <a:r>
              <a:rPr lang="en-US" baseline="-25000" dirty="0" err="1" smtClean="0">
                <a:solidFill>
                  <a:srgbClr val="006600"/>
                </a:solidFill>
                <a:latin typeface="CMMI10"/>
              </a:rPr>
              <a:t>p</a:t>
            </a:r>
            <a:endParaRPr lang="en-US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6017460" y="5115831"/>
            <a:ext cx="1664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>
                <a:solidFill>
                  <a:srgbClr val="006600"/>
                </a:solidFill>
                <a:latin typeface="CMMI10"/>
              </a:rPr>
              <a:t>a</a:t>
            </a:r>
            <a:r>
              <a:rPr lang="da-DK" sz="1400" baseline="30000" dirty="0">
                <a:solidFill>
                  <a:srgbClr val="006600"/>
                </a:solidFill>
                <a:latin typeface="CMMI7"/>
              </a:rPr>
              <a:t>p</a:t>
            </a:r>
            <a:r>
              <a:rPr lang="da-DK" sz="1400" baseline="30000" dirty="0">
                <a:solidFill>
                  <a:srgbClr val="006600"/>
                </a:solidFill>
                <a:latin typeface="CMSY7"/>
              </a:rPr>
              <a:t>−</a:t>
            </a:r>
            <a:r>
              <a:rPr lang="da-DK" sz="1400" baseline="30000" dirty="0">
                <a:solidFill>
                  <a:srgbClr val="006600"/>
                </a:solidFill>
                <a:latin typeface="CMR7"/>
              </a:rPr>
              <a:t>1</a:t>
            </a:r>
            <a:r>
              <a:rPr lang="da-DK" sz="1400" dirty="0">
                <a:solidFill>
                  <a:srgbClr val="006600"/>
                </a:solidFill>
                <a:latin typeface="CMR7"/>
              </a:rPr>
              <a:t> </a:t>
            </a:r>
            <a:r>
              <a:rPr lang="da-DK" dirty="0">
                <a:solidFill>
                  <a:srgbClr val="006600"/>
                </a:solidFill>
                <a:latin typeface="CMR10"/>
              </a:rPr>
              <a:t>mod </a:t>
            </a:r>
            <a:r>
              <a:rPr lang="da-DK" dirty="0">
                <a:solidFill>
                  <a:srgbClr val="006600"/>
                </a:solidFill>
                <a:latin typeface="CMMI10"/>
              </a:rPr>
              <a:t>p </a:t>
            </a:r>
            <a:r>
              <a:rPr lang="da-DK" dirty="0">
                <a:solidFill>
                  <a:srgbClr val="006600"/>
                </a:solidFill>
                <a:latin typeface="CMR10"/>
              </a:rPr>
              <a:t>= 1</a:t>
            </a:r>
            <a:r>
              <a:rPr lang="da-DK" dirty="0">
                <a:solidFill>
                  <a:srgbClr val="000000"/>
                </a:solidFill>
                <a:latin typeface="CMSS1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1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15900"/>
            <a:ext cx="10058400" cy="810260"/>
          </a:xfrm>
        </p:spPr>
        <p:txBody>
          <a:bodyPr/>
          <a:lstStyle/>
          <a:p>
            <a:r>
              <a:rPr lang="en-US" sz="4300" dirty="0" smtClean="0"/>
              <a:t>Brief Intro to Cryptography – Terminology</a:t>
            </a:r>
            <a:endParaRPr lang="en-US" sz="4300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1097280" y="1306830"/>
            <a:ext cx="8946541" cy="4979669"/>
          </a:xfrm>
        </p:spPr>
        <p:txBody>
          <a:bodyPr>
            <a:normAutofit/>
          </a:bodyPr>
          <a:lstStyle/>
          <a:p>
            <a:r>
              <a:rPr lang="en-US" b="1" i="1" dirty="0"/>
              <a:t>Jobs of Cryptography</a:t>
            </a:r>
          </a:p>
          <a:p>
            <a:pPr lvl="1"/>
            <a:r>
              <a:rPr lang="en-US" b="1" i="1" dirty="0"/>
              <a:t>Confidentiality – </a:t>
            </a:r>
            <a:r>
              <a:rPr lang="en-US" dirty="0"/>
              <a:t>hiding messages</a:t>
            </a:r>
            <a:endParaRPr lang="en-US" b="1" i="1" dirty="0"/>
          </a:p>
          <a:p>
            <a:pPr lvl="1"/>
            <a:r>
              <a:rPr lang="en-US" b="1" i="1" dirty="0"/>
              <a:t>Authentication – </a:t>
            </a:r>
            <a:r>
              <a:rPr lang="en-US" dirty="0"/>
              <a:t>ascertain message origin</a:t>
            </a:r>
            <a:endParaRPr lang="en-US" b="1" i="1" dirty="0"/>
          </a:p>
          <a:p>
            <a:pPr lvl="1"/>
            <a:r>
              <a:rPr lang="en-US" b="1" i="1" dirty="0"/>
              <a:t>Integrity – </a:t>
            </a:r>
            <a:r>
              <a:rPr lang="en-US" dirty="0"/>
              <a:t>message hasn’t been altered</a:t>
            </a:r>
            <a:endParaRPr lang="en-US" b="1" i="1" dirty="0"/>
          </a:p>
          <a:p>
            <a:pPr lvl="1"/>
            <a:r>
              <a:rPr lang="en-US" b="1" i="1" dirty="0"/>
              <a:t>Nonrepudiation – </a:t>
            </a:r>
            <a:r>
              <a:rPr lang="en-US" dirty="0"/>
              <a:t>message sender cannot say “I did not send it”</a:t>
            </a:r>
            <a:endParaRPr lang="en-US" b="1" i="1" dirty="0"/>
          </a:p>
          <a:p>
            <a:r>
              <a:rPr lang="en-US" b="1" i="1" dirty="0"/>
              <a:t>Algorithms and Keys</a:t>
            </a:r>
          </a:p>
          <a:p>
            <a:pPr lvl="1"/>
            <a:r>
              <a:rPr lang="en-US" b="1" dirty="0"/>
              <a:t>Cryptographic algorithm – </a:t>
            </a:r>
            <a:r>
              <a:rPr lang="en-US" dirty="0"/>
              <a:t>also called </a:t>
            </a:r>
            <a:r>
              <a:rPr lang="en-US" b="1" i="1" dirty="0"/>
              <a:t>“cipher”, </a:t>
            </a:r>
            <a:r>
              <a:rPr lang="en-US" dirty="0"/>
              <a:t>functions for encryption and decryption</a:t>
            </a:r>
          </a:p>
          <a:p>
            <a:pPr lvl="2"/>
            <a:r>
              <a:rPr lang="en-US" dirty="0"/>
              <a:t>Restricted algorithm – algorithm itself kept secret</a:t>
            </a:r>
          </a:p>
          <a:p>
            <a:pPr lvl="1"/>
            <a:r>
              <a:rPr lang="en-US" dirty="0"/>
              <a:t>Modern Cryptography – relies on a </a:t>
            </a:r>
            <a:r>
              <a:rPr lang="en-US" b="1" i="1" dirty="0"/>
              <a:t>“key” </a:t>
            </a:r>
            <a:r>
              <a:rPr lang="en-US" i="1" dirty="0"/>
              <a:t>with value from a key space while algorithm is public.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625" y="4628950"/>
            <a:ext cx="1727579" cy="9781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501" y="4749643"/>
            <a:ext cx="2438934" cy="63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22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Fermat’s Little </a:t>
            </a:r>
            <a:r>
              <a:rPr lang="en-US" dirty="0" smtClean="0"/>
              <a:t>Theorem – Proof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26480" y="1304778"/>
            <a:ext cx="28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6600"/>
                </a:solidFill>
                <a:latin typeface="CMR10"/>
              </a:rPr>
              <a:t>1</a:t>
            </a:r>
            <a:r>
              <a:rPr lang="pt-BR" dirty="0">
                <a:solidFill>
                  <a:srgbClr val="006600"/>
                </a:solidFill>
                <a:latin typeface="CMSY10"/>
              </a:rPr>
              <a:t>·</a:t>
            </a:r>
            <a:r>
              <a:rPr lang="pt-BR" sz="1400" baseline="-25000" dirty="0">
                <a:solidFill>
                  <a:srgbClr val="006600"/>
                </a:solidFill>
                <a:latin typeface="CMMI7"/>
              </a:rPr>
              <a:t>p</a:t>
            </a:r>
            <a:r>
              <a:rPr lang="pt-BR" sz="1400" dirty="0">
                <a:solidFill>
                  <a:srgbClr val="006600"/>
                </a:solidFill>
                <a:latin typeface="CMMI7"/>
              </a:rPr>
              <a:t> </a:t>
            </a:r>
            <a:r>
              <a:rPr lang="pt-BR" dirty="0">
                <a:solidFill>
                  <a:srgbClr val="006600"/>
                </a:solidFill>
                <a:latin typeface="CMMI10"/>
              </a:rPr>
              <a:t>a</a:t>
            </a:r>
            <a:r>
              <a:rPr lang="pt-BR" dirty="0" smtClean="0">
                <a:solidFill>
                  <a:srgbClr val="006600"/>
                </a:solidFill>
                <a:latin typeface="CMMI10"/>
              </a:rPr>
              <a:t>,  </a:t>
            </a:r>
            <a:r>
              <a:rPr lang="pt-BR" dirty="0">
                <a:solidFill>
                  <a:srgbClr val="006600"/>
                </a:solidFill>
                <a:latin typeface="CMR10"/>
              </a:rPr>
              <a:t>2</a:t>
            </a:r>
            <a:r>
              <a:rPr lang="pt-BR" dirty="0">
                <a:solidFill>
                  <a:srgbClr val="006600"/>
                </a:solidFill>
                <a:latin typeface="CMSY10"/>
              </a:rPr>
              <a:t>·</a:t>
            </a:r>
            <a:r>
              <a:rPr lang="pt-BR" sz="1400" baseline="-25000" dirty="0">
                <a:solidFill>
                  <a:srgbClr val="006600"/>
                </a:solidFill>
                <a:latin typeface="CMMI7"/>
              </a:rPr>
              <a:t>p</a:t>
            </a:r>
            <a:r>
              <a:rPr lang="pt-BR" sz="1400" dirty="0">
                <a:solidFill>
                  <a:srgbClr val="006600"/>
                </a:solidFill>
                <a:latin typeface="CMMI7"/>
              </a:rPr>
              <a:t> </a:t>
            </a:r>
            <a:r>
              <a:rPr lang="pt-BR" dirty="0">
                <a:solidFill>
                  <a:srgbClr val="006600"/>
                </a:solidFill>
                <a:latin typeface="CMMI10"/>
              </a:rPr>
              <a:t>a</a:t>
            </a:r>
            <a:r>
              <a:rPr lang="pt-BR" dirty="0" smtClean="0">
                <a:solidFill>
                  <a:srgbClr val="006600"/>
                </a:solidFill>
                <a:latin typeface="CMMI10"/>
              </a:rPr>
              <a:t>,  </a:t>
            </a:r>
            <a:r>
              <a:rPr lang="pt-BR" dirty="0">
                <a:solidFill>
                  <a:srgbClr val="006600"/>
                </a:solidFill>
                <a:latin typeface="CMMI10"/>
              </a:rPr>
              <a:t>. . . </a:t>
            </a:r>
            <a:r>
              <a:rPr lang="pt-BR" dirty="0" smtClean="0">
                <a:solidFill>
                  <a:srgbClr val="006600"/>
                </a:solidFill>
                <a:latin typeface="CMMI10"/>
              </a:rPr>
              <a:t>,  </a:t>
            </a:r>
            <a:r>
              <a:rPr lang="pt-BR" dirty="0">
                <a:solidFill>
                  <a:srgbClr val="006600"/>
                </a:solidFill>
                <a:latin typeface="CMR10"/>
              </a:rPr>
              <a:t>(</a:t>
            </a:r>
            <a:r>
              <a:rPr lang="pt-BR" dirty="0">
                <a:solidFill>
                  <a:srgbClr val="006600"/>
                </a:solidFill>
                <a:latin typeface="CMMI10"/>
              </a:rPr>
              <a:t>p</a:t>
            </a:r>
            <a:r>
              <a:rPr lang="pt-BR" dirty="0">
                <a:solidFill>
                  <a:srgbClr val="006600"/>
                </a:solidFill>
                <a:latin typeface="CMSY10"/>
              </a:rPr>
              <a:t>−</a:t>
            </a:r>
            <a:r>
              <a:rPr lang="pt-BR" dirty="0">
                <a:solidFill>
                  <a:srgbClr val="006600"/>
                </a:solidFill>
                <a:latin typeface="CMR10"/>
              </a:rPr>
              <a:t>1)</a:t>
            </a:r>
            <a:r>
              <a:rPr lang="pt-BR" dirty="0">
                <a:solidFill>
                  <a:srgbClr val="006600"/>
                </a:solidFill>
                <a:latin typeface="CMSY10"/>
              </a:rPr>
              <a:t>·</a:t>
            </a:r>
            <a:r>
              <a:rPr lang="pt-BR" sz="1400" baseline="-25000" dirty="0">
                <a:solidFill>
                  <a:srgbClr val="006600"/>
                </a:solidFill>
                <a:latin typeface="CMMI7"/>
              </a:rPr>
              <a:t>p</a:t>
            </a:r>
            <a:r>
              <a:rPr lang="pt-BR" dirty="0">
                <a:solidFill>
                  <a:srgbClr val="006600"/>
                </a:solidFill>
                <a:latin typeface="CMMI10"/>
              </a:rPr>
              <a:t>a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" y="1619476"/>
            <a:ext cx="4014080" cy="26549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26480" y="1911997"/>
            <a:ext cx="3467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CMMI10"/>
              </a:rPr>
              <a:t>permutation </a:t>
            </a:r>
            <a:r>
              <a:rPr lang="en-US" dirty="0">
                <a:solidFill>
                  <a:srgbClr val="006600"/>
                </a:solidFill>
                <a:latin typeface="CMMI10"/>
              </a:rPr>
              <a:t>of </a:t>
            </a:r>
            <a:r>
              <a:rPr lang="en-US" dirty="0" smtClean="0">
                <a:solidFill>
                  <a:srgbClr val="006600"/>
                </a:solidFill>
                <a:latin typeface="CMR10"/>
              </a:rPr>
              <a:t>1</a:t>
            </a:r>
            <a:r>
              <a:rPr lang="en-US" dirty="0">
                <a:solidFill>
                  <a:srgbClr val="006600"/>
                </a:solidFill>
                <a:latin typeface="CMMI10"/>
              </a:rPr>
              <a:t>, </a:t>
            </a:r>
            <a:r>
              <a:rPr lang="en-US" dirty="0">
                <a:solidFill>
                  <a:srgbClr val="006600"/>
                </a:solidFill>
                <a:latin typeface="CMR10"/>
              </a:rPr>
              <a:t>2</a:t>
            </a:r>
            <a:r>
              <a:rPr lang="en-US" dirty="0">
                <a:solidFill>
                  <a:srgbClr val="006600"/>
                </a:solidFill>
                <a:latin typeface="CMMI10"/>
              </a:rPr>
              <a:t>, . . . , p</a:t>
            </a:r>
            <a:r>
              <a:rPr lang="en-US" dirty="0">
                <a:solidFill>
                  <a:srgbClr val="006600"/>
                </a:solidFill>
                <a:latin typeface="CMSY10"/>
              </a:rPr>
              <a:t>−</a:t>
            </a:r>
            <a:r>
              <a:rPr lang="en-US" dirty="0">
                <a:solidFill>
                  <a:srgbClr val="006600"/>
                </a:solidFill>
                <a:latin typeface="CMR10"/>
              </a:rPr>
              <a:t>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26480" y="2611549"/>
            <a:ext cx="536448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CMR10"/>
              </a:rPr>
              <a:t>1 </a:t>
            </a:r>
            <a:r>
              <a:rPr lang="en-US" dirty="0">
                <a:solidFill>
                  <a:srgbClr val="006600"/>
                </a:solidFill>
                <a:latin typeface="CMSY10"/>
              </a:rPr>
              <a:t>·</a:t>
            </a:r>
            <a:r>
              <a:rPr lang="en-US" sz="1400" baseline="-25000" dirty="0">
                <a:solidFill>
                  <a:srgbClr val="006600"/>
                </a:solidFill>
                <a:latin typeface="CMMI7"/>
              </a:rPr>
              <a:t>p</a:t>
            </a:r>
            <a:r>
              <a:rPr lang="en-US" sz="1400" dirty="0">
                <a:solidFill>
                  <a:srgbClr val="006600"/>
                </a:solidFill>
                <a:latin typeface="CMMI7"/>
              </a:rPr>
              <a:t> </a:t>
            </a:r>
            <a:r>
              <a:rPr lang="en-US" dirty="0">
                <a:solidFill>
                  <a:srgbClr val="006600"/>
                </a:solidFill>
                <a:latin typeface="CMR10"/>
              </a:rPr>
              <a:t>2 </a:t>
            </a:r>
            <a:r>
              <a:rPr lang="en-US" dirty="0">
                <a:solidFill>
                  <a:srgbClr val="006600"/>
                </a:solidFill>
                <a:latin typeface="CMSY10"/>
              </a:rPr>
              <a:t>·</a:t>
            </a:r>
            <a:r>
              <a:rPr lang="en-US" sz="1400" baseline="-25000" dirty="0">
                <a:solidFill>
                  <a:srgbClr val="006600"/>
                </a:solidFill>
                <a:latin typeface="CMMI7"/>
              </a:rPr>
              <a:t>p</a:t>
            </a:r>
            <a:r>
              <a:rPr lang="en-US" sz="1400" dirty="0">
                <a:solidFill>
                  <a:srgbClr val="006600"/>
                </a:solidFill>
                <a:latin typeface="CMMI7"/>
              </a:rPr>
              <a:t> </a:t>
            </a:r>
            <a:r>
              <a:rPr lang="en-US" dirty="0">
                <a:solidFill>
                  <a:srgbClr val="006600"/>
                </a:solidFill>
                <a:latin typeface="CMSY10"/>
              </a:rPr>
              <a:t>· · · ·</a:t>
            </a:r>
            <a:r>
              <a:rPr lang="en-US" sz="1400" baseline="-25000" dirty="0">
                <a:solidFill>
                  <a:srgbClr val="006600"/>
                </a:solidFill>
                <a:latin typeface="CMMI7"/>
              </a:rPr>
              <a:t>p</a:t>
            </a:r>
            <a:r>
              <a:rPr lang="en-US" sz="1400" dirty="0">
                <a:solidFill>
                  <a:srgbClr val="006600"/>
                </a:solidFill>
                <a:latin typeface="CMMI7"/>
              </a:rPr>
              <a:t> </a:t>
            </a:r>
            <a:r>
              <a:rPr lang="en-US" dirty="0">
                <a:solidFill>
                  <a:srgbClr val="006600"/>
                </a:solidFill>
                <a:latin typeface="CMR10"/>
              </a:rPr>
              <a:t>(</a:t>
            </a:r>
            <a:r>
              <a:rPr lang="en-US" dirty="0">
                <a:solidFill>
                  <a:srgbClr val="006600"/>
                </a:solidFill>
                <a:latin typeface="CMMI10"/>
              </a:rPr>
              <a:t>p </a:t>
            </a:r>
            <a:r>
              <a:rPr lang="en-US" dirty="0">
                <a:solidFill>
                  <a:srgbClr val="006600"/>
                </a:solidFill>
                <a:latin typeface="CMSY10"/>
              </a:rPr>
              <a:t>− </a:t>
            </a:r>
            <a:r>
              <a:rPr lang="en-US" dirty="0">
                <a:solidFill>
                  <a:srgbClr val="006600"/>
                </a:solidFill>
                <a:latin typeface="CMR10"/>
              </a:rPr>
              <a:t>1) </a:t>
            </a:r>
            <a:endParaRPr lang="en-US" dirty="0" smtClean="0">
              <a:solidFill>
                <a:srgbClr val="006600"/>
              </a:solidFill>
              <a:latin typeface="CMR10"/>
            </a:endParaRPr>
          </a:p>
          <a:p>
            <a:r>
              <a:rPr lang="en-US" dirty="0" smtClean="0">
                <a:solidFill>
                  <a:srgbClr val="006600"/>
                </a:solidFill>
                <a:latin typeface="CMR10"/>
              </a:rPr>
              <a:t>= </a:t>
            </a:r>
            <a:r>
              <a:rPr lang="en-US" dirty="0">
                <a:solidFill>
                  <a:srgbClr val="006600"/>
                </a:solidFill>
                <a:latin typeface="CMR10"/>
              </a:rPr>
              <a:t>(1 </a:t>
            </a:r>
            <a:r>
              <a:rPr lang="en-US" dirty="0">
                <a:solidFill>
                  <a:srgbClr val="006600"/>
                </a:solidFill>
                <a:latin typeface="CMSY10"/>
              </a:rPr>
              <a:t>·</a:t>
            </a:r>
            <a:r>
              <a:rPr lang="en-US" sz="1400" baseline="-25000" dirty="0">
                <a:solidFill>
                  <a:srgbClr val="006600"/>
                </a:solidFill>
                <a:latin typeface="CMMI7"/>
              </a:rPr>
              <a:t>p</a:t>
            </a:r>
            <a:r>
              <a:rPr lang="en-US" sz="1400" dirty="0">
                <a:solidFill>
                  <a:srgbClr val="006600"/>
                </a:solidFill>
                <a:latin typeface="CMMI7"/>
              </a:rPr>
              <a:t> </a:t>
            </a:r>
            <a:r>
              <a:rPr lang="en-US" dirty="0">
                <a:solidFill>
                  <a:srgbClr val="006600"/>
                </a:solidFill>
                <a:latin typeface="CMMI10"/>
              </a:rPr>
              <a:t>a</a:t>
            </a:r>
            <a:r>
              <a:rPr lang="en-US" dirty="0">
                <a:solidFill>
                  <a:srgbClr val="006600"/>
                </a:solidFill>
                <a:latin typeface="CMR10"/>
              </a:rPr>
              <a:t>) </a:t>
            </a:r>
            <a:r>
              <a:rPr lang="en-US" dirty="0">
                <a:solidFill>
                  <a:srgbClr val="006600"/>
                </a:solidFill>
                <a:latin typeface="CMSY10"/>
              </a:rPr>
              <a:t>·</a:t>
            </a:r>
            <a:r>
              <a:rPr lang="en-US" sz="1400" baseline="-25000" dirty="0">
                <a:solidFill>
                  <a:srgbClr val="006600"/>
                </a:solidFill>
                <a:latin typeface="CMMI7"/>
              </a:rPr>
              <a:t>p</a:t>
            </a:r>
            <a:r>
              <a:rPr lang="en-US" sz="1400" dirty="0">
                <a:solidFill>
                  <a:srgbClr val="006600"/>
                </a:solidFill>
                <a:latin typeface="CMMI7"/>
              </a:rPr>
              <a:t> </a:t>
            </a:r>
            <a:r>
              <a:rPr lang="en-US" dirty="0">
                <a:solidFill>
                  <a:srgbClr val="006600"/>
                </a:solidFill>
                <a:latin typeface="CMR10"/>
              </a:rPr>
              <a:t>(2 </a:t>
            </a:r>
            <a:r>
              <a:rPr lang="en-US" dirty="0">
                <a:solidFill>
                  <a:srgbClr val="006600"/>
                </a:solidFill>
                <a:latin typeface="CMSY10"/>
              </a:rPr>
              <a:t>·</a:t>
            </a:r>
            <a:r>
              <a:rPr lang="en-US" sz="1400" baseline="-25000" dirty="0">
                <a:solidFill>
                  <a:srgbClr val="006600"/>
                </a:solidFill>
                <a:latin typeface="CMMI7"/>
              </a:rPr>
              <a:t>p</a:t>
            </a:r>
            <a:r>
              <a:rPr lang="en-US" sz="1400" dirty="0">
                <a:solidFill>
                  <a:srgbClr val="006600"/>
                </a:solidFill>
                <a:latin typeface="CMMI7"/>
              </a:rPr>
              <a:t> </a:t>
            </a:r>
            <a:r>
              <a:rPr lang="en-US" dirty="0">
                <a:solidFill>
                  <a:srgbClr val="006600"/>
                </a:solidFill>
                <a:latin typeface="CMMI10"/>
              </a:rPr>
              <a:t>a</a:t>
            </a:r>
            <a:r>
              <a:rPr lang="en-US" dirty="0">
                <a:solidFill>
                  <a:srgbClr val="006600"/>
                </a:solidFill>
                <a:latin typeface="CMR10"/>
              </a:rPr>
              <a:t>) </a:t>
            </a:r>
            <a:r>
              <a:rPr lang="en-US" dirty="0">
                <a:solidFill>
                  <a:srgbClr val="006600"/>
                </a:solidFill>
                <a:latin typeface="CMSY10"/>
              </a:rPr>
              <a:t>·</a:t>
            </a:r>
            <a:r>
              <a:rPr lang="en-US" sz="1400" baseline="-25000" dirty="0">
                <a:solidFill>
                  <a:srgbClr val="006600"/>
                </a:solidFill>
                <a:latin typeface="CMMI7"/>
              </a:rPr>
              <a:t>p</a:t>
            </a:r>
            <a:r>
              <a:rPr lang="en-US" sz="1400" dirty="0">
                <a:solidFill>
                  <a:srgbClr val="006600"/>
                </a:solidFill>
                <a:latin typeface="CMMI7"/>
              </a:rPr>
              <a:t> </a:t>
            </a:r>
            <a:r>
              <a:rPr lang="en-US" dirty="0">
                <a:solidFill>
                  <a:srgbClr val="006600"/>
                </a:solidFill>
                <a:latin typeface="CMSY10"/>
              </a:rPr>
              <a:t>· · · ·</a:t>
            </a:r>
            <a:r>
              <a:rPr lang="en-US" sz="1400" baseline="-25000" dirty="0">
                <a:solidFill>
                  <a:srgbClr val="006600"/>
                </a:solidFill>
                <a:latin typeface="CMMI7"/>
              </a:rPr>
              <a:t>p</a:t>
            </a:r>
            <a:r>
              <a:rPr lang="en-US" sz="1400" dirty="0">
                <a:solidFill>
                  <a:srgbClr val="006600"/>
                </a:solidFill>
                <a:latin typeface="CMMI7"/>
              </a:rPr>
              <a:t> </a:t>
            </a:r>
            <a:r>
              <a:rPr lang="en-US" dirty="0">
                <a:solidFill>
                  <a:srgbClr val="006600"/>
                </a:solidFill>
                <a:latin typeface="CMR10"/>
              </a:rPr>
              <a:t>((</a:t>
            </a:r>
            <a:r>
              <a:rPr lang="en-US" dirty="0">
                <a:solidFill>
                  <a:srgbClr val="006600"/>
                </a:solidFill>
                <a:latin typeface="CMMI10"/>
              </a:rPr>
              <a:t>p </a:t>
            </a:r>
            <a:r>
              <a:rPr lang="en-US" dirty="0">
                <a:solidFill>
                  <a:srgbClr val="006600"/>
                </a:solidFill>
                <a:latin typeface="CMSY10"/>
              </a:rPr>
              <a:t>− </a:t>
            </a:r>
            <a:r>
              <a:rPr lang="en-US" dirty="0">
                <a:solidFill>
                  <a:srgbClr val="006600"/>
                </a:solidFill>
                <a:latin typeface="CMR10"/>
              </a:rPr>
              <a:t>1) </a:t>
            </a:r>
            <a:r>
              <a:rPr lang="en-US" dirty="0">
                <a:solidFill>
                  <a:srgbClr val="006600"/>
                </a:solidFill>
                <a:latin typeface="CMSY10"/>
              </a:rPr>
              <a:t>·</a:t>
            </a:r>
            <a:r>
              <a:rPr lang="en-US" sz="1400" baseline="-25000" dirty="0" smtClean="0">
                <a:solidFill>
                  <a:srgbClr val="006600"/>
                </a:solidFill>
                <a:latin typeface="CMMI7"/>
              </a:rPr>
              <a:t>p</a:t>
            </a:r>
            <a:r>
              <a:rPr lang="en-US" dirty="0" smtClean="0">
                <a:solidFill>
                  <a:srgbClr val="006600"/>
                </a:solidFill>
                <a:latin typeface="CMMI10"/>
              </a:rPr>
              <a:t>a</a:t>
            </a:r>
            <a:r>
              <a:rPr lang="en-US" dirty="0" smtClean="0">
                <a:solidFill>
                  <a:srgbClr val="006600"/>
                </a:solidFill>
                <a:latin typeface="CMR10"/>
              </a:rPr>
              <a:t>)</a:t>
            </a:r>
            <a:endParaRPr lang="en-US" dirty="0">
              <a:solidFill>
                <a:srgbClr val="0000FF"/>
              </a:solidFill>
              <a:latin typeface="CMSS10"/>
            </a:endParaRPr>
          </a:p>
          <a:p>
            <a:r>
              <a:rPr lang="en-US" dirty="0">
                <a:solidFill>
                  <a:srgbClr val="006600"/>
                </a:solidFill>
                <a:latin typeface="CMR10"/>
              </a:rPr>
              <a:t>= [1 </a:t>
            </a:r>
            <a:r>
              <a:rPr lang="en-US" dirty="0">
                <a:solidFill>
                  <a:srgbClr val="006600"/>
                </a:solidFill>
                <a:latin typeface="CMSY10"/>
              </a:rPr>
              <a:t>·</a:t>
            </a:r>
            <a:r>
              <a:rPr lang="en-US" sz="1400" baseline="-25000" dirty="0">
                <a:solidFill>
                  <a:srgbClr val="006600"/>
                </a:solidFill>
                <a:latin typeface="CMMI7"/>
              </a:rPr>
              <a:t>p</a:t>
            </a:r>
            <a:r>
              <a:rPr lang="en-US" sz="1400" dirty="0">
                <a:solidFill>
                  <a:srgbClr val="006600"/>
                </a:solidFill>
                <a:latin typeface="CMMI7"/>
              </a:rPr>
              <a:t> </a:t>
            </a:r>
            <a:r>
              <a:rPr lang="en-US" dirty="0">
                <a:solidFill>
                  <a:srgbClr val="006600"/>
                </a:solidFill>
                <a:latin typeface="CMR10"/>
              </a:rPr>
              <a:t>2 </a:t>
            </a:r>
            <a:r>
              <a:rPr lang="en-US" dirty="0">
                <a:solidFill>
                  <a:srgbClr val="006600"/>
                </a:solidFill>
                <a:latin typeface="CMSY10"/>
              </a:rPr>
              <a:t>·</a:t>
            </a:r>
            <a:r>
              <a:rPr lang="en-US" sz="1400" baseline="-25000" dirty="0">
                <a:solidFill>
                  <a:srgbClr val="006600"/>
                </a:solidFill>
                <a:latin typeface="CMMI7"/>
              </a:rPr>
              <a:t>p</a:t>
            </a:r>
            <a:r>
              <a:rPr lang="en-US" sz="1400" dirty="0">
                <a:solidFill>
                  <a:srgbClr val="006600"/>
                </a:solidFill>
                <a:latin typeface="CMMI7"/>
              </a:rPr>
              <a:t> </a:t>
            </a:r>
            <a:r>
              <a:rPr lang="en-US" dirty="0">
                <a:solidFill>
                  <a:srgbClr val="006600"/>
                </a:solidFill>
                <a:latin typeface="CMSY10"/>
              </a:rPr>
              <a:t>· · · ·</a:t>
            </a:r>
            <a:r>
              <a:rPr lang="en-US" sz="1400" baseline="-25000" dirty="0">
                <a:solidFill>
                  <a:srgbClr val="006600"/>
                </a:solidFill>
                <a:latin typeface="CMMI7"/>
              </a:rPr>
              <a:t>p</a:t>
            </a:r>
            <a:r>
              <a:rPr lang="en-US" sz="1400" dirty="0">
                <a:solidFill>
                  <a:srgbClr val="006600"/>
                </a:solidFill>
                <a:latin typeface="CMMI7"/>
              </a:rPr>
              <a:t> </a:t>
            </a:r>
            <a:r>
              <a:rPr lang="en-US" dirty="0">
                <a:solidFill>
                  <a:srgbClr val="006600"/>
                </a:solidFill>
                <a:latin typeface="CMR10"/>
              </a:rPr>
              <a:t>(</a:t>
            </a:r>
            <a:r>
              <a:rPr lang="en-US" dirty="0">
                <a:solidFill>
                  <a:srgbClr val="006600"/>
                </a:solidFill>
                <a:latin typeface="CMMI10"/>
              </a:rPr>
              <a:t>p </a:t>
            </a:r>
            <a:r>
              <a:rPr lang="en-US" dirty="0">
                <a:solidFill>
                  <a:srgbClr val="006600"/>
                </a:solidFill>
                <a:latin typeface="CMSY10"/>
              </a:rPr>
              <a:t>− </a:t>
            </a:r>
            <a:r>
              <a:rPr lang="en-US" dirty="0">
                <a:solidFill>
                  <a:srgbClr val="006600"/>
                </a:solidFill>
                <a:latin typeface="CMR10"/>
              </a:rPr>
              <a:t>1)] </a:t>
            </a:r>
            <a:r>
              <a:rPr lang="en-US" dirty="0">
                <a:solidFill>
                  <a:srgbClr val="006600"/>
                </a:solidFill>
                <a:latin typeface="CMSY10"/>
              </a:rPr>
              <a:t>·</a:t>
            </a:r>
            <a:r>
              <a:rPr lang="en-US" sz="1400" baseline="-25000" dirty="0">
                <a:solidFill>
                  <a:srgbClr val="006600"/>
                </a:solidFill>
                <a:latin typeface="CMMI7"/>
              </a:rPr>
              <a:t>p</a:t>
            </a:r>
            <a:r>
              <a:rPr lang="en-US" sz="1400" dirty="0" smtClean="0">
                <a:solidFill>
                  <a:srgbClr val="006600"/>
                </a:solidFill>
                <a:latin typeface="CMMI7"/>
              </a:rPr>
              <a:t> (</a:t>
            </a:r>
            <a:r>
              <a:rPr lang="en-US" dirty="0" smtClean="0">
                <a:solidFill>
                  <a:srgbClr val="006600"/>
                </a:solidFill>
                <a:latin typeface="CMMI10"/>
              </a:rPr>
              <a:t>a</a:t>
            </a:r>
            <a:r>
              <a:rPr lang="da-DK" sz="1100" baseline="30000" dirty="0" smtClean="0">
                <a:solidFill>
                  <a:srgbClr val="006600"/>
                </a:solidFill>
                <a:latin typeface="CMMI7"/>
              </a:rPr>
              <a:t>p</a:t>
            </a:r>
            <a:r>
              <a:rPr lang="da-DK" sz="1100" baseline="30000" dirty="0">
                <a:solidFill>
                  <a:srgbClr val="006600"/>
                </a:solidFill>
                <a:latin typeface="CMSY7"/>
              </a:rPr>
              <a:t>−</a:t>
            </a:r>
            <a:r>
              <a:rPr lang="da-DK" sz="1100" baseline="30000" dirty="0">
                <a:solidFill>
                  <a:srgbClr val="006600"/>
                </a:solidFill>
                <a:latin typeface="CMR7"/>
              </a:rPr>
              <a:t>1 </a:t>
            </a:r>
            <a:r>
              <a:rPr lang="da-DK" sz="1100" baseline="-25000" dirty="0">
                <a:solidFill>
                  <a:srgbClr val="006600"/>
                </a:solidFill>
                <a:latin typeface="CMMI7"/>
              </a:rPr>
              <a:t>mod</a:t>
            </a:r>
            <a:r>
              <a:rPr lang="da-DK" sz="1400" dirty="0">
                <a:solidFill>
                  <a:srgbClr val="006600"/>
                </a:solidFill>
                <a:latin typeface="CMR10"/>
              </a:rPr>
              <a:t> </a:t>
            </a:r>
            <a:r>
              <a:rPr lang="da-DK" sz="1400" dirty="0" smtClean="0">
                <a:solidFill>
                  <a:srgbClr val="006600"/>
                </a:solidFill>
                <a:latin typeface="CMMI10"/>
              </a:rPr>
              <a:t>p) </a:t>
            </a:r>
            <a:r>
              <a:rPr lang="da-DK" sz="1400" dirty="0" smtClean="0">
                <a:solidFill>
                  <a:srgbClr val="000000"/>
                </a:solidFill>
                <a:latin typeface="CMSS10"/>
              </a:rPr>
              <a:t>.</a:t>
            </a:r>
            <a:endParaRPr lang="da-DK" sz="1400" dirty="0">
              <a:solidFill>
                <a:srgbClr val="000000"/>
              </a:solidFill>
              <a:latin typeface="CMSS10"/>
            </a:endParaRPr>
          </a:p>
          <a:p>
            <a:endParaRPr lang="en-US" sz="1400" dirty="0">
              <a:solidFill>
                <a:srgbClr val="006600"/>
              </a:solidFill>
              <a:latin typeface="CMMI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26480" y="4080542"/>
            <a:ext cx="19992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6600"/>
                </a:solidFill>
                <a:latin typeface="CMMI7"/>
              </a:rPr>
              <a:t>(</a:t>
            </a:r>
            <a:r>
              <a:rPr lang="en-US" sz="2400" dirty="0">
                <a:solidFill>
                  <a:srgbClr val="006600"/>
                </a:solidFill>
                <a:latin typeface="CMMI10"/>
              </a:rPr>
              <a:t>a</a:t>
            </a:r>
            <a:r>
              <a:rPr lang="da-DK" sz="2800" baseline="30000" dirty="0">
                <a:solidFill>
                  <a:srgbClr val="006600"/>
                </a:solidFill>
                <a:latin typeface="CMMI7"/>
              </a:rPr>
              <a:t>p</a:t>
            </a:r>
            <a:r>
              <a:rPr lang="da-DK" sz="2800" baseline="30000" dirty="0">
                <a:solidFill>
                  <a:srgbClr val="006600"/>
                </a:solidFill>
                <a:latin typeface="CMSY7"/>
              </a:rPr>
              <a:t>−</a:t>
            </a:r>
            <a:r>
              <a:rPr lang="da-DK" sz="2800" baseline="30000" dirty="0">
                <a:solidFill>
                  <a:srgbClr val="006600"/>
                </a:solidFill>
                <a:latin typeface="CMR7"/>
              </a:rPr>
              <a:t>1 </a:t>
            </a:r>
            <a:r>
              <a:rPr lang="da-DK" baseline="-25000" dirty="0">
                <a:solidFill>
                  <a:srgbClr val="006600"/>
                </a:solidFill>
                <a:latin typeface="CMMI7"/>
              </a:rPr>
              <a:t>mod</a:t>
            </a:r>
            <a:r>
              <a:rPr lang="da-DK" sz="2400" dirty="0">
                <a:solidFill>
                  <a:srgbClr val="006600"/>
                </a:solidFill>
                <a:latin typeface="CMR10"/>
              </a:rPr>
              <a:t> </a:t>
            </a:r>
            <a:r>
              <a:rPr lang="da-DK" sz="2400" dirty="0">
                <a:solidFill>
                  <a:srgbClr val="006600"/>
                </a:solidFill>
                <a:latin typeface="CMMI10"/>
              </a:rPr>
              <a:t>p) </a:t>
            </a:r>
            <a:r>
              <a:rPr lang="da-DK" dirty="0">
                <a:solidFill>
                  <a:srgbClr val="006600"/>
                </a:solidFill>
                <a:latin typeface="CMR10"/>
              </a:rPr>
              <a:t>= </a:t>
            </a:r>
            <a:r>
              <a:rPr lang="da-DK" sz="2000" dirty="0">
                <a:solidFill>
                  <a:srgbClr val="006600"/>
                </a:solidFill>
                <a:latin typeface="CMR10"/>
              </a:rPr>
              <a:t>1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463040" y="4981036"/>
            <a:ext cx="899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6600"/>
                </a:solidFill>
                <a:latin typeface="CMMI7"/>
              </a:rPr>
              <a:t>Actually, </a:t>
            </a:r>
            <a:r>
              <a:rPr lang="en-US" sz="2400" dirty="0" smtClean="0">
                <a:solidFill>
                  <a:srgbClr val="C00000"/>
                </a:solidFill>
                <a:latin typeface="CMMI7"/>
              </a:rPr>
              <a:t>a</a:t>
            </a:r>
            <a:r>
              <a:rPr lang="en-US" sz="2400" dirty="0" smtClean="0">
                <a:solidFill>
                  <a:srgbClr val="006600"/>
                </a:solidFill>
                <a:latin typeface="CMMI7"/>
              </a:rPr>
              <a:t> can be any positive </a:t>
            </a:r>
            <a:r>
              <a:rPr lang="en-US" sz="2400" dirty="0">
                <a:solidFill>
                  <a:srgbClr val="006600"/>
                </a:solidFill>
                <a:latin typeface="CMMI7"/>
              </a:rPr>
              <a:t>integer </a:t>
            </a:r>
            <a:r>
              <a:rPr lang="en-US" sz="2400" dirty="0" smtClean="0">
                <a:solidFill>
                  <a:srgbClr val="006600"/>
                </a:solidFill>
                <a:latin typeface="CMMI7"/>
              </a:rPr>
              <a:t>that </a:t>
            </a:r>
            <a:r>
              <a:rPr lang="en-US" sz="2400" dirty="0">
                <a:solidFill>
                  <a:srgbClr val="006600"/>
                </a:solidFill>
                <a:latin typeface="CMMI7"/>
              </a:rPr>
              <a:t>is not a multiple of </a:t>
            </a:r>
            <a:r>
              <a:rPr lang="en-US" sz="2400" dirty="0" smtClean="0">
                <a:solidFill>
                  <a:srgbClr val="006600"/>
                </a:solidFill>
                <a:latin typeface="CMMI7"/>
              </a:rPr>
              <a:t>p.</a:t>
            </a:r>
            <a:endParaRPr lang="en-US" sz="2400" dirty="0">
              <a:solidFill>
                <a:srgbClr val="006600"/>
              </a:solidFill>
              <a:latin typeface="CMMI7"/>
            </a:endParaRPr>
          </a:p>
        </p:txBody>
      </p:sp>
    </p:spTree>
    <p:extLst>
      <p:ext uri="{BB962C8B-B14F-4D97-AF65-F5344CB8AC3E}">
        <p14:creationId xmlns:p14="http://schemas.microsoft.com/office/powerpoint/2010/main" val="246577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Corollary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19199" y="1464529"/>
            <a:ext cx="99364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MSS10"/>
              </a:rPr>
              <a:t>Let </a:t>
            </a:r>
            <a:r>
              <a:rPr lang="en-US" sz="2400" dirty="0">
                <a:solidFill>
                  <a:srgbClr val="006600"/>
                </a:solidFill>
                <a:latin typeface="CMMI10"/>
              </a:rPr>
              <a:t>p </a:t>
            </a:r>
            <a:r>
              <a:rPr lang="en-US" sz="2400" dirty="0">
                <a:solidFill>
                  <a:srgbClr val="0000FF"/>
                </a:solidFill>
                <a:latin typeface="CMSS10"/>
              </a:rPr>
              <a:t>be a prime number. Let </a:t>
            </a:r>
            <a:r>
              <a:rPr lang="en-US" sz="2400" dirty="0">
                <a:solidFill>
                  <a:srgbClr val="006600"/>
                </a:solidFill>
                <a:latin typeface="CMMI10"/>
              </a:rPr>
              <a:t>m </a:t>
            </a:r>
            <a:r>
              <a:rPr lang="en-US" sz="2400" dirty="0">
                <a:solidFill>
                  <a:srgbClr val="0000FF"/>
                </a:solidFill>
                <a:latin typeface="CMSS10"/>
              </a:rPr>
              <a:t>be a </a:t>
            </a:r>
            <a:r>
              <a:rPr lang="en-US" sz="2400" dirty="0" smtClean="0">
                <a:solidFill>
                  <a:srgbClr val="0000FF"/>
                </a:solidFill>
                <a:latin typeface="CMSS10"/>
              </a:rPr>
              <a:t>nonnegative integer</a:t>
            </a:r>
            <a:r>
              <a:rPr lang="en-US" sz="2400" dirty="0">
                <a:solidFill>
                  <a:srgbClr val="0000FF"/>
                </a:solidFill>
                <a:latin typeface="CMSS10"/>
              </a:rPr>
              <a:t>. Then, for every </a:t>
            </a:r>
            <a:r>
              <a:rPr lang="en-US" sz="2400" dirty="0" smtClean="0">
                <a:solidFill>
                  <a:srgbClr val="0000FF"/>
                </a:solidFill>
                <a:latin typeface="CMSS10"/>
              </a:rPr>
              <a:t>positive integer </a:t>
            </a:r>
            <a:r>
              <a:rPr lang="en-US" sz="2400" dirty="0">
                <a:solidFill>
                  <a:srgbClr val="006600"/>
                </a:solidFill>
                <a:latin typeface="CMMI10"/>
              </a:rPr>
              <a:t>a </a:t>
            </a:r>
            <a:r>
              <a:rPr lang="en-US" sz="2400" dirty="0">
                <a:solidFill>
                  <a:srgbClr val="0000FF"/>
                </a:solidFill>
                <a:latin typeface="CMSS10"/>
              </a:rPr>
              <a:t>that is </a:t>
            </a:r>
            <a:r>
              <a:rPr lang="en-US" sz="2400" dirty="0" smtClean="0">
                <a:solidFill>
                  <a:srgbClr val="0000FF"/>
                </a:solidFill>
                <a:latin typeface="CMSS10"/>
              </a:rPr>
              <a:t>not a </a:t>
            </a:r>
            <a:r>
              <a:rPr lang="en-US" sz="2400" dirty="0">
                <a:solidFill>
                  <a:srgbClr val="0000FF"/>
                </a:solidFill>
                <a:latin typeface="CMSS10"/>
              </a:rPr>
              <a:t>multiple of </a:t>
            </a:r>
            <a:r>
              <a:rPr lang="en-US" sz="2400" dirty="0">
                <a:solidFill>
                  <a:srgbClr val="006600"/>
                </a:solidFill>
                <a:latin typeface="CMMI10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CMSS10"/>
              </a:rPr>
              <a:t>,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509" y="2594950"/>
            <a:ext cx="4979491" cy="38109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19199" y="3344986"/>
            <a:ext cx="90502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MSSBX10"/>
              </a:rPr>
              <a:t>Example: </a:t>
            </a:r>
            <a:r>
              <a:rPr lang="en-US" sz="2800" dirty="0" smtClean="0">
                <a:latin typeface="CMSSBX10"/>
              </a:rPr>
              <a:t>	</a:t>
            </a:r>
            <a:r>
              <a:rPr lang="en-US" sz="2800" dirty="0" smtClean="0">
                <a:latin typeface="CMMI10"/>
              </a:rPr>
              <a:t>a </a:t>
            </a:r>
            <a:r>
              <a:rPr lang="en-US" sz="2800" dirty="0">
                <a:latin typeface="CMR10"/>
              </a:rPr>
              <a:t>= 5</a:t>
            </a:r>
            <a:r>
              <a:rPr lang="en-US" sz="2800" dirty="0">
                <a:latin typeface="CMMI10"/>
              </a:rPr>
              <a:t>, </a:t>
            </a:r>
            <a:r>
              <a:rPr lang="en-US" sz="2800" dirty="0" smtClean="0">
                <a:latin typeface="CMMI10"/>
              </a:rPr>
              <a:t>	</a:t>
            </a:r>
          </a:p>
          <a:p>
            <a:r>
              <a:rPr lang="en-US" sz="2800" dirty="0">
                <a:latin typeface="CMMI10"/>
              </a:rPr>
              <a:t>	</a:t>
            </a:r>
            <a:r>
              <a:rPr lang="en-US" sz="2800" dirty="0" smtClean="0">
                <a:latin typeface="CMMI10"/>
              </a:rPr>
              <a:t>	p </a:t>
            </a:r>
            <a:r>
              <a:rPr lang="en-US" sz="2800" dirty="0">
                <a:latin typeface="CMR10"/>
              </a:rPr>
              <a:t>= 7</a:t>
            </a:r>
            <a:r>
              <a:rPr lang="en-US" sz="2800" dirty="0" smtClean="0">
                <a:latin typeface="CMMI10"/>
              </a:rPr>
              <a:t>, m </a:t>
            </a:r>
            <a:r>
              <a:rPr lang="en-US" sz="2800" dirty="0">
                <a:latin typeface="CMR10"/>
              </a:rPr>
              <a:t>= 15</a:t>
            </a:r>
          </a:p>
          <a:p>
            <a:r>
              <a:rPr lang="da-DK" sz="2800" dirty="0" smtClean="0">
                <a:latin typeface="CMMI10"/>
              </a:rPr>
              <a:t>		a</a:t>
            </a:r>
            <a:r>
              <a:rPr lang="da-DK" sz="2800" baseline="30000" dirty="0" smtClean="0">
                <a:latin typeface="CMR7"/>
              </a:rPr>
              <a:t>15</a:t>
            </a:r>
            <a:r>
              <a:rPr lang="da-DK" sz="2800" dirty="0" smtClean="0">
                <a:latin typeface="CMSY10"/>
              </a:rPr>
              <a:t> </a:t>
            </a:r>
            <a:r>
              <a:rPr lang="da-DK" sz="2800" dirty="0">
                <a:latin typeface="CMR10"/>
              </a:rPr>
              <a:t>mod 7 = </a:t>
            </a:r>
            <a:r>
              <a:rPr lang="da-DK" sz="2800" dirty="0">
                <a:latin typeface="CMMI10"/>
              </a:rPr>
              <a:t>a</a:t>
            </a:r>
            <a:r>
              <a:rPr lang="da-DK" sz="2800" baseline="30000" dirty="0">
                <a:latin typeface="CMR7"/>
              </a:rPr>
              <a:t>(2</a:t>
            </a:r>
            <a:r>
              <a:rPr lang="da-DK" sz="2800" baseline="30000" dirty="0">
                <a:latin typeface="CMSY7"/>
              </a:rPr>
              <a:t>·</a:t>
            </a:r>
            <a:r>
              <a:rPr lang="da-DK" sz="2800" baseline="30000" dirty="0">
                <a:latin typeface="CMR7"/>
              </a:rPr>
              <a:t>6+3)</a:t>
            </a:r>
            <a:r>
              <a:rPr lang="da-DK" sz="2800" dirty="0">
                <a:latin typeface="CMR7"/>
              </a:rPr>
              <a:t> </a:t>
            </a:r>
            <a:r>
              <a:rPr lang="da-DK" sz="2800" dirty="0">
                <a:latin typeface="CMR10"/>
              </a:rPr>
              <a:t>mod 7 = </a:t>
            </a:r>
            <a:r>
              <a:rPr lang="da-DK" sz="2800" dirty="0">
                <a:latin typeface="CMMI10"/>
              </a:rPr>
              <a:t>a</a:t>
            </a:r>
            <a:r>
              <a:rPr lang="da-DK" sz="2800" baseline="30000" dirty="0">
                <a:latin typeface="CMR7"/>
              </a:rPr>
              <a:t>3</a:t>
            </a:r>
            <a:r>
              <a:rPr lang="da-DK" sz="2800" dirty="0">
                <a:latin typeface="CMR7"/>
              </a:rPr>
              <a:t> </a:t>
            </a:r>
            <a:r>
              <a:rPr lang="da-DK" sz="2800" dirty="0">
                <a:latin typeface="CMR10"/>
              </a:rPr>
              <a:t>mod 7 = 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578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RSA Cryptosystem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403" y="1491773"/>
            <a:ext cx="9095193" cy="387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6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RSA Cryptosystem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400" y="1044898"/>
            <a:ext cx="8028159" cy="43571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4839" y="5751880"/>
            <a:ext cx="5843280" cy="508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400" y="5472411"/>
            <a:ext cx="1219467" cy="2794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2550" y="5434302"/>
            <a:ext cx="762167" cy="31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43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RSA Work?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598" y="1002894"/>
            <a:ext cx="2388082" cy="17293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120" y="1959311"/>
            <a:ext cx="2032445" cy="3556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3120" y="1468088"/>
            <a:ext cx="2591368" cy="36839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463120" y="2406659"/>
            <a:ext cx="2046093" cy="381094"/>
            <a:chOff x="1463120" y="2393011"/>
            <a:chExt cx="2046093" cy="381094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63120" y="2393011"/>
              <a:ext cx="1625956" cy="38109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01102" y="2427552"/>
              <a:ext cx="508111" cy="342984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9336" y="2883089"/>
            <a:ext cx="1880012" cy="92732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9200" y="2437416"/>
            <a:ext cx="406489" cy="35568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18801" y="2447603"/>
            <a:ext cx="254056" cy="34298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94200" y="2534277"/>
            <a:ext cx="304867" cy="19054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35865" y="2489446"/>
            <a:ext cx="152433" cy="35568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69736" y="2437416"/>
            <a:ext cx="152433" cy="41920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26739" y="3897426"/>
            <a:ext cx="3201101" cy="4065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22684" y="3897426"/>
            <a:ext cx="3201101" cy="41920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84642" y="1853503"/>
            <a:ext cx="1514136" cy="24605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98973" y="2146129"/>
            <a:ext cx="1406426" cy="26371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69640" y="4400683"/>
            <a:ext cx="2184879" cy="4319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934352" y="4387980"/>
            <a:ext cx="3150290" cy="44460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423607" y="4846199"/>
            <a:ext cx="3810835" cy="73678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504354" y="4936636"/>
            <a:ext cx="3735621" cy="69291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419348" y="5629552"/>
            <a:ext cx="1625956" cy="393797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4749465" y="2845134"/>
            <a:ext cx="64905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MSS10"/>
              </a:rPr>
              <a:t>If </a:t>
            </a:r>
            <a:r>
              <a:rPr lang="en-US" sz="1600" dirty="0">
                <a:solidFill>
                  <a:srgbClr val="006600"/>
                </a:solidFill>
                <a:latin typeface="CMMI10"/>
              </a:rPr>
              <a:t>p </a:t>
            </a:r>
            <a:r>
              <a:rPr lang="en-US" sz="1600" dirty="0">
                <a:solidFill>
                  <a:srgbClr val="0000FF"/>
                </a:solidFill>
                <a:latin typeface="CMSS10"/>
              </a:rPr>
              <a:t>and </a:t>
            </a:r>
            <a:r>
              <a:rPr lang="en-US" sz="1600" dirty="0">
                <a:solidFill>
                  <a:srgbClr val="006600"/>
                </a:solidFill>
                <a:latin typeface="CMMI10"/>
              </a:rPr>
              <a:t>q </a:t>
            </a:r>
            <a:r>
              <a:rPr lang="en-US" sz="1600" dirty="0">
                <a:solidFill>
                  <a:srgbClr val="0000FF"/>
                </a:solidFill>
                <a:latin typeface="CMSS10"/>
              </a:rPr>
              <a:t>are both prime numbers and </a:t>
            </a:r>
            <a:r>
              <a:rPr lang="en-US" sz="1600" dirty="0">
                <a:solidFill>
                  <a:srgbClr val="0000FF"/>
                </a:solidFill>
                <a:latin typeface="CMSSI10"/>
              </a:rPr>
              <a:t>both </a:t>
            </a:r>
            <a:r>
              <a:rPr lang="en-US" sz="1600" dirty="0">
                <a:solidFill>
                  <a:srgbClr val="0000FF"/>
                </a:solidFill>
                <a:latin typeface="CMSS10"/>
              </a:rPr>
              <a:t>divide </a:t>
            </a:r>
            <a:r>
              <a:rPr lang="en-US" sz="1600" dirty="0" smtClean="0">
                <a:solidFill>
                  <a:srgbClr val="006600"/>
                </a:solidFill>
                <a:latin typeface="CMMI10"/>
              </a:rPr>
              <a:t>z </a:t>
            </a:r>
            <a:r>
              <a:rPr lang="en-US" sz="1600" dirty="0" smtClean="0">
                <a:solidFill>
                  <a:srgbClr val="0000FF"/>
                </a:solidFill>
                <a:latin typeface="CMSS10"/>
              </a:rPr>
              <a:t>then </a:t>
            </a:r>
            <a:r>
              <a:rPr lang="en-US" sz="1600" dirty="0" err="1">
                <a:solidFill>
                  <a:srgbClr val="006600"/>
                </a:solidFill>
                <a:latin typeface="CMMI10"/>
              </a:rPr>
              <a:t>pq</a:t>
            </a:r>
            <a:r>
              <a:rPr lang="en-US" sz="1600" dirty="0">
                <a:solidFill>
                  <a:srgbClr val="006600"/>
                </a:solidFill>
                <a:latin typeface="CMMI1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MSS10"/>
              </a:rPr>
              <a:t>divides </a:t>
            </a:r>
            <a:r>
              <a:rPr lang="en-US" sz="1600" dirty="0" smtClean="0">
                <a:solidFill>
                  <a:srgbClr val="006600"/>
                </a:solidFill>
                <a:latin typeface="CMMI10"/>
              </a:rPr>
              <a:t>z.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705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is </a:t>
            </a:r>
            <a:r>
              <a:rPr lang="en-US" dirty="0" smtClean="0"/>
              <a:t>RSA Secure?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97280" y="1163809"/>
            <a:ext cx="9916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CMSS10"/>
              </a:rPr>
              <a:t>Someone </a:t>
            </a:r>
            <a:r>
              <a:rPr lang="en-US" dirty="0">
                <a:solidFill>
                  <a:srgbClr val="006600"/>
                </a:solidFill>
                <a:latin typeface="CMSS10"/>
              </a:rPr>
              <a:t>(</a:t>
            </a:r>
            <a:r>
              <a:rPr lang="en-US" dirty="0" smtClean="0">
                <a:solidFill>
                  <a:srgbClr val="006600"/>
                </a:solidFill>
                <a:latin typeface="CMSS10"/>
              </a:rPr>
              <a:t>adversary) who </a:t>
            </a:r>
            <a:r>
              <a:rPr lang="en-US" dirty="0">
                <a:solidFill>
                  <a:srgbClr val="006600"/>
                </a:solidFill>
                <a:latin typeface="CMSS10"/>
              </a:rPr>
              <a:t>knows the public </a:t>
            </a:r>
            <a:r>
              <a:rPr lang="en-US" dirty="0" smtClean="0">
                <a:solidFill>
                  <a:srgbClr val="006600"/>
                </a:solidFill>
                <a:latin typeface="CMSS10"/>
              </a:rPr>
              <a:t>information </a:t>
            </a:r>
            <a:r>
              <a:rPr lang="en-US" dirty="0" smtClean="0">
                <a:solidFill>
                  <a:srgbClr val="FF0000"/>
                </a:solidFill>
                <a:latin typeface="CMMI10"/>
              </a:rPr>
              <a:t>n</a:t>
            </a:r>
            <a:r>
              <a:rPr lang="en-US" dirty="0">
                <a:solidFill>
                  <a:srgbClr val="FF0000"/>
                </a:solidFill>
                <a:latin typeface="CMMI10"/>
              </a:rPr>
              <a:t>, e </a:t>
            </a:r>
            <a:r>
              <a:rPr lang="en-US" dirty="0">
                <a:solidFill>
                  <a:srgbClr val="006600"/>
                </a:solidFill>
                <a:latin typeface="CMSS10"/>
              </a:rPr>
              <a:t>and </a:t>
            </a:r>
            <a:r>
              <a:rPr lang="en-US" dirty="0" smtClean="0">
                <a:solidFill>
                  <a:srgbClr val="FF0000"/>
                </a:solidFill>
                <a:latin typeface="CMMI10"/>
              </a:rPr>
              <a:t>m</a:t>
            </a:r>
            <a:r>
              <a:rPr lang="en-US" baseline="30000" dirty="0" smtClean="0">
                <a:solidFill>
                  <a:srgbClr val="FF0000"/>
                </a:solidFill>
                <a:latin typeface="CMMI7"/>
              </a:rPr>
              <a:t>e</a:t>
            </a:r>
            <a:r>
              <a:rPr lang="en-US" sz="1400" dirty="0" smtClean="0">
                <a:solidFill>
                  <a:srgbClr val="FF0000"/>
                </a:solidFill>
                <a:latin typeface="CMMI7"/>
              </a:rPr>
              <a:t> </a:t>
            </a:r>
            <a:r>
              <a:rPr lang="en-US" dirty="0">
                <a:solidFill>
                  <a:srgbClr val="FF0000"/>
                </a:solidFill>
                <a:latin typeface="CMR10"/>
              </a:rPr>
              <a:t>mod </a:t>
            </a:r>
            <a:r>
              <a:rPr lang="en-US" dirty="0">
                <a:solidFill>
                  <a:srgbClr val="FF0000"/>
                </a:solidFill>
                <a:latin typeface="CMMI10"/>
              </a:rPr>
              <a:t>n </a:t>
            </a:r>
            <a:r>
              <a:rPr lang="en-US" dirty="0">
                <a:solidFill>
                  <a:srgbClr val="006600"/>
                </a:solidFill>
                <a:latin typeface="CMSS10"/>
              </a:rPr>
              <a:t>can not </a:t>
            </a:r>
            <a:r>
              <a:rPr lang="en-US" dirty="0" smtClean="0">
                <a:solidFill>
                  <a:srgbClr val="006600"/>
                </a:solidFill>
                <a:latin typeface="CMSS10"/>
              </a:rPr>
              <a:t>figure out </a:t>
            </a:r>
            <a:r>
              <a:rPr lang="en-US" dirty="0" smtClean="0">
                <a:solidFill>
                  <a:srgbClr val="FF0000"/>
                </a:solidFill>
                <a:latin typeface="CMMI10"/>
              </a:rPr>
              <a:t>m</a:t>
            </a:r>
            <a:r>
              <a:rPr lang="en-US" dirty="0" smtClean="0">
                <a:solidFill>
                  <a:srgbClr val="006600"/>
                </a:solidFill>
                <a:latin typeface="CMSS10"/>
              </a:rPr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97280" y="1722392"/>
            <a:ext cx="5134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6600"/>
                </a:solidFill>
                <a:latin typeface="CMSS10"/>
              </a:rPr>
              <a:t>Function </a:t>
            </a:r>
            <a:r>
              <a:rPr lang="en-US" dirty="0">
                <a:solidFill>
                  <a:srgbClr val="FF0000"/>
                </a:solidFill>
                <a:latin typeface="CMR10"/>
              </a:rPr>
              <a:t>f(m) = </a:t>
            </a:r>
            <a:r>
              <a:rPr lang="en-US" dirty="0" smtClean="0">
                <a:solidFill>
                  <a:srgbClr val="FF0000"/>
                </a:solidFill>
                <a:latin typeface="CMMI10"/>
              </a:rPr>
              <a:t>m</a:t>
            </a:r>
            <a:r>
              <a:rPr lang="en-US" baseline="30000" dirty="0" smtClean="0">
                <a:solidFill>
                  <a:srgbClr val="FF0000"/>
                </a:solidFill>
                <a:latin typeface="CMMI7"/>
              </a:rPr>
              <a:t>e</a:t>
            </a:r>
            <a:r>
              <a:rPr lang="en-US" sz="1400" dirty="0" smtClean="0">
                <a:solidFill>
                  <a:srgbClr val="FF0000"/>
                </a:solidFill>
                <a:latin typeface="CMMI7"/>
              </a:rPr>
              <a:t> </a:t>
            </a:r>
            <a:r>
              <a:rPr lang="en-US" dirty="0">
                <a:solidFill>
                  <a:srgbClr val="FF0000"/>
                </a:solidFill>
                <a:latin typeface="CMR10"/>
              </a:rPr>
              <a:t>mod </a:t>
            </a:r>
            <a:r>
              <a:rPr lang="en-US" dirty="0" smtClean="0">
                <a:solidFill>
                  <a:srgbClr val="FF0000"/>
                </a:solidFill>
                <a:latin typeface="CMMI10"/>
              </a:rPr>
              <a:t>n </a:t>
            </a:r>
            <a:r>
              <a:rPr lang="en-US" dirty="0">
                <a:solidFill>
                  <a:srgbClr val="006600"/>
                </a:solidFill>
                <a:latin typeface="CMSS10"/>
              </a:rPr>
              <a:t>is a one-way function. </a:t>
            </a:r>
            <a:endParaRPr lang="en-US" dirty="0">
              <a:solidFill>
                <a:srgbClr val="006600"/>
              </a:solidFill>
              <a:latin typeface="CMSS1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97279" y="2280975"/>
            <a:ext cx="99164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MSS10"/>
              </a:rPr>
              <a:t>At present, nobody knows a quick scheme for </a:t>
            </a:r>
            <a:r>
              <a:rPr lang="en-US" dirty="0" smtClean="0">
                <a:solidFill>
                  <a:srgbClr val="0000FF"/>
                </a:solidFill>
                <a:latin typeface="CMSS10"/>
              </a:rPr>
              <a:t>computing </a:t>
            </a:r>
            <a:r>
              <a:rPr lang="en-US" dirty="0" smtClean="0">
                <a:solidFill>
                  <a:srgbClr val="006600"/>
                </a:solidFill>
                <a:latin typeface="CMMI10"/>
              </a:rPr>
              <a:t>e</a:t>
            </a:r>
            <a:r>
              <a:rPr lang="en-US" baseline="30000" dirty="0" smtClean="0">
                <a:solidFill>
                  <a:srgbClr val="006600"/>
                </a:solidFill>
                <a:latin typeface="CMSS10"/>
              </a:rPr>
              <a:t>th</a:t>
            </a:r>
            <a:r>
              <a:rPr lang="en-US" dirty="0" smtClean="0">
                <a:solidFill>
                  <a:srgbClr val="006600"/>
                </a:solidFill>
                <a:latin typeface="CMSS10"/>
              </a:rPr>
              <a:t> </a:t>
            </a:r>
            <a:r>
              <a:rPr lang="en-US" dirty="0">
                <a:solidFill>
                  <a:srgbClr val="0000FF"/>
                </a:solidFill>
                <a:latin typeface="CMSS10"/>
              </a:rPr>
              <a:t>roots </a:t>
            </a:r>
            <a:r>
              <a:rPr lang="en-US" dirty="0" smtClean="0">
                <a:solidFill>
                  <a:srgbClr val="006600"/>
                </a:solidFill>
                <a:latin typeface="CMR10"/>
              </a:rPr>
              <a:t>mod </a:t>
            </a:r>
            <a:r>
              <a:rPr lang="en-US" dirty="0" smtClean="0">
                <a:solidFill>
                  <a:srgbClr val="006600"/>
                </a:solidFill>
                <a:latin typeface="CMMI10"/>
              </a:rPr>
              <a:t>n</a:t>
            </a:r>
            <a:r>
              <a:rPr lang="en-US" dirty="0">
                <a:solidFill>
                  <a:srgbClr val="0000FF"/>
                </a:solidFill>
                <a:latin typeface="CMSS10"/>
              </a:rPr>
              <a:t>, for an arbitrary </a:t>
            </a:r>
            <a:r>
              <a:rPr lang="en-US" dirty="0">
                <a:solidFill>
                  <a:srgbClr val="006600"/>
                </a:solidFill>
                <a:latin typeface="CMMI10"/>
              </a:rPr>
              <a:t>n</a:t>
            </a:r>
            <a:r>
              <a:rPr lang="en-US" dirty="0">
                <a:solidFill>
                  <a:srgbClr val="0000FF"/>
                </a:solidFill>
                <a:latin typeface="CMSS10"/>
              </a:rPr>
              <a:t>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97279" y="283955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MSS10"/>
              </a:rPr>
              <a:t>Factor </a:t>
            </a:r>
            <a:r>
              <a:rPr lang="en-US" dirty="0">
                <a:solidFill>
                  <a:srgbClr val="006600"/>
                </a:solidFill>
                <a:latin typeface="CMMI10"/>
              </a:rPr>
              <a:t>n </a:t>
            </a:r>
            <a:r>
              <a:rPr lang="en-US" dirty="0">
                <a:solidFill>
                  <a:srgbClr val="0000FF"/>
                </a:solidFill>
                <a:latin typeface="CMSS10"/>
              </a:rPr>
              <a:t>to </a:t>
            </a:r>
            <a:r>
              <a:rPr lang="en-US" dirty="0" smtClean="0">
                <a:solidFill>
                  <a:srgbClr val="0000FF"/>
                </a:solidFill>
                <a:latin typeface="CMSS10"/>
              </a:rPr>
              <a:t>find </a:t>
            </a:r>
            <a:r>
              <a:rPr lang="pt-BR" dirty="0" smtClean="0">
                <a:solidFill>
                  <a:srgbClr val="006600"/>
                </a:solidFill>
                <a:latin typeface="CMMI10"/>
              </a:rPr>
              <a:t>p</a:t>
            </a:r>
            <a:r>
              <a:rPr lang="pt-BR" dirty="0">
                <a:solidFill>
                  <a:srgbClr val="006600"/>
                </a:solidFill>
                <a:latin typeface="CMMI10"/>
              </a:rPr>
              <a:t>, q </a:t>
            </a:r>
            <a:r>
              <a:rPr lang="pt-BR" dirty="0">
                <a:solidFill>
                  <a:srgbClr val="0000FF"/>
                </a:solidFill>
                <a:latin typeface="CMSS10"/>
              </a:rPr>
              <a:t>s.t. </a:t>
            </a:r>
            <a:r>
              <a:rPr lang="pt-BR" dirty="0">
                <a:solidFill>
                  <a:srgbClr val="006600"/>
                </a:solidFill>
                <a:latin typeface="CMMI10"/>
              </a:rPr>
              <a:t>n </a:t>
            </a:r>
            <a:r>
              <a:rPr lang="pt-BR" dirty="0">
                <a:solidFill>
                  <a:srgbClr val="006600"/>
                </a:solidFill>
                <a:latin typeface="CMR10"/>
              </a:rPr>
              <a:t>= </a:t>
            </a:r>
            <a:r>
              <a:rPr lang="pt-BR" dirty="0" smtClean="0">
                <a:solidFill>
                  <a:srgbClr val="006600"/>
                </a:solidFill>
                <a:latin typeface="CMMI10"/>
              </a:rPr>
              <a:t>pq </a:t>
            </a:r>
            <a:r>
              <a:rPr lang="pt-BR" dirty="0" smtClean="0">
                <a:solidFill>
                  <a:srgbClr val="0000FF"/>
                </a:solidFill>
                <a:latin typeface="CMSS10"/>
              </a:rPr>
              <a:t>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21565" y="3398141"/>
            <a:ext cx="4467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MSS10"/>
              </a:rPr>
              <a:t>No!!. Nobody knows how to factor quickly!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32848" y="4242475"/>
            <a:ext cx="100674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MSS10"/>
              </a:rPr>
              <a:t>If </a:t>
            </a:r>
            <a:r>
              <a:rPr lang="en-US" dirty="0">
                <a:solidFill>
                  <a:srgbClr val="FF0000"/>
                </a:solidFill>
                <a:latin typeface="CMSS10"/>
              </a:rPr>
              <a:t>you could figure out a quick </a:t>
            </a:r>
            <a:r>
              <a:rPr lang="en-US" dirty="0" smtClean="0">
                <a:solidFill>
                  <a:srgbClr val="FF0000"/>
                </a:solidFill>
                <a:latin typeface="CMSS10"/>
              </a:rPr>
              <a:t>factoring scheme</a:t>
            </a:r>
            <a:r>
              <a:rPr lang="en-US" dirty="0">
                <a:solidFill>
                  <a:srgbClr val="FF0000"/>
                </a:solidFill>
                <a:latin typeface="CMSS10"/>
              </a:rPr>
              <a:t>, you could break most modern </a:t>
            </a:r>
            <a:r>
              <a:rPr lang="en-US" dirty="0" smtClean="0">
                <a:solidFill>
                  <a:srgbClr val="FF0000"/>
                </a:solidFill>
                <a:latin typeface="CMSS10"/>
              </a:rPr>
              <a:t>computer security.</a:t>
            </a:r>
          </a:p>
          <a:p>
            <a:endParaRPr lang="en-US" dirty="0">
              <a:solidFill>
                <a:srgbClr val="FF0000"/>
              </a:solidFill>
              <a:latin typeface="CMSS1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MSSI9"/>
              </a:rPr>
              <a:t>Note</a:t>
            </a:r>
            <a:r>
              <a:rPr lang="en-US" dirty="0">
                <a:solidFill>
                  <a:srgbClr val="0000FF"/>
                </a:solidFill>
                <a:latin typeface="CMSSI9"/>
              </a:rPr>
              <a:t>: Although nobody knows how to factor quickly we </a:t>
            </a:r>
            <a:r>
              <a:rPr lang="en-US" dirty="0" smtClean="0">
                <a:solidFill>
                  <a:srgbClr val="0000FF"/>
                </a:solidFill>
                <a:latin typeface="CMSSI9"/>
              </a:rPr>
              <a:t>don’t have </a:t>
            </a:r>
            <a:r>
              <a:rPr lang="en-US" dirty="0">
                <a:solidFill>
                  <a:srgbClr val="0000FF"/>
                </a:solidFill>
                <a:latin typeface="CMSSI9"/>
              </a:rPr>
              <a:t>any proof that factoring </a:t>
            </a:r>
            <a:r>
              <a:rPr lang="en-US" dirty="0">
                <a:solidFill>
                  <a:srgbClr val="FF0000"/>
                </a:solidFill>
                <a:latin typeface="CMSSBX10"/>
              </a:rPr>
              <a:t>must </a:t>
            </a:r>
            <a:r>
              <a:rPr lang="en-US" dirty="0">
                <a:solidFill>
                  <a:srgbClr val="0000FF"/>
                </a:solidFill>
                <a:latin typeface="CMSSI9"/>
              </a:rPr>
              <a:t>be slow. It’s possible </a:t>
            </a:r>
            <a:r>
              <a:rPr lang="en-US" dirty="0" smtClean="0">
                <a:solidFill>
                  <a:srgbClr val="0000FF"/>
                </a:solidFill>
                <a:latin typeface="CMSSI9"/>
              </a:rPr>
              <a:t>that there’s </a:t>
            </a:r>
            <a:r>
              <a:rPr lang="en-US" dirty="0">
                <a:solidFill>
                  <a:srgbClr val="0000FF"/>
                </a:solidFill>
                <a:latin typeface="CMSSI9"/>
              </a:rPr>
              <a:t>a fast factorization algorithm out there that no </a:t>
            </a:r>
            <a:r>
              <a:rPr lang="en-US" dirty="0" smtClean="0">
                <a:solidFill>
                  <a:srgbClr val="0000FF"/>
                </a:solidFill>
                <a:latin typeface="CMSSI9"/>
              </a:rPr>
              <a:t>one has </a:t>
            </a:r>
            <a:r>
              <a:rPr lang="en-US" dirty="0">
                <a:solidFill>
                  <a:srgbClr val="0000FF"/>
                </a:solidFill>
                <a:latin typeface="CMSSI9"/>
              </a:rPr>
              <a:t>found yet . . .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26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RSA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680" y="1015502"/>
            <a:ext cx="8578983" cy="530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5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15900"/>
            <a:ext cx="10058400" cy="810260"/>
          </a:xfrm>
        </p:spPr>
        <p:txBody>
          <a:bodyPr/>
          <a:lstStyle/>
          <a:p>
            <a:r>
              <a:rPr lang="en-US" sz="4300" dirty="0" smtClean="0"/>
              <a:t>Brief Intro to Cryptography</a:t>
            </a:r>
            <a:r>
              <a:rPr lang="en-US" sz="4300" dirty="0"/>
              <a:t> – Terminology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1097280" y="1306830"/>
            <a:ext cx="8946541" cy="4979669"/>
          </a:xfrm>
        </p:spPr>
        <p:txBody>
          <a:bodyPr>
            <a:normAutofit/>
          </a:bodyPr>
          <a:lstStyle/>
          <a:p>
            <a:r>
              <a:rPr lang="en-US" b="1" i="1" dirty="0"/>
              <a:t>Symmetric Algorithms – </a:t>
            </a:r>
            <a:r>
              <a:rPr lang="en-US" dirty="0"/>
              <a:t>also called </a:t>
            </a:r>
            <a:r>
              <a:rPr lang="en-US" i="1" dirty="0"/>
              <a:t>conventional</a:t>
            </a:r>
            <a:r>
              <a:rPr lang="en-US" dirty="0"/>
              <a:t> algorithms 	</a:t>
            </a:r>
          </a:p>
          <a:p>
            <a:pPr marL="457200" lvl="1" indent="0">
              <a:buNone/>
            </a:pPr>
            <a:r>
              <a:rPr lang="en-US" dirty="0"/>
              <a:t>Encryption key can be calculated from the decryption key and vice versa. In most cases, they are the same.</a:t>
            </a:r>
          </a:p>
          <a:p>
            <a:pPr lvl="1"/>
            <a:r>
              <a:rPr lang="en-US" b="1" i="1" dirty="0"/>
              <a:t>Stream Algorithms or stream ciphers </a:t>
            </a:r>
            <a:r>
              <a:rPr lang="en-US" i="1" dirty="0"/>
              <a:t>– bits or bytes</a:t>
            </a:r>
          </a:p>
          <a:p>
            <a:pPr lvl="1"/>
            <a:r>
              <a:rPr lang="en-US" b="1" i="1" dirty="0"/>
              <a:t>Block algorithms or</a:t>
            </a:r>
            <a:r>
              <a:rPr lang="en-US" i="1" dirty="0"/>
              <a:t> </a:t>
            </a:r>
            <a:r>
              <a:rPr lang="en-US" b="1" i="1" dirty="0"/>
              <a:t>block ciphers</a:t>
            </a:r>
            <a:r>
              <a:rPr lang="en-US" dirty="0"/>
              <a:t> –  typically 64 bits</a:t>
            </a:r>
            <a:endParaRPr lang="en-US" b="1" i="1" dirty="0"/>
          </a:p>
          <a:p>
            <a:r>
              <a:rPr lang="en-US" b="1" i="1" dirty="0"/>
              <a:t>Public-Key Algorithms </a:t>
            </a:r>
            <a:r>
              <a:rPr lang="en-US" i="1" dirty="0"/>
              <a:t>–</a:t>
            </a:r>
            <a:r>
              <a:rPr lang="en-US" b="1" i="1" dirty="0"/>
              <a:t> </a:t>
            </a:r>
            <a:r>
              <a:rPr lang="en-US" dirty="0"/>
              <a:t>also called </a:t>
            </a:r>
            <a:r>
              <a:rPr lang="en-US" i="1" dirty="0"/>
              <a:t>asymmetric</a:t>
            </a:r>
            <a:r>
              <a:rPr lang="en-US" dirty="0"/>
              <a:t> algorithms</a:t>
            </a:r>
          </a:p>
          <a:p>
            <a:pPr lvl="1"/>
            <a:r>
              <a:rPr lang="en-US" i="1" dirty="0"/>
              <a:t>Encryption Key – public</a:t>
            </a:r>
          </a:p>
          <a:p>
            <a:pPr lvl="1"/>
            <a:r>
              <a:rPr lang="en-US" i="1" dirty="0"/>
              <a:t>Decryption Key – private, can not be calculated from public key</a:t>
            </a:r>
          </a:p>
          <a:p>
            <a:pPr lvl="1"/>
            <a:r>
              <a:rPr lang="en-US" i="1" dirty="0"/>
              <a:t>Digital Signature – encrypt with private key, decrypt with public key</a:t>
            </a:r>
          </a:p>
        </p:txBody>
      </p:sp>
    </p:spTree>
    <p:extLst>
      <p:ext uri="{BB962C8B-B14F-4D97-AF65-F5344CB8AC3E}">
        <p14:creationId xmlns:p14="http://schemas.microsoft.com/office/powerpoint/2010/main" val="154777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15900"/>
            <a:ext cx="10058400" cy="810260"/>
          </a:xfrm>
        </p:spPr>
        <p:txBody>
          <a:bodyPr/>
          <a:lstStyle/>
          <a:p>
            <a:r>
              <a:rPr lang="en-US" sz="4300" dirty="0" smtClean="0"/>
              <a:t>Brief Intro to Cryptography</a:t>
            </a:r>
            <a:r>
              <a:rPr lang="en-US" sz="4300" dirty="0"/>
              <a:t> – Terminology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1097280" y="1306830"/>
            <a:ext cx="8946541" cy="4979669"/>
          </a:xfrm>
        </p:spPr>
        <p:txBody>
          <a:bodyPr>
            <a:normAutofit/>
          </a:bodyPr>
          <a:lstStyle/>
          <a:p>
            <a:r>
              <a:rPr lang="en-US" b="1" i="1" dirty="0"/>
              <a:t>Cryptanalysis – </a:t>
            </a:r>
            <a:r>
              <a:rPr lang="en-US" dirty="0"/>
              <a:t>science of recovering the plaintext of a message without access to the key</a:t>
            </a:r>
          </a:p>
          <a:p>
            <a:pPr lvl="1"/>
            <a:r>
              <a:rPr lang="en-US" dirty="0"/>
              <a:t>cryptanalyst has complete details of the cryptographic algorithm and implementation – a reasonable assumption</a:t>
            </a:r>
          </a:p>
          <a:p>
            <a:pPr lvl="1"/>
            <a:r>
              <a:rPr lang="en-US" dirty="0"/>
              <a:t>secrecy must reside entirely in the key</a:t>
            </a:r>
          </a:p>
          <a:p>
            <a:r>
              <a:rPr lang="en-US" b="1" i="1" dirty="0"/>
              <a:t>Compromise – </a:t>
            </a:r>
            <a:r>
              <a:rPr lang="en-US" dirty="0"/>
              <a:t>loss of a key through non-cryptanalytic means</a:t>
            </a:r>
          </a:p>
          <a:p>
            <a:r>
              <a:rPr lang="en-US" b="1" i="1" dirty="0"/>
              <a:t>Attack</a:t>
            </a:r>
            <a:r>
              <a:rPr lang="en-US" b="1" dirty="0"/>
              <a:t> – </a:t>
            </a:r>
            <a:r>
              <a:rPr lang="en-US" dirty="0"/>
              <a:t>an  attempted cryptanalysis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3839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Modular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1130300"/>
            <a:ext cx="9961880" cy="4738794"/>
          </a:xfrm>
        </p:spPr>
        <p:txBody>
          <a:bodyPr>
            <a:normAutofit/>
          </a:bodyPr>
          <a:lstStyle/>
          <a:p>
            <a:r>
              <a:rPr lang="en-US" sz="2800" dirty="0"/>
              <a:t>Definition (1st version);</a:t>
            </a:r>
          </a:p>
          <a:p>
            <a:r>
              <a:rPr lang="en-US" sz="2800" dirty="0"/>
              <a:t>Let m, n be </a:t>
            </a:r>
            <a:r>
              <a:rPr lang="en-US" sz="2800" dirty="0">
                <a:solidFill>
                  <a:srgbClr val="FF0000"/>
                </a:solidFill>
              </a:rPr>
              <a:t>positive integers</a:t>
            </a:r>
            <a:r>
              <a:rPr lang="en-US" sz="2800" dirty="0"/>
              <a:t>. Then </a:t>
            </a:r>
            <a:r>
              <a:rPr lang="en-US" sz="2800" i="1" dirty="0">
                <a:solidFill>
                  <a:srgbClr val="FF0000"/>
                </a:solidFill>
              </a:rPr>
              <a:t>m mod n </a:t>
            </a:r>
            <a:r>
              <a:rPr lang="en-US" sz="2800" dirty="0"/>
              <a:t>is </a:t>
            </a:r>
            <a:r>
              <a:rPr lang="en-US" sz="2800" dirty="0" smtClean="0"/>
              <a:t>the remainder </a:t>
            </a:r>
            <a:r>
              <a:rPr lang="en-US" sz="2800" dirty="0"/>
              <a:t>left when dividing m by n</a:t>
            </a:r>
            <a:r>
              <a:rPr lang="en-US" sz="2800" dirty="0" smtClean="0"/>
              <a:t>.</a:t>
            </a:r>
          </a:p>
          <a:p>
            <a:r>
              <a:rPr lang="da-DK" sz="2800" dirty="0" smtClean="0"/>
              <a:t> 	Ex</a:t>
            </a:r>
            <a:r>
              <a:rPr lang="da-DK" sz="2800" dirty="0"/>
              <a:t>: 25 mod 4 = 1; </a:t>
            </a:r>
            <a:r>
              <a:rPr lang="da-DK" sz="2800" dirty="0" smtClean="0"/>
              <a:t>25 </a:t>
            </a:r>
            <a:r>
              <a:rPr lang="da-DK" sz="2800" dirty="0"/>
              <a:t>mod 5 = 0; 27 mod 5 = 2</a:t>
            </a:r>
            <a:r>
              <a:rPr lang="da-DK" sz="2800" dirty="0" smtClean="0"/>
              <a:t>.</a:t>
            </a:r>
          </a:p>
          <a:p>
            <a:endParaRPr lang="da-DK" altLang="zh-CN" sz="2800" dirty="0"/>
          </a:p>
          <a:p>
            <a:r>
              <a:rPr lang="en-US" sz="2800" dirty="0"/>
              <a:t>Definition (2nd version);</a:t>
            </a:r>
          </a:p>
          <a:p>
            <a:r>
              <a:rPr lang="en-US" sz="2800" dirty="0"/>
              <a:t>For an </a:t>
            </a:r>
            <a:r>
              <a:rPr lang="en-US" sz="2800" dirty="0">
                <a:solidFill>
                  <a:srgbClr val="FF0000"/>
                </a:solidFill>
              </a:rPr>
              <a:t>integer</a:t>
            </a:r>
            <a:r>
              <a:rPr lang="en-US" sz="2800" dirty="0"/>
              <a:t> m and positive integer </a:t>
            </a:r>
            <a:r>
              <a:rPr lang="en-US" sz="2800" dirty="0" smtClean="0"/>
              <a:t>n, </a:t>
            </a:r>
            <a:r>
              <a:rPr lang="en-US" sz="2800" i="1" dirty="0" smtClean="0">
                <a:solidFill>
                  <a:srgbClr val="FF0000"/>
                </a:solidFill>
              </a:rPr>
              <a:t>m </a:t>
            </a:r>
            <a:r>
              <a:rPr lang="en-US" sz="2800" i="1" dirty="0">
                <a:solidFill>
                  <a:srgbClr val="FF0000"/>
                </a:solidFill>
              </a:rPr>
              <a:t>mod n </a:t>
            </a:r>
            <a:r>
              <a:rPr lang="en-US" sz="2800" dirty="0"/>
              <a:t>is the smallest nonnegative integer r such </a:t>
            </a:r>
            <a:r>
              <a:rPr lang="en-US" sz="2800" dirty="0" smtClean="0"/>
              <a:t>that, for </a:t>
            </a:r>
            <a:r>
              <a:rPr lang="en-US" sz="2800" dirty="0"/>
              <a:t>some integer q, m = nq + r</a:t>
            </a:r>
            <a:r>
              <a:rPr lang="en-US" sz="2800" dirty="0" smtClean="0"/>
              <a:t>.</a:t>
            </a:r>
          </a:p>
          <a:p>
            <a:r>
              <a:rPr lang="da-DK" sz="2800" dirty="0" smtClean="0"/>
              <a:t> 	Ex</a:t>
            </a:r>
            <a:r>
              <a:rPr lang="da-DK" sz="2800" dirty="0"/>
              <a:t>: 25 mod 4 = 1; −25 mod 4 = 3.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37561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Modular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1130300"/>
            <a:ext cx="996188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Lemma </a:t>
            </a:r>
            <a:r>
              <a:rPr lang="en-US" sz="2400" dirty="0" smtClean="0">
                <a:solidFill>
                  <a:srgbClr val="FF0000"/>
                </a:solidFill>
              </a:rPr>
              <a:t>1.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da-DK" sz="2400" dirty="0" smtClean="0"/>
              <a:t> 	i </a:t>
            </a:r>
            <a:r>
              <a:rPr lang="da-DK" sz="2400" dirty="0"/>
              <a:t>mod n = (i + kn) mod n for all </a:t>
            </a:r>
            <a:r>
              <a:rPr lang="da-DK" sz="2400" dirty="0" smtClean="0"/>
              <a:t>integers k.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Lemma </a:t>
            </a:r>
            <a:r>
              <a:rPr lang="en-US" sz="2400" dirty="0" smtClean="0">
                <a:solidFill>
                  <a:srgbClr val="FF0000"/>
                </a:solidFill>
              </a:rPr>
              <a:t>2.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da-DK" sz="2400" dirty="0" smtClean="0"/>
              <a:t> 	(</a:t>
            </a:r>
            <a:r>
              <a:rPr lang="da-DK" sz="2400" dirty="0"/>
              <a:t>i + j) mod n = (i + (j mod n)) mod n</a:t>
            </a:r>
          </a:p>
          <a:p>
            <a:r>
              <a:rPr lang="da-DK" sz="2400" dirty="0" smtClean="0"/>
              <a:t> 			= </a:t>
            </a:r>
            <a:r>
              <a:rPr lang="da-DK" sz="2400" dirty="0"/>
              <a:t>((i mod n) + j) mod n</a:t>
            </a:r>
          </a:p>
          <a:p>
            <a:r>
              <a:rPr lang="da-DK" sz="2400" dirty="0" smtClean="0"/>
              <a:t> 			= </a:t>
            </a:r>
            <a:r>
              <a:rPr lang="da-DK" sz="2400" dirty="0"/>
              <a:t>((i mod n) + (j mod n)) mod n,</a:t>
            </a:r>
          </a:p>
          <a:p>
            <a:r>
              <a:rPr lang="da-DK" sz="2400" dirty="0" smtClean="0"/>
              <a:t> 	(</a:t>
            </a:r>
            <a:r>
              <a:rPr lang="da-DK" sz="2400" dirty="0"/>
              <a:t>i · j) mod n </a:t>
            </a:r>
            <a:r>
              <a:rPr lang="da-DK" sz="2400" dirty="0" smtClean="0"/>
              <a:t>	= </a:t>
            </a:r>
            <a:r>
              <a:rPr lang="da-DK" sz="2400" dirty="0"/>
              <a:t>(i · (j mod n)) mod n</a:t>
            </a:r>
          </a:p>
          <a:p>
            <a:r>
              <a:rPr lang="da-DK" sz="2400" dirty="0" smtClean="0"/>
              <a:t> 		       	= </a:t>
            </a:r>
            <a:r>
              <a:rPr lang="da-DK" sz="2400" dirty="0"/>
              <a:t>((i mod n) · j) mod n</a:t>
            </a:r>
          </a:p>
          <a:p>
            <a:r>
              <a:rPr lang="da-DK" sz="2400" dirty="0" smtClean="0"/>
              <a:t> 			= </a:t>
            </a:r>
            <a:r>
              <a:rPr lang="da-DK" sz="2400" dirty="0"/>
              <a:t>((i mod n) · (j mod n)) mod n</a:t>
            </a:r>
            <a:r>
              <a:rPr lang="da-DK" sz="2400" dirty="0" smtClean="0"/>
              <a:t>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Don’t assume:</a:t>
            </a:r>
            <a:r>
              <a:rPr lang="en-US" sz="2400" dirty="0" smtClean="0"/>
              <a:t> 	        [(</a:t>
            </a:r>
            <a:r>
              <a:rPr lang="en-US" sz="2400" dirty="0"/>
              <a:t>ab) mod n] = [(a mod n) · (b mod n)]</a:t>
            </a:r>
          </a:p>
          <a:p>
            <a:r>
              <a:rPr lang="en-US" sz="2400" dirty="0" smtClean="0"/>
              <a:t> 		        [(</a:t>
            </a:r>
            <a:r>
              <a:rPr lang="en-US" sz="2400" dirty="0"/>
              <a:t>a + b) mod n] = [(a mod n) + (b mod n)]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7015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Modular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1130300"/>
            <a:ext cx="9961880" cy="5029200"/>
          </a:xfrm>
        </p:spPr>
        <p:txBody>
          <a:bodyPr>
            <a:normAutofit/>
          </a:bodyPr>
          <a:lstStyle/>
          <a:p>
            <a:r>
              <a:rPr lang="en-US" sz="2400" dirty="0"/>
              <a:t>Definition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 	</a:t>
            </a:r>
            <a:r>
              <a:rPr lang="en-US" sz="2400" dirty="0" smtClean="0">
                <a:solidFill>
                  <a:srgbClr val="FF0000"/>
                </a:solidFill>
              </a:rPr>
              <a:t>Z</a:t>
            </a:r>
            <a:r>
              <a:rPr lang="en-US" sz="2400" baseline="-25000" dirty="0" smtClean="0">
                <a:solidFill>
                  <a:srgbClr val="FF0000"/>
                </a:solidFill>
              </a:rPr>
              <a:t>n</a:t>
            </a:r>
            <a:r>
              <a:rPr lang="en-US" sz="2400" dirty="0" smtClean="0"/>
              <a:t> </a:t>
            </a:r>
            <a:r>
              <a:rPr lang="en-US" sz="2400" dirty="0"/>
              <a:t>is the set of integers {0, 1, . . . , n − 1} with</a:t>
            </a:r>
          </a:p>
          <a:p>
            <a:r>
              <a:rPr lang="en-US" sz="2400" dirty="0" smtClean="0"/>
              <a:t> 		</a:t>
            </a:r>
            <a:r>
              <a:rPr lang="en-US" sz="2400" dirty="0" smtClean="0">
                <a:solidFill>
                  <a:srgbClr val="FF0000"/>
                </a:solidFill>
              </a:rPr>
              <a:t>addition </a:t>
            </a:r>
            <a:r>
              <a:rPr lang="en-US" sz="2400" dirty="0" err="1">
                <a:solidFill>
                  <a:srgbClr val="FF0000"/>
                </a:solidFill>
              </a:rPr>
              <a:t>modn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	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/>
              <a:t>+</a:t>
            </a:r>
            <a:r>
              <a:rPr lang="en-US" sz="2400" baseline="-25000" dirty="0"/>
              <a:t>n</a:t>
            </a:r>
            <a:r>
              <a:rPr lang="en-US" sz="2400" dirty="0"/>
              <a:t> j = (</a:t>
            </a:r>
            <a:r>
              <a:rPr lang="en-US" sz="2400" dirty="0" err="1"/>
              <a:t>i</a:t>
            </a:r>
            <a:r>
              <a:rPr lang="en-US" sz="2400" dirty="0"/>
              <a:t> + j) mod n </a:t>
            </a:r>
            <a:r>
              <a:rPr lang="en-US" sz="2400" dirty="0" smtClean="0"/>
              <a:t> 	and</a:t>
            </a:r>
            <a:endParaRPr lang="en-US" sz="2400" dirty="0"/>
          </a:p>
          <a:p>
            <a:r>
              <a:rPr lang="pt-BR" sz="2400" dirty="0" smtClean="0"/>
              <a:t> 		</a:t>
            </a:r>
            <a:r>
              <a:rPr lang="pt-BR" sz="2400" dirty="0" smtClean="0">
                <a:solidFill>
                  <a:srgbClr val="FF0000"/>
                </a:solidFill>
              </a:rPr>
              <a:t>multiplication </a:t>
            </a:r>
            <a:r>
              <a:rPr lang="pt-BR" sz="2400" dirty="0">
                <a:solidFill>
                  <a:srgbClr val="FF0000"/>
                </a:solidFill>
              </a:rPr>
              <a:t>modn </a:t>
            </a:r>
            <a:r>
              <a:rPr lang="pt-BR" sz="2400" dirty="0" smtClean="0"/>
              <a:t>	i </a:t>
            </a:r>
            <a:r>
              <a:rPr lang="pt-BR" sz="2400" dirty="0"/>
              <a:t>·</a:t>
            </a:r>
            <a:r>
              <a:rPr lang="pt-BR" sz="2400" baseline="-25000" dirty="0"/>
              <a:t>n</a:t>
            </a:r>
            <a:r>
              <a:rPr lang="pt-BR" sz="2400" dirty="0"/>
              <a:t> j = (i · j) </a:t>
            </a:r>
            <a:r>
              <a:rPr lang="pt-BR" sz="2400" dirty="0" smtClean="0"/>
              <a:t>mod n</a:t>
            </a:r>
          </a:p>
          <a:p>
            <a:endParaRPr lang="en-US" sz="2400" dirty="0" smtClean="0"/>
          </a:p>
          <a:p>
            <a:r>
              <a:rPr lang="en-US" sz="2400" dirty="0" smtClean="0"/>
              <a:t>  If </a:t>
            </a:r>
            <a:r>
              <a:rPr lang="en-US" sz="2400" dirty="0"/>
              <a:t>x, y </a:t>
            </a:r>
            <a:r>
              <a:rPr lang="el-GR" sz="2400" dirty="0" smtClean="0"/>
              <a:t>ϵ</a:t>
            </a:r>
            <a:r>
              <a:rPr lang="en-US" sz="2400" dirty="0" smtClean="0"/>
              <a:t> Z</a:t>
            </a:r>
            <a:r>
              <a:rPr lang="en-US" sz="2400" baseline="-25000" dirty="0" smtClean="0"/>
              <a:t>n</a:t>
            </a:r>
            <a:r>
              <a:rPr lang="en-US" sz="2400" dirty="0"/>
              <a:t>, we use </a:t>
            </a:r>
            <a:r>
              <a:rPr lang="en-US" sz="2400" dirty="0" smtClean="0"/>
              <a:t>x </a:t>
            </a:r>
            <a:r>
              <a:rPr lang="en-US" sz="2400" dirty="0"/>
              <a:t>+</a:t>
            </a:r>
            <a:r>
              <a:rPr lang="en-US" sz="2400" baseline="-25000" dirty="0"/>
              <a:t>n</a:t>
            </a:r>
            <a:r>
              <a:rPr lang="en-US" sz="2400" dirty="0"/>
              <a:t> </a:t>
            </a:r>
            <a:r>
              <a:rPr lang="en-US" sz="2400" dirty="0" smtClean="0"/>
              <a:t>y </a:t>
            </a:r>
            <a:r>
              <a:rPr lang="en-US" sz="2400" dirty="0"/>
              <a:t>and </a:t>
            </a:r>
            <a:r>
              <a:rPr lang="en-US" sz="2400" dirty="0" smtClean="0"/>
              <a:t>x </a:t>
            </a:r>
            <a:r>
              <a:rPr lang="pt-BR" sz="2400" dirty="0"/>
              <a:t>·</a:t>
            </a:r>
            <a:r>
              <a:rPr lang="pt-BR" sz="2400" baseline="-25000" dirty="0"/>
              <a:t>n</a:t>
            </a:r>
            <a:r>
              <a:rPr lang="en-US" sz="2400" dirty="0" smtClean="0"/>
              <a:t> </a:t>
            </a:r>
            <a:r>
              <a:rPr lang="en-US" sz="2400" dirty="0"/>
              <a:t>y to </a:t>
            </a:r>
            <a:r>
              <a:rPr lang="en-US" sz="2400" dirty="0" smtClean="0"/>
              <a:t>perform algebraic </a:t>
            </a:r>
            <a:r>
              <a:rPr lang="en-US" sz="2400" dirty="0"/>
              <a:t>operations on x, </a:t>
            </a:r>
            <a:r>
              <a:rPr lang="en-US" sz="2400" dirty="0" smtClean="0"/>
              <a:t>y.</a:t>
            </a:r>
          </a:p>
          <a:p>
            <a:endParaRPr lang="en-US" sz="2400" dirty="0" smtClean="0"/>
          </a:p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Multiplicative </a:t>
            </a:r>
            <a:r>
              <a:rPr lang="en-US" sz="2200" dirty="0">
                <a:solidFill>
                  <a:srgbClr val="FF0000"/>
                </a:solidFill>
              </a:rPr>
              <a:t>identity </a:t>
            </a:r>
            <a:r>
              <a:rPr lang="en-US" sz="2200" dirty="0"/>
              <a:t>property: 1 </a:t>
            </a:r>
            <a:r>
              <a:rPr lang="pt-BR" sz="2200" dirty="0"/>
              <a:t>·</a:t>
            </a:r>
            <a:r>
              <a:rPr lang="pt-BR" sz="2200" baseline="-25000" dirty="0"/>
              <a:t>n</a:t>
            </a:r>
            <a:r>
              <a:rPr lang="pt-BR" sz="2200" dirty="0"/>
              <a:t> </a:t>
            </a:r>
            <a:r>
              <a:rPr lang="en-US" sz="2200" dirty="0" err="1" smtClean="0"/>
              <a:t>i</a:t>
            </a:r>
            <a:r>
              <a:rPr lang="en-US" sz="2200" dirty="0" smtClean="0"/>
              <a:t> </a:t>
            </a:r>
            <a:r>
              <a:rPr lang="en-US" sz="2200" dirty="0"/>
              <a:t>= </a:t>
            </a:r>
            <a:r>
              <a:rPr lang="en-US" sz="2200" dirty="0" err="1" smtClean="0"/>
              <a:t>i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smtClean="0">
                <a:solidFill>
                  <a:srgbClr val="FF0000"/>
                </a:solidFill>
              </a:rPr>
              <a:t>Additive </a:t>
            </a:r>
            <a:r>
              <a:rPr lang="en-US" sz="2200" dirty="0">
                <a:solidFill>
                  <a:srgbClr val="FF0000"/>
                </a:solidFill>
              </a:rPr>
              <a:t>identity </a:t>
            </a:r>
            <a:r>
              <a:rPr lang="en-US" sz="2400" dirty="0"/>
              <a:t>property: 0 +</a:t>
            </a:r>
            <a:r>
              <a:rPr lang="en-US" sz="2400" baseline="-25000" dirty="0"/>
              <a:t>n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</a:t>
            </a:r>
            <a:r>
              <a:rPr lang="en-US" sz="2400" dirty="0" err="1"/>
              <a:t>i</a:t>
            </a:r>
            <a:r>
              <a:rPr lang="en-US" sz="2400" dirty="0" smtClean="0"/>
              <a:t>.</a:t>
            </a:r>
          </a:p>
          <a:p>
            <a:pPr lvl="1"/>
            <a:r>
              <a:rPr lang="pt-BR" sz="2400" dirty="0" smtClean="0"/>
              <a:t>a </a:t>
            </a:r>
            <a:r>
              <a:rPr lang="pt-BR" sz="2400" dirty="0"/>
              <a:t>−</a:t>
            </a:r>
            <a:r>
              <a:rPr lang="pt-BR" sz="2400" baseline="-25000" dirty="0"/>
              <a:t>n</a:t>
            </a:r>
            <a:r>
              <a:rPr lang="pt-BR" sz="2400" dirty="0"/>
              <a:t> b denotes a </a:t>
            </a:r>
            <a:r>
              <a:rPr lang="en-US" sz="2400" dirty="0"/>
              <a:t>+</a:t>
            </a:r>
            <a:r>
              <a:rPr lang="en-US" sz="2400" baseline="-25000" dirty="0"/>
              <a:t>n</a:t>
            </a:r>
            <a:r>
              <a:rPr lang="en-US" sz="2400" dirty="0"/>
              <a:t> </a:t>
            </a:r>
            <a:r>
              <a:rPr lang="pt-BR" sz="2400" dirty="0" smtClean="0"/>
              <a:t>(</a:t>
            </a:r>
            <a:r>
              <a:rPr lang="pt-BR" sz="2400" dirty="0"/>
              <a:t>−b).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7199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9849</TotalTime>
  <Words>1803</Words>
  <Application>Microsoft Office PowerPoint</Application>
  <PresentationFormat>Widescreen</PresentationFormat>
  <Paragraphs>402</Paragraphs>
  <Slides>46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9" baseType="lpstr">
      <vt:lpstr>CMMI10</vt:lpstr>
      <vt:lpstr>CMMI12</vt:lpstr>
      <vt:lpstr>CMMI7</vt:lpstr>
      <vt:lpstr>CMMI8</vt:lpstr>
      <vt:lpstr>CMMI9</vt:lpstr>
      <vt:lpstr>CMR10</vt:lpstr>
      <vt:lpstr>CMR12</vt:lpstr>
      <vt:lpstr>CMR7</vt:lpstr>
      <vt:lpstr>CMR9</vt:lpstr>
      <vt:lpstr>CMSS10</vt:lpstr>
      <vt:lpstr>CMSS12</vt:lpstr>
      <vt:lpstr>CMSS9</vt:lpstr>
      <vt:lpstr>CMSSBX10</vt:lpstr>
      <vt:lpstr>CMSSI10</vt:lpstr>
      <vt:lpstr>CMSSI9</vt:lpstr>
      <vt:lpstr>CMSY10</vt:lpstr>
      <vt:lpstr>CMSY7</vt:lpstr>
      <vt:lpstr>SimSun</vt:lpstr>
      <vt:lpstr>Arial</vt:lpstr>
      <vt:lpstr>Calibri</vt:lpstr>
      <vt:lpstr>Calibri Light</vt:lpstr>
      <vt:lpstr>Wingdings</vt:lpstr>
      <vt:lpstr>Retrospect</vt:lpstr>
      <vt:lpstr>Computational Methods for Computer Science</vt:lpstr>
      <vt:lpstr>Why Number Theory?</vt:lpstr>
      <vt:lpstr>Brief Intro to Cryptography – Terminology</vt:lpstr>
      <vt:lpstr>Brief Intro to Cryptography – Terminology</vt:lpstr>
      <vt:lpstr>Brief Intro to Cryptography – Terminology</vt:lpstr>
      <vt:lpstr>Brief Intro to Cryptography – Terminology</vt:lpstr>
      <vt:lpstr>Modular Arithmetic</vt:lpstr>
      <vt:lpstr>Modular Arithmetic</vt:lpstr>
      <vt:lpstr>Modular Arithmetic</vt:lpstr>
      <vt:lpstr>Modular Arithmetic</vt:lpstr>
      <vt:lpstr>Modular Arithmetic</vt:lpstr>
      <vt:lpstr>Private-Key Cryptography using +n</vt:lpstr>
      <vt:lpstr>Private-Key Cryptography using +n</vt:lpstr>
      <vt:lpstr>Private-Key Cryptography using · n</vt:lpstr>
      <vt:lpstr>Private-Key Cryptography using · n</vt:lpstr>
      <vt:lpstr>Private-Key Cryptography using · n</vt:lpstr>
      <vt:lpstr>Private-Key Cryptography using · n</vt:lpstr>
      <vt:lpstr>Inverse Function of · n – Division Mod N?</vt:lpstr>
      <vt:lpstr>Greatest Common Divisor (GCD)</vt:lpstr>
      <vt:lpstr>Relatively Prime</vt:lpstr>
      <vt:lpstr>How to calculate gcd(j,k)?</vt:lpstr>
      <vt:lpstr>Euclid’s Division Theorem and GCD algorithm</vt:lpstr>
      <vt:lpstr>GCD Example</vt:lpstr>
      <vt:lpstr>GCD Example</vt:lpstr>
      <vt:lpstr>The number of multiplicative inverses?</vt:lpstr>
      <vt:lpstr>Examples of multiplicative inverse</vt:lpstr>
      <vt:lpstr>Getting ready for calculating a’ efficiently</vt:lpstr>
      <vt:lpstr>Modular Equations to Normal Equations</vt:lpstr>
      <vt:lpstr>Solution to a ·n x = 1</vt:lpstr>
      <vt:lpstr>Extended GCD Algorithm</vt:lpstr>
      <vt:lpstr>Extended GCD Algorithm – Example</vt:lpstr>
      <vt:lpstr>Computing Inverses</vt:lpstr>
      <vt:lpstr>RSA Public-Key Algorithm</vt:lpstr>
      <vt:lpstr>Overview</vt:lpstr>
      <vt:lpstr>One-to-one function (mapping)</vt:lpstr>
      <vt:lpstr>One way function</vt:lpstr>
      <vt:lpstr>Exponentiation mod n – Basis of RSA</vt:lpstr>
      <vt:lpstr>The Rules of Exponentiation</vt:lpstr>
      <vt:lpstr>Fermat’s Little Theorem – Intro Example</vt:lpstr>
      <vt:lpstr>Fermat’s Little Theorem – Proof</vt:lpstr>
      <vt:lpstr>Corollary</vt:lpstr>
      <vt:lpstr>The RSA Cryptosystem</vt:lpstr>
      <vt:lpstr>The RSA Cryptosystem</vt:lpstr>
      <vt:lpstr>Why RSA Work?</vt:lpstr>
      <vt:lpstr>Why is RSA Secure?</vt:lpstr>
      <vt:lpstr>RSA Example</vt:lpstr>
    </vt:vector>
  </TitlesOfParts>
  <Company>Missouri Western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Methods for Computer Science</dc:title>
  <dc:creator>Baoqiang Yan</dc:creator>
  <cp:lastModifiedBy>Baoqiang Yan</cp:lastModifiedBy>
  <cp:revision>1181</cp:revision>
  <dcterms:created xsi:type="dcterms:W3CDTF">2016-01-20T02:07:07Z</dcterms:created>
  <dcterms:modified xsi:type="dcterms:W3CDTF">2016-03-02T05:31:14Z</dcterms:modified>
</cp:coreProperties>
</file>