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38"/>
  </p:notesMasterIdLst>
  <p:handoutMasterIdLst>
    <p:handoutMasterId r:id="rId39"/>
  </p:handoutMasterIdLst>
  <p:sldIdLst>
    <p:sldId id="383" r:id="rId2"/>
    <p:sldId id="257" r:id="rId3"/>
    <p:sldId id="258" r:id="rId4"/>
    <p:sldId id="409" r:id="rId5"/>
    <p:sldId id="404" r:id="rId6"/>
    <p:sldId id="405" r:id="rId7"/>
    <p:sldId id="406" r:id="rId8"/>
    <p:sldId id="407" r:id="rId9"/>
    <p:sldId id="408" r:id="rId10"/>
    <p:sldId id="263" r:id="rId11"/>
    <p:sldId id="264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410" r:id="rId20"/>
    <p:sldId id="411" r:id="rId21"/>
    <p:sldId id="291" r:id="rId22"/>
    <p:sldId id="358" r:id="rId23"/>
    <p:sldId id="292" r:id="rId24"/>
    <p:sldId id="386" r:id="rId25"/>
    <p:sldId id="387" r:id="rId26"/>
    <p:sldId id="393" r:id="rId27"/>
    <p:sldId id="293" r:id="rId28"/>
    <p:sldId id="296" r:id="rId29"/>
    <p:sldId id="295" r:id="rId30"/>
    <p:sldId id="294" r:id="rId31"/>
    <p:sldId id="394" r:id="rId32"/>
    <p:sldId id="359" r:id="rId33"/>
    <p:sldId id="399" r:id="rId34"/>
    <p:sldId id="300" r:id="rId35"/>
    <p:sldId id="380" r:id="rId36"/>
    <p:sldId id="353" r:id="rId3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15">
          <p15:clr>
            <a:srgbClr val="A4A3A4"/>
          </p15:clr>
        </p15:guide>
        <p15:guide id="2" pos="5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620"/>
    <p:restoredTop sz="94660" autoAdjust="0"/>
  </p:normalViewPr>
  <p:slideViewPr>
    <p:cSldViewPr snapToGrid="0">
      <p:cViewPr varScale="1">
        <p:scale>
          <a:sx n="76" d="100"/>
          <a:sy n="76" d="100"/>
        </p:scale>
        <p:origin x="62" y="346"/>
      </p:cViewPr>
      <p:guideLst>
        <p:guide orient="horz" pos="715"/>
        <p:guide pos="5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5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5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4F4D13F0-6EB5-4415-9014-5567439F89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06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ctr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0496B2D5-FEB5-48E3-8F81-E2171B2F50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605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6D13C0-6B45-44F2-860F-8D63493B18A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622420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A931F6-6E0C-41D7-A8C5-7ADE3F5C7CB0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60647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8C1E62-BD9F-4A90-8E8C-2DB93A148A81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797076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8FDBBB-9CA0-4568-9BF7-D2A46EA615D7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27661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778D3A-D822-4F01-89F9-463F0A4D6C6B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1067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B6D8C0-9F2C-4BB4-BECD-B1F800AA17C3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846769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9FC262-B939-4D23-BC9F-5AA2AADE0D9F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378496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54C129-BB18-474E-81F9-C46628D6356F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994981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DC7C6A-77F4-46F0-8EB6-3E4619698A69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758894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53ADA3-BFBE-48E8-824C-EB8049EE5581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920427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6772AA-710D-435B-816C-5BB3D0460CD7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68576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68F7F9-1AE4-4813-930F-A30AAD697C85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287419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96D10A-00CD-441C-B555-0F7B723A2CFA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608373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69042C-699A-444B-A2C2-4E42BCF39CEB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401514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18F064-C4FB-4FD3-9406-641264871069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334005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3ABA96-456A-42A0-ADB7-FDFEF65DDB9B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328665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C62567-53E1-4026-B210-5EB5F410E199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491986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46A1AC-1C9B-44A2-BCD8-52600E414CE2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248678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323FE9-3A40-4F51-89B9-EFCA43BBBC28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725777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86F75C-9A83-4F13-8D42-521913F41405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813313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33F9FA-A191-48C2-8017-E5F2B785B50A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732439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61BB3A-4073-4E65-A4A4-5B7AC3A8DACD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97735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C2A077-5A9E-40D1-897A-B78CE47EF04F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93057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407E1C1-D537-4E00-A5FD-22D317D0D773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104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C7823DE-9F75-4AEF-BCDB-AEF33C9F024D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338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410D521-B2A0-4EB1-8D79-63961D837AB5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763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1421132-351C-4C4E-B3CB-1726604FAE4A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362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BBA6C69-DFAA-47B9-AA80-2CDC8CA5AF64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332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E08039F3-4150-4533-A159-9AE65BB37A49}" type="slidenum">
              <a:rPr lang="en-US" altLang="en-US" sz="1200"/>
              <a:pPr algn="r"/>
              <a:t>9</a:t>
            </a:fld>
            <a:endParaRPr lang="en-US" altLang="en-US" sz="120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413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hyperlink" Target="http://www.db-book.com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62" name="Clip" r:id="rId3" imgW="0" imgH="0" progId="">
                  <p:embed/>
                </p:oleObj>
              </mc:Choice>
              <mc:Fallback>
                <p:oleObj name="Clip" r:id="rId3" imgW="0" imgH="0" progId="">
                  <p:embed/>
                  <p:pic>
                    <p:nvPicPr>
                      <p:cNvPr id="0" name="Rectangle 6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3350" y="5726113"/>
            <a:ext cx="3694113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chemeClr val="tx2"/>
                </a:solidFill>
              </a:rPr>
              <a:t>Database System Concepts, 5th Ed</a:t>
            </a:r>
            <a:r>
              <a:rPr lang="en-US"/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1200" b="1">
                <a:solidFill>
                  <a:schemeClr val="tx2"/>
                </a:solidFill>
              </a:rPr>
              <a:t>©Silberschatz, Korth and Sudarshan</a:t>
            </a:r>
            <a:br>
              <a:rPr lang="en-US" sz="1200" b="1">
                <a:solidFill>
                  <a:schemeClr val="tx2"/>
                </a:solidFill>
              </a:rPr>
            </a:br>
            <a:r>
              <a:rPr lang="en-US" sz="1200" b="1">
                <a:solidFill>
                  <a:schemeClr val="tx2"/>
                </a:solidFill>
              </a:rPr>
              <a:t>See </a:t>
            </a:r>
            <a:r>
              <a:rPr lang="en-US" sz="1200" b="1">
                <a:solidFill>
                  <a:schemeClr val="tx2"/>
                </a:solidFill>
                <a:hlinkClick r:id="rId4"/>
              </a:rPr>
              <a:t>www.db-book.com</a:t>
            </a:r>
            <a:r>
              <a:rPr lang="en-US" sz="1200" b="1">
                <a:solidFill>
                  <a:schemeClr val="tx2"/>
                </a:solidFill>
              </a:rPr>
              <a:t> for conditions on re-use </a:t>
            </a:r>
          </a:p>
        </p:txBody>
      </p:sp>
      <p:pic>
        <p:nvPicPr>
          <p:cNvPr id="6" name="Picture 8" descr="Icon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5588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PH01266J"/>
          <p:cNvPicPr>
            <a:picLocks noChangeAspect="1" noChangeArrowheads="1"/>
          </p:cNvPicPr>
          <p:nvPr/>
        </p:nvPicPr>
        <p:blipFill>
          <a:blip r:embed="rId6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14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63B6494C-73E1-4DDD-858A-4ABD2688F4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BDBF4-6775-47CF-B436-D801CEA646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9213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9213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3EC83F-C20F-43E3-B533-AB119AE657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135063"/>
            <a:ext cx="7661275" cy="2374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113" y="3662363"/>
            <a:ext cx="7661275" cy="23764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46B409-5C90-4F93-945D-E758C01C3A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1B927-DBBC-423B-B5F7-CB85DD48E5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D7FA2D-69F5-4250-9979-C59B2A577D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135063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6950" y="1135063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E0C5E-A2C9-4B76-B0FA-5270C97966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6A34A-64C4-4E24-8DED-900A3D3E45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0BB5D-003D-4B10-8CB3-CA35E340B7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AABD1F-805C-48F7-9381-024FAE0ED4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15F564-AD0C-4EF1-997E-EFA293DB18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47BB12-F139-4F6B-AC20-778DCA6610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rgbClr val="F8F8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135063"/>
            <a:ext cx="7661275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74024B90-1393-48A7-9362-926B967B20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60452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chemeClr val="tx2"/>
                </a:solidFill>
              </a:rPr>
              <a:t>©Silberschatz, Korth and Sudarshan</a:t>
            </a:r>
          </a:p>
        </p:txBody>
      </p:sp>
      <p:sp>
        <p:nvSpPr>
          <p:cNvPr id="360453" name="Text Box 5"/>
          <p:cNvSpPr txBox="1">
            <a:spLocks noChangeArrowheads="1"/>
          </p:cNvSpPr>
          <p:nvPr/>
        </p:nvSpPr>
        <p:spPr bwMode="auto">
          <a:xfrm>
            <a:off x="4446588" y="6613525"/>
            <a:ext cx="5143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chemeClr val="tx2"/>
                </a:solidFill>
              </a:rPr>
              <a:t>12.</a:t>
            </a:r>
            <a:fld id="{10415279-D72C-4561-8DD7-FB1009403C4D}" type="slidenum">
              <a:rPr lang="en-US" sz="1000" b="1">
                <a:solidFill>
                  <a:schemeClr val="tx2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000" b="1">
              <a:solidFill>
                <a:schemeClr val="tx2"/>
              </a:solidFill>
            </a:endParaRPr>
          </a:p>
        </p:txBody>
      </p:sp>
      <p:sp>
        <p:nvSpPr>
          <p:cNvPr id="3604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60455" name="Text Box 7"/>
          <p:cNvSpPr txBox="1">
            <a:spLocks noChangeArrowheads="1"/>
          </p:cNvSpPr>
          <p:nvPr/>
        </p:nvSpPr>
        <p:spPr bwMode="auto">
          <a:xfrm>
            <a:off x="0" y="6613525"/>
            <a:ext cx="26098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chemeClr val="tx2"/>
                </a:solidFill>
              </a:rPr>
              <a:t>Database System Concepts - 5</a:t>
            </a:r>
            <a:r>
              <a:rPr lang="en-US" sz="1000" b="1" baseline="30000">
                <a:solidFill>
                  <a:schemeClr val="tx2"/>
                </a:solidFill>
              </a:rPr>
              <a:t>th</a:t>
            </a:r>
            <a:r>
              <a:rPr lang="en-US" sz="1000" b="1">
                <a:solidFill>
                  <a:schemeClr val="tx2"/>
                </a:solidFill>
              </a:rPr>
              <a:t> Edition.</a:t>
            </a:r>
          </a:p>
        </p:txBody>
      </p:sp>
      <p:sp>
        <p:nvSpPr>
          <p:cNvPr id="360456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/>
            <a:ahLst/>
            <a:cxnLst>
              <a:cxn ang="0">
                <a:pos x="0" y="59"/>
              </a:cxn>
              <a:cxn ang="0">
                <a:pos x="2" y="48"/>
              </a:cxn>
              <a:cxn ang="0">
                <a:pos x="9" y="34"/>
              </a:cxn>
              <a:cxn ang="0">
                <a:pos x="17" y="25"/>
              </a:cxn>
              <a:cxn ang="0">
                <a:pos x="30" y="17"/>
              </a:cxn>
              <a:cxn ang="0">
                <a:pos x="45" y="10"/>
              </a:cxn>
              <a:cxn ang="0">
                <a:pos x="57" y="6"/>
              </a:cxn>
              <a:cxn ang="0">
                <a:pos x="70" y="2"/>
              </a:cxn>
              <a:cxn ang="0">
                <a:pos x="85" y="0"/>
              </a:cxn>
              <a:cxn ang="0">
                <a:pos x="100" y="0"/>
              </a:cxn>
              <a:cxn ang="0">
                <a:pos x="118" y="0"/>
              </a:cxn>
              <a:cxn ang="0">
                <a:pos x="137" y="0"/>
              </a:cxn>
              <a:cxn ang="0">
                <a:pos x="154" y="2"/>
              </a:cxn>
              <a:cxn ang="0">
                <a:pos x="173" y="6"/>
              </a:cxn>
              <a:cxn ang="0">
                <a:pos x="192" y="8"/>
              </a:cxn>
              <a:cxn ang="0">
                <a:pos x="209" y="12"/>
              </a:cxn>
              <a:cxn ang="0">
                <a:pos x="224" y="15"/>
              </a:cxn>
              <a:cxn ang="0">
                <a:pos x="239" y="19"/>
              </a:cxn>
              <a:cxn ang="0">
                <a:pos x="254" y="23"/>
              </a:cxn>
              <a:cxn ang="0">
                <a:pos x="266" y="25"/>
              </a:cxn>
              <a:cxn ang="0">
                <a:pos x="273" y="27"/>
              </a:cxn>
              <a:cxn ang="0">
                <a:pos x="283" y="31"/>
              </a:cxn>
              <a:cxn ang="0">
                <a:pos x="279" y="44"/>
              </a:cxn>
              <a:cxn ang="0">
                <a:pos x="273" y="42"/>
              </a:cxn>
              <a:cxn ang="0">
                <a:pos x="260" y="40"/>
              </a:cxn>
              <a:cxn ang="0">
                <a:pos x="241" y="36"/>
              </a:cxn>
              <a:cxn ang="0">
                <a:pos x="230" y="34"/>
              </a:cxn>
              <a:cxn ang="0">
                <a:pos x="218" y="32"/>
              </a:cxn>
              <a:cxn ang="0">
                <a:pos x="207" y="31"/>
              </a:cxn>
              <a:cxn ang="0">
                <a:pos x="196" y="29"/>
              </a:cxn>
              <a:cxn ang="0">
                <a:pos x="182" y="27"/>
              </a:cxn>
              <a:cxn ang="0">
                <a:pos x="173" y="25"/>
              </a:cxn>
              <a:cxn ang="0">
                <a:pos x="163" y="23"/>
              </a:cxn>
              <a:cxn ang="0">
                <a:pos x="154" y="21"/>
              </a:cxn>
              <a:cxn ang="0">
                <a:pos x="142" y="19"/>
              </a:cxn>
              <a:cxn ang="0">
                <a:pos x="110" y="15"/>
              </a:cxn>
              <a:cxn ang="0">
                <a:pos x="83" y="21"/>
              </a:cxn>
              <a:cxn ang="0">
                <a:pos x="59" y="29"/>
              </a:cxn>
              <a:cxn ang="0">
                <a:pos x="53" y="31"/>
              </a:cxn>
              <a:cxn ang="0">
                <a:pos x="43" y="34"/>
              </a:cxn>
              <a:cxn ang="0">
                <a:pos x="32" y="38"/>
              </a:cxn>
              <a:cxn ang="0">
                <a:pos x="23" y="44"/>
              </a:cxn>
              <a:cxn ang="0">
                <a:pos x="7" y="55"/>
              </a:cxn>
              <a:cxn ang="0">
                <a:pos x="2" y="61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3081" name="Picture 9" descr="Icon11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660400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2" name="Picture 10" descr="PH01266J"/>
          <p:cNvPicPr>
            <a:picLocks noChangeAspect="1" noChangeArrowheads="1"/>
          </p:cNvPicPr>
          <p:nvPr/>
        </p:nvPicPr>
        <p:blipFill>
          <a:blip r:embed="rId15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6138" y="408842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V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Indexing and Hashing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83367" y="290775"/>
            <a:ext cx="9268306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Symbiosis Institute of Technology, </a:t>
            </a:r>
          </a:p>
          <a:p>
            <a:pPr algn="ctr"/>
            <a:r>
              <a:rPr lang="en-US" sz="4800" b="1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Nagpur</a:t>
            </a:r>
          </a:p>
          <a:p>
            <a:pPr algn="ctr"/>
            <a:endParaRPr lang="en-US" sz="48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28707" y="2697430"/>
            <a:ext cx="56477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Multilevel Index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9950" y="892175"/>
            <a:ext cx="7661275" cy="5299075"/>
          </a:xfrm>
        </p:spPr>
        <p:txBody>
          <a:bodyPr/>
          <a:lstStyle/>
          <a:p>
            <a:r>
              <a:rPr lang="en-US" sz="2000" smtClean="0"/>
              <a:t>If primary index does not fit in memory, access becomes expensive.</a:t>
            </a:r>
          </a:p>
          <a:p>
            <a:r>
              <a:rPr lang="en-US" sz="2000" smtClean="0"/>
              <a:t>Solution: treat primary index kept on disk as a sequential file and construct a sparse index on it.</a:t>
            </a:r>
          </a:p>
          <a:p>
            <a:pPr lvl="1"/>
            <a:r>
              <a:rPr lang="en-US" sz="2000" smtClean="0"/>
              <a:t>outer index – a sparse index of primary index</a:t>
            </a:r>
          </a:p>
          <a:p>
            <a:pPr lvl="1"/>
            <a:r>
              <a:rPr lang="en-US" sz="2000" smtClean="0"/>
              <a:t>inner index – the primary index file</a:t>
            </a:r>
          </a:p>
          <a:p>
            <a:r>
              <a:rPr lang="en-US" sz="2000" smtClean="0"/>
              <a:t>If even outer index is too large to fit in main memory, yet another level of index can be created, and so on.</a:t>
            </a:r>
          </a:p>
          <a:p>
            <a:r>
              <a:rPr lang="en-US" sz="2000" smtClean="0"/>
              <a:t>Indices at all levels must be updated on insertion or deletion from the file.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0"/>
            <a:ext cx="8077200" cy="436563"/>
          </a:xfrm>
        </p:spPr>
        <p:txBody>
          <a:bodyPr/>
          <a:lstStyle/>
          <a:p>
            <a:pPr>
              <a:defRPr/>
            </a:pPr>
            <a:r>
              <a:rPr lang="en-US" sz="2800" smtClean="0"/>
              <a:t>Multilevel Index (Cont.)</a:t>
            </a:r>
          </a:p>
        </p:txBody>
      </p:sp>
      <p:pic>
        <p:nvPicPr>
          <p:cNvPr id="12291" name="Picture 14"/>
          <p:cNvPicPr>
            <a:picLocks noChangeAspect="1" noChangeArrowheads="1"/>
          </p:cNvPicPr>
          <p:nvPr/>
        </p:nvPicPr>
        <p:blipFill>
          <a:blip r:embed="rId3"/>
          <a:srcRect l="17699" t="591" r="17699" b="885"/>
          <a:stretch>
            <a:fillRect/>
          </a:stretch>
        </p:blipFill>
        <p:spPr bwMode="auto">
          <a:xfrm>
            <a:off x="2387600" y="1135063"/>
            <a:ext cx="4608513" cy="52705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</a:t>
            </a:r>
            <a:r>
              <a:rPr lang="en-US" baseline="30000" smtClean="0"/>
              <a:t>+</a:t>
            </a:r>
            <a:r>
              <a:rPr lang="en-US" smtClean="0"/>
              <a:t>-Tree Index Files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704975"/>
            <a:ext cx="7581900" cy="42608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smtClean="0"/>
              <a:t>Disadvantage of indexed-sequential files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performance degrades as file grows, since many overflow blocks get created.  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Periodic reorganization of entire file is required.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Advantage of B</a:t>
            </a:r>
            <a:r>
              <a:rPr lang="en-US" sz="2000" baseline="30000" smtClean="0"/>
              <a:t>+</a:t>
            </a:r>
            <a:r>
              <a:rPr lang="en-US" sz="2000" smtClean="0"/>
              <a:t>-tree</a:t>
            </a:r>
            <a:r>
              <a:rPr lang="en-US" sz="1600" smtClean="0"/>
              <a:t> </a:t>
            </a:r>
            <a:r>
              <a:rPr lang="en-US" sz="2000" smtClean="0"/>
              <a:t>index files:  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automatically reorganizes itself with small, local, changes, in the face of insertions and deletions.  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Reorganization of entire file is not required to maintain performance.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(Minor) disadvantage of B</a:t>
            </a:r>
            <a:r>
              <a:rPr lang="en-US" sz="2000" baseline="30000" smtClean="0"/>
              <a:t>+</a:t>
            </a:r>
            <a:r>
              <a:rPr lang="en-US" sz="2000" smtClean="0"/>
              <a:t>-trees: 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extra insertion and deletion overhead, space overhead.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Advantages of B</a:t>
            </a:r>
            <a:r>
              <a:rPr lang="en-US" sz="2000" baseline="30000" smtClean="0"/>
              <a:t>+</a:t>
            </a:r>
            <a:r>
              <a:rPr lang="en-US" sz="2000" smtClean="0"/>
              <a:t>-trees outweigh disadvantages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B</a:t>
            </a:r>
            <a:r>
              <a:rPr lang="en-US" sz="2000" baseline="30000" smtClean="0"/>
              <a:t>+</a:t>
            </a:r>
            <a:r>
              <a:rPr lang="en-US" sz="2000" smtClean="0"/>
              <a:t>-trees are used extensively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704850" y="1209675"/>
            <a:ext cx="6940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/>
              <a:t>B</a:t>
            </a:r>
            <a:r>
              <a:rPr lang="en-US" sz="2000" baseline="30000"/>
              <a:t>+</a:t>
            </a:r>
            <a:r>
              <a:rPr lang="en-US" sz="2000"/>
              <a:t>-tree indices are an alternative to indexed-sequential files.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</a:t>
            </a:r>
            <a:r>
              <a:rPr lang="en-US" baseline="30000" smtClean="0"/>
              <a:t>+</a:t>
            </a:r>
            <a:r>
              <a:rPr lang="en-US" smtClean="0"/>
              <a:t>-Tree Index Files (Cont.)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3413" y="1592263"/>
            <a:ext cx="8047037" cy="4244975"/>
          </a:xfrm>
        </p:spPr>
        <p:txBody>
          <a:bodyPr/>
          <a:lstStyle/>
          <a:p>
            <a:r>
              <a:rPr lang="en-US" sz="2000" smtClean="0"/>
              <a:t>All paths from root to leaf are of the same length</a:t>
            </a:r>
          </a:p>
          <a:p>
            <a:r>
              <a:rPr lang="en-US" sz="2000" smtClean="0"/>
              <a:t>Each node that is not a root or a leaf has between </a:t>
            </a:r>
            <a:r>
              <a:rPr lang="en-US" sz="2000" smtClean="0">
                <a:sym typeface="Symbol" pitchFamily="18" charset="2"/>
              </a:rPr>
              <a:t></a:t>
            </a:r>
            <a:r>
              <a:rPr lang="en-US" sz="2000" i="1" smtClean="0"/>
              <a:t>n</a:t>
            </a:r>
            <a:r>
              <a:rPr lang="en-US" sz="2000" smtClean="0"/>
              <a:t>/2</a:t>
            </a:r>
            <a:r>
              <a:rPr lang="en-US" sz="2000" smtClean="0">
                <a:sym typeface="Symbol" pitchFamily="18" charset="2"/>
              </a:rPr>
              <a:t></a:t>
            </a:r>
            <a:r>
              <a:rPr lang="en-US" sz="2000" smtClean="0"/>
              <a:t> and </a:t>
            </a:r>
            <a:r>
              <a:rPr lang="en-US" sz="2000" i="1" smtClean="0"/>
              <a:t>n</a:t>
            </a:r>
            <a:r>
              <a:rPr lang="en-US" sz="2000" smtClean="0"/>
              <a:t> children.</a:t>
            </a:r>
          </a:p>
          <a:p>
            <a:r>
              <a:rPr lang="en-US" sz="2000" smtClean="0"/>
              <a:t>A leaf node has between </a:t>
            </a:r>
            <a:r>
              <a:rPr lang="en-US" sz="2000" smtClean="0">
                <a:sym typeface="Symbol" pitchFamily="18" charset="2"/>
              </a:rPr>
              <a:t></a:t>
            </a:r>
            <a:r>
              <a:rPr lang="en-US" sz="2000" smtClean="0"/>
              <a:t>(</a:t>
            </a:r>
            <a:r>
              <a:rPr lang="en-US" sz="2000" i="1" smtClean="0"/>
              <a:t>n</a:t>
            </a:r>
            <a:r>
              <a:rPr lang="en-US" sz="2000" smtClean="0"/>
              <a:t>–1)/2</a:t>
            </a:r>
            <a:r>
              <a:rPr lang="en-US" sz="2000" smtClean="0">
                <a:sym typeface="Symbol" pitchFamily="18" charset="2"/>
              </a:rPr>
              <a:t></a:t>
            </a:r>
            <a:r>
              <a:rPr lang="en-US" sz="2000" smtClean="0"/>
              <a:t> and </a:t>
            </a:r>
            <a:r>
              <a:rPr lang="en-US" sz="2000" i="1" smtClean="0"/>
              <a:t>n</a:t>
            </a:r>
            <a:r>
              <a:rPr lang="en-US" sz="2000" smtClean="0"/>
              <a:t>–1 values</a:t>
            </a:r>
          </a:p>
          <a:p>
            <a:r>
              <a:rPr lang="en-US" sz="2000" smtClean="0"/>
              <a:t>Special cases: </a:t>
            </a:r>
          </a:p>
          <a:p>
            <a:pPr lvl="1"/>
            <a:r>
              <a:rPr lang="en-US" sz="2000" smtClean="0"/>
              <a:t>If the root is not a leaf, it has at least 2 children.</a:t>
            </a:r>
          </a:p>
          <a:p>
            <a:pPr lvl="1"/>
            <a:r>
              <a:rPr lang="en-US" sz="2000" smtClean="0"/>
              <a:t>If the root is a leaf (that is, there are no other nodes in the tree), it can have between 0 and (</a:t>
            </a:r>
            <a:r>
              <a:rPr lang="en-US" sz="2000" i="1" smtClean="0"/>
              <a:t>n</a:t>
            </a:r>
            <a:r>
              <a:rPr lang="en-US" sz="2000" smtClean="0"/>
              <a:t>–1) values.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557213" y="1096963"/>
            <a:ext cx="6184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A B</a:t>
            </a:r>
            <a:r>
              <a:rPr lang="en-US" sz="1800" baseline="30000"/>
              <a:t>+</a:t>
            </a:r>
            <a:r>
              <a:rPr lang="en-US" sz="1800"/>
              <a:t>-tree is a rooted tree satisfying the following properties:</a:t>
            </a:r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/>
          <a:srcRect l="603" t="30812" r="401" b="31081"/>
          <a:stretch>
            <a:fillRect/>
          </a:stretch>
        </p:blipFill>
        <p:spPr bwMode="auto">
          <a:xfrm>
            <a:off x="1408113" y="4789488"/>
            <a:ext cx="6396037" cy="1846262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</a:t>
            </a:r>
            <a:r>
              <a:rPr lang="en-US" baseline="30000" smtClean="0"/>
              <a:t>+</a:t>
            </a:r>
            <a:r>
              <a:rPr lang="en-US" smtClean="0"/>
              <a:t>-Tree Node Structure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1655763" algn="l"/>
              </a:tabLst>
            </a:pPr>
            <a:r>
              <a:rPr lang="en-US" sz="1800" smtClean="0"/>
              <a:t>Typical node</a:t>
            </a:r>
            <a:br>
              <a:rPr lang="en-US" sz="1800" smtClean="0"/>
            </a:br>
            <a:r>
              <a:rPr lang="en-US" sz="1800" smtClean="0"/>
              <a:t/>
            </a:r>
            <a:br>
              <a:rPr lang="en-US" sz="1800" smtClean="0"/>
            </a:br>
            <a:r>
              <a:rPr lang="en-US" sz="1800" smtClean="0"/>
              <a:t/>
            </a:r>
            <a:br>
              <a:rPr lang="en-US" sz="1800" smtClean="0"/>
            </a:br>
            <a:endParaRPr lang="en-US" sz="1800" smtClean="0"/>
          </a:p>
          <a:p>
            <a:pPr lvl="1">
              <a:tabLst>
                <a:tab pos="1655763" algn="l"/>
              </a:tabLst>
            </a:pPr>
            <a:r>
              <a:rPr lang="en-US" sz="2000" smtClean="0"/>
              <a:t>K</a:t>
            </a:r>
            <a:r>
              <a:rPr lang="en-US" sz="2000" baseline="-25000" smtClean="0"/>
              <a:t>i</a:t>
            </a:r>
            <a:r>
              <a:rPr lang="en-US" sz="2000" smtClean="0"/>
              <a:t> are the search-key values </a:t>
            </a:r>
          </a:p>
          <a:p>
            <a:pPr lvl="1">
              <a:tabLst>
                <a:tab pos="1655763" algn="l"/>
              </a:tabLst>
            </a:pPr>
            <a:r>
              <a:rPr lang="en-US" sz="2000" smtClean="0"/>
              <a:t>P</a:t>
            </a:r>
            <a:r>
              <a:rPr lang="en-US" sz="2000" baseline="-25000" smtClean="0"/>
              <a:t>i</a:t>
            </a:r>
            <a:r>
              <a:rPr lang="en-US" sz="2000" smtClean="0"/>
              <a:t> are pointers to children (for non-leaf nodes) or pointers to records or buckets of records (for leaf nodes).</a:t>
            </a:r>
          </a:p>
          <a:p>
            <a:pPr>
              <a:tabLst>
                <a:tab pos="1655763" algn="l"/>
              </a:tabLst>
            </a:pPr>
            <a:r>
              <a:rPr lang="en-US" sz="2000" smtClean="0"/>
              <a:t>The search-keys in a node are ordered </a:t>
            </a:r>
          </a:p>
          <a:p>
            <a:pPr>
              <a:buFont typeface="Monotype Sorts" pitchFamily="2" charset="2"/>
              <a:buNone/>
              <a:tabLst>
                <a:tab pos="1655763" algn="l"/>
              </a:tabLst>
            </a:pPr>
            <a:r>
              <a:rPr lang="en-US" sz="2000" smtClean="0"/>
              <a:t>		 </a:t>
            </a:r>
            <a:r>
              <a:rPr lang="en-US" sz="2000" i="1" smtClean="0"/>
              <a:t>K</a:t>
            </a:r>
            <a:r>
              <a:rPr lang="en-US" sz="2000" baseline="-25000" smtClean="0"/>
              <a:t>1 </a:t>
            </a:r>
            <a:r>
              <a:rPr lang="en-US" sz="2000" smtClean="0"/>
              <a:t>&lt; </a:t>
            </a:r>
            <a:r>
              <a:rPr lang="en-US" sz="2000" i="1" smtClean="0"/>
              <a:t>K</a:t>
            </a:r>
            <a:r>
              <a:rPr lang="en-US" sz="2000" baseline="-25000" smtClean="0"/>
              <a:t>2 </a:t>
            </a:r>
            <a:r>
              <a:rPr lang="en-US" sz="2000" smtClean="0"/>
              <a:t>&lt; </a:t>
            </a:r>
            <a:r>
              <a:rPr lang="en-US" sz="2000" i="1" smtClean="0"/>
              <a:t>K</a:t>
            </a:r>
            <a:r>
              <a:rPr lang="en-US" sz="2000" baseline="-25000" smtClean="0"/>
              <a:t>3 </a:t>
            </a:r>
            <a:r>
              <a:rPr lang="en-US" sz="2000" smtClean="0"/>
              <a:t>&lt; </a:t>
            </a:r>
            <a:r>
              <a:rPr lang="en-US" sz="2000" i="1" smtClean="0"/>
              <a:t>. . .</a:t>
            </a:r>
            <a:r>
              <a:rPr lang="en-US" sz="2000" baseline="-25000" smtClean="0"/>
              <a:t> </a:t>
            </a:r>
            <a:r>
              <a:rPr lang="en-US" sz="2000" smtClean="0"/>
              <a:t>&lt; </a:t>
            </a:r>
            <a:r>
              <a:rPr lang="en-US" sz="2000" i="1" smtClean="0"/>
              <a:t>K</a:t>
            </a:r>
            <a:r>
              <a:rPr lang="en-US" sz="2000" i="1" baseline="-25000" smtClean="0"/>
              <a:t>n–</a:t>
            </a:r>
            <a:r>
              <a:rPr lang="en-US" sz="2000" baseline="-25000" smtClean="0"/>
              <a:t>1</a:t>
            </a:r>
            <a:endParaRPr lang="en-US" sz="2000" smtClean="0"/>
          </a:p>
          <a:p>
            <a:pPr>
              <a:buFont typeface="Monotype Sorts" pitchFamily="2" charset="2"/>
              <a:buNone/>
              <a:tabLst>
                <a:tab pos="1655763" algn="l"/>
              </a:tabLst>
            </a:pPr>
            <a:endParaRPr lang="en-US" sz="2000" smtClean="0"/>
          </a:p>
          <a:p>
            <a:pPr>
              <a:buFont typeface="Monotype Sorts" pitchFamily="2" charset="2"/>
              <a:buNone/>
              <a:tabLst>
                <a:tab pos="1655763" algn="l"/>
              </a:tabLst>
            </a:pPr>
            <a:endParaRPr lang="en-US" sz="1800" smtClean="0"/>
          </a:p>
          <a:p>
            <a:pPr>
              <a:buFont typeface="Monotype Sorts" pitchFamily="2" charset="2"/>
              <a:buNone/>
              <a:tabLst>
                <a:tab pos="1655763" algn="l"/>
              </a:tabLst>
            </a:pPr>
            <a:endParaRPr lang="en-US" sz="1800" smtClean="0"/>
          </a:p>
        </p:txBody>
      </p:sp>
      <p:pic>
        <p:nvPicPr>
          <p:cNvPr id="15364" name="Picture 14"/>
          <p:cNvPicPr>
            <a:picLocks noChangeAspect="1" noChangeArrowheads="1"/>
          </p:cNvPicPr>
          <p:nvPr/>
        </p:nvPicPr>
        <p:blipFill>
          <a:blip r:embed="rId3"/>
          <a:srcRect l="365" t="44904" r="546" b="45145"/>
          <a:stretch>
            <a:fillRect/>
          </a:stretch>
        </p:blipFill>
        <p:spPr bwMode="auto">
          <a:xfrm>
            <a:off x="1366838" y="1531938"/>
            <a:ext cx="7269162" cy="547687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Leaf Nodes in B</a:t>
            </a:r>
            <a:r>
              <a:rPr lang="en-US" baseline="30000" smtClean="0"/>
              <a:t>+</a:t>
            </a:r>
            <a:r>
              <a:rPr lang="en-US" smtClean="0"/>
              <a:t>-Trees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1525588"/>
            <a:ext cx="7848600" cy="4876800"/>
          </a:xfrm>
        </p:spPr>
        <p:txBody>
          <a:bodyPr/>
          <a:lstStyle/>
          <a:p>
            <a:r>
              <a:rPr lang="en-US" sz="2000" smtClean="0"/>
              <a:t>For </a:t>
            </a:r>
            <a:r>
              <a:rPr lang="en-US" sz="2000" i="1" smtClean="0"/>
              <a:t>i</a:t>
            </a:r>
            <a:r>
              <a:rPr lang="en-US" sz="2000" smtClean="0"/>
              <a:t> = 1, 2, . . ., </a:t>
            </a:r>
            <a:r>
              <a:rPr lang="en-US" sz="2000" i="1" smtClean="0"/>
              <a:t>n–</a:t>
            </a:r>
            <a:r>
              <a:rPr lang="en-US" sz="2000" smtClean="0"/>
              <a:t>1, pointer </a:t>
            </a:r>
            <a:r>
              <a:rPr lang="en-US" sz="2000" i="1" smtClean="0"/>
              <a:t>P</a:t>
            </a:r>
            <a:r>
              <a:rPr lang="en-US" sz="2000" i="1" baseline="-25000" smtClean="0"/>
              <a:t>i</a:t>
            </a:r>
            <a:r>
              <a:rPr lang="en-US" sz="2000" smtClean="0"/>
              <a:t> either points to a file record with search-key value </a:t>
            </a:r>
            <a:r>
              <a:rPr lang="en-US" sz="2000" i="1" smtClean="0"/>
              <a:t>K</a:t>
            </a:r>
            <a:r>
              <a:rPr lang="en-US" sz="2000" i="1" baseline="-25000" smtClean="0"/>
              <a:t>i</a:t>
            </a:r>
            <a:r>
              <a:rPr lang="en-US" sz="2000" smtClean="0"/>
              <a:t>, or to a bucket of pointers to file records, each record having search-key value </a:t>
            </a:r>
            <a:r>
              <a:rPr lang="en-US" sz="2000" i="1" smtClean="0"/>
              <a:t>K</a:t>
            </a:r>
            <a:r>
              <a:rPr lang="en-US" sz="2000" i="1" baseline="-25000" smtClean="0"/>
              <a:t>i</a:t>
            </a:r>
            <a:r>
              <a:rPr lang="en-US" sz="2000" i="1" smtClean="0"/>
              <a:t>.  </a:t>
            </a:r>
            <a:r>
              <a:rPr lang="en-US" sz="2000" smtClean="0"/>
              <a:t>Only need bucket structure if search-key does not form a primary key.</a:t>
            </a:r>
          </a:p>
          <a:p>
            <a:r>
              <a:rPr lang="en-US" sz="2000" smtClean="0"/>
              <a:t>If </a:t>
            </a:r>
            <a:r>
              <a:rPr lang="en-US" sz="2000" i="1" smtClean="0"/>
              <a:t>L</a:t>
            </a:r>
            <a:r>
              <a:rPr lang="en-US" sz="2000" i="1" baseline="-25000" smtClean="0"/>
              <a:t>i</a:t>
            </a:r>
            <a:r>
              <a:rPr lang="en-US" sz="2000" i="1" smtClean="0"/>
              <a:t>, L</a:t>
            </a:r>
            <a:r>
              <a:rPr lang="en-US" sz="2000" i="1" baseline="-25000" smtClean="0"/>
              <a:t>j</a:t>
            </a:r>
            <a:r>
              <a:rPr lang="en-US" sz="2000" smtClean="0"/>
              <a:t> are leaf nodes and </a:t>
            </a:r>
            <a:r>
              <a:rPr lang="en-US" sz="2000" i="1" smtClean="0"/>
              <a:t>i </a:t>
            </a:r>
            <a:r>
              <a:rPr lang="en-US" sz="2000" smtClean="0"/>
              <a:t>&lt; </a:t>
            </a:r>
            <a:r>
              <a:rPr lang="en-US" sz="2000" i="1" smtClean="0"/>
              <a:t>j, L</a:t>
            </a:r>
            <a:r>
              <a:rPr lang="en-US" sz="2000" i="1" baseline="-25000" smtClean="0"/>
              <a:t>i</a:t>
            </a:r>
            <a:r>
              <a:rPr lang="en-US" sz="2000" smtClean="0"/>
              <a:t>’s search-key values are less than </a:t>
            </a:r>
            <a:r>
              <a:rPr lang="en-US" sz="2000" i="1" smtClean="0"/>
              <a:t>L</a:t>
            </a:r>
            <a:r>
              <a:rPr lang="en-US" sz="2000" i="1" baseline="-25000" smtClean="0"/>
              <a:t>j</a:t>
            </a:r>
            <a:r>
              <a:rPr lang="en-US" sz="2000" smtClean="0"/>
              <a:t>’s search-key values</a:t>
            </a:r>
          </a:p>
          <a:p>
            <a:r>
              <a:rPr lang="en-US" sz="2000" i="1" smtClean="0"/>
              <a:t>P</a:t>
            </a:r>
            <a:r>
              <a:rPr lang="en-US" sz="2000" i="1" baseline="-25000" smtClean="0"/>
              <a:t>n</a:t>
            </a:r>
            <a:r>
              <a:rPr lang="en-US" sz="2000" smtClean="0"/>
              <a:t> points to next leaf node in search-key order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760413" y="1057275"/>
            <a:ext cx="30178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Properties of a leaf node:</a:t>
            </a:r>
          </a:p>
        </p:txBody>
      </p:sp>
      <p:pic>
        <p:nvPicPr>
          <p:cNvPr id="16389" name="Picture 11"/>
          <p:cNvPicPr>
            <a:picLocks noChangeAspect="1" noChangeArrowheads="1"/>
          </p:cNvPicPr>
          <p:nvPr/>
        </p:nvPicPr>
        <p:blipFill>
          <a:blip r:embed="rId3"/>
          <a:srcRect l="415" t="26244" r="415" b="26796"/>
          <a:stretch>
            <a:fillRect/>
          </a:stretch>
        </p:blipFill>
        <p:spPr bwMode="auto">
          <a:xfrm>
            <a:off x="1512888" y="4103688"/>
            <a:ext cx="6838950" cy="242887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Non-Leaf Nodes in B</a:t>
            </a:r>
            <a:r>
              <a:rPr lang="en-US" baseline="30000" smtClean="0"/>
              <a:t>+</a:t>
            </a:r>
            <a:r>
              <a:rPr lang="en-US" smtClean="0"/>
              <a:t>-Trees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135063"/>
            <a:ext cx="7661275" cy="3116262"/>
          </a:xfrm>
        </p:spPr>
        <p:txBody>
          <a:bodyPr/>
          <a:lstStyle/>
          <a:p>
            <a:r>
              <a:rPr lang="en-US" sz="2000" smtClean="0"/>
              <a:t>Non leaf nodes form a multi-level sparse index on the leaf nodes.  For a non-leaf node with </a:t>
            </a:r>
            <a:r>
              <a:rPr lang="en-US" sz="2000" i="1" smtClean="0"/>
              <a:t>m</a:t>
            </a:r>
            <a:r>
              <a:rPr lang="en-US" sz="2000" smtClean="0"/>
              <a:t> pointers:</a:t>
            </a:r>
          </a:p>
          <a:p>
            <a:pPr lvl="1"/>
            <a:r>
              <a:rPr lang="en-US" sz="2000" smtClean="0"/>
              <a:t>All the search-keys in the subtree to which </a:t>
            </a:r>
            <a:r>
              <a:rPr lang="en-US" sz="2000" i="1" smtClean="0"/>
              <a:t>P</a:t>
            </a:r>
            <a:r>
              <a:rPr lang="en-US" sz="2000" baseline="-25000" smtClean="0"/>
              <a:t>1</a:t>
            </a:r>
            <a:r>
              <a:rPr lang="en-US" sz="2000" smtClean="0"/>
              <a:t> points are less than </a:t>
            </a:r>
            <a:r>
              <a:rPr lang="en-US" sz="2000" i="1" smtClean="0"/>
              <a:t>K</a:t>
            </a:r>
            <a:r>
              <a:rPr lang="en-US" sz="2000" baseline="-25000" smtClean="0"/>
              <a:t>1</a:t>
            </a:r>
            <a:endParaRPr lang="en-US" sz="2000" smtClean="0"/>
          </a:p>
          <a:p>
            <a:pPr lvl="1"/>
            <a:r>
              <a:rPr lang="en-US" sz="2000" smtClean="0"/>
              <a:t>For 2 </a:t>
            </a:r>
            <a:r>
              <a:rPr lang="en-US" sz="2000" smtClean="0">
                <a:sym typeface="Symbol" pitchFamily="18" charset="2"/>
              </a:rPr>
              <a:t> </a:t>
            </a:r>
            <a:r>
              <a:rPr lang="en-US" sz="2000" i="1" smtClean="0">
                <a:sym typeface="Symbol" pitchFamily="18" charset="2"/>
              </a:rPr>
              <a:t>i </a:t>
            </a:r>
            <a:r>
              <a:rPr lang="en-US" sz="2000" smtClean="0">
                <a:sym typeface="Symbol" pitchFamily="18" charset="2"/>
              </a:rPr>
              <a:t> </a:t>
            </a:r>
            <a:r>
              <a:rPr lang="en-US" sz="2000" i="1" smtClean="0">
                <a:sym typeface="Symbol" pitchFamily="18" charset="2"/>
              </a:rPr>
              <a:t>n </a:t>
            </a:r>
            <a:r>
              <a:rPr lang="en-US" sz="2000" smtClean="0">
                <a:sym typeface="Symbol" pitchFamily="18" charset="2"/>
              </a:rPr>
              <a:t>– 1, all the search-keys in the subtree to which </a:t>
            </a:r>
            <a:r>
              <a:rPr lang="en-US" sz="2000" i="1" smtClean="0">
                <a:sym typeface="Symbol" pitchFamily="18" charset="2"/>
              </a:rPr>
              <a:t>P</a:t>
            </a:r>
            <a:r>
              <a:rPr lang="en-US" sz="2000" i="1" baseline="-25000" smtClean="0">
                <a:sym typeface="Symbol" pitchFamily="18" charset="2"/>
              </a:rPr>
              <a:t>i</a:t>
            </a:r>
            <a:r>
              <a:rPr lang="en-US" sz="2000" smtClean="0">
                <a:sym typeface="Symbol" pitchFamily="18" charset="2"/>
              </a:rPr>
              <a:t> points have values greater than or equal to </a:t>
            </a:r>
            <a:r>
              <a:rPr lang="en-US" sz="2000" i="1" smtClean="0">
                <a:sym typeface="Symbol" pitchFamily="18" charset="2"/>
              </a:rPr>
              <a:t>K</a:t>
            </a:r>
            <a:r>
              <a:rPr lang="en-US" sz="2000" i="1" baseline="-25000" smtClean="0">
                <a:sym typeface="Symbol" pitchFamily="18" charset="2"/>
              </a:rPr>
              <a:t>i</a:t>
            </a:r>
            <a:r>
              <a:rPr lang="en-US" sz="2000" baseline="-25000" smtClean="0">
                <a:sym typeface="Symbol" pitchFamily="18" charset="2"/>
              </a:rPr>
              <a:t>–1</a:t>
            </a:r>
            <a:r>
              <a:rPr lang="en-US" sz="2000" smtClean="0">
                <a:sym typeface="Symbol" pitchFamily="18" charset="2"/>
              </a:rPr>
              <a:t> and less than </a:t>
            </a:r>
            <a:r>
              <a:rPr lang="en-US" sz="2000" i="1" smtClean="0">
                <a:sym typeface="Symbol" pitchFamily="18" charset="2"/>
              </a:rPr>
              <a:t>K</a:t>
            </a:r>
            <a:r>
              <a:rPr lang="en-US" sz="2000" i="1" baseline="-25000" smtClean="0">
                <a:sym typeface="Symbol" pitchFamily="18" charset="2"/>
              </a:rPr>
              <a:t>i</a:t>
            </a:r>
          </a:p>
          <a:p>
            <a:pPr lvl="1"/>
            <a:r>
              <a:rPr lang="en-US" sz="2000" smtClean="0">
                <a:sym typeface="Symbol" pitchFamily="18" charset="2"/>
              </a:rPr>
              <a:t>All the search-keys in the subtree to which </a:t>
            </a:r>
            <a:r>
              <a:rPr lang="en-US" sz="2000" i="1" smtClean="0">
                <a:sym typeface="Symbol" pitchFamily="18" charset="2"/>
              </a:rPr>
              <a:t>P</a:t>
            </a:r>
            <a:r>
              <a:rPr lang="en-US" sz="2000" i="1" baseline="-25000" smtClean="0">
                <a:sym typeface="Symbol" pitchFamily="18" charset="2"/>
              </a:rPr>
              <a:t>n</a:t>
            </a:r>
            <a:r>
              <a:rPr lang="en-US" sz="2000" smtClean="0">
                <a:sym typeface="Symbol" pitchFamily="18" charset="2"/>
              </a:rPr>
              <a:t> points have values greater than or equal to </a:t>
            </a:r>
            <a:r>
              <a:rPr lang="en-US" sz="2000" i="1" smtClean="0">
                <a:sym typeface="Symbol" pitchFamily="18" charset="2"/>
              </a:rPr>
              <a:t>K</a:t>
            </a:r>
            <a:r>
              <a:rPr lang="en-US" sz="2000" i="1" baseline="-25000" smtClean="0">
                <a:sym typeface="Symbol" pitchFamily="18" charset="2"/>
              </a:rPr>
              <a:t>n</a:t>
            </a:r>
            <a:r>
              <a:rPr lang="en-US" sz="2000" baseline="-25000" smtClean="0">
                <a:sym typeface="Symbol" pitchFamily="18" charset="2"/>
              </a:rPr>
              <a:t>–1</a:t>
            </a:r>
          </a:p>
        </p:txBody>
      </p:sp>
      <p:pic>
        <p:nvPicPr>
          <p:cNvPr id="17412" name="Picture 6"/>
          <p:cNvPicPr>
            <a:picLocks noChangeAspect="1" noChangeArrowheads="1"/>
          </p:cNvPicPr>
          <p:nvPr/>
        </p:nvPicPr>
        <p:blipFill>
          <a:blip r:embed="rId3"/>
          <a:srcRect l="365" t="44904" r="546" b="45145"/>
          <a:stretch>
            <a:fillRect/>
          </a:stretch>
        </p:blipFill>
        <p:spPr bwMode="auto">
          <a:xfrm>
            <a:off x="1344613" y="4619625"/>
            <a:ext cx="7269162" cy="547688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Example of a B</a:t>
            </a:r>
            <a:r>
              <a:rPr lang="en-US" baseline="30000" smtClean="0"/>
              <a:t>+</a:t>
            </a:r>
            <a:r>
              <a:rPr lang="en-US" smtClean="0"/>
              <a:t>-tree</a:t>
            </a:r>
          </a:p>
        </p:txBody>
      </p:sp>
      <p:sp>
        <p:nvSpPr>
          <p:cNvPr id="18435" name="Text Box 5"/>
          <p:cNvSpPr txBox="1">
            <a:spLocks noChangeArrowheads="1"/>
          </p:cNvSpPr>
          <p:nvPr/>
        </p:nvSpPr>
        <p:spPr bwMode="auto">
          <a:xfrm>
            <a:off x="2943225" y="4413250"/>
            <a:ext cx="317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B</a:t>
            </a:r>
            <a:r>
              <a:rPr lang="en-US" sz="1800" baseline="30000"/>
              <a:t>+</a:t>
            </a:r>
            <a:r>
              <a:rPr lang="en-US" sz="1800"/>
              <a:t>-tree for </a:t>
            </a:r>
            <a:r>
              <a:rPr lang="en-US" sz="1800" i="1"/>
              <a:t>account</a:t>
            </a:r>
            <a:r>
              <a:rPr lang="en-US" sz="1800"/>
              <a:t> file (</a:t>
            </a:r>
            <a:r>
              <a:rPr lang="en-US" sz="1800" i="1"/>
              <a:t>n = </a:t>
            </a:r>
            <a:r>
              <a:rPr lang="en-US" sz="1800"/>
              <a:t>3)</a:t>
            </a:r>
          </a:p>
        </p:txBody>
      </p:sp>
      <p:pic>
        <p:nvPicPr>
          <p:cNvPr id="18436" name="Picture 7"/>
          <p:cNvPicPr>
            <a:picLocks noChangeAspect="1" noChangeArrowheads="1"/>
          </p:cNvPicPr>
          <p:nvPr/>
        </p:nvPicPr>
        <p:blipFill>
          <a:blip r:embed="rId3"/>
          <a:srcRect l="603" t="30812" r="401" b="31081"/>
          <a:stretch>
            <a:fillRect/>
          </a:stretch>
        </p:blipFill>
        <p:spPr bwMode="auto">
          <a:xfrm>
            <a:off x="900113" y="1135063"/>
            <a:ext cx="7793037" cy="2249487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Example of B</a:t>
            </a:r>
            <a:r>
              <a:rPr lang="en-US" baseline="30000" smtClean="0"/>
              <a:t>+</a:t>
            </a:r>
            <a:r>
              <a:rPr lang="en-US" smtClean="0"/>
              <a:t>-tree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4002088"/>
            <a:ext cx="6724650" cy="2035175"/>
          </a:xfrm>
        </p:spPr>
        <p:txBody>
          <a:bodyPr/>
          <a:lstStyle/>
          <a:p>
            <a:r>
              <a:rPr lang="en-US" sz="2000" smtClean="0"/>
              <a:t>Leaf nodes must have between 2 and 4 values </a:t>
            </a:r>
            <a:br>
              <a:rPr lang="en-US" sz="2000" smtClean="0"/>
            </a:br>
            <a:r>
              <a:rPr lang="en-US" sz="2000" smtClean="0"/>
              <a:t>(</a:t>
            </a:r>
            <a:r>
              <a:rPr lang="en-US" sz="2000" smtClean="0">
                <a:sym typeface="Symbol" pitchFamily="18" charset="2"/>
              </a:rPr>
              <a:t>(</a:t>
            </a:r>
            <a:r>
              <a:rPr lang="en-US" sz="2000" i="1" smtClean="0">
                <a:sym typeface="Symbol" pitchFamily="18" charset="2"/>
              </a:rPr>
              <a:t>n</a:t>
            </a:r>
            <a:r>
              <a:rPr lang="en-US" sz="2000" smtClean="0">
                <a:sym typeface="Symbol" pitchFamily="18" charset="2"/>
              </a:rPr>
              <a:t>–1)/2 and </a:t>
            </a:r>
            <a:r>
              <a:rPr lang="en-US" sz="2000" i="1" smtClean="0">
                <a:sym typeface="Symbol" pitchFamily="18" charset="2"/>
              </a:rPr>
              <a:t>n </a:t>
            </a:r>
            <a:r>
              <a:rPr lang="en-US" sz="2000" smtClean="0">
                <a:sym typeface="Symbol" pitchFamily="18" charset="2"/>
              </a:rPr>
              <a:t>–1, with </a:t>
            </a:r>
            <a:r>
              <a:rPr lang="en-US" sz="2000" i="1" smtClean="0">
                <a:sym typeface="Symbol" pitchFamily="18" charset="2"/>
              </a:rPr>
              <a:t>n</a:t>
            </a:r>
            <a:r>
              <a:rPr lang="en-US" sz="2000" smtClean="0">
                <a:sym typeface="Symbol" pitchFamily="18" charset="2"/>
              </a:rPr>
              <a:t> = 5).</a:t>
            </a:r>
          </a:p>
          <a:p>
            <a:r>
              <a:rPr lang="en-US" sz="2000" smtClean="0">
                <a:sym typeface="Symbol" pitchFamily="18" charset="2"/>
              </a:rPr>
              <a:t>Non-leaf nodes other than root must have between 3 and 5 children </a:t>
            </a:r>
            <a:r>
              <a:rPr lang="en-US" sz="2000" smtClean="0"/>
              <a:t>(</a:t>
            </a:r>
            <a:r>
              <a:rPr lang="en-US" sz="2000" smtClean="0">
                <a:sym typeface="Symbol" pitchFamily="18" charset="2"/>
              </a:rPr>
              <a:t>(</a:t>
            </a:r>
            <a:r>
              <a:rPr lang="en-US" sz="2000" i="1" smtClean="0">
                <a:sym typeface="Symbol" pitchFamily="18" charset="2"/>
              </a:rPr>
              <a:t>n</a:t>
            </a:r>
            <a:r>
              <a:rPr lang="en-US" sz="2000" smtClean="0">
                <a:sym typeface="Symbol" pitchFamily="18" charset="2"/>
              </a:rPr>
              <a:t>/2 and </a:t>
            </a:r>
            <a:r>
              <a:rPr lang="en-US" sz="2000" i="1" smtClean="0">
                <a:sym typeface="Symbol" pitchFamily="18" charset="2"/>
              </a:rPr>
              <a:t>n </a:t>
            </a:r>
            <a:r>
              <a:rPr lang="en-US" sz="2000" smtClean="0">
                <a:sym typeface="Symbol" pitchFamily="18" charset="2"/>
              </a:rPr>
              <a:t>with </a:t>
            </a:r>
            <a:r>
              <a:rPr lang="en-US" sz="2000" i="1" smtClean="0">
                <a:sym typeface="Symbol" pitchFamily="18" charset="2"/>
              </a:rPr>
              <a:t>n</a:t>
            </a:r>
            <a:r>
              <a:rPr lang="en-US" sz="2000" smtClean="0">
                <a:sym typeface="Symbol" pitchFamily="18" charset="2"/>
              </a:rPr>
              <a:t> =5).</a:t>
            </a:r>
          </a:p>
          <a:p>
            <a:r>
              <a:rPr lang="en-US" sz="2000" smtClean="0">
                <a:sym typeface="Symbol" pitchFamily="18" charset="2"/>
              </a:rPr>
              <a:t>Root must have at least 2 children.</a:t>
            </a:r>
          </a:p>
        </p:txBody>
      </p:sp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2776538" y="3379788"/>
            <a:ext cx="3175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B</a:t>
            </a:r>
            <a:r>
              <a:rPr lang="en-US" sz="1800" baseline="30000"/>
              <a:t>+</a:t>
            </a:r>
            <a:r>
              <a:rPr lang="en-US" sz="1800"/>
              <a:t>-tree for </a:t>
            </a:r>
            <a:r>
              <a:rPr lang="en-US" sz="1800" i="1"/>
              <a:t>account </a:t>
            </a:r>
            <a:r>
              <a:rPr lang="en-US" sz="1800"/>
              <a:t>file (</a:t>
            </a:r>
            <a:r>
              <a:rPr lang="en-US" sz="1800" i="1"/>
              <a:t>n</a:t>
            </a:r>
            <a:r>
              <a:rPr lang="en-US" sz="1800"/>
              <a:t> = 5)</a:t>
            </a:r>
          </a:p>
        </p:txBody>
      </p:sp>
      <p:pic>
        <p:nvPicPr>
          <p:cNvPr id="19461" name="Picture 7"/>
          <p:cNvPicPr>
            <a:picLocks noChangeAspect="1" noChangeArrowheads="1"/>
          </p:cNvPicPr>
          <p:nvPr/>
        </p:nvPicPr>
        <p:blipFill>
          <a:blip r:embed="rId3"/>
          <a:srcRect l="391" t="38802" r="586" b="39063"/>
          <a:stretch>
            <a:fillRect/>
          </a:stretch>
        </p:blipFill>
        <p:spPr bwMode="auto">
          <a:xfrm>
            <a:off x="900113" y="1382713"/>
            <a:ext cx="7850187" cy="1316037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39784" y="1233592"/>
            <a:ext cx="7952126" cy="3924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Construct a B+-tree for the following set of key values:2, 3, 5, 7, 11, 17, 19, 23, 29, 31Assume that the tree is initially empty and values are added in ascending order. Construct B+-trees for the cases where the number of pointers that will fit in one node is as follows:</a:t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Four</a:t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 Six</a:t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 Eight 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042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Physical and Logical Hierarchy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135063"/>
            <a:ext cx="7699375" cy="5203825"/>
          </a:xfrm>
        </p:spPr>
        <p:txBody>
          <a:bodyPr/>
          <a:lstStyle/>
          <a:p>
            <a:r>
              <a:rPr lang="en-US" sz="2000" smtClean="0"/>
              <a:t>Indexing mechanisms used to speed up access to desired data.</a:t>
            </a:r>
          </a:p>
          <a:p>
            <a:pPr lvl="1"/>
            <a:r>
              <a:rPr lang="en-US" sz="2000" smtClean="0"/>
              <a:t>E.g., author catalog in library</a:t>
            </a:r>
          </a:p>
          <a:p>
            <a:r>
              <a:rPr lang="en-US" sz="2000" b="1" smtClean="0">
                <a:solidFill>
                  <a:schemeClr val="tx2"/>
                </a:solidFill>
              </a:rPr>
              <a:t>Search Key</a:t>
            </a:r>
            <a:r>
              <a:rPr lang="en-US" sz="2000" smtClean="0"/>
              <a:t> - attribute to set of attributes used to look up records in a file.</a:t>
            </a:r>
          </a:p>
          <a:p>
            <a:r>
              <a:rPr lang="en-US" sz="2000" smtClean="0"/>
              <a:t>An </a:t>
            </a:r>
            <a:r>
              <a:rPr lang="en-US" sz="2000" b="1" smtClean="0">
                <a:solidFill>
                  <a:schemeClr val="tx2"/>
                </a:solidFill>
              </a:rPr>
              <a:t>index file</a:t>
            </a:r>
            <a:r>
              <a:rPr lang="en-US" sz="2000" b="1" smtClean="0"/>
              <a:t> </a:t>
            </a:r>
            <a:r>
              <a:rPr lang="en-US" sz="2000" smtClean="0"/>
              <a:t>consists of records (called </a:t>
            </a:r>
            <a:r>
              <a:rPr lang="en-US" sz="2000" b="1" smtClean="0">
                <a:solidFill>
                  <a:schemeClr val="tx2"/>
                </a:solidFill>
              </a:rPr>
              <a:t>index entries</a:t>
            </a:r>
            <a:r>
              <a:rPr lang="en-US" sz="2000" smtClean="0"/>
              <a:t>) of the form</a:t>
            </a:r>
            <a:br>
              <a:rPr lang="en-US" sz="2000" smtClean="0"/>
            </a:br>
            <a:r>
              <a:rPr lang="en-US" sz="2000" smtClean="0"/>
              <a:t/>
            </a:r>
            <a:br>
              <a:rPr lang="en-US" sz="2000" smtClean="0"/>
            </a:br>
            <a:endParaRPr lang="en-US" sz="2000" smtClean="0"/>
          </a:p>
          <a:p>
            <a:r>
              <a:rPr lang="en-US" sz="2000" smtClean="0"/>
              <a:t>Index files are typically much smaller than the original file </a:t>
            </a:r>
          </a:p>
          <a:p>
            <a:r>
              <a:rPr lang="en-US" sz="2000" smtClean="0"/>
              <a:t>Two basic kinds of indices:</a:t>
            </a:r>
          </a:p>
          <a:p>
            <a:pPr lvl="1"/>
            <a:r>
              <a:rPr lang="en-US" sz="2000" b="1" smtClean="0"/>
              <a:t>Ordered indices:  </a:t>
            </a:r>
            <a:r>
              <a:rPr lang="en-US" sz="2000" smtClean="0"/>
              <a:t>search keys are stored in sorted order</a:t>
            </a:r>
          </a:p>
          <a:p>
            <a:pPr lvl="1"/>
            <a:r>
              <a:rPr lang="en-US" sz="2000" b="1" smtClean="0"/>
              <a:t>Hash indices:</a:t>
            </a:r>
            <a:r>
              <a:rPr lang="en-US" sz="2000" smtClean="0"/>
              <a:t>  search keys are distributed uniformly across “buckets” using a “hash function”. 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2308225" y="3241675"/>
            <a:ext cx="1506538" cy="3841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search-key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3783013" y="3240088"/>
            <a:ext cx="1184275" cy="3841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pointer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66" y="224239"/>
            <a:ext cx="8209504" cy="6633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8005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B-Tree Index Files</a:t>
            </a:r>
          </a:p>
        </p:txBody>
      </p:sp>
      <p:sp>
        <p:nvSpPr>
          <p:cNvPr id="22531" name="Rectangle 6"/>
          <p:cNvSpPr>
            <a:spLocks noChangeArrowheads="1"/>
          </p:cNvSpPr>
          <p:nvPr/>
        </p:nvSpPr>
        <p:spPr bwMode="auto">
          <a:xfrm>
            <a:off x="900113" y="1135063"/>
            <a:ext cx="6724650" cy="277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2000"/>
              <a:t>Similar to B+-tree, but B-tree allows search-key values to appear only once; eliminates redundant storage of search keys.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2000"/>
              <a:t>Search keys in nonleaf nodes appear nowhere else in the B-tree; an additional pointer field for each search key in a nonleaf node must be included.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2000"/>
              <a:t>Generalized B-tree leaf node</a:t>
            </a:r>
            <a:br>
              <a:rPr kumimoji="1" lang="en-US" sz="2000"/>
            </a:br>
            <a:r>
              <a:rPr kumimoji="1" lang="en-US" sz="1800"/>
              <a:t/>
            </a:r>
            <a:br>
              <a:rPr kumimoji="1" lang="en-US" sz="1800"/>
            </a:br>
            <a:endParaRPr kumimoji="1" lang="en-US" sz="180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9013" y="5605463"/>
            <a:ext cx="6724650" cy="78105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smtClean="0"/>
              <a:t>Nonleaf node – pointers Bi are the bucket or file record pointers.</a:t>
            </a:r>
            <a:br>
              <a:rPr lang="en-US" sz="2000" smtClean="0"/>
            </a:br>
            <a:endParaRPr lang="en-US" sz="2000" smtClean="0"/>
          </a:p>
        </p:txBody>
      </p:sp>
      <p:pic>
        <p:nvPicPr>
          <p:cNvPr id="22533" name="Picture 8"/>
          <p:cNvPicPr>
            <a:picLocks noChangeAspect="1" noChangeArrowheads="1"/>
          </p:cNvPicPr>
          <p:nvPr/>
        </p:nvPicPr>
        <p:blipFill>
          <a:blip r:embed="rId3"/>
          <a:srcRect l="600" t="32533" r="600" b="32533"/>
          <a:stretch>
            <a:fillRect/>
          </a:stretch>
        </p:blipFill>
        <p:spPr bwMode="auto">
          <a:xfrm>
            <a:off x="1238250" y="3625850"/>
            <a:ext cx="7058025" cy="1871663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B-Tree Index File Example</a:t>
            </a:r>
          </a:p>
        </p:txBody>
      </p:sp>
      <p:pic>
        <p:nvPicPr>
          <p:cNvPr id="23555" name="Picture 5"/>
          <p:cNvPicPr>
            <a:picLocks noChangeAspect="1" noChangeArrowheads="1"/>
          </p:cNvPicPr>
          <p:nvPr/>
        </p:nvPicPr>
        <p:blipFill>
          <a:blip r:embed="rId3"/>
          <a:srcRect l="1071" t="30952" r="714" b="31429"/>
          <a:stretch>
            <a:fillRect/>
          </a:stretch>
        </p:blipFill>
        <p:spPr bwMode="auto">
          <a:xfrm>
            <a:off x="1223963" y="4457700"/>
            <a:ext cx="6972300" cy="2001838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23556" name="Text Box 7"/>
          <p:cNvSpPr>
            <a:spLocks noGrp="1" noChangeArrowheads="1"/>
          </p:cNvSpPr>
          <p:nvPr>
            <p:ph type="body" idx="1"/>
          </p:nvPr>
        </p:nvSpPr>
        <p:spPr>
          <a:xfrm>
            <a:off x="390525" y="3862388"/>
            <a:ext cx="7848600" cy="463550"/>
          </a:xfrm>
          <a:noFill/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 smtClean="0"/>
              <a:t>B-tree (above) and B+-tree (below) on same data</a:t>
            </a:r>
          </a:p>
        </p:txBody>
      </p:sp>
      <p:pic>
        <p:nvPicPr>
          <p:cNvPr id="23557" name="Picture 8"/>
          <p:cNvPicPr>
            <a:picLocks noChangeAspect="1" noChangeArrowheads="1"/>
          </p:cNvPicPr>
          <p:nvPr/>
        </p:nvPicPr>
        <p:blipFill>
          <a:blip r:embed="rId4"/>
          <a:srcRect l="369" t="25061" r="369" b="25061"/>
          <a:stretch>
            <a:fillRect/>
          </a:stretch>
        </p:blipFill>
        <p:spPr bwMode="auto">
          <a:xfrm>
            <a:off x="1230313" y="1135063"/>
            <a:ext cx="6940550" cy="26162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B-Tree Index Files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135063"/>
            <a:ext cx="8118475" cy="4545012"/>
          </a:xfrm>
        </p:spPr>
        <p:txBody>
          <a:bodyPr/>
          <a:lstStyle/>
          <a:p>
            <a:r>
              <a:rPr lang="en-US" sz="2000" dirty="0" smtClean="0"/>
              <a:t>Advantages of B-Tree indices:</a:t>
            </a:r>
          </a:p>
          <a:p>
            <a:pPr lvl="1"/>
            <a:r>
              <a:rPr lang="en-US" sz="2000" dirty="0" smtClean="0"/>
              <a:t>May use less tree nodes than a corresponding B</a:t>
            </a:r>
            <a:r>
              <a:rPr lang="en-US" sz="2000" baseline="30000" dirty="0" smtClean="0"/>
              <a:t>+</a:t>
            </a:r>
            <a:r>
              <a:rPr lang="en-US" sz="2000" dirty="0" smtClean="0"/>
              <a:t>-Tree.</a:t>
            </a:r>
          </a:p>
          <a:p>
            <a:pPr lvl="1"/>
            <a:r>
              <a:rPr lang="en-US" sz="2000" dirty="0" smtClean="0"/>
              <a:t>Sometimes possible to find search-key value before reaching leaf node.</a:t>
            </a:r>
          </a:p>
          <a:p>
            <a:r>
              <a:rPr lang="en-US" sz="2000" dirty="0" smtClean="0"/>
              <a:t>Disadvantages of B-Tree indices:</a:t>
            </a:r>
          </a:p>
          <a:p>
            <a:pPr lvl="1"/>
            <a:r>
              <a:rPr lang="en-US" sz="2000" dirty="0" smtClean="0"/>
              <a:t>Only small fraction of all search-key values are found early </a:t>
            </a:r>
          </a:p>
          <a:p>
            <a:pPr lvl="1"/>
            <a:r>
              <a:rPr lang="en-US" sz="2000" dirty="0" smtClean="0"/>
              <a:t>Insertion and deletion more complicated than in B</a:t>
            </a:r>
            <a:r>
              <a:rPr lang="en-US" sz="2000" baseline="30000" dirty="0" smtClean="0"/>
              <a:t>+</a:t>
            </a:r>
            <a:r>
              <a:rPr lang="en-US" sz="2000" dirty="0" smtClean="0"/>
              <a:t>-Trees </a:t>
            </a:r>
          </a:p>
          <a:p>
            <a:pPr lvl="1"/>
            <a:r>
              <a:rPr lang="en-US" sz="2000" dirty="0" smtClean="0"/>
              <a:t>Implementation is harder than B</a:t>
            </a:r>
            <a:r>
              <a:rPr lang="en-US" sz="2000" baseline="30000" dirty="0" smtClean="0"/>
              <a:t>+</a:t>
            </a:r>
            <a:r>
              <a:rPr lang="en-US" sz="2000" dirty="0" smtClean="0"/>
              <a:t>-Trees.</a:t>
            </a:r>
          </a:p>
          <a:p>
            <a:r>
              <a:rPr lang="en-US" sz="2000" dirty="0" smtClean="0"/>
              <a:t>Typically, advantages of B-Trees do not out weigh disadvantages.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</p:txBody>
      </p:sp>
      <p:pic>
        <p:nvPicPr>
          <p:cNvPr id="2662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423400" cy="68580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smtClean="0"/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30200" y="-1003300"/>
            <a:ext cx="114363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2867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190500"/>
            <a:ext cx="9144000" cy="66675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Static Hashing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1223963"/>
            <a:ext cx="7437438" cy="4138612"/>
          </a:xfrm>
        </p:spPr>
        <p:txBody>
          <a:bodyPr/>
          <a:lstStyle/>
          <a:p>
            <a:r>
              <a:rPr lang="en-US" sz="1800" smtClean="0"/>
              <a:t>A </a:t>
            </a:r>
            <a:r>
              <a:rPr lang="en-US" sz="1800" b="1" smtClean="0">
                <a:solidFill>
                  <a:schemeClr val="tx2"/>
                </a:solidFill>
              </a:rPr>
              <a:t>bucket</a:t>
            </a:r>
            <a:r>
              <a:rPr lang="en-US" sz="1800" smtClean="0"/>
              <a:t> is a unit of storage containing one or more records (a bucket is typically a disk block). </a:t>
            </a:r>
          </a:p>
          <a:p>
            <a:r>
              <a:rPr lang="en-US" sz="1800" smtClean="0"/>
              <a:t>In a </a:t>
            </a:r>
            <a:r>
              <a:rPr lang="en-US" sz="1800" b="1" smtClean="0">
                <a:solidFill>
                  <a:schemeClr val="tx2"/>
                </a:solidFill>
              </a:rPr>
              <a:t>hash file organization</a:t>
            </a:r>
            <a:r>
              <a:rPr lang="en-US" sz="1800" smtClean="0"/>
              <a:t> we obtain the bucket of a record directly from its search-key value using a </a:t>
            </a:r>
            <a:r>
              <a:rPr lang="en-US" sz="1800" b="1" smtClean="0">
                <a:solidFill>
                  <a:schemeClr val="tx2"/>
                </a:solidFill>
              </a:rPr>
              <a:t>hash</a:t>
            </a:r>
            <a:r>
              <a:rPr lang="en-US" sz="1800" smtClean="0">
                <a:solidFill>
                  <a:schemeClr val="tx2"/>
                </a:solidFill>
              </a:rPr>
              <a:t> </a:t>
            </a:r>
            <a:r>
              <a:rPr lang="en-US" sz="1800" b="1" smtClean="0">
                <a:solidFill>
                  <a:schemeClr val="tx2"/>
                </a:solidFill>
              </a:rPr>
              <a:t>function.</a:t>
            </a:r>
            <a:endParaRPr lang="en-US" sz="1800" smtClean="0">
              <a:solidFill>
                <a:schemeClr val="tx2"/>
              </a:solidFill>
            </a:endParaRPr>
          </a:p>
          <a:p>
            <a:r>
              <a:rPr lang="en-US" sz="1800" smtClean="0"/>
              <a:t>Hash function </a:t>
            </a:r>
            <a:r>
              <a:rPr lang="en-US" sz="1800" i="1" smtClean="0"/>
              <a:t>h</a:t>
            </a:r>
            <a:r>
              <a:rPr lang="en-US" sz="1800" smtClean="0"/>
              <a:t> is a function from the set of all search-key values </a:t>
            </a:r>
            <a:r>
              <a:rPr lang="en-US" sz="1800" i="1" smtClean="0"/>
              <a:t>K</a:t>
            </a:r>
            <a:r>
              <a:rPr lang="en-US" sz="1800" smtClean="0"/>
              <a:t> to the set of all bucket addresses </a:t>
            </a:r>
            <a:r>
              <a:rPr lang="en-US" sz="1800" i="1" smtClean="0"/>
              <a:t>B.</a:t>
            </a:r>
          </a:p>
          <a:p>
            <a:r>
              <a:rPr lang="en-US" sz="1800" smtClean="0"/>
              <a:t>Hash function is used to locate records for access, insertion as well as deletion.</a:t>
            </a:r>
          </a:p>
          <a:p>
            <a:r>
              <a:rPr lang="en-US" sz="1800" smtClean="0"/>
              <a:t>Records with different search-key values may be mapped to the same bucket; thus entire bucket has to be searched sequentially to locate a record.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180975"/>
            <a:ext cx="8358187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Example of Hash File Organization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2328863"/>
            <a:ext cx="7466012" cy="4114800"/>
          </a:xfrm>
        </p:spPr>
        <p:txBody>
          <a:bodyPr/>
          <a:lstStyle/>
          <a:p>
            <a:r>
              <a:rPr lang="en-US" sz="1800" dirty="0" smtClean="0"/>
              <a:t>There are 10 buckets,</a:t>
            </a:r>
          </a:p>
          <a:p>
            <a:r>
              <a:rPr lang="en-US" sz="1800" dirty="0" smtClean="0"/>
              <a:t>The binary representation of the </a:t>
            </a:r>
            <a:r>
              <a:rPr lang="en-US" sz="1800" i="1" dirty="0" err="1" smtClean="0"/>
              <a:t>i</a:t>
            </a:r>
            <a:r>
              <a:rPr lang="en-US" sz="1800" dirty="0" err="1" smtClean="0"/>
              <a:t>th</a:t>
            </a:r>
            <a:r>
              <a:rPr lang="en-US" sz="1800" dirty="0" smtClean="0"/>
              <a:t> character is assumed to be the integer </a:t>
            </a:r>
            <a:r>
              <a:rPr lang="en-US" sz="1800" i="1" dirty="0" err="1" smtClean="0"/>
              <a:t>i</a:t>
            </a:r>
            <a:r>
              <a:rPr lang="en-US" sz="1800" i="1" dirty="0" smtClean="0"/>
              <a:t>.</a:t>
            </a:r>
            <a:endParaRPr lang="en-US" sz="1800" dirty="0" smtClean="0"/>
          </a:p>
          <a:p>
            <a:r>
              <a:rPr lang="en-US" sz="1800" dirty="0" smtClean="0"/>
              <a:t>The hash function returns the sum of the binary representations of the characters modulo 10</a:t>
            </a:r>
          </a:p>
          <a:p>
            <a:pPr lvl="1"/>
            <a:r>
              <a:rPr lang="en-US" sz="1800" dirty="0" smtClean="0"/>
              <a:t>E.g. h(</a:t>
            </a:r>
            <a:r>
              <a:rPr lang="en-US" sz="1800" dirty="0" err="1" smtClean="0"/>
              <a:t>Perryridge</a:t>
            </a:r>
            <a:r>
              <a:rPr lang="en-US" sz="1800" dirty="0" smtClean="0"/>
              <a:t>) = 5    h(Round Hill) = 3   h(Brighton) = 3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900113" y="1135063"/>
            <a:ext cx="67119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/>
            </a:r>
            <a:br>
              <a:rPr lang="en-US" sz="1800"/>
            </a:br>
            <a:r>
              <a:rPr lang="en-US" sz="1800"/>
              <a:t>Hash file organization of </a:t>
            </a:r>
            <a:r>
              <a:rPr lang="en-US" sz="1800" i="1"/>
              <a:t>account</a:t>
            </a:r>
            <a:r>
              <a:rPr lang="en-US" sz="1800"/>
              <a:t> file, using </a:t>
            </a:r>
            <a:r>
              <a:rPr lang="en-US" sz="1800" i="1"/>
              <a:t>branch_name </a:t>
            </a:r>
            <a:r>
              <a:rPr lang="en-US" sz="1800"/>
              <a:t>as key</a:t>
            </a:r>
            <a:br>
              <a:rPr lang="en-US" sz="1800"/>
            </a:br>
            <a:r>
              <a:rPr lang="en-US" sz="1800"/>
              <a:t> (See figure in next slide.)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Example of Hash File Organization </a:t>
            </a:r>
          </a:p>
        </p:txBody>
      </p:sp>
      <p:sp>
        <p:nvSpPr>
          <p:cNvPr id="31747" name="Text Box 6"/>
          <p:cNvSpPr txBox="1">
            <a:spLocks noChangeArrowheads="1"/>
          </p:cNvSpPr>
          <p:nvPr/>
        </p:nvSpPr>
        <p:spPr bwMode="auto">
          <a:xfrm>
            <a:off x="304800" y="1282700"/>
            <a:ext cx="2611438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Hash file organization of </a:t>
            </a:r>
            <a:r>
              <a:rPr lang="en-US" sz="1800" i="1"/>
              <a:t>account</a:t>
            </a:r>
            <a:r>
              <a:rPr lang="en-US" sz="1800"/>
              <a:t> file, using </a:t>
            </a:r>
            <a:r>
              <a:rPr lang="en-US" sz="1800" i="1"/>
              <a:t>branch_name </a:t>
            </a:r>
            <a:r>
              <a:rPr lang="en-US" sz="1800"/>
              <a:t>as key</a:t>
            </a:r>
            <a:br>
              <a:rPr lang="en-US" sz="1800"/>
            </a:br>
            <a:r>
              <a:rPr lang="en-US" sz="1800"/>
              <a:t>(see previous slide for details).</a:t>
            </a:r>
          </a:p>
        </p:txBody>
      </p:sp>
      <p:pic>
        <p:nvPicPr>
          <p:cNvPr id="31748" name="Picture 7"/>
          <p:cNvPicPr>
            <a:picLocks noChangeAspect="1" noChangeArrowheads="1"/>
          </p:cNvPicPr>
          <p:nvPr/>
        </p:nvPicPr>
        <p:blipFill>
          <a:blip r:embed="rId3"/>
          <a:srcRect l="15623" t="790" r="15623" b="790"/>
          <a:stretch>
            <a:fillRect/>
          </a:stretch>
        </p:blipFill>
        <p:spPr bwMode="auto">
          <a:xfrm>
            <a:off x="3087238" y="1028970"/>
            <a:ext cx="5199063" cy="558165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Index Evaluation Metrics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smtClean="0"/>
              <a:t>Access types supported efficiently.  E.g., </a:t>
            </a:r>
          </a:p>
          <a:p>
            <a:pPr lvl="1"/>
            <a:r>
              <a:rPr lang="en-US" sz="2000" smtClean="0"/>
              <a:t>records with a specified value in the attribute</a:t>
            </a:r>
          </a:p>
          <a:p>
            <a:pPr lvl="1"/>
            <a:r>
              <a:rPr lang="en-US" sz="2000" smtClean="0"/>
              <a:t>or records with an attribute value falling in a specified range of values (e.g.  10000 &lt; </a:t>
            </a:r>
            <a:r>
              <a:rPr lang="en-US" sz="2000" i="1" smtClean="0"/>
              <a:t>salary</a:t>
            </a:r>
            <a:r>
              <a:rPr lang="en-US" sz="2000" smtClean="0"/>
              <a:t> &lt; 40000)</a:t>
            </a:r>
          </a:p>
          <a:p>
            <a:r>
              <a:rPr lang="en-US" sz="2000" smtClean="0"/>
              <a:t>Access time</a:t>
            </a:r>
          </a:p>
          <a:p>
            <a:r>
              <a:rPr lang="en-US" sz="2000" smtClean="0"/>
              <a:t>Insertion time</a:t>
            </a:r>
          </a:p>
          <a:p>
            <a:r>
              <a:rPr lang="en-US" sz="2000" smtClean="0"/>
              <a:t>Deletion time</a:t>
            </a:r>
          </a:p>
          <a:p>
            <a:r>
              <a:rPr lang="en-US" sz="2000" smtClean="0"/>
              <a:t>Space overhead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Hash Functions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135063"/>
            <a:ext cx="7781925" cy="4884737"/>
          </a:xfrm>
        </p:spPr>
        <p:txBody>
          <a:bodyPr/>
          <a:lstStyle/>
          <a:p>
            <a:pPr algn="just"/>
            <a:r>
              <a:rPr lang="en-US" sz="1800" smtClean="0"/>
              <a:t>Worst hash function maps all search-key values to the same bucket; this makes access time proportional to the number of search-key values in the file.</a:t>
            </a:r>
          </a:p>
          <a:p>
            <a:pPr algn="just"/>
            <a:r>
              <a:rPr lang="en-US" sz="1800" smtClean="0"/>
              <a:t>An ideal hash function is </a:t>
            </a:r>
            <a:r>
              <a:rPr lang="en-US" sz="1800" b="1" smtClean="0">
                <a:solidFill>
                  <a:schemeClr val="tx2"/>
                </a:solidFill>
              </a:rPr>
              <a:t>uniform</a:t>
            </a:r>
            <a:r>
              <a:rPr lang="en-US" sz="1800" i="1" smtClean="0"/>
              <a:t>,</a:t>
            </a:r>
            <a:r>
              <a:rPr lang="en-US" sz="1800" smtClean="0"/>
              <a:t> i.e., each bucket is assigned the same number of search-key values from the set of </a:t>
            </a:r>
            <a:r>
              <a:rPr lang="en-US" sz="1800" i="1" smtClean="0"/>
              <a:t>all</a:t>
            </a:r>
            <a:r>
              <a:rPr lang="en-US" sz="1800" smtClean="0"/>
              <a:t> possible values.</a:t>
            </a:r>
          </a:p>
          <a:p>
            <a:pPr algn="just"/>
            <a:r>
              <a:rPr lang="en-US" sz="1800" smtClean="0"/>
              <a:t>Ideal hash function is </a:t>
            </a:r>
            <a:r>
              <a:rPr lang="en-US" sz="1800" b="1" smtClean="0">
                <a:solidFill>
                  <a:schemeClr val="tx2"/>
                </a:solidFill>
              </a:rPr>
              <a:t>random</a:t>
            </a:r>
            <a:r>
              <a:rPr lang="en-US" sz="1800" smtClean="0"/>
              <a:t>, so each bucket will have the same number of records assigned to it irrespective of the </a:t>
            </a:r>
            <a:r>
              <a:rPr lang="en-US" sz="1800" i="1" smtClean="0"/>
              <a:t>actual distribution</a:t>
            </a:r>
            <a:r>
              <a:rPr lang="en-US" sz="1800" smtClean="0"/>
              <a:t> of search-key values in the file.</a:t>
            </a:r>
          </a:p>
          <a:p>
            <a:pPr algn="just"/>
            <a:r>
              <a:rPr lang="en-US" sz="1800" smtClean="0"/>
              <a:t>Typical hash functions perform computation on the internal binary representation of the search-key. </a:t>
            </a:r>
          </a:p>
          <a:p>
            <a:pPr lvl="1" algn="just"/>
            <a:r>
              <a:rPr lang="en-US" sz="1800" smtClean="0"/>
              <a:t>For example, for a string search-key, the binary representations of all the characters in the string could be added and the sum modulo the number of buckets could be returned. 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59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660400" y="0"/>
            <a:ext cx="114681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0413" y="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mtClean="0"/>
              <a:t>Handling of Bucket Overflows (Cont.)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135063"/>
            <a:ext cx="7848600" cy="4876800"/>
          </a:xfrm>
        </p:spPr>
        <p:txBody>
          <a:bodyPr/>
          <a:lstStyle/>
          <a:p>
            <a:r>
              <a:rPr lang="en-US" sz="1800" smtClean="0">
                <a:solidFill>
                  <a:schemeClr val="tx2"/>
                </a:solidFill>
              </a:rPr>
              <a:t>Overflow chaining</a:t>
            </a:r>
            <a:r>
              <a:rPr lang="en-US" sz="1800" smtClean="0"/>
              <a:t> – the overflow buckets of a given bucket are chained together in a linked list.</a:t>
            </a:r>
          </a:p>
          <a:p>
            <a:r>
              <a:rPr lang="en-US" sz="1800" smtClean="0"/>
              <a:t>Above scheme is called </a:t>
            </a:r>
            <a:r>
              <a:rPr lang="en-US" sz="1800" smtClean="0">
                <a:solidFill>
                  <a:schemeClr val="tx2"/>
                </a:solidFill>
              </a:rPr>
              <a:t>closed hashing</a:t>
            </a:r>
            <a:r>
              <a:rPr lang="en-US" sz="1800" b="1" smtClean="0"/>
              <a:t>.</a:t>
            </a:r>
            <a:r>
              <a:rPr lang="en-US" sz="1800" smtClean="0"/>
              <a:t>  </a:t>
            </a:r>
          </a:p>
          <a:p>
            <a:pPr lvl="1"/>
            <a:r>
              <a:rPr lang="en-US" sz="1800" smtClean="0"/>
              <a:t>An alternative, called </a:t>
            </a:r>
            <a:r>
              <a:rPr lang="en-US" sz="1800" smtClean="0">
                <a:solidFill>
                  <a:schemeClr val="tx2"/>
                </a:solidFill>
              </a:rPr>
              <a:t>open hashing</a:t>
            </a:r>
            <a:r>
              <a:rPr lang="en-US" sz="1800" smtClean="0"/>
              <a:t>, which does not use overflow buckets,  is not suitable for database applications.</a:t>
            </a:r>
          </a:p>
          <a:p>
            <a:endParaRPr lang="en-US" sz="1800" smtClean="0"/>
          </a:p>
        </p:txBody>
      </p:sp>
      <p:pic>
        <p:nvPicPr>
          <p:cNvPr id="34820" name="Picture 5"/>
          <p:cNvPicPr>
            <a:picLocks noChangeAspect="1" noChangeArrowheads="1"/>
          </p:cNvPicPr>
          <p:nvPr/>
        </p:nvPicPr>
        <p:blipFill>
          <a:blip r:embed="rId3"/>
          <a:srcRect l="2354" t="261" r="2354" b="523"/>
          <a:stretch>
            <a:fillRect/>
          </a:stretch>
        </p:blipFill>
        <p:spPr bwMode="auto">
          <a:xfrm>
            <a:off x="2314156" y="2945502"/>
            <a:ext cx="4325938" cy="33782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3584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4140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Deficiencies of Static Hashing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135063"/>
            <a:ext cx="7843837" cy="4343400"/>
          </a:xfrm>
        </p:spPr>
        <p:txBody>
          <a:bodyPr/>
          <a:lstStyle/>
          <a:p>
            <a:r>
              <a:rPr lang="en-US" sz="1800" smtClean="0"/>
              <a:t>In static hashing, function </a:t>
            </a:r>
            <a:r>
              <a:rPr lang="en-US" sz="1800" i="1" smtClean="0"/>
              <a:t>h</a:t>
            </a:r>
            <a:r>
              <a:rPr lang="en-US" sz="1800" smtClean="0"/>
              <a:t> maps search-key values to a fixed set of </a:t>
            </a:r>
            <a:r>
              <a:rPr lang="en-US" sz="1800" i="1" smtClean="0"/>
              <a:t>B</a:t>
            </a:r>
            <a:r>
              <a:rPr lang="en-US" sz="1800" smtClean="0"/>
              <a:t> of bucket addresses. Databases grow or shrink with time. </a:t>
            </a:r>
          </a:p>
          <a:p>
            <a:pPr lvl="1"/>
            <a:r>
              <a:rPr lang="en-US" sz="1800" smtClean="0"/>
              <a:t>If initial number of buckets is too small, and file grows, performance will degrade due to too much overflows.</a:t>
            </a:r>
          </a:p>
          <a:p>
            <a:pPr lvl="1"/>
            <a:r>
              <a:rPr lang="en-US" sz="1800" smtClean="0"/>
              <a:t>If space is allocated for anticipated growth, a significant amount of space will be wasted initially (and buckets will be underfull).</a:t>
            </a:r>
          </a:p>
          <a:p>
            <a:pPr lvl="1"/>
            <a:r>
              <a:rPr lang="en-US" sz="1800" smtClean="0"/>
              <a:t>If database shrinks, again space will be wasted.</a:t>
            </a:r>
          </a:p>
          <a:p>
            <a:r>
              <a:rPr lang="en-US" sz="1800" smtClean="0"/>
              <a:t>One solution: periodic re-organization of the file with a new hash function</a:t>
            </a:r>
          </a:p>
          <a:p>
            <a:pPr lvl="1"/>
            <a:r>
              <a:rPr lang="en-US" sz="1800" smtClean="0"/>
              <a:t>Expensive, disrupts normal operations</a:t>
            </a:r>
          </a:p>
          <a:p>
            <a:r>
              <a:rPr lang="en-US" sz="1800" smtClean="0"/>
              <a:t>Better solution: allow the number of buckets to be modified dynamically.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Index Definition in SQL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sz="1800" smtClean="0"/>
              <a:t>Create an index</a:t>
            </a:r>
          </a:p>
          <a:p>
            <a:pPr lvl="1">
              <a:buFont typeface="Monotype Sorts" pitchFamily="2" charset="2"/>
              <a:buNone/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sz="1800" smtClean="0"/>
              <a:t>		</a:t>
            </a:r>
            <a:r>
              <a:rPr lang="en-US" sz="1800" b="1" smtClean="0"/>
              <a:t>create index</a:t>
            </a:r>
            <a:r>
              <a:rPr lang="en-US" sz="1800" smtClean="0"/>
              <a:t> &lt;index-name&gt; </a:t>
            </a:r>
            <a:r>
              <a:rPr lang="en-US" sz="1800" b="1" smtClean="0"/>
              <a:t>on</a:t>
            </a:r>
            <a:r>
              <a:rPr lang="en-US" sz="1800" smtClean="0"/>
              <a:t> &lt;relation-name&gt;</a:t>
            </a:r>
            <a:br>
              <a:rPr lang="en-US" sz="1800" smtClean="0"/>
            </a:br>
            <a:r>
              <a:rPr lang="en-US" sz="1800" smtClean="0"/>
              <a:t>			(&lt;attribute-list&gt;)</a:t>
            </a:r>
          </a:p>
          <a:p>
            <a:pPr lvl="1">
              <a:buFont typeface="Monotype Sorts" pitchFamily="2" charset="2"/>
              <a:buNone/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sz="1800" smtClean="0"/>
              <a:t>E.g.:  </a:t>
            </a:r>
            <a:r>
              <a:rPr lang="en-US" sz="1800" b="1" smtClean="0"/>
              <a:t>create index </a:t>
            </a:r>
            <a:r>
              <a:rPr lang="en-US" sz="1800" i="1" smtClean="0"/>
              <a:t> b-index </a:t>
            </a:r>
            <a:r>
              <a:rPr lang="en-US" sz="1800" b="1" smtClean="0"/>
              <a:t>on</a:t>
            </a:r>
            <a:r>
              <a:rPr lang="en-US" sz="1800" i="1" smtClean="0"/>
              <a:t> branch(branch_name)</a:t>
            </a:r>
            <a:endParaRPr lang="en-US" sz="1800" smtClean="0"/>
          </a:p>
          <a:p>
            <a:pPr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sz="1800" smtClean="0"/>
              <a:t>Use </a:t>
            </a:r>
            <a:r>
              <a:rPr lang="en-US" sz="1800" b="1" smtClean="0"/>
              <a:t>create unique index</a:t>
            </a:r>
            <a:r>
              <a:rPr lang="en-US" sz="1800" smtClean="0"/>
              <a:t> to indirectly specify and enforce the condition that the search key is a candidate key is a candidate key.</a:t>
            </a:r>
          </a:p>
          <a:p>
            <a:pPr lvl="1"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sz="1800" smtClean="0"/>
              <a:t>Not really required if SQL </a:t>
            </a:r>
            <a:r>
              <a:rPr lang="en-US" sz="1800" b="1" smtClean="0"/>
              <a:t>unique</a:t>
            </a:r>
            <a:r>
              <a:rPr lang="en-US" sz="1800" smtClean="0"/>
              <a:t> integrity constraint is supported</a:t>
            </a:r>
          </a:p>
          <a:p>
            <a:pPr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sz="1800" smtClean="0"/>
              <a:t>To drop an index </a:t>
            </a:r>
          </a:p>
          <a:p>
            <a:pPr lvl="1">
              <a:buFont typeface="Monotype Sorts" pitchFamily="2" charset="2"/>
              <a:buNone/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sz="1800" smtClean="0"/>
              <a:t>			</a:t>
            </a:r>
            <a:r>
              <a:rPr lang="en-US" sz="1800" b="1" smtClean="0"/>
              <a:t>drop index </a:t>
            </a:r>
            <a:r>
              <a:rPr lang="en-US" sz="1800" smtClean="0"/>
              <a:t>&lt;index-name&gt;</a:t>
            </a:r>
          </a:p>
          <a:p>
            <a:pPr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sz="1800" smtClean="0"/>
              <a:t>Most database systems allow specification of type of index, and clustering.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Thank you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 smtClean="0"/>
              <a:t>Nilesh.shelke@sitnagpur.siu.edu.in</a:t>
            </a:r>
          </a:p>
          <a:p>
            <a:r>
              <a:rPr lang="en-US" sz="1800" dirty="0" smtClean="0"/>
              <a:t>M- 9890383745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Ordered Indices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919" y="988332"/>
            <a:ext cx="8872694" cy="4876800"/>
          </a:xfrm>
        </p:spPr>
        <p:txBody>
          <a:bodyPr/>
          <a:lstStyle/>
          <a:p>
            <a:r>
              <a:rPr lang="en-US" altLang="en-US" sz="2400" dirty="0" smtClean="0"/>
              <a:t>In an </a:t>
            </a:r>
            <a:r>
              <a:rPr lang="en-US" altLang="en-US" sz="2400" b="1" dirty="0" smtClean="0">
                <a:solidFill>
                  <a:srgbClr val="000099"/>
                </a:solidFill>
              </a:rPr>
              <a:t>ordered index</a:t>
            </a:r>
            <a:r>
              <a:rPr lang="en-US" altLang="en-US" sz="2400" b="1" dirty="0" smtClean="0"/>
              <a:t>, </a:t>
            </a:r>
            <a:r>
              <a:rPr lang="en-US" altLang="en-US" sz="2400" dirty="0" smtClean="0"/>
              <a:t>index entries are stored sorted on the search key value.  E.g., author catalog in library.</a:t>
            </a:r>
          </a:p>
          <a:p>
            <a:r>
              <a:rPr lang="en-US" altLang="en-US" sz="2400" b="1" dirty="0" smtClean="0">
                <a:solidFill>
                  <a:srgbClr val="000099"/>
                </a:solidFill>
              </a:rPr>
              <a:t>Primary index</a:t>
            </a:r>
            <a:r>
              <a:rPr lang="en-US" altLang="en-US" sz="2400" b="1" dirty="0" smtClean="0"/>
              <a:t>: </a:t>
            </a:r>
            <a:r>
              <a:rPr lang="en-US" altLang="en-US" sz="2400" dirty="0" smtClean="0"/>
              <a:t>in a sequentially ordered file, the index whose search key specifies the sequential order of the file.</a:t>
            </a:r>
          </a:p>
          <a:p>
            <a:pPr lvl="1"/>
            <a:r>
              <a:rPr lang="en-US" altLang="en-US" sz="2400" dirty="0" smtClean="0">
                <a:ea typeface="ＭＳ Ｐゴシック" panose="020B0600070205080204" pitchFamily="34" charset="-128"/>
              </a:rPr>
              <a:t>Also called </a:t>
            </a:r>
            <a:r>
              <a:rPr lang="en-US" altLang="en-US" sz="2400" b="1" dirty="0" smtClean="0">
                <a:solidFill>
                  <a:srgbClr val="000099"/>
                </a:solidFill>
                <a:ea typeface="ＭＳ Ｐゴシック" panose="020B0600070205080204" pitchFamily="34" charset="-128"/>
              </a:rPr>
              <a:t>clustering index</a:t>
            </a:r>
            <a:endParaRPr lang="en-US" altLang="en-US" sz="2400" dirty="0" smtClean="0">
              <a:solidFill>
                <a:srgbClr val="000099"/>
              </a:solidFill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400" dirty="0" smtClean="0">
                <a:ea typeface="ＭＳ Ｐゴシック" panose="020B0600070205080204" pitchFamily="34" charset="-128"/>
              </a:rPr>
              <a:t>The search key of a primary index is usually but not necessarily the primary key.</a:t>
            </a:r>
          </a:p>
          <a:p>
            <a:r>
              <a:rPr lang="en-US" altLang="en-US" sz="2400" b="1" dirty="0" smtClean="0">
                <a:solidFill>
                  <a:srgbClr val="000099"/>
                </a:solidFill>
              </a:rPr>
              <a:t>Secondary index</a:t>
            </a:r>
            <a:r>
              <a:rPr lang="en-US" altLang="en-US" sz="2400" dirty="0" smtClean="0"/>
              <a:t>:</a:t>
            </a:r>
            <a:r>
              <a:rPr lang="en-US" altLang="en-US" sz="2400" b="1" dirty="0" smtClean="0"/>
              <a:t> </a:t>
            </a:r>
            <a:r>
              <a:rPr lang="en-US" altLang="en-US" sz="2400" dirty="0" smtClean="0"/>
              <a:t>an index whose search key specifies an order different from the sequential order of the file.  Also called </a:t>
            </a:r>
            <a:br>
              <a:rPr lang="en-US" altLang="en-US" sz="2400" dirty="0" smtClean="0"/>
            </a:br>
            <a:r>
              <a:rPr lang="en-US" altLang="en-US" sz="2400" dirty="0" smtClean="0">
                <a:solidFill>
                  <a:srgbClr val="000099"/>
                </a:solidFill>
              </a:rPr>
              <a:t>non-clustering index</a:t>
            </a:r>
            <a:r>
              <a:rPr lang="en-US" altLang="en-US" sz="2400" b="1" dirty="0" smtClean="0"/>
              <a:t>.</a:t>
            </a:r>
            <a:endParaRPr lang="en-US" altLang="en-US" sz="2400" dirty="0" smtClean="0"/>
          </a:p>
          <a:p>
            <a:r>
              <a:rPr lang="en-US" altLang="en-US" sz="2400" dirty="0" smtClean="0">
                <a:solidFill>
                  <a:srgbClr val="000099"/>
                </a:solidFill>
              </a:rPr>
              <a:t>Index-sequential file</a:t>
            </a:r>
            <a:r>
              <a:rPr lang="en-US" altLang="en-US" sz="2400" b="1" dirty="0" smtClean="0"/>
              <a:t>:</a:t>
            </a:r>
            <a:r>
              <a:rPr lang="en-US" altLang="en-US" sz="2400" dirty="0" smtClean="0"/>
              <a:t> ordered sequential file with a primary index.</a:t>
            </a:r>
          </a:p>
        </p:txBody>
      </p:sp>
    </p:spTree>
    <p:extLst>
      <p:ext uri="{BB962C8B-B14F-4D97-AF65-F5344CB8AC3E}">
        <p14:creationId xmlns:p14="http://schemas.microsoft.com/office/powerpoint/2010/main" val="251587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Dense Index Files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661275" cy="1165225"/>
          </a:xfrm>
        </p:spPr>
        <p:txBody>
          <a:bodyPr/>
          <a:lstStyle/>
          <a:p>
            <a:r>
              <a:rPr lang="en-US" altLang="en-US" sz="2000" b="1" smtClean="0">
                <a:solidFill>
                  <a:srgbClr val="000099"/>
                </a:solidFill>
              </a:rPr>
              <a:t>Dense index</a:t>
            </a:r>
            <a:r>
              <a:rPr lang="en-US" altLang="en-US" sz="2000" smtClean="0"/>
              <a:t> — Index record appears for every search-key value in the file. </a:t>
            </a:r>
          </a:p>
          <a:p>
            <a:r>
              <a:rPr lang="en-US" altLang="en-US" sz="2000" smtClean="0"/>
              <a:t>E.g. index on </a:t>
            </a:r>
            <a:r>
              <a:rPr lang="en-US" altLang="en-US" sz="2000" i="1" smtClean="0"/>
              <a:t>ID</a:t>
            </a:r>
            <a:r>
              <a:rPr lang="en-US" altLang="en-US" sz="2000" smtClean="0"/>
              <a:t> attribute of </a:t>
            </a:r>
            <a:r>
              <a:rPr lang="en-US" altLang="en-US" sz="2000" i="1" smtClean="0"/>
              <a:t>instructor</a:t>
            </a:r>
            <a:r>
              <a:rPr lang="en-US" altLang="en-US" sz="2000" smtClean="0"/>
              <a:t> relation </a:t>
            </a:r>
          </a:p>
        </p:txBody>
      </p:sp>
      <p:pic>
        <p:nvPicPr>
          <p:cNvPr id="819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38" y="2446338"/>
            <a:ext cx="8056562" cy="391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711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Dense Index Files (Cont.)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661275" cy="966787"/>
          </a:xfrm>
        </p:spPr>
        <p:txBody>
          <a:bodyPr/>
          <a:lstStyle/>
          <a:p>
            <a:r>
              <a:rPr lang="en-US" altLang="en-US" sz="2000" smtClean="0"/>
              <a:t>Dense index on </a:t>
            </a:r>
            <a:r>
              <a:rPr lang="en-US" altLang="en-US" sz="2000" i="1" smtClean="0"/>
              <a:t>dept_name</a:t>
            </a:r>
            <a:r>
              <a:rPr lang="en-US" altLang="en-US" sz="2000" smtClean="0"/>
              <a:t>, with </a:t>
            </a:r>
            <a:r>
              <a:rPr lang="en-US" altLang="en-US" sz="2000" i="1" smtClean="0"/>
              <a:t>instructor </a:t>
            </a:r>
            <a:r>
              <a:rPr lang="en-US" altLang="en-US" sz="2000" smtClean="0"/>
              <a:t>file sorted on </a:t>
            </a:r>
            <a:r>
              <a:rPr lang="en-US" altLang="en-US" sz="2000" i="1" smtClean="0"/>
              <a:t>dept_name</a:t>
            </a:r>
            <a:endParaRPr lang="en-US" altLang="en-US" sz="2000" smtClean="0"/>
          </a:p>
        </p:txBody>
      </p:sp>
      <p:pic>
        <p:nvPicPr>
          <p:cNvPr id="922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279650"/>
            <a:ext cx="8507413" cy="353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830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Sparse Index Files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922" y="881856"/>
            <a:ext cx="8168838" cy="2495550"/>
          </a:xfrm>
        </p:spPr>
        <p:txBody>
          <a:bodyPr/>
          <a:lstStyle/>
          <a:p>
            <a:r>
              <a:rPr lang="en-US" altLang="en-US" sz="2000" b="1" dirty="0" smtClean="0">
                <a:solidFill>
                  <a:srgbClr val="000099"/>
                </a:solidFill>
              </a:rPr>
              <a:t>Sparse Index</a:t>
            </a:r>
            <a:r>
              <a:rPr lang="en-US" altLang="en-US" sz="2000" dirty="0" smtClean="0"/>
              <a:t>:  contains index records for only some search-key values.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Applicable when records are sequentially ordered on search-key</a:t>
            </a:r>
          </a:p>
          <a:p>
            <a:r>
              <a:rPr lang="en-US" altLang="en-US" sz="2000" dirty="0" smtClean="0"/>
              <a:t>To locate a record with search-key value </a:t>
            </a:r>
            <a:r>
              <a:rPr lang="en-US" altLang="en-US" sz="2000" i="1" dirty="0" smtClean="0"/>
              <a:t>K</a:t>
            </a:r>
            <a:r>
              <a:rPr lang="en-US" altLang="en-US" sz="2000" dirty="0" smtClean="0"/>
              <a:t> we: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Find index record with largest search-key value &lt; </a:t>
            </a:r>
            <a:r>
              <a:rPr lang="en-US" altLang="en-US" sz="2000" i="1" dirty="0" smtClean="0">
                <a:ea typeface="ＭＳ Ｐゴシック" panose="020B0600070205080204" pitchFamily="34" charset="-128"/>
              </a:rPr>
              <a:t>K</a:t>
            </a:r>
            <a:endParaRPr lang="en-US" altLang="en-US" sz="2000" dirty="0" smtClean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Search file sequentially starting at the record to which the index record points</a:t>
            </a:r>
          </a:p>
        </p:txBody>
      </p:sp>
      <p:pic>
        <p:nvPicPr>
          <p:cNvPr id="1024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537" y="3703638"/>
            <a:ext cx="6854825" cy="315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877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Sparse Index Files (Cont.)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896178"/>
            <a:ext cx="7661275" cy="3565290"/>
          </a:xfrm>
        </p:spPr>
        <p:txBody>
          <a:bodyPr/>
          <a:lstStyle/>
          <a:p>
            <a:r>
              <a:rPr lang="en-US" altLang="en-US" sz="2400" dirty="0" smtClean="0"/>
              <a:t>Compared to dense indices:</a:t>
            </a:r>
          </a:p>
          <a:p>
            <a:pPr lvl="1"/>
            <a:r>
              <a:rPr lang="en-US" altLang="en-US" sz="2400" dirty="0" smtClean="0">
                <a:ea typeface="ＭＳ Ｐゴシック" panose="020B0600070205080204" pitchFamily="34" charset="-128"/>
              </a:rPr>
              <a:t>Less space and less maintenance overhead for insertions and deletions.</a:t>
            </a:r>
          </a:p>
          <a:p>
            <a:pPr lvl="1"/>
            <a:r>
              <a:rPr lang="en-US" altLang="en-US" sz="2400" dirty="0" smtClean="0">
                <a:ea typeface="ＭＳ Ｐゴシック" panose="020B0600070205080204" pitchFamily="34" charset="-128"/>
              </a:rPr>
              <a:t>Generally slower than dense index for locating records.</a:t>
            </a:r>
          </a:p>
          <a:p>
            <a:r>
              <a:rPr lang="en-US" altLang="en-US" sz="2400" b="1" dirty="0" smtClean="0"/>
              <a:t>Good tradeoff</a:t>
            </a:r>
            <a:r>
              <a:rPr lang="en-US" altLang="en-US" sz="2400" dirty="0" smtClean="0"/>
              <a:t>: sparse index with an index entry for every block in file, corresponding to least search-key value in the block.</a:t>
            </a:r>
          </a:p>
        </p:txBody>
      </p:sp>
    </p:spTree>
    <p:extLst>
      <p:ext uri="{BB962C8B-B14F-4D97-AF65-F5344CB8AC3E}">
        <p14:creationId xmlns:p14="http://schemas.microsoft.com/office/powerpoint/2010/main" val="131844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7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8350" y="9683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Secondary Indices Example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00113" y="5140325"/>
            <a:ext cx="7661275" cy="1189038"/>
          </a:xfrm>
        </p:spPr>
        <p:txBody>
          <a:bodyPr/>
          <a:lstStyle/>
          <a:p>
            <a:r>
              <a:rPr lang="en-US" altLang="en-US" sz="2000" smtClean="0"/>
              <a:t>Index record points to a bucket that contains pointers to all the actual records with that particular search-key value.</a:t>
            </a:r>
          </a:p>
          <a:p>
            <a:r>
              <a:rPr lang="en-US" altLang="en-US" sz="2000" smtClean="0"/>
              <a:t>Secondary indices have to be dense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208213" y="4602163"/>
            <a:ext cx="4489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/>
              <a:t>Secondary index on </a:t>
            </a:r>
            <a:r>
              <a:rPr kumimoji="0" lang="en-US" altLang="en-US" b="1" i="1"/>
              <a:t>salary </a:t>
            </a:r>
            <a:r>
              <a:rPr kumimoji="0" lang="en-US" altLang="en-US" b="1"/>
              <a:t>field of </a:t>
            </a:r>
            <a:r>
              <a:rPr kumimoji="0" lang="en-US" altLang="en-US" b="1" i="1"/>
              <a:t>instructor</a:t>
            </a:r>
            <a:endParaRPr kumimoji="0" lang="en-US" altLang="en-US" b="1"/>
          </a:p>
        </p:txBody>
      </p:sp>
      <p:pic>
        <p:nvPicPr>
          <p:cNvPr id="1229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774700"/>
            <a:ext cx="7924800" cy="384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797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b-5-grey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Settings\mt\Application Data\Microsoft\Templates\db-5-grey.pot</Template>
  <TotalTime>23801</TotalTime>
  <Words>1706</Words>
  <Application>Microsoft Office PowerPoint</Application>
  <PresentationFormat>On-screen Show (4:3)</PresentationFormat>
  <Paragraphs>192</Paragraphs>
  <Slides>36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MS PGothic</vt:lpstr>
      <vt:lpstr>Arial</vt:lpstr>
      <vt:lpstr>Helvetica</vt:lpstr>
      <vt:lpstr>Monotype Sorts</vt:lpstr>
      <vt:lpstr>Symbol</vt:lpstr>
      <vt:lpstr>Times New Roman</vt:lpstr>
      <vt:lpstr>Webdings</vt:lpstr>
      <vt:lpstr>db-5-grey</vt:lpstr>
      <vt:lpstr>Clip</vt:lpstr>
      <vt:lpstr>Unit V  Indexing and Hashing</vt:lpstr>
      <vt:lpstr>Physical and Logical Hierarchy</vt:lpstr>
      <vt:lpstr>Index Evaluation Metrics</vt:lpstr>
      <vt:lpstr>Ordered Indices</vt:lpstr>
      <vt:lpstr>Dense Index Files</vt:lpstr>
      <vt:lpstr>Dense Index Files (Cont.)</vt:lpstr>
      <vt:lpstr>Sparse Index Files</vt:lpstr>
      <vt:lpstr>Sparse Index Files (Cont.)</vt:lpstr>
      <vt:lpstr>Secondary Indices Example</vt:lpstr>
      <vt:lpstr>Multilevel Index</vt:lpstr>
      <vt:lpstr>Multilevel Index (Cont.)</vt:lpstr>
      <vt:lpstr>B+-Tree Index Files</vt:lpstr>
      <vt:lpstr>B+-Tree Index Files (Cont.)</vt:lpstr>
      <vt:lpstr>B+-Tree Node Structure</vt:lpstr>
      <vt:lpstr>Leaf Nodes in B+-Trees</vt:lpstr>
      <vt:lpstr>Non-Leaf Nodes in B+-Trees</vt:lpstr>
      <vt:lpstr>Example of a B+-tree</vt:lpstr>
      <vt:lpstr>Example of B+-tree</vt:lpstr>
      <vt:lpstr>Construct a B+-tree for the following set of key values:2, 3, 5, 7, 11, 17, 19, 23, 29, 31Assume that the tree is initially empty and values are added in ascending order. Construct B+-trees for the cases where the number of pointers that will fit in one node is as follows: a. Four b. Six c. Eight </vt:lpstr>
      <vt:lpstr>PowerPoint Presentation</vt:lpstr>
      <vt:lpstr>B-Tree Index Files</vt:lpstr>
      <vt:lpstr>B-Tree Index File Example</vt:lpstr>
      <vt:lpstr>B-Tree Index Files (Cont.)</vt:lpstr>
      <vt:lpstr>PowerPoint Presentation</vt:lpstr>
      <vt:lpstr>PowerPoint Presentation</vt:lpstr>
      <vt:lpstr>PowerPoint Presentation</vt:lpstr>
      <vt:lpstr>Static Hashing</vt:lpstr>
      <vt:lpstr>Example of Hash File Organization</vt:lpstr>
      <vt:lpstr>Example of Hash File Organization </vt:lpstr>
      <vt:lpstr>Hash Functions</vt:lpstr>
      <vt:lpstr>PowerPoint Presentation</vt:lpstr>
      <vt:lpstr>Handling of Bucket Overflows (Cont.)</vt:lpstr>
      <vt:lpstr>PowerPoint Presentation</vt:lpstr>
      <vt:lpstr>Deficiencies of Static Hashing</vt:lpstr>
      <vt:lpstr>Index Definition in SQL</vt:lpstr>
      <vt:lpstr>Thank you</vt:lpstr>
    </vt:vector>
  </TitlesOfParts>
  <Company>Lucent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hp</cp:lastModifiedBy>
  <cp:revision>458</cp:revision>
  <cp:lastPrinted>1999-06-28T19:27:31Z</cp:lastPrinted>
  <dcterms:created xsi:type="dcterms:W3CDTF">2000-02-23T18:58:38Z</dcterms:created>
  <dcterms:modified xsi:type="dcterms:W3CDTF">2023-11-25T11:23:26Z</dcterms:modified>
</cp:coreProperties>
</file>