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ink/ink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00" r:id="rId2"/>
    <p:sldMasterId id="2147483712" r:id="rId3"/>
    <p:sldMasterId id="2147483723" r:id="rId4"/>
  </p:sldMasterIdLst>
  <p:notesMasterIdLst>
    <p:notesMasterId r:id="rId79"/>
  </p:notesMasterIdLst>
  <p:sldIdLst>
    <p:sldId id="639" r:id="rId5"/>
    <p:sldId id="441" r:id="rId6"/>
    <p:sldId id="640" r:id="rId7"/>
    <p:sldId id="641" r:id="rId8"/>
    <p:sldId id="642" r:id="rId9"/>
    <p:sldId id="643" r:id="rId10"/>
    <p:sldId id="644" r:id="rId11"/>
    <p:sldId id="645" r:id="rId12"/>
    <p:sldId id="646" r:id="rId13"/>
    <p:sldId id="647" r:id="rId14"/>
    <p:sldId id="648" r:id="rId15"/>
    <p:sldId id="649" r:id="rId16"/>
    <p:sldId id="650" r:id="rId17"/>
    <p:sldId id="651" r:id="rId18"/>
    <p:sldId id="652" r:id="rId19"/>
    <p:sldId id="710" r:id="rId20"/>
    <p:sldId id="711" r:id="rId21"/>
    <p:sldId id="653" r:id="rId22"/>
    <p:sldId id="654" r:id="rId23"/>
    <p:sldId id="712" r:id="rId24"/>
    <p:sldId id="718" r:id="rId25"/>
    <p:sldId id="719" r:id="rId26"/>
    <p:sldId id="720" r:id="rId27"/>
    <p:sldId id="713" r:id="rId28"/>
    <p:sldId id="721" r:id="rId29"/>
    <p:sldId id="722" r:id="rId30"/>
    <p:sldId id="655" r:id="rId31"/>
    <p:sldId id="656" r:id="rId32"/>
    <p:sldId id="657" r:id="rId33"/>
    <p:sldId id="714" r:id="rId34"/>
    <p:sldId id="723" r:id="rId35"/>
    <p:sldId id="724" r:id="rId36"/>
    <p:sldId id="715" r:id="rId37"/>
    <p:sldId id="725" r:id="rId38"/>
    <p:sldId id="726" r:id="rId39"/>
    <p:sldId id="658" r:id="rId40"/>
    <p:sldId id="659" r:id="rId41"/>
    <p:sldId id="660" r:id="rId42"/>
    <p:sldId id="661" r:id="rId43"/>
    <p:sldId id="662" r:id="rId44"/>
    <p:sldId id="663" r:id="rId45"/>
    <p:sldId id="664" r:id="rId46"/>
    <p:sldId id="716" r:id="rId47"/>
    <p:sldId id="665" r:id="rId48"/>
    <p:sldId id="717" r:id="rId49"/>
    <p:sldId id="727" r:id="rId50"/>
    <p:sldId id="728" r:id="rId51"/>
    <p:sldId id="683" r:id="rId52"/>
    <p:sldId id="684" r:id="rId53"/>
    <p:sldId id="685" r:id="rId54"/>
    <p:sldId id="686" r:id="rId55"/>
    <p:sldId id="687" r:id="rId56"/>
    <p:sldId id="688" r:id="rId57"/>
    <p:sldId id="689" r:id="rId58"/>
    <p:sldId id="690" r:id="rId59"/>
    <p:sldId id="691" r:id="rId60"/>
    <p:sldId id="692" r:id="rId61"/>
    <p:sldId id="693" r:id="rId62"/>
    <p:sldId id="694" r:id="rId63"/>
    <p:sldId id="695" r:id="rId64"/>
    <p:sldId id="696" r:id="rId65"/>
    <p:sldId id="697" r:id="rId66"/>
    <p:sldId id="698" r:id="rId67"/>
    <p:sldId id="699" r:id="rId68"/>
    <p:sldId id="700" r:id="rId69"/>
    <p:sldId id="701" r:id="rId70"/>
    <p:sldId id="702" r:id="rId71"/>
    <p:sldId id="703" r:id="rId72"/>
    <p:sldId id="704" r:id="rId73"/>
    <p:sldId id="705" r:id="rId74"/>
    <p:sldId id="706" r:id="rId75"/>
    <p:sldId id="707" r:id="rId76"/>
    <p:sldId id="708" r:id="rId77"/>
    <p:sldId id="70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15" autoAdjust="0"/>
    <p:restoredTop sz="96370" autoAdjust="0"/>
  </p:normalViewPr>
  <p:slideViewPr>
    <p:cSldViewPr>
      <p:cViewPr varScale="1">
        <p:scale>
          <a:sx n="110" d="100"/>
          <a:sy n="110" d="100"/>
        </p:scale>
        <p:origin x="74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A43AAC-0B31-445F-8B2B-6C7F485253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79B12BD-BAFC-49A0-861B-8664546FAAE9}">
      <dgm:prSet/>
      <dgm:spPr/>
      <dgm:t>
        <a:bodyPr/>
        <a:lstStyle/>
        <a:p>
          <a:r>
            <a:rPr lang="en-US"/>
            <a:t>SBUF Register</a:t>
          </a:r>
        </a:p>
      </dgm:t>
    </dgm:pt>
    <dgm:pt modelId="{F640F6A6-F704-4218-A356-595B0C36A0EC}" type="parTrans" cxnId="{4C022B8B-148F-4CB3-9E8D-D38612760B94}">
      <dgm:prSet/>
      <dgm:spPr/>
      <dgm:t>
        <a:bodyPr/>
        <a:lstStyle/>
        <a:p>
          <a:endParaRPr lang="en-US"/>
        </a:p>
      </dgm:t>
    </dgm:pt>
    <dgm:pt modelId="{4BB5F91F-3726-45E8-A63F-F4B85EE996C8}" type="sibTrans" cxnId="{4C022B8B-148F-4CB3-9E8D-D38612760B94}">
      <dgm:prSet/>
      <dgm:spPr/>
      <dgm:t>
        <a:bodyPr/>
        <a:lstStyle/>
        <a:p>
          <a:endParaRPr lang="en-US"/>
        </a:p>
      </dgm:t>
    </dgm:pt>
    <dgm:pt modelId="{668A242C-62BE-4826-B9C3-9DDAF474D5A2}">
      <dgm:prSet/>
      <dgm:spPr/>
      <dgm:t>
        <a:bodyPr/>
        <a:lstStyle/>
        <a:p>
          <a:r>
            <a:rPr lang="en-US"/>
            <a:t>SCON Register</a:t>
          </a:r>
        </a:p>
      </dgm:t>
    </dgm:pt>
    <dgm:pt modelId="{2CD672A8-F7CC-48DC-8061-81120D3133AD}" type="parTrans" cxnId="{E7D0D8BE-C988-472D-A235-133624D95D3E}">
      <dgm:prSet/>
      <dgm:spPr/>
      <dgm:t>
        <a:bodyPr/>
        <a:lstStyle/>
        <a:p>
          <a:endParaRPr lang="en-US"/>
        </a:p>
      </dgm:t>
    </dgm:pt>
    <dgm:pt modelId="{C9AF5EA2-DA61-4723-BEC2-83B34F94423E}" type="sibTrans" cxnId="{E7D0D8BE-C988-472D-A235-133624D95D3E}">
      <dgm:prSet/>
      <dgm:spPr/>
      <dgm:t>
        <a:bodyPr/>
        <a:lstStyle/>
        <a:p>
          <a:endParaRPr lang="en-US"/>
        </a:p>
      </dgm:t>
    </dgm:pt>
    <dgm:pt modelId="{FD86D8FE-99EB-4C45-B0D0-FB763A197E5A}">
      <dgm:prSet/>
      <dgm:spPr/>
      <dgm:t>
        <a:bodyPr/>
        <a:lstStyle/>
        <a:p>
          <a:r>
            <a:rPr lang="en-US"/>
            <a:t>PCON Register</a:t>
          </a:r>
        </a:p>
      </dgm:t>
    </dgm:pt>
    <dgm:pt modelId="{618A99CC-089D-44E2-BCDD-0B29D31AC59F}" type="parTrans" cxnId="{EEE7B254-85AE-4595-BA1D-3D48564FCFFD}">
      <dgm:prSet/>
      <dgm:spPr/>
      <dgm:t>
        <a:bodyPr/>
        <a:lstStyle/>
        <a:p>
          <a:endParaRPr lang="en-US"/>
        </a:p>
      </dgm:t>
    </dgm:pt>
    <dgm:pt modelId="{28AA82FE-A225-4C10-AEA6-F8A313D51A0C}" type="sibTrans" cxnId="{EEE7B254-85AE-4595-BA1D-3D48564FCFFD}">
      <dgm:prSet/>
      <dgm:spPr/>
      <dgm:t>
        <a:bodyPr/>
        <a:lstStyle/>
        <a:p>
          <a:endParaRPr lang="en-US"/>
        </a:p>
      </dgm:t>
    </dgm:pt>
    <dgm:pt modelId="{32B6F469-3A52-4FA3-91EA-955C3DAE32CA}" type="pres">
      <dgm:prSet presAssocID="{EEA43AAC-0B31-445F-8B2B-6C7F48525334}" presName="linear" presStyleCnt="0">
        <dgm:presLayoutVars>
          <dgm:animLvl val="lvl"/>
          <dgm:resizeHandles val="exact"/>
        </dgm:presLayoutVars>
      </dgm:prSet>
      <dgm:spPr/>
      <dgm:t>
        <a:bodyPr/>
        <a:lstStyle/>
        <a:p>
          <a:endParaRPr lang="en-US"/>
        </a:p>
      </dgm:t>
    </dgm:pt>
    <dgm:pt modelId="{DA58601C-E9A8-4549-9611-39E988FA4A04}" type="pres">
      <dgm:prSet presAssocID="{479B12BD-BAFC-49A0-861B-8664546FAAE9}" presName="parentText" presStyleLbl="node1" presStyleIdx="0" presStyleCnt="3">
        <dgm:presLayoutVars>
          <dgm:chMax val="0"/>
          <dgm:bulletEnabled val="1"/>
        </dgm:presLayoutVars>
      </dgm:prSet>
      <dgm:spPr/>
      <dgm:t>
        <a:bodyPr/>
        <a:lstStyle/>
        <a:p>
          <a:endParaRPr lang="en-US"/>
        </a:p>
      </dgm:t>
    </dgm:pt>
    <dgm:pt modelId="{7515B443-0782-410F-BC23-B3DE7669FAC6}" type="pres">
      <dgm:prSet presAssocID="{4BB5F91F-3726-45E8-A63F-F4B85EE996C8}" presName="spacer" presStyleCnt="0"/>
      <dgm:spPr/>
    </dgm:pt>
    <dgm:pt modelId="{DD10BCC0-14EC-480C-AE4F-F3DD797F2691}" type="pres">
      <dgm:prSet presAssocID="{668A242C-62BE-4826-B9C3-9DDAF474D5A2}" presName="parentText" presStyleLbl="node1" presStyleIdx="1" presStyleCnt="3">
        <dgm:presLayoutVars>
          <dgm:chMax val="0"/>
          <dgm:bulletEnabled val="1"/>
        </dgm:presLayoutVars>
      </dgm:prSet>
      <dgm:spPr/>
      <dgm:t>
        <a:bodyPr/>
        <a:lstStyle/>
        <a:p>
          <a:endParaRPr lang="en-US"/>
        </a:p>
      </dgm:t>
    </dgm:pt>
    <dgm:pt modelId="{6CBF8348-DE2E-4A7C-A297-BDB9E92A5F44}" type="pres">
      <dgm:prSet presAssocID="{C9AF5EA2-DA61-4723-BEC2-83B34F94423E}" presName="spacer" presStyleCnt="0"/>
      <dgm:spPr/>
    </dgm:pt>
    <dgm:pt modelId="{D1FECFB4-5658-44F2-9189-0A076388BE3C}" type="pres">
      <dgm:prSet presAssocID="{FD86D8FE-99EB-4C45-B0D0-FB763A197E5A}" presName="parentText" presStyleLbl="node1" presStyleIdx="2" presStyleCnt="3">
        <dgm:presLayoutVars>
          <dgm:chMax val="0"/>
          <dgm:bulletEnabled val="1"/>
        </dgm:presLayoutVars>
      </dgm:prSet>
      <dgm:spPr/>
      <dgm:t>
        <a:bodyPr/>
        <a:lstStyle/>
        <a:p>
          <a:endParaRPr lang="en-US"/>
        </a:p>
      </dgm:t>
    </dgm:pt>
  </dgm:ptLst>
  <dgm:cxnLst>
    <dgm:cxn modelId="{C0955657-3443-434B-9E40-5B09A146B38F}" type="presOf" srcId="{EEA43AAC-0B31-445F-8B2B-6C7F48525334}" destId="{32B6F469-3A52-4FA3-91EA-955C3DAE32CA}" srcOrd="0" destOrd="0" presId="urn:microsoft.com/office/officeart/2005/8/layout/vList2"/>
    <dgm:cxn modelId="{51D21DD1-6DA9-40F0-8E2C-017DA90A883C}" type="presOf" srcId="{668A242C-62BE-4826-B9C3-9DDAF474D5A2}" destId="{DD10BCC0-14EC-480C-AE4F-F3DD797F2691}" srcOrd="0" destOrd="0" presId="urn:microsoft.com/office/officeart/2005/8/layout/vList2"/>
    <dgm:cxn modelId="{EEE7B254-85AE-4595-BA1D-3D48564FCFFD}" srcId="{EEA43AAC-0B31-445F-8B2B-6C7F48525334}" destId="{FD86D8FE-99EB-4C45-B0D0-FB763A197E5A}" srcOrd="2" destOrd="0" parTransId="{618A99CC-089D-44E2-BCDD-0B29D31AC59F}" sibTransId="{28AA82FE-A225-4C10-AEA6-F8A313D51A0C}"/>
    <dgm:cxn modelId="{D6CE7E3C-ECCC-4241-8106-251D6DB90E7B}" type="presOf" srcId="{FD86D8FE-99EB-4C45-B0D0-FB763A197E5A}" destId="{D1FECFB4-5658-44F2-9189-0A076388BE3C}" srcOrd="0" destOrd="0" presId="urn:microsoft.com/office/officeart/2005/8/layout/vList2"/>
    <dgm:cxn modelId="{4C022B8B-148F-4CB3-9E8D-D38612760B94}" srcId="{EEA43AAC-0B31-445F-8B2B-6C7F48525334}" destId="{479B12BD-BAFC-49A0-861B-8664546FAAE9}" srcOrd="0" destOrd="0" parTransId="{F640F6A6-F704-4218-A356-595B0C36A0EC}" sibTransId="{4BB5F91F-3726-45E8-A63F-F4B85EE996C8}"/>
    <dgm:cxn modelId="{1B55D99C-0D74-43D1-8BA1-099D54FE1715}" type="presOf" srcId="{479B12BD-BAFC-49A0-861B-8664546FAAE9}" destId="{DA58601C-E9A8-4549-9611-39E988FA4A04}" srcOrd="0" destOrd="0" presId="urn:microsoft.com/office/officeart/2005/8/layout/vList2"/>
    <dgm:cxn modelId="{E7D0D8BE-C988-472D-A235-133624D95D3E}" srcId="{EEA43AAC-0B31-445F-8B2B-6C7F48525334}" destId="{668A242C-62BE-4826-B9C3-9DDAF474D5A2}" srcOrd="1" destOrd="0" parTransId="{2CD672A8-F7CC-48DC-8061-81120D3133AD}" sibTransId="{C9AF5EA2-DA61-4723-BEC2-83B34F94423E}"/>
    <dgm:cxn modelId="{F3C8BCC7-C03D-4E7B-AAAB-EE6C71279FD9}" type="presParOf" srcId="{32B6F469-3A52-4FA3-91EA-955C3DAE32CA}" destId="{DA58601C-E9A8-4549-9611-39E988FA4A04}" srcOrd="0" destOrd="0" presId="urn:microsoft.com/office/officeart/2005/8/layout/vList2"/>
    <dgm:cxn modelId="{7C6CE7C6-9D03-4467-AA28-31FC3C64D0A2}" type="presParOf" srcId="{32B6F469-3A52-4FA3-91EA-955C3DAE32CA}" destId="{7515B443-0782-410F-BC23-B3DE7669FAC6}" srcOrd="1" destOrd="0" presId="urn:microsoft.com/office/officeart/2005/8/layout/vList2"/>
    <dgm:cxn modelId="{80608403-2543-43FC-B90D-7EE8DE45746D}" type="presParOf" srcId="{32B6F469-3A52-4FA3-91EA-955C3DAE32CA}" destId="{DD10BCC0-14EC-480C-AE4F-F3DD797F2691}" srcOrd="2" destOrd="0" presId="urn:microsoft.com/office/officeart/2005/8/layout/vList2"/>
    <dgm:cxn modelId="{D36D2648-7B8B-47B0-BCF6-0C3325ECA1F3}" type="presParOf" srcId="{32B6F469-3A52-4FA3-91EA-955C3DAE32CA}" destId="{6CBF8348-DE2E-4A7C-A297-BDB9E92A5F44}" srcOrd="3" destOrd="0" presId="urn:microsoft.com/office/officeart/2005/8/layout/vList2"/>
    <dgm:cxn modelId="{7F0C632C-470E-460A-A5C8-BF245D0C40A2}" type="presParOf" srcId="{32B6F469-3A52-4FA3-91EA-955C3DAE32CA}" destId="{D1FECFB4-5658-44F2-9189-0A076388BE3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8601C-E9A8-4549-9611-39E988FA4A04}">
      <dsp:nvSpPr>
        <dsp:cNvPr id="0" name=""/>
        <dsp:cNvSpPr/>
      </dsp:nvSpPr>
      <dsp:spPr>
        <a:xfrm>
          <a:off x="0" y="614714"/>
          <a:ext cx="6263640" cy="131756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kern="1200"/>
            <a:t>SBUF Register</a:t>
          </a:r>
        </a:p>
      </dsp:txBody>
      <dsp:txXfrm>
        <a:off x="64318" y="679032"/>
        <a:ext cx="6135004" cy="1188930"/>
      </dsp:txXfrm>
    </dsp:sp>
    <dsp:sp modelId="{DD10BCC0-14EC-480C-AE4F-F3DD797F2691}">
      <dsp:nvSpPr>
        <dsp:cNvPr id="0" name=""/>
        <dsp:cNvSpPr/>
      </dsp:nvSpPr>
      <dsp:spPr>
        <a:xfrm>
          <a:off x="0" y="2093560"/>
          <a:ext cx="6263640" cy="1317566"/>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kern="1200"/>
            <a:t>SCON Register</a:t>
          </a:r>
        </a:p>
      </dsp:txBody>
      <dsp:txXfrm>
        <a:off x="64318" y="2157878"/>
        <a:ext cx="6135004" cy="1188930"/>
      </dsp:txXfrm>
    </dsp:sp>
    <dsp:sp modelId="{D1FECFB4-5658-44F2-9189-0A076388BE3C}">
      <dsp:nvSpPr>
        <dsp:cNvPr id="0" name=""/>
        <dsp:cNvSpPr/>
      </dsp:nvSpPr>
      <dsp:spPr>
        <a:xfrm>
          <a:off x="0" y="3572407"/>
          <a:ext cx="6263640" cy="1317566"/>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lvl="0" algn="l" defTabSz="2489200">
            <a:lnSpc>
              <a:spcPct val="90000"/>
            </a:lnSpc>
            <a:spcBef>
              <a:spcPct val="0"/>
            </a:spcBef>
            <a:spcAft>
              <a:spcPct val="35000"/>
            </a:spcAft>
          </a:pPr>
          <a:r>
            <a:rPr lang="en-US" sz="5600" kern="1200"/>
            <a:t>PCON Register</a:t>
          </a:r>
        </a:p>
      </dsp:txBody>
      <dsp:txXfrm>
        <a:off x="64318" y="3636725"/>
        <a:ext cx="6135004" cy="1188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44.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46.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21.wmf"/><Relationship Id="rId1" Type="http://schemas.openxmlformats.org/officeDocument/2006/relationships/image" Target="../media/image16.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6T10:21:11.758"/>
    </inkml:context>
    <inkml:brush xml:id="br0">
      <inkml:brushProperty name="width" value="0.1" units="cm"/>
      <inkml:brushProperty name="height" value="0.1" units="cm"/>
      <inkml:brushProperty name="color" value="#66CC00"/>
    </inkml:brush>
  </inkml:definitions>
  <inkml:trace contextRef="#ctx0" brushRef="#br0">494 0 208 0 0,'-12'2'565'0'0,"21"2"153"0"0,-17-7 1055 0 0,11 6-1120 0 0,-4-2-592 0 0,1-1 0 0 0,-1 1 0 0 0,1-1 0 0 0,0 1 0 0 0,-1-1 0 0 0,1 1 0 0 0,-1-1 0 0 0,1 0 0 0 0,-1 1 0 0 0,1-1 0 0 0,-1 0 0 0 0,0 1 0 0 0,1-1 0 0 0,-1 0 0 0 0,1 1 0 0 0,-1-1 0 0 0,0 0 0 0 0,1 0 0 0 0,-2 0 0 0 0,-18 11 691 0 0,15-8-592 0 0,-1 1-1 0 0,1-1 1 0 0,-1-1 0 0 0,0 1-1 0 0,0-1 1 0 0,0 0-1 0 0,0-1 1 0 0,-10 2 0 0 0,-7-2 88 0 0,23 0-236 0 0,-1-1 0 0 0,0 0 0 0 0,1 0 0 0 0,-1 0 0 0 0,1 0 0 0 0,-1 0 0 0 0,0-1 0 0 0,1 1 0 0 0,-1 0 0 0 0,1 0-1 0 0,-1 0 1 0 0,0 0 0 0 0,1-1 0 0 0,-1 1 0 0 0,1 0 0 0 0,-1-1 0 0 0,1 1 0 0 0,-1 0 0 0 0,1-1 0 0 0,-1 1 0 0 0,1-1 0 0 0,-1 1 0 0 0,1 0 0 0 0,0-1 0 0 0,-1 1 0 0 0,1-1 0 0 0,0 1 0 0 0,-1-1 0 0 0,1 0-1 0 0,0 1 1 0 0,-1-1 0 0 0,-28-4 436 0 0,10 5-180 0 0,0 0-1 0 0,0 1 0 0 0,0 1 0 0 0,0 1 0 0 0,1 0 0 0 0,-35 12 0 0 0,48-14-260 0 0,-15 5 66 0 0,-32 14-1 0 0,50-19-66 0 0,-1-1 0 0 0,1 0 0 0 0,-1 0 0 0 0,0 0 0 0 0,1 0 0 0 0,-1-1 0 0 0,1 1 0 0 0,-1-1 0 0 0,1 0-1 0 0,-4 0 1 0 0,-15-4 43 0 0,-2 8-111 0 0,17-1 10 0 0,12-1 28 0 0,39 2 1 0 0,-35-2 13 0 0,1 0 1 0 0,-1 0 0 0 0,0-1 0 0 0,0-1 0 0 0,1 0-1 0 0,-1 0 1 0 0,11-3 0 0 0,-9 1 16 0 0,0 1 0 0 0,1 1 0 0 0,-1 0 0 0 0,0 0 0 0 0,1 1 0 0 0,-1 1 0 0 0,19 3 0 0 0,29 0-36 0 0,-56-4 28 0 0,-1 0 1 0 0,0-1 0 0 0,1 0 0 0 0,-1 0 0 0 0,0 0 0 0 0,5-2 0 0 0,-6 2 4 0 0,0 0 0 0 0,0 0 1 0 0,0 1-1 0 0,1-1 1 0 0,-1 0-1 0 0,0 1 1 0 0,0 0-1 0 0,1-1 0 0 0,-1 1 1 0 0,0 0-1 0 0,0 0 1 0 0,1 0-1 0 0,-1 0 0 0 0,3 1 1 0 0,12 0 65 0 0,-17-1-61 0 0,1 0 0 0 0,-1 0 0 0 0,1 0 0 0 0,-1 0-1 0 0,1-1 1 0 0,-1 1 0 0 0,1 0 0 0 0,-1 0 0 0 0,0 0 0 0 0,1 0-1 0 0,-1 0 1 0 0,1 1 0 0 0,-1-1 0 0 0,1 0 0 0 0,-1 0-1 0 0,1 0 1 0 0,-1 0 0 0 0,0 0 0 0 0,1 1 0 0 0,-1-1 0 0 0,1 0-1 0 0,-1 0 1 0 0,0 1 0 0 0,1-1 0 0 0,-1 0 0 0 0,1 1-1 0 0,-1-1 1 0 0,6 5 69 0 0,-5-4-151 0 0,-5-1 6 0 0,4 1 59 0 0,0 5 178 0 0,1-7-619 0 0,0-7-1369 0 0,2 4 1222 0 0,0-3-177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26T10:20:11.431"/>
    </inkml:context>
    <inkml:brush xml:id="br0">
      <inkml:brushProperty name="width" value="0.1" units="cm"/>
      <inkml:brushProperty name="height" value="0.1" units="cm"/>
      <inkml:brushProperty name="color" value="#66CC00"/>
    </inkml:brush>
  </inkml:definitions>
  <inkml:trace contextRef="#ctx0" brushRef="#br0">297 18 296 0 0,'5'5'326'0'0,"-8"-4"431"0"0,-9-7 589 0 0,16 7 145 0 0,-4-1-1471 0 0,0 0 1 0 0,1 0-1 0 0,-1 0 1 0 0,0 0-1 0 0,0 0 0 0 0,0 0 1 0 0,1 1-1 0 0,-1-1 1 0 0,0 0-1 0 0,0 0 1 0 0,0 0-1 0 0,0 0 1 0 0,1 0-1 0 0,-1 0 1 0 0,0 1-1 0 0,0-1 1 0 0,0 0-1 0 0,0 0 1 0 0,0 0-1 0 0,1 0 1 0 0,-1 1-1 0 0,0-1 0 0 0,0 0 1 0 0,0 0-1 0 0,0 0 1 0 0,0 1-1 0 0,0-1 1 0 0,0 0-1 0 0,0 0 1 0 0,0 0-1 0 0,0 1 1 0 0,0-1-1 0 0,0 0 1 0 0,0 0-1 0 0,0 0 1 0 0,0 1-1 0 0,-12 2 1080 0 0,8-6-109 0 0,4 3-983 0 0,-1 0 0 0 0,1 0-1 0 0,0 0 1 0 0,0 0 0 0 0,0 0 0 0 0,0 0-1 0 0,0 0 1 0 0,0 0 0 0 0,0 0-1 0 0,0 0 1 0 0,0 0 0 0 0,0 0 0 0 0,0 0-1 0 0,0 0 1 0 0,0 0 0 0 0,0 0-1 0 0,-1 0 1 0 0,1 0 0 0 0,0 0 0 0 0,0 1-1 0 0,0-1 1 0 0,0 0 0 0 0,0 0-1 0 0,0 0 1 0 0,0 0 0 0 0,0 0 0 0 0,0 0-1 0 0,0 0 1 0 0,0 0 0 0 0,0 0 0 0 0,0 0-1 0 0,0 0 1 0 0,0 0 0 0 0,0 1-1 0 0,0-1 1 0 0,0 0 0 0 0,0 0 0 0 0,0 0-1 0 0,0 0 1 0 0,0 0 0 0 0,0 0-1 0 0,0 0 1 0 0,0 0 0 0 0,0 0 0 0 0,0 0-1 0 0,0 0 1 0 0,0 0 0 0 0,1 1 0 0 0,-1-1-1 0 0,0 0 1 0 0,0 0 0 0 0,0 0-1 0 0,0 0 1 0 0,0 0 0 0 0,0 0 0 0 0,0 0-1 0 0,0 0 1 0 0,0 0 0 0 0,0 0-1 0 0,0 0 1 0 0,0 0 0 0 0,0 0 0 0 0,1 0-1 0 0,-1 0 1 0 0,0 0 0 0 0,0 0 0 0 0,0 0-1 0 0,0 0 1 0 0,-7 2 437 0 0,-12-1-262 0 0,1 1 0 0 0,-22 6 1 0 0,35-7-162 0 0,-5 3 62 0 0,11-3-66 0 0,-2-2-32 0 0,-2 2 11 0 0,-15 3 52 0 0,12-4-9 0 0,9-3-1 0 0,-3 3-34 0 0,0 0-1 0 0,0 1 1 0 0,0-1-1 0 0,0 0 1 0 0,0 0 0 0 0,0 0-1 0 0,0 0 1 0 0,0 0-1 0 0,0 0 1 0 0,0 0-1 0 0,0 0 1 0 0,0 0-1 0 0,0 0 1 0 0,0 1 0 0 0,0-1-1 0 0,0 0 1 0 0,0 0-1 0 0,0 0 1 0 0,0 0-1 0 0,0 0 1 0 0,0 0-1 0 0,0 0 1 0 0,0 0 0 0 0,0 0-1 0 0,0 1 1 0 0,0-1-1 0 0,0 0 1 0 0,0 0-1 0 0,0 0 1 0 0,0 0-1 0 0,0 0 1 0 0,0 0 0 0 0,0 0-1 0 0,0 0 1 0 0,1 0-1 0 0,-1 0 1 0 0,0 0-1 0 0,0 1 1 0 0,0-1-1 0 0,0 0 1 0 0,0 0 0 0 0,0 0-1 0 0,0 0 1 0 0,0 0-1 0 0,0 0 1 0 0,0 0-1 0 0,1 0 1 0 0,-1 0-1 0 0,0 0 1 0 0,-1 1 5 0 0,0-1-1 0 0,1 1 1 0 0,-1 0-1 0 0,0-1 1 0 0,0 1 0 0 0,0-1-1 0 0,1 1 1 0 0,-1-1 0 0 0,0 1-1 0 0,0-1 1 0 0,0 0-1 0 0,0 1 1 0 0,0-1 0 0 0,-2 1-1 0 0,3-1-2 0 0,-1 0-1 0 0,1 0 0 0 0,-1 0 0 0 0,1 0 1 0 0,0 0-1 0 0,-1 0 0 0 0,1 0 0 0 0,0 0 1 0 0,-1 0-1 0 0,1 0 0 0 0,-1 0 0 0 0,1-1 1 0 0,0 1-1 0 0,-1 0 0 0 0,1 0 0 0 0,0 0 1 0 0,-1 0-1 0 0,1-1 0 0 0,0 1 0 0 0,-1 0 1 0 0,1 0-1 0 0,0 0 0 0 0,-1-1 0 0 0,1 1 1 0 0,0 0-1 0 0,0-1 0 0 0,-1 1 0 0 0,1 0 1 0 0,0-1-1 0 0,-4-2 202 0 0,-124 5 1350 0 0,143 5-1162 0 0,-2 0-217 0 0,-1-5-113 0 0,1-1 0 0 0,0 0 0 0 0,0-1-1 0 0,0 0 1 0 0,0-1 0 0 0,14-3 0 0 0,35-1 70 0 0,-57 5-121 0 0,1 0 1 0 0,-1 0-1 0 0,1 0 0 0 0,-1-1 0 0 0,1 1 0 0 0,-1-1 0 0 0,0-1 0 0 0,1 1 0 0 0,-1-1 0 0 0,0 0 1 0 0,9-5-1 0 0,-11 6-11 0 0,0 0 0 0 0,-1 0 0 0 0,1 0 0 0 0,0 0 0 0 0,-1 1 0 0 0,1-1 0 0 0,0 1 0 0 0,0-1 1 0 0,5 1-1 0 0,20-5 59 0 0,-25 4-55 0 0,0 1 0 0 0,1-1 1 0 0,-1 1-1 0 0,0 0 0 0 0,1 0 1 0 0,-1 0-1 0 0,0 1 0 0 0,0-1 0 0 0,1 1 1 0 0,-1-1-1 0 0,3 2 0 0 0,1 0-10 0 0,-5-2 5 0 0,0 0 1 0 0,0 0-1 0 0,-1 0 1 0 0,1 0-1 0 0,0-1 0 0 0,0 1 1 0 0,-1 0-1 0 0,1-1 0 0 0,0 0 1 0 0,2 0-1 0 0,-3 0 3 0 0,1 0 0 0 0,0 1 1 0 0,-1-1-1 0 0,1 1 0 0 0,0-1 0 0 0,0 1 0 0 0,-1 0 0 0 0,1 0 0 0 0,0 0 0 0 0,0 0 1 0 0,2 0-1 0 0,-4 0-4 0 0,1 0 0 0 0,-1 0-1 0 0,0 0 1 0 0,0 1 0 0 0,1-1 0 0 0,-1 0 0 0 0,0 0 0 0 0,1 0 0 0 0,-1 0 0 0 0,0 0 0 0 0,0 0 0 0 0,1 0 0 0 0,-1 0-1 0 0,0 0 1 0 0,1 0 0 0 0,-1 0 0 0 0,0 0 0 0 0,0 0 0 0 0,1 0 0 0 0,-1 0 0 0 0,0 0 0 0 0,0-1 0 0 0,1 1 0 0 0,-1 0-1 0 0,0 0 1 0 0,0 0 0 0 0,1 0 0 0 0,-1 0 0 0 0,0-1 0 0 0,0 1 0 0 0,1 0 0 0 0,-1 0 0 0 0,0 0 0 0 0,0-1-1 0 0,0 1 1 0 0,0 0 0 0 0,1 0 0 0 0,-1-1 0 0 0,0 1 0 0 0,0 0 0 0 0,0 0 0 0 0,0-1 0 0 0,0 1 0 0 0,2-2 45 0 0,3 6-26 0 0,3 3-5 0 0,-7-8 18 0 0,3 3 6 0 0,-3-2-20 0 0,-1-2 87 0 0,4-19-6542 0 0,-3 9 5067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8B0276-7EC0-4668-BDE6-93FA13AA3D0E}" type="datetimeFigureOut">
              <a:rPr lang="en-US" smtClean="0"/>
              <a:pPr/>
              <a:t>3/7/2025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795A8-1F08-407D-A664-36C07731C6F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5412-5278-162B-DB52-937BD443B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34FCB1-3D8D-33EA-0724-BA417CBFE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48434-AA58-AF3E-8449-94A90B5F4A68}"/>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A0616714-6728-DE46-EACD-A1AA2EF153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FE008-F8E8-78BD-7755-500D7C53FD17}"/>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82793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DA2F-5F99-3AFF-777B-F02AA90B6B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8DA623-EAC4-1914-29C7-5533BF2C6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4FDBA-F136-EEED-8E9C-E157B2BC20AD}"/>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650AA8FF-7613-3DC1-4DC0-1751B0983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3E609-73A8-8381-8AC7-621B82C56F6B}"/>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35499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33412-6EDD-97A9-A09B-00DE1707CE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A29E7A-2314-A014-CC8F-4EF03F1517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DD4C7-A031-8CB2-3E0C-0A1486736AB9}"/>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F1558C44-E40D-23C2-DCB4-113D92EB5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FAD09-8C76-281D-F1F6-BC499D540DB6}"/>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2655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137509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9789628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3052375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987065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789195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975035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30253189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191968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4DF3-95B6-84AD-08CE-54C781868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D92585-000B-0DFB-0B54-72595CC47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61867-3148-75C4-5243-D868A92B1E9A}"/>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F2EC6F29-8C90-2FF9-84BF-B8B72F4A8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F3E01-46C0-ADEA-54A1-6A0362C59426}"/>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157541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3715577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932406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4DF3-95B6-84AD-08CE-54C781868B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D92585-000B-0DFB-0B54-72595CC478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61867-3148-75C4-5243-D868A92B1E9A}"/>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F2EC6F29-8C90-2FF9-84BF-B8B72F4A8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F3E01-46C0-ADEA-54A1-6A0362C59426}"/>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26551965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1788042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845112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622015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608098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2617267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1432351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56" name="Google Shape;56;p1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57" name="Google Shape;57;p1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58" name="Google Shape;5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0" name="Google Shape;6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334180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44E0-CBD6-5F78-3A86-611A3354A6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886421-C2EB-9FBF-CA5F-B2CE5C158F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55C683-E581-8971-BE1F-26512082DBEB}"/>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127EFD2B-A4FB-1440-5669-00B11AD3F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4297D-CAF7-0B68-6E6D-AE2549DBAE57}"/>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9672730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11688052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11442326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B0DEC1-785D-4FFE-927D-18D347EB20DB}" type="datetimeFigureOut">
              <a:rPr lang="en-US" smtClean="0"/>
              <a:pPr/>
              <a:t>3/7/2025</a:t>
            </a:fld>
            <a:endParaRPr lang="en-US"/>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en-US"/>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Tree>
    <p:extLst>
      <p:ext uri="{BB962C8B-B14F-4D97-AF65-F5344CB8AC3E}">
        <p14:creationId xmlns:p14="http://schemas.microsoft.com/office/powerpoint/2010/main" val="41047131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Shape 92"/>
        <p:cNvGrpSpPr/>
        <p:nvPr/>
      </p:nvGrpSpPr>
      <p:grpSpPr>
        <a:xfrm>
          <a:off x="0" y="0"/>
          <a:ext cx="0" cy="0"/>
          <a:chOff x="0" y="0"/>
          <a:chExt cx="0" cy="0"/>
        </a:xfrm>
      </p:grpSpPr>
      <p:sp>
        <p:nvSpPr>
          <p:cNvPr id="93" name="Google Shape;93;g276d8240beb_2_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94" name="Google Shape;94;g276d8240beb_2_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5" name="Google Shape;95;g276d8240beb_2_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g276d8240beb_2_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g276d8240beb_2_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0785360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ection Header" type="secHead" preserve="1">
  <p:cSld name="Section Header">
    <p:spTree>
      <p:nvGrpSpPr>
        <p:cNvPr id="1" name="Shape 98"/>
        <p:cNvGrpSpPr/>
        <p:nvPr/>
      </p:nvGrpSpPr>
      <p:grpSpPr>
        <a:xfrm>
          <a:off x="0" y="0"/>
          <a:ext cx="0" cy="0"/>
          <a:chOff x="0" y="0"/>
          <a:chExt cx="0" cy="0"/>
        </a:xfrm>
      </p:grpSpPr>
      <p:sp>
        <p:nvSpPr>
          <p:cNvPr id="99" name="Google Shape;99;g276d8240beb_2_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0" name="Google Shape;100;g276d8240beb_2_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101" name="Google Shape;101;g276d8240beb_2_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g276d8240beb_2_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g276d8240beb_2_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886881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104"/>
        <p:cNvGrpSpPr/>
        <p:nvPr/>
      </p:nvGrpSpPr>
      <p:grpSpPr>
        <a:xfrm>
          <a:off x="0" y="0"/>
          <a:ext cx="0" cy="0"/>
          <a:chOff x="0" y="0"/>
          <a:chExt cx="0" cy="0"/>
        </a:xfrm>
      </p:grpSpPr>
      <p:sp>
        <p:nvSpPr>
          <p:cNvPr id="105" name="Google Shape;105;g276d8240beb_2_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06" name="Google Shape;106;g276d8240beb_2_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07" name="Google Shape;107;g276d8240beb_2_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08" name="Google Shape;108;g276d8240beb_2_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276d8240beb_2_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g276d8240beb_2_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442708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111"/>
        <p:cNvGrpSpPr/>
        <p:nvPr/>
      </p:nvGrpSpPr>
      <p:grpSpPr>
        <a:xfrm>
          <a:off x="0" y="0"/>
          <a:ext cx="0" cy="0"/>
          <a:chOff x="0" y="0"/>
          <a:chExt cx="0" cy="0"/>
        </a:xfrm>
      </p:grpSpPr>
      <p:sp>
        <p:nvSpPr>
          <p:cNvPr id="112" name="Google Shape;112;g276d8240beb_2_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13" name="Google Shape;113;g276d8240beb_2_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114" name="Google Shape;114;g276d8240beb_2_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15" name="Google Shape;115;g276d8240beb_2_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116" name="Google Shape;116;g276d8240beb_2_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17" name="Google Shape;117;g276d8240beb_2_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g276d8240beb_2_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g276d8240beb_2_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72488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120"/>
        <p:cNvGrpSpPr/>
        <p:nvPr/>
      </p:nvGrpSpPr>
      <p:grpSpPr>
        <a:xfrm>
          <a:off x="0" y="0"/>
          <a:ext cx="0" cy="0"/>
          <a:chOff x="0" y="0"/>
          <a:chExt cx="0" cy="0"/>
        </a:xfrm>
      </p:grpSpPr>
      <p:sp>
        <p:nvSpPr>
          <p:cNvPr id="121" name="Google Shape;121;g276d8240beb_2_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22" name="Google Shape;122;g276d8240beb_2_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g276d8240beb_2_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g276d8240beb_2_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953226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125"/>
        <p:cNvGrpSpPr/>
        <p:nvPr/>
      </p:nvGrpSpPr>
      <p:grpSpPr>
        <a:xfrm>
          <a:off x="0" y="0"/>
          <a:ext cx="0" cy="0"/>
          <a:chOff x="0" y="0"/>
          <a:chExt cx="0" cy="0"/>
        </a:xfrm>
      </p:grpSpPr>
      <p:sp>
        <p:nvSpPr>
          <p:cNvPr id="126" name="Google Shape;126;g276d8240beb_2_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g276d8240beb_2_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g276d8240beb_2_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157034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129"/>
        <p:cNvGrpSpPr/>
        <p:nvPr/>
      </p:nvGrpSpPr>
      <p:grpSpPr>
        <a:xfrm>
          <a:off x="0" y="0"/>
          <a:ext cx="0" cy="0"/>
          <a:chOff x="0" y="0"/>
          <a:chExt cx="0" cy="0"/>
        </a:xfrm>
      </p:grpSpPr>
      <p:sp>
        <p:nvSpPr>
          <p:cNvPr id="130" name="Google Shape;130;g276d8240beb_2_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1" name="Google Shape;131;g276d8240beb_2_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132" name="Google Shape;132;g276d8240beb_2_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133" name="Google Shape;133;g276d8240beb_2_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g276d8240beb_2_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276d8240beb_2_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7213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F3EF9-5004-7077-DA02-4E8DC94A00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4B7EBD-34D0-0578-7165-E271E60631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6DBC74-4384-AD2C-6A6F-2A7D95278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ECD8AE-9BCD-3A30-CBC4-43D7C0D79838}"/>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6" name="Footer Placeholder 5">
            <a:extLst>
              <a:ext uri="{FF2B5EF4-FFF2-40B4-BE49-F238E27FC236}">
                <a16:creationId xmlns:a16="http://schemas.microsoft.com/office/drawing/2014/main" id="{E070F164-E333-FB92-6149-D5141B237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0D00E-91BF-8DB6-A2EB-94F01B6DA8AD}"/>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31035691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136"/>
        <p:cNvGrpSpPr/>
        <p:nvPr/>
      </p:nvGrpSpPr>
      <p:grpSpPr>
        <a:xfrm>
          <a:off x="0" y="0"/>
          <a:ext cx="0" cy="0"/>
          <a:chOff x="0" y="0"/>
          <a:chExt cx="0" cy="0"/>
        </a:xfrm>
      </p:grpSpPr>
      <p:sp>
        <p:nvSpPr>
          <p:cNvPr id="137" name="Google Shape;137;g276d8240beb_2_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38" name="Google Shape;138;g276d8240beb_2_56"/>
          <p:cNvSpPr>
            <a:spLocks noGrp="1"/>
          </p:cNvSpPr>
          <p:nvPr>
            <p:ph type="pic" idx="2"/>
          </p:nvPr>
        </p:nvSpPr>
        <p:spPr>
          <a:xfrm>
            <a:off x="5183188" y="987425"/>
            <a:ext cx="6172200" cy="4873625"/>
          </a:xfrm>
          <a:prstGeom prst="rect">
            <a:avLst/>
          </a:prstGeom>
          <a:noFill/>
          <a:ln>
            <a:noFill/>
          </a:ln>
        </p:spPr>
      </p:sp>
      <p:sp>
        <p:nvSpPr>
          <p:cNvPr id="139" name="Google Shape;139;g276d8240beb_2_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140" name="Google Shape;140;g276d8240beb_2_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276d8240beb_2_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g276d8240beb_2_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167957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143"/>
        <p:cNvGrpSpPr/>
        <p:nvPr/>
      </p:nvGrpSpPr>
      <p:grpSpPr>
        <a:xfrm>
          <a:off x="0" y="0"/>
          <a:ext cx="0" cy="0"/>
          <a:chOff x="0" y="0"/>
          <a:chExt cx="0" cy="0"/>
        </a:xfrm>
      </p:grpSpPr>
      <p:sp>
        <p:nvSpPr>
          <p:cNvPr id="144" name="Google Shape;144;g276d8240beb_2_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45" name="Google Shape;145;g276d8240beb_2_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46" name="Google Shape;146;g276d8240beb_2_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276d8240beb_2_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276d8240beb_2_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7368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49"/>
        <p:cNvGrpSpPr/>
        <p:nvPr/>
      </p:nvGrpSpPr>
      <p:grpSpPr>
        <a:xfrm>
          <a:off x="0" y="0"/>
          <a:ext cx="0" cy="0"/>
          <a:chOff x="0" y="0"/>
          <a:chExt cx="0" cy="0"/>
        </a:xfrm>
      </p:grpSpPr>
      <p:sp>
        <p:nvSpPr>
          <p:cNvPr id="150" name="Google Shape;150;g276d8240beb_2_6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51" name="Google Shape;151;g276d8240beb_2_6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52" name="Google Shape;152;g276d8240beb_2_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g276d8240beb_2_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g276d8240beb_2_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003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CDBA4-912E-ACEF-A851-31BF159C13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CDFE0-2193-F8EE-0E9C-BBFE9077E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9B969C-3858-15B0-D135-F4DDBB0B31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CD3869-4919-850F-C0E8-4925A3AAD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7DEE40-636E-1F30-D66B-6482071E5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D26D93-A91E-8FFA-2D8D-1E29282BAA19}"/>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8" name="Footer Placeholder 7">
            <a:extLst>
              <a:ext uri="{FF2B5EF4-FFF2-40B4-BE49-F238E27FC236}">
                <a16:creationId xmlns:a16="http://schemas.microsoft.com/office/drawing/2014/main" id="{DC198C4C-59F9-CDC1-503A-C7AB8919C4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E2EF1-695A-8A01-5D88-C5D7EB5B4CAD}"/>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3853571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ABEA-47AB-8FB3-20B3-7FD188788E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09FACB-88CA-DA67-6852-030106A377BB}"/>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4" name="Footer Placeholder 3">
            <a:extLst>
              <a:ext uri="{FF2B5EF4-FFF2-40B4-BE49-F238E27FC236}">
                <a16:creationId xmlns:a16="http://schemas.microsoft.com/office/drawing/2014/main" id="{2F9FBBF7-809C-B80F-2F09-F0DE9A46C0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E7991-4693-FE85-7E8E-495E6B37711E}"/>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010395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B990A9-DC5F-7788-24BC-8D1301B20EA2}"/>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3" name="Footer Placeholder 2">
            <a:extLst>
              <a:ext uri="{FF2B5EF4-FFF2-40B4-BE49-F238E27FC236}">
                <a16:creationId xmlns:a16="http://schemas.microsoft.com/office/drawing/2014/main" id="{DA8DDCE6-923F-1A87-9D81-4953CF25D9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E8A570-887F-EFAF-4208-45EF90415067}"/>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2611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606A-CF07-0F39-9229-461C564890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88B502-AF5A-BE84-165D-1550466AB6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18973E-1F9E-CB11-AA0C-C91C73975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AAF70-7328-BD29-DFFB-3DD481BA6712}"/>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6" name="Footer Placeholder 5">
            <a:extLst>
              <a:ext uri="{FF2B5EF4-FFF2-40B4-BE49-F238E27FC236}">
                <a16:creationId xmlns:a16="http://schemas.microsoft.com/office/drawing/2014/main" id="{3A05BBFD-DA02-BF49-3E82-0415A784D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8B754-8681-B18E-C3CB-0AD54E19D053}"/>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1156132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3A76-0276-68E0-8671-E69B870C8F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21A18E-19D0-0E33-C410-CB7DB10EF7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8E3E1D-13A1-4FCB-FFCC-631A970FF0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46367-7E00-4862-D820-BCAC77613198}"/>
              </a:ext>
            </a:extLst>
          </p:cNvPr>
          <p:cNvSpPr>
            <a:spLocks noGrp="1"/>
          </p:cNvSpPr>
          <p:nvPr>
            <p:ph type="dt" sz="half" idx="10"/>
          </p:nvPr>
        </p:nvSpPr>
        <p:spPr/>
        <p:txBody>
          <a:bodyPr/>
          <a:lstStyle/>
          <a:p>
            <a:fld id="{F6B0DEC1-785D-4FFE-927D-18D347EB20DB}" type="datetimeFigureOut">
              <a:rPr lang="en-US" smtClean="0"/>
              <a:pPr/>
              <a:t>3/7/2025</a:t>
            </a:fld>
            <a:endParaRPr lang="en-US"/>
          </a:p>
        </p:txBody>
      </p:sp>
      <p:sp>
        <p:nvSpPr>
          <p:cNvPr id="6" name="Footer Placeholder 5">
            <a:extLst>
              <a:ext uri="{FF2B5EF4-FFF2-40B4-BE49-F238E27FC236}">
                <a16:creationId xmlns:a16="http://schemas.microsoft.com/office/drawing/2014/main" id="{D7BE1D29-9C2C-B452-2CFE-13F83AD97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A4819-826D-1B5F-5D4F-498E5FFC3A45}"/>
              </a:ext>
            </a:extLst>
          </p:cNvPr>
          <p:cNvSpPr>
            <a:spLocks noGrp="1"/>
          </p:cNvSpPr>
          <p:nvPr>
            <p:ph type="sldNum" sz="quarter" idx="12"/>
          </p:nvPr>
        </p:nvSpPr>
        <p:spPr/>
        <p:txBody>
          <a:bodyPr/>
          <a:lstStyle/>
          <a:p>
            <a:fld id="{664212CC-C6E4-4FA7-8755-B04191E4F1D5}" type="slidenum">
              <a:rPr lang="en-US" smtClean="0"/>
              <a:pPr/>
              <a:t>‹#›</a:t>
            </a:fld>
            <a:endParaRPr lang="en-US"/>
          </a:p>
        </p:txBody>
      </p:sp>
    </p:spTree>
    <p:extLst>
      <p:ext uri="{BB962C8B-B14F-4D97-AF65-F5344CB8AC3E}">
        <p14:creationId xmlns:p14="http://schemas.microsoft.com/office/powerpoint/2010/main" val="286361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image" Target="../media/image1.png"/><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heme" Target="../theme/theme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heme" Target="../theme/theme4.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9D1DE0-A137-329F-13EA-24CADDA606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ACDADD-966A-4988-6506-3B4138342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5D67ED-038F-F5EE-8E7C-F46BAAB2E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B0DEC1-785D-4FFE-927D-18D347EB20DB}" type="datetimeFigureOut">
              <a:rPr lang="en-US" smtClean="0"/>
              <a:pPr/>
              <a:t>3/7/2025</a:t>
            </a:fld>
            <a:endParaRPr lang="en-US"/>
          </a:p>
        </p:txBody>
      </p:sp>
      <p:sp>
        <p:nvSpPr>
          <p:cNvPr id="5" name="Footer Placeholder 4">
            <a:extLst>
              <a:ext uri="{FF2B5EF4-FFF2-40B4-BE49-F238E27FC236}">
                <a16:creationId xmlns:a16="http://schemas.microsoft.com/office/drawing/2014/main" id="{7061A2F8-B9BE-3A6F-8459-A3D1651676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8F8425-1F9A-06AE-1EEE-5F36FE3813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4212CC-C6E4-4FA7-8755-B04191E4F1D5}" type="slidenum">
              <a:rPr lang="en-US" smtClean="0"/>
              <a:pPr/>
              <a:t>‹#›</a:t>
            </a:fld>
            <a:endParaRPr lang="en-US"/>
          </a:p>
        </p:txBody>
      </p:sp>
      <p:sp>
        <p:nvSpPr>
          <p:cNvPr id="7" name="TextBox 6">
            <a:extLst>
              <a:ext uri="{FF2B5EF4-FFF2-40B4-BE49-F238E27FC236}">
                <a16:creationId xmlns:a16="http://schemas.microsoft.com/office/drawing/2014/main" id="{5880FC2B-90C9-7E6A-83FF-ED27A3E1B140}"/>
              </a:ext>
            </a:extLst>
          </p:cNvPr>
          <p:cNvSpPr txBox="1"/>
          <p:nvPr userDrawn="1"/>
        </p:nvSpPr>
        <p:spPr>
          <a:xfrm rot="16200000">
            <a:off x="11396378" y="6084585"/>
            <a:ext cx="1023610" cy="523220"/>
          </a:xfrm>
          <a:prstGeom prst="rect">
            <a:avLst/>
          </a:prstGeom>
          <a:noFill/>
        </p:spPr>
        <p:txBody>
          <a:bodyPr wrap="square" rtlCol="0">
            <a:spAutoFit/>
          </a:bodyPr>
          <a:lstStyle/>
          <a:p>
            <a:r>
              <a:rPr lang="en-US" sz="2800" dirty="0">
                <a:solidFill>
                  <a:srgbClr val="FF0000"/>
                </a:solidFill>
                <a:latin typeface="Vladimir Script" panose="03050402040407070305" pitchFamily="66" charset="0"/>
              </a:rPr>
              <a:t>JKM</a:t>
            </a:r>
            <a:endParaRPr lang="en-IN" sz="2800" dirty="0">
              <a:solidFill>
                <a:srgbClr val="FF0000"/>
              </a:solidFill>
              <a:latin typeface="Vladimir Script" panose="03050402040407070305" pitchFamily="66" charset="0"/>
            </a:endParaRPr>
          </a:p>
        </p:txBody>
      </p:sp>
    </p:spTree>
    <p:extLst>
      <p:ext uri="{BB962C8B-B14F-4D97-AF65-F5344CB8AC3E}">
        <p14:creationId xmlns:p14="http://schemas.microsoft.com/office/powerpoint/2010/main" val="341141788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6B0DEC1-785D-4FFE-927D-18D347EB20DB}" type="datetimeFigureOut">
              <a:rPr lang="en-US" smtClean="0"/>
              <a:pPr/>
              <a:t>3/7/2025</a:t>
            </a:fld>
            <a:endParaRPr lang="en-US"/>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
        <p:nvSpPr>
          <p:cNvPr id="2" name="TextBox 1">
            <a:extLst>
              <a:ext uri="{FF2B5EF4-FFF2-40B4-BE49-F238E27FC236}">
                <a16:creationId xmlns:a16="http://schemas.microsoft.com/office/drawing/2014/main" id="{11787E0A-02FF-B82B-101C-99AC5BF99063}"/>
              </a:ext>
            </a:extLst>
          </p:cNvPr>
          <p:cNvSpPr txBox="1"/>
          <p:nvPr userDrawn="1"/>
        </p:nvSpPr>
        <p:spPr>
          <a:xfrm rot="16200000">
            <a:off x="11396378" y="6084585"/>
            <a:ext cx="1023610" cy="523220"/>
          </a:xfrm>
          <a:prstGeom prst="rect">
            <a:avLst/>
          </a:prstGeom>
          <a:noFill/>
        </p:spPr>
        <p:txBody>
          <a:bodyPr wrap="square" rtlCol="0">
            <a:spAutoFit/>
          </a:bodyPr>
          <a:lstStyle/>
          <a:p>
            <a:r>
              <a:rPr lang="en-US" sz="2800" dirty="0">
                <a:solidFill>
                  <a:srgbClr val="FF0000"/>
                </a:solidFill>
                <a:latin typeface="Vladimir Script" panose="03050402040407070305" pitchFamily="66" charset="0"/>
              </a:rPr>
              <a:t>JKM</a:t>
            </a:r>
            <a:endParaRPr lang="en-IN" sz="2800" dirty="0">
              <a:solidFill>
                <a:srgbClr val="FF0000"/>
              </a:solidFill>
              <a:latin typeface="Vladimir Script" panose="03050402040407070305" pitchFamily="66" charset="0"/>
            </a:endParaRPr>
          </a:p>
        </p:txBody>
      </p:sp>
    </p:spTree>
    <p:extLst>
      <p:ext uri="{BB962C8B-B14F-4D97-AF65-F5344CB8AC3E}">
        <p14:creationId xmlns:p14="http://schemas.microsoft.com/office/powerpoint/2010/main" val="3024201208"/>
      </p:ext>
    </p:extLst>
  </p:cSld>
  <p:clrMap bg1="lt1" tx1="dk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F6B0DEC1-785D-4FFE-927D-18D347EB20DB}" type="datetimeFigureOut">
              <a:rPr lang="en-US" smtClean="0"/>
              <a:pPr/>
              <a:t>3/7/2025</a:t>
            </a:fld>
            <a:endParaRPr lang="en-US"/>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lang="en-US"/>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664212CC-C6E4-4FA7-8755-B04191E4F1D5}" type="slidenum">
              <a:rPr lang="en-US" smtClean="0"/>
              <a:pPr/>
              <a:t>‹#›</a:t>
            </a:fld>
            <a:endParaRPr lang="en-US"/>
          </a:p>
        </p:txBody>
      </p:sp>
      <p:sp>
        <p:nvSpPr>
          <p:cNvPr id="2" name="TextBox 1">
            <a:extLst>
              <a:ext uri="{FF2B5EF4-FFF2-40B4-BE49-F238E27FC236}">
                <a16:creationId xmlns:a16="http://schemas.microsoft.com/office/drawing/2014/main" id="{402512F1-EF3E-75F8-6F70-32FEAB5E392F}"/>
              </a:ext>
            </a:extLst>
          </p:cNvPr>
          <p:cNvSpPr txBox="1"/>
          <p:nvPr userDrawn="1"/>
        </p:nvSpPr>
        <p:spPr>
          <a:xfrm rot="16200000">
            <a:off x="11396378" y="6084585"/>
            <a:ext cx="1023610" cy="523220"/>
          </a:xfrm>
          <a:prstGeom prst="rect">
            <a:avLst/>
          </a:prstGeom>
          <a:noFill/>
        </p:spPr>
        <p:txBody>
          <a:bodyPr wrap="square" rtlCol="0">
            <a:spAutoFit/>
          </a:bodyPr>
          <a:lstStyle/>
          <a:p>
            <a:r>
              <a:rPr lang="en-US" sz="2800" dirty="0">
                <a:solidFill>
                  <a:srgbClr val="FF0000"/>
                </a:solidFill>
                <a:latin typeface="Vladimir Script" panose="03050402040407070305" pitchFamily="66" charset="0"/>
              </a:rPr>
              <a:t>JKM</a:t>
            </a:r>
            <a:endParaRPr lang="en-IN" sz="2800" dirty="0">
              <a:solidFill>
                <a:srgbClr val="FF0000"/>
              </a:solidFill>
              <a:latin typeface="Vladimir Script" panose="03050402040407070305" pitchFamily="66" charset="0"/>
            </a:endParaRPr>
          </a:p>
        </p:txBody>
      </p:sp>
    </p:spTree>
    <p:extLst>
      <p:ext uri="{BB962C8B-B14F-4D97-AF65-F5344CB8AC3E}">
        <p14:creationId xmlns:p14="http://schemas.microsoft.com/office/powerpoint/2010/main" val="1620963826"/>
      </p:ext>
    </p:extLst>
  </p:cSld>
  <p:clrMap bg1="lt1" tx1="dk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Shape 80"/>
        <p:cNvGrpSpPr/>
        <p:nvPr/>
      </p:nvGrpSpPr>
      <p:grpSpPr>
        <a:xfrm>
          <a:off x="0" y="0"/>
          <a:ext cx="0" cy="0"/>
          <a:chOff x="0" y="0"/>
          <a:chExt cx="0" cy="0"/>
        </a:xfrm>
      </p:grpSpPr>
      <p:sp>
        <p:nvSpPr>
          <p:cNvPr id="81" name="Google Shape;81;g276d8240beb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g276d8240beb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g276d8240beb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g276d8240beb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g276d8240beb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6233569"/>
      </p:ext>
    </p:extLst>
  </p:cSld>
  <p:clrMap bg1="lt1" tx1="dk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2.bin"/><Relationship Id="rId18" Type="http://schemas.openxmlformats.org/officeDocument/2006/relationships/image" Target="NULL"/><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0.wmf"/><Relationship Id="rId17" Type="http://schemas.openxmlformats.org/officeDocument/2006/relationships/customXml" Target="../ink/ink2.xml"/><Relationship Id="rId2" Type="http://schemas.openxmlformats.org/officeDocument/2006/relationships/slideLayout" Target="../slideLayouts/slideLayout22.xml"/><Relationship Id="rId16" Type="http://schemas.openxmlformats.org/officeDocument/2006/relationships/image" Target="../media/image12.png"/><Relationship Id="rId1" Type="http://schemas.openxmlformats.org/officeDocument/2006/relationships/vmlDrawing" Target="../drawings/vmlDrawing2.vml"/><Relationship Id="rId6" Type="http://schemas.openxmlformats.org/officeDocument/2006/relationships/image" Target="../media/image17.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image" Target="../media/image11.png"/><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0.bin"/><Relationship Id="rId14" Type="http://schemas.openxmlformats.org/officeDocument/2006/relationships/image" Target="../media/image21.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3.wmf"/><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6.bin"/><Relationship Id="rId14" Type="http://schemas.openxmlformats.org/officeDocument/2006/relationships/image" Target="../media/image2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2.xml"/><Relationship Id="rId1" Type="http://schemas.openxmlformats.org/officeDocument/2006/relationships/vmlDrawing" Target="../drawings/vmlDrawing4.vml"/><Relationship Id="rId6" Type="http://schemas.openxmlformats.org/officeDocument/2006/relationships/image" Target="../media/image12.png"/><Relationship Id="rId5" Type="http://schemas.openxmlformats.org/officeDocument/2006/relationships/image" Target="../media/image25.wmf"/><Relationship Id="rId4" Type="http://schemas.openxmlformats.org/officeDocument/2006/relationships/oleObject" Target="../embeddings/oleObject19.bin"/></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3.wmf"/><Relationship Id="rId2" Type="http://schemas.openxmlformats.org/officeDocument/2006/relationships/slideLayout" Target="../slideLayouts/slideLayout22.xml"/><Relationship Id="rId1" Type="http://schemas.openxmlformats.org/officeDocument/2006/relationships/vmlDrawing" Target="../drawings/vmlDrawing5.vml"/><Relationship Id="rId6" Type="http://schemas.openxmlformats.org/officeDocument/2006/relationships/image" Target="../media/image21.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23.bin"/><Relationship Id="rId14" Type="http://schemas.openxmlformats.org/officeDocument/2006/relationships/image" Target="../media/image2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3.wmf"/><Relationship Id="rId2" Type="http://schemas.openxmlformats.org/officeDocument/2006/relationships/slideLayout" Target="../slideLayouts/slideLayout22.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29.bin"/><Relationship Id="rId14" Type="http://schemas.openxmlformats.org/officeDocument/2006/relationships/image" Target="../media/image2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23.wmf"/><Relationship Id="rId2" Type="http://schemas.openxmlformats.org/officeDocument/2006/relationships/slideLayout" Target="../slideLayouts/slideLayout22.xml"/><Relationship Id="rId16" Type="http://schemas.openxmlformats.org/officeDocument/2006/relationships/image" Target="../media/image44.wmf"/><Relationship Id="rId1" Type="http://schemas.openxmlformats.org/officeDocument/2006/relationships/vmlDrawing" Target="../drawings/vmlDrawing7.vml"/><Relationship Id="rId6" Type="http://schemas.openxmlformats.org/officeDocument/2006/relationships/image" Target="../media/image21.wmf"/><Relationship Id="rId11" Type="http://schemas.openxmlformats.org/officeDocument/2006/relationships/oleObject" Target="../embeddings/oleObject36.bin"/><Relationship Id="rId5" Type="http://schemas.openxmlformats.org/officeDocument/2006/relationships/oleObject" Target="../embeddings/oleObject33.bin"/><Relationship Id="rId15" Type="http://schemas.openxmlformats.org/officeDocument/2006/relationships/oleObject" Target="../embeddings/oleObject38.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35.bin"/><Relationship Id="rId14" Type="http://schemas.openxmlformats.org/officeDocument/2006/relationships/image" Target="../media/image24.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46.wmf"/><Relationship Id="rId2" Type="http://schemas.openxmlformats.org/officeDocument/2006/relationships/slideLayout" Target="../slideLayouts/slideLayout22.xml"/><Relationship Id="rId16" Type="http://schemas.openxmlformats.org/officeDocument/2006/relationships/image" Target="../media/image12.png"/><Relationship Id="rId1" Type="http://schemas.openxmlformats.org/officeDocument/2006/relationships/vmlDrawing" Target="../drawings/vmlDrawing8.vml"/><Relationship Id="rId6" Type="http://schemas.openxmlformats.org/officeDocument/2006/relationships/image" Target="../media/image6.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image" Target="../media/image11.png"/><Relationship Id="rId10" Type="http://schemas.openxmlformats.org/officeDocument/2006/relationships/image" Target="../media/image44.wmf"/><Relationship Id="rId4" Type="http://schemas.openxmlformats.org/officeDocument/2006/relationships/image" Target="../media/image5.wmf"/><Relationship Id="rId9" Type="http://schemas.openxmlformats.org/officeDocument/2006/relationships/oleObject" Target="../embeddings/oleObject42.bin"/><Relationship Id="rId14" Type="http://schemas.openxmlformats.org/officeDocument/2006/relationships/image" Target="../media/image1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8.wmf"/><Relationship Id="rId2" Type="http://schemas.openxmlformats.org/officeDocument/2006/relationships/slideLayout" Target="../slideLayouts/slideLayout22.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16.wmf"/><Relationship Id="rId9" Type="http://schemas.openxmlformats.org/officeDocument/2006/relationships/oleObject" Target="../embeddings/oleObject48.bin"/><Relationship Id="rId14" Type="http://schemas.openxmlformats.org/officeDocument/2006/relationships/image" Target="../media/image49.wmf"/></Relationships>
</file>

<file path=ppt/slides/_rels/slide4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48.wmf"/><Relationship Id="rId2" Type="http://schemas.openxmlformats.org/officeDocument/2006/relationships/slideLayout" Target="../slideLayouts/slideLayout22.xml"/><Relationship Id="rId1" Type="http://schemas.openxmlformats.org/officeDocument/2006/relationships/vmlDrawing" Target="../drawings/vmlDrawing10.vml"/><Relationship Id="rId6" Type="http://schemas.openxmlformats.org/officeDocument/2006/relationships/image" Target="../media/image21.wmf"/><Relationship Id="rId11" Type="http://schemas.openxmlformats.org/officeDocument/2006/relationships/oleObject" Target="../embeddings/oleObject49.bin"/><Relationship Id="rId5" Type="http://schemas.openxmlformats.org/officeDocument/2006/relationships/oleObject" Target="../embeddings/oleObject46.bin"/><Relationship Id="rId10" Type="http://schemas.openxmlformats.org/officeDocument/2006/relationships/image" Target="../media/image47.wmf"/><Relationship Id="rId4" Type="http://schemas.openxmlformats.org/officeDocument/2006/relationships/image" Target="../media/image16.wmf"/><Relationship Id="rId9" Type="http://schemas.openxmlformats.org/officeDocument/2006/relationships/oleObject" Target="../embeddings/oleObject48.bin"/><Relationship Id="rId14" Type="http://schemas.openxmlformats.org/officeDocument/2006/relationships/image" Target="../media/image49.wmf"/></Relationships>
</file>

<file path=ppt/slides/_rels/slide42.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56.bin"/><Relationship Id="rId3" Type="http://schemas.openxmlformats.org/officeDocument/2006/relationships/oleObject" Target="../embeddings/oleObject51.bin"/><Relationship Id="rId7" Type="http://schemas.openxmlformats.org/officeDocument/2006/relationships/oleObject" Target="../embeddings/oleObject53.bin"/><Relationship Id="rId12" Type="http://schemas.openxmlformats.org/officeDocument/2006/relationships/image" Target="../media/image48.wmf"/><Relationship Id="rId2" Type="http://schemas.openxmlformats.org/officeDocument/2006/relationships/slideLayout" Target="../slideLayouts/slideLayout22.xml"/><Relationship Id="rId1" Type="http://schemas.openxmlformats.org/officeDocument/2006/relationships/vmlDrawing" Target="../drawings/vmlDrawing11.vml"/><Relationship Id="rId6" Type="http://schemas.openxmlformats.org/officeDocument/2006/relationships/image" Target="../media/image21.wmf"/><Relationship Id="rId11" Type="http://schemas.openxmlformats.org/officeDocument/2006/relationships/oleObject" Target="../embeddings/oleObject55.bin"/><Relationship Id="rId5" Type="http://schemas.openxmlformats.org/officeDocument/2006/relationships/oleObject" Target="../embeddings/oleObject52.bin"/><Relationship Id="rId10" Type="http://schemas.openxmlformats.org/officeDocument/2006/relationships/image" Target="../media/image47.wmf"/><Relationship Id="rId4" Type="http://schemas.openxmlformats.org/officeDocument/2006/relationships/image" Target="../media/image16.wmf"/><Relationship Id="rId9" Type="http://schemas.openxmlformats.org/officeDocument/2006/relationships/oleObject" Target="../embeddings/oleObject54.bin"/><Relationship Id="rId14" Type="http://schemas.openxmlformats.org/officeDocument/2006/relationships/image" Target="../media/image49.wmf"/></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xml"/><Relationship Id="rId1" Type="http://schemas.openxmlformats.org/officeDocument/2006/relationships/slideLayout" Target="../slideLayouts/slideLayout2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64.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380.png"/></Relationships>
</file>

<file path=ppt/slides/_rels/slide66.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3" Type="http://schemas.openxmlformats.org/officeDocument/2006/relationships/image" Target="../media/image11.png"/><Relationship Id="rId7" Type="http://schemas.openxmlformats.org/officeDocument/2006/relationships/oleObject" Target="../embeddings/oleObject2.bin"/><Relationship Id="rId12" Type="http://schemas.openxmlformats.org/officeDocument/2006/relationships/image" Target="../media/image8.wmf"/><Relationship Id="rId2" Type="http://schemas.openxmlformats.org/officeDocument/2006/relationships/slideLayout" Target="../slideLayouts/slideLayout22.xml"/><Relationship Id="rId16"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4" Type="http://schemas.openxmlformats.org/officeDocument/2006/relationships/image" Target="../media/image12.png"/><Relationship Id="rId9" Type="http://schemas.openxmlformats.org/officeDocument/2006/relationships/oleObject" Target="../embeddings/oleObject3.bin"/><Relationship Id="rId14" Type="http://schemas.openxmlformats.org/officeDocument/2006/relationships/image" Target="../media/image9.wmf"/></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p:nvPr/>
        </p:nvSpPr>
        <p:spPr>
          <a:xfrm>
            <a:off x="4232" y="3658872"/>
            <a:ext cx="12192000" cy="707886"/>
          </a:xfrm>
          <a:prstGeom prst="rect">
            <a:avLst/>
          </a:prstGeom>
          <a:solidFill>
            <a:srgbClr val="C00000"/>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chemeClr val="lt1"/>
                </a:solidFill>
                <a:latin typeface="Times New Roman"/>
                <a:ea typeface="Times New Roman"/>
                <a:cs typeface="Times New Roman"/>
                <a:sym typeface="Times New Roman"/>
              </a:rPr>
              <a:t>Symbiosis Institute of Technology, Nagpur</a:t>
            </a:r>
            <a:endParaRPr sz="4000" b="0" i="0" u="none" strike="noStrike" cap="none" dirty="0">
              <a:solidFill>
                <a:schemeClr val="lt1"/>
              </a:solidFill>
              <a:latin typeface="Times New Roman"/>
              <a:ea typeface="Times New Roman"/>
              <a:cs typeface="Times New Roman"/>
              <a:sym typeface="Times New Roman"/>
            </a:endParaRPr>
          </a:p>
        </p:txBody>
      </p:sp>
      <p:sp>
        <p:nvSpPr>
          <p:cNvPr id="235" name="Google Shape;235;p1"/>
          <p:cNvSpPr txBox="1"/>
          <p:nvPr/>
        </p:nvSpPr>
        <p:spPr>
          <a:xfrm>
            <a:off x="2765086" y="5484776"/>
            <a:ext cx="6579821" cy="36933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000099"/>
                </a:solidFill>
                <a:latin typeface="Times New Roman"/>
                <a:ea typeface="Times New Roman"/>
                <a:cs typeface="Times New Roman"/>
                <a:sym typeface="Times New Roman"/>
              </a:rPr>
              <a:t>Symbiosis Institute of Technology, Nagpur Campus (SIT-N)</a:t>
            </a:r>
            <a:endParaRPr sz="1800" b="1" i="0" u="none" strike="noStrike" cap="none" dirty="0">
              <a:solidFill>
                <a:srgbClr val="000099"/>
              </a:solidFill>
              <a:latin typeface="Times New Roman"/>
              <a:ea typeface="Times New Roman"/>
              <a:cs typeface="Times New Roman"/>
              <a:sym typeface="Times New Roman"/>
            </a:endParaRPr>
          </a:p>
        </p:txBody>
      </p:sp>
      <p:grpSp>
        <p:nvGrpSpPr>
          <p:cNvPr id="238" name="Google Shape;238;p1"/>
          <p:cNvGrpSpPr/>
          <p:nvPr/>
        </p:nvGrpSpPr>
        <p:grpSpPr>
          <a:xfrm>
            <a:off x="4232" y="6382984"/>
            <a:ext cx="12192000" cy="476250"/>
            <a:chOff x="0" y="6381750"/>
            <a:chExt cx="12192000" cy="476250"/>
          </a:xfrm>
        </p:grpSpPr>
        <p:sp>
          <p:nvSpPr>
            <p:cNvPr id="239" name="Google Shape;239;p1"/>
            <p:cNvSpPr/>
            <p:nvPr/>
          </p:nvSpPr>
          <p:spPr>
            <a:xfrm>
              <a:off x="0" y="6381750"/>
              <a:ext cx="12192000" cy="47625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nvGrpSpPr>
            <p:cNvPr id="240" name="Google Shape;240;p1"/>
            <p:cNvGrpSpPr/>
            <p:nvPr/>
          </p:nvGrpSpPr>
          <p:grpSpPr>
            <a:xfrm>
              <a:off x="160089" y="6467143"/>
              <a:ext cx="4087748" cy="273466"/>
              <a:chOff x="4366684" y="2926127"/>
              <a:chExt cx="3278335" cy="2571063"/>
            </a:xfrm>
          </p:grpSpPr>
          <p:sp>
            <p:nvSpPr>
              <p:cNvPr id="241" name="Google Shape;241;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2" name="Google Shape;242;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3" name="Google Shape;243;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4" name="Google Shape;244;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5" name="Google Shape;245;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6" name="Google Shape;246;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7" name="Google Shape;247;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8" name="Google Shape;248;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49" name="Google Shape;249;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0" name="Google Shape;250;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1" name="Google Shape;251;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2" name="Google Shape;252;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3" name="Google Shape;253;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4" name="Google Shape;254;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5" name="Google Shape;255;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6" name="Google Shape;256;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7" name="Google Shape;257;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8" name="Google Shape;258;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59" name="Google Shape;259;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0" name="Google Shape;260;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1" name="Google Shape;261;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2" name="Google Shape;262;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3" name="Google Shape;263;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4" name="Google Shape;264;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5" name="Google Shape;265;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6" name="Google Shape;266;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7" name="Google Shape;267;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8" name="Google Shape;268;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69" name="Google Shape;269;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0" name="Google Shape;270;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1" name="Google Shape;271;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2" name="Google Shape;272;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3" name="Google Shape;273;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4" name="Google Shape;274;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sp>
            <p:nvSpPr>
              <p:cNvPr id="275" name="Google Shape;275;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a:ea typeface="Times New Roman"/>
                  <a:cs typeface="Times New Roman"/>
                  <a:sym typeface="Times New Roman"/>
                </a:endParaRPr>
              </a:p>
            </p:txBody>
          </p:sp>
        </p:grpSp>
      </p:grpSp>
      <p:grpSp>
        <p:nvGrpSpPr>
          <p:cNvPr id="276" name="Google Shape;276;p1"/>
          <p:cNvGrpSpPr/>
          <p:nvPr/>
        </p:nvGrpSpPr>
        <p:grpSpPr>
          <a:xfrm>
            <a:off x="166248" y="6490548"/>
            <a:ext cx="4247655" cy="273466"/>
            <a:chOff x="4366684" y="2926127"/>
            <a:chExt cx="3278335" cy="2571063"/>
          </a:xfrm>
        </p:grpSpPr>
        <p:sp>
          <p:nvSpPr>
            <p:cNvPr id="277" name="Google Shape;277;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8" name="Google Shape;278;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79" name="Google Shape;279;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0" name="Google Shape;280;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1" name="Google Shape;281;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2" name="Google Shape;282;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3" name="Google Shape;283;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4" name="Google Shape;284;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5" name="Google Shape;285;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6" name="Google Shape;286;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7" name="Google Shape;287;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8" name="Google Shape;288;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89" name="Google Shape;289;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0" name="Google Shape;290;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1" name="Google Shape;291;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2" name="Google Shape;292;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3" name="Google Shape;293;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4" name="Google Shape;294;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5" name="Google Shape;295;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6" name="Google Shape;296;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7" name="Google Shape;297;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8" name="Google Shape;298;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299" name="Google Shape;299;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0" name="Google Shape;300;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1" name="Google Shape;301;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2" name="Google Shape;302;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3" name="Google Shape;303;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4" name="Google Shape;304;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5" name="Google Shape;305;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6" name="Google Shape;306;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7" name="Google Shape;307;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8" name="Google Shape;308;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09" name="Google Shape;309;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0" name="Google Shape;310;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1" name="Google Shape;311;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pic>
        <p:nvPicPr>
          <p:cNvPr id="312" name="Google Shape;312;p1" descr="Symbiosis International (Deemed University) | India's Leading University  for Undergraduate &amp; Post Graduate Programs"/>
          <p:cNvPicPr preferRelativeResize="0"/>
          <p:nvPr/>
        </p:nvPicPr>
        <p:blipFill rotWithShape="1">
          <a:blip r:embed="rId3">
            <a:alphaModFix/>
          </a:blip>
          <a:srcRect/>
          <a:stretch/>
        </p:blipFill>
        <p:spPr>
          <a:xfrm>
            <a:off x="29760" y="41090"/>
            <a:ext cx="10935735" cy="1215082"/>
          </a:xfrm>
          <a:prstGeom prst="rect">
            <a:avLst/>
          </a:prstGeom>
          <a:noFill/>
          <a:ln>
            <a:noFill/>
          </a:ln>
        </p:spPr>
      </p:pic>
      <p:pic>
        <p:nvPicPr>
          <p:cNvPr id="313" name="Google Shape;313;p1" descr="SCSCR"/>
          <p:cNvPicPr preferRelativeResize="0"/>
          <p:nvPr/>
        </p:nvPicPr>
        <p:blipFill rotWithShape="1">
          <a:blip r:embed="rId4">
            <a:alphaModFix/>
          </a:blip>
          <a:srcRect/>
          <a:stretch/>
        </p:blipFill>
        <p:spPr>
          <a:xfrm>
            <a:off x="11112500" y="107059"/>
            <a:ext cx="1047277" cy="1074253"/>
          </a:xfrm>
          <a:prstGeom prst="rect">
            <a:avLst/>
          </a:prstGeom>
          <a:noFill/>
          <a:ln>
            <a:noFill/>
          </a:ln>
        </p:spPr>
      </p:pic>
      <p:grpSp>
        <p:nvGrpSpPr>
          <p:cNvPr id="314" name="Google Shape;314;p1"/>
          <p:cNvGrpSpPr/>
          <p:nvPr/>
        </p:nvGrpSpPr>
        <p:grpSpPr>
          <a:xfrm>
            <a:off x="450920" y="6490548"/>
            <a:ext cx="4247655" cy="273466"/>
            <a:chOff x="4366684" y="2926127"/>
            <a:chExt cx="3278335" cy="2571063"/>
          </a:xfrm>
        </p:grpSpPr>
        <p:sp>
          <p:nvSpPr>
            <p:cNvPr id="315" name="Google Shape;315;p1"/>
            <p:cNvSpPr/>
            <p:nvPr/>
          </p:nvSpPr>
          <p:spPr>
            <a:xfrm>
              <a:off x="4744501"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6" name="Google Shape;316;p1"/>
            <p:cNvSpPr/>
            <p:nvPr/>
          </p:nvSpPr>
          <p:spPr>
            <a:xfrm>
              <a:off x="4676621"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7" name="Google Shape;317;p1"/>
            <p:cNvSpPr/>
            <p:nvPr/>
          </p:nvSpPr>
          <p:spPr>
            <a:xfrm>
              <a:off x="5706626" y="2927282"/>
              <a:ext cx="109764" cy="2394576"/>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8" name="Google Shape;318;p1"/>
            <p:cNvSpPr/>
            <p:nvPr/>
          </p:nvSpPr>
          <p:spPr>
            <a:xfrm>
              <a:off x="5022376" y="2926994"/>
              <a:ext cx="75101" cy="2394576"/>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19" name="Google Shape;319;p1"/>
            <p:cNvSpPr/>
            <p:nvPr/>
          </p:nvSpPr>
          <p:spPr>
            <a:xfrm>
              <a:off x="4877829" y="2926994"/>
              <a:ext cx="72212" cy="2394576"/>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0" name="Google Shape;320;p1"/>
            <p:cNvSpPr/>
            <p:nvPr/>
          </p:nvSpPr>
          <p:spPr>
            <a:xfrm>
              <a:off x="4559765" y="2926994"/>
              <a:ext cx="72212" cy="2394576"/>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1" name="Google Shape;321;p1"/>
            <p:cNvSpPr/>
            <p:nvPr/>
          </p:nvSpPr>
          <p:spPr>
            <a:xfrm>
              <a:off x="4433987"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2" name="Google Shape;322;p1"/>
            <p:cNvSpPr/>
            <p:nvPr/>
          </p:nvSpPr>
          <p:spPr>
            <a:xfrm>
              <a:off x="4366684" y="2927282"/>
              <a:ext cx="37550" cy="2567886"/>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3" name="Google Shape;323;p1"/>
            <p:cNvSpPr/>
            <p:nvPr/>
          </p:nvSpPr>
          <p:spPr>
            <a:xfrm>
              <a:off x="5957386" y="2926705"/>
              <a:ext cx="37550" cy="2567886"/>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4" name="Google Shape;324;p1"/>
            <p:cNvSpPr/>
            <p:nvPr/>
          </p:nvSpPr>
          <p:spPr>
            <a:xfrm>
              <a:off x="6024689" y="2926127"/>
              <a:ext cx="37550" cy="2567886"/>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5" name="Google Shape;325;p1"/>
            <p:cNvSpPr/>
            <p:nvPr/>
          </p:nvSpPr>
          <p:spPr>
            <a:xfrm>
              <a:off x="5890084" y="2926994"/>
              <a:ext cx="37550" cy="2394576"/>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6" name="Google Shape;326;p1"/>
            <p:cNvSpPr/>
            <p:nvPr/>
          </p:nvSpPr>
          <p:spPr>
            <a:xfrm>
              <a:off x="6091991" y="2926994"/>
              <a:ext cx="37550" cy="2394576"/>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7" name="Google Shape;327;p1"/>
            <p:cNvSpPr/>
            <p:nvPr/>
          </p:nvSpPr>
          <p:spPr>
            <a:xfrm>
              <a:off x="7139759"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8" name="Google Shape;328;p1"/>
            <p:cNvSpPr/>
            <p:nvPr/>
          </p:nvSpPr>
          <p:spPr>
            <a:xfrm>
              <a:off x="7280788"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29" name="Google Shape;329;p1"/>
            <p:cNvSpPr/>
            <p:nvPr/>
          </p:nvSpPr>
          <p:spPr>
            <a:xfrm>
              <a:off x="7349773" y="2926994"/>
              <a:ext cx="109764" cy="2394576"/>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0" name="Google Shape;330;p1"/>
            <p:cNvSpPr/>
            <p:nvPr/>
          </p:nvSpPr>
          <p:spPr>
            <a:xfrm>
              <a:off x="7548511" y="2927282"/>
              <a:ext cx="41911" cy="2569908"/>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1" name="Google Shape;331;p1"/>
            <p:cNvSpPr/>
            <p:nvPr/>
          </p:nvSpPr>
          <p:spPr>
            <a:xfrm>
              <a:off x="7485249" y="2926994"/>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2" name="Google Shape;332;p1"/>
            <p:cNvSpPr/>
            <p:nvPr/>
          </p:nvSpPr>
          <p:spPr>
            <a:xfrm>
              <a:off x="7616134" y="2926994"/>
              <a:ext cx="28885" cy="2567886"/>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3" name="Google Shape;333;p1"/>
            <p:cNvSpPr/>
            <p:nvPr/>
          </p:nvSpPr>
          <p:spPr>
            <a:xfrm>
              <a:off x="6838507" y="2926994"/>
              <a:ext cx="109764" cy="2394576"/>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4" name="Google Shape;334;p1"/>
            <p:cNvSpPr/>
            <p:nvPr/>
          </p:nvSpPr>
          <p:spPr>
            <a:xfrm>
              <a:off x="6980994" y="2927282"/>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5" name="Google Shape;335;p1"/>
            <p:cNvSpPr/>
            <p:nvPr/>
          </p:nvSpPr>
          <p:spPr>
            <a:xfrm>
              <a:off x="7065051" y="2926994"/>
              <a:ext cx="37550" cy="2394576"/>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6" name="Google Shape;336;p1"/>
            <p:cNvSpPr/>
            <p:nvPr/>
          </p:nvSpPr>
          <p:spPr>
            <a:xfrm>
              <a:off x="6754449" y="2926127"/>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7" name="Google Shape;337;p1"/>
            <p:cNvSpPr/>
            <p:nvPr/>
          </p:nvSpPr>
          <p:spPr>
            <a:xfrm>
              <a:off x="6334914" y="2927282"/>
              <a:ext cx="37550" cy="2394576"/>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8" name="Google Shape;338;p1"/>
            <p:cNvSpPr/>
            <p:nvPr/>
          </p:nvSpPr>
          <p:spPr>
            <a:xfrm>
              <a:off x="6159871" y="2926127"/>
              <a:ext cx="37550" cy="2397464"/>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39" name="Google Shape;339;p1"/>
            <p:cNvSpPr/>
            <p:nvPr/>
          </p:nvSpPr>
          <p:spPr>
            <a:xfrm>
              <a:off x="6231712" y="2926127"/>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0" name="Google Shape;340;p1"/>
            <p:cNvSpPr/>
            <p:nvPr/>
          </p:nvSpPr>
          <p:spPr>
            <a:xfrm>
              <a:off x="6598401" y="2927282"/>
              <a:ext cx="37550" cy="2394576"/>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1" name="Google Shape;341;p1"/>
            <p:cNvSpPr/>
            <p:nvPr/>
          </p:nvSpPr>
          <p:spPr>
            <a:xfrm>
              <a:off x="6680669" y="2927282"/>
              <a:ext cx="37550" cy="2394576"/>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2" name="Google Shape;342;p1"/>
            <p:cNvSpPr/>
            <p:nvPr/>
          </p:nvSpPr>
          <p:spPr>
            <a:xfrm>
              <a:off x="6516134" y="2927282"/>
              <a:ext cx="37550" cy="2394576"/>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3" name="Google Shape;343;p1"/>
            <p:cNvSpPr/>
            <p:nvPr/>
          </p:nvSpPr>
          <p:spPr>
            <a:xfrm>
              <a:off x="6399205"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4" name="Google Shape;344;p1"/>
            <p:cNvSpPr/>
            <p:nvPr/>
          </p:nvSpPr>
          <p:spPr>
            <a:xfrm>
              <a:off x="5237391" y="2926127"/>
              <a:ext cx="144425" cy="2394576"/>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5" name="Google Shape;345;p1"/>
            <p:cNvSpPr/>
            <p:nvPr/>
          </p:nvSpPr>
          <p:spPr>
            <a:xfrm>
              <a:off x="5123269" y="2926994"/>
              <a:ext cx="72212" cy="2394576"/>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6" name="Google Shape;346;p1"/>
            <p:cNvSpPr/>
            <p:nvPr/>
          </p:nvSpPr>
          <p:spPr>
            <a:xfrm>
              <a:off x="5611343" y="2927282"/>
              <a:ext cx="72212" cy="2394576"/>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7" name="Google Shape;347;p1"/>
            <p:cNvSpPr/>
            <p:nvPr/>
          </p:nvSpPr>
          <p:spPr>
            <a:xfrm>
              <a:off x="5407259" y="2926994"/>
              <a:ext cx="37550" cy="2394576"/>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8" name="Google Shape;348;p1"/>
            <p:cNvSpPr/>
            <p:nvPr/>
          </p:nvSpPr>
          <p:spPr>
            <a:xfrm>
              <a:off x="5470252" y="2926994"/>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349" name="Google Shape;349;p1"/>
            <p:cNvSpPr/>
            <p:nvPr/>
          </p:nvSpPr>
          <p:spPr>
            <a:xfrm>
              <a:off x="5533244" y="2926127"/>
              <a:ext cx="37550" cy="2394576"/>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grpSp>
      <p:sp>
        <p:nvSpPr>
          <p:cNvPr id="2" name="TextBox 1">
            <a:extLst>
              <a:ext uri="{FF2B5EF4-FFF2-40B4-BE49-F238E27FC236}">
                <a16:creationId xmlns:a16="http://schemas.microsoft.com/office/drawing/2014/main" id="{E6F13FAC-BA5F-8B46-DA69-CFD872901CFA}"/>
              </a:ext>
            </a:extLst>
          </p:cNvPr>
          <p:cNvSpPr txBox="1"/>
          <p:nvPr/>
        </p:nvSpPr>
        <p:spPr>
          <a:xfrm>
            <a:off x="2970454" y="1181312"/>
            <a:ext cx="7239000" cy="523220"/>
          </a:xfrm>
          <a:prstGeom prst="rect">
            <a:avLst/>
          </a:prstGeom>
          <a:noFill/>
        </p:spPr>
        <p:txBody>
          <a:bodyPr wrap="square" rtlCol="0">
            <a:spAutoFit/>
          </a:bodyPr>
          <a:lstStyle/>
          <a:p>
            <a:r>
              <a:rPr lang="en-IN" sz="2800" dirty="0"/>
              <a:t>Microcontrollers and Embedded Systems</a:t>
            </a:r>
            <a:endParaRPr lang="en-US" sz="2800" dirty="0">
              <a:ln w="0"/>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774537BE-FCB2-30AD-5BFE-F2BAAAB1A695}"/>
              </a:ext>
            </a:extLst>
          </p:cNvPr>
          <p:cNvSpPr txBox="1"/>
          <p:nvPr/>
        </p:nvSpPr>
        <p:spPr>
          <a:xfrm>
            <a:off x="2124137" y="1806268"/>
            <a:ext cx="9307235" cy="830997"/>
          </a:xfrm>
          <a:prstGeom prst="rect">
            <a:avLst/>
          </a:prstGeom>
          <a:noFill/>
        </p:spPr>
        <p:txBody>
          <a:bodyPr wrap="square">
            <a:spAutoFit/>
          </a:bodyPr>
          <a:lstStyle/>
          <a:p>
            <a:r>
              <a:rPr lang="en-US" sz="4800" dirty="0">
                <a:ln w="0"/>
                <a:effectLst>
                  <a:outerShdw blurRad="38100" dist="19050" dir="2700000" algn="tl" rotWithShape="0">
                    <a:schemeClr val="dk1">
                      <a:alpha val="40000"/>
                    </a:schemeClr>
                  </a:outerShdw>
                </a:effectLst>
                <a:latin typeface="Arial" pitchFamily="34" charset="0"/>
                <a:cs typeface="Arial" pitchFamily="34" charset="0"/>
              </a:rPr>
              <a:t>Unit II: Internal Peripherals</a:t>
            </a:r>
            <a:endParaRPr lang="en-IN" sz="4800" dirty="0">
              <a:ln w="0"/>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8F1C65D0-3BC3-EB37-51F6-BFE027D99E1E}"/>
              </a:ext>
            </a:extLst>
          </p:cNvPr>
          <p:cNvSpPr/>
          <p:nvPr/>
        </p:nvSpPr>
        <p:spPr>
          <a:xfrm>
            <a:off x="11582400" y="5854108"/>
            <a:ext cx="577377" cy="5288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66F0B321-62C3-46B1-8D8F-E2D3A3AE014C}"/>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5" name="Title 9">
            <a:extLst>
              <a:ext uri="{FF2B5EF4-FFF2-40B4-BE49-F238E27FC236}">
                <a16:creationId xmlns:a16="http://schemas.microsoft.com/office/drawing/2014/main" id="{491081EC-4D24-45BF-AE99-3B687835A5CD}"/>
              </a:ext>
            </a:extLst>
          </p:cNvPr>
          <p:cNvSpPr>
            <a:spLocks noGrp="1"/>
          </p:cNvSpPr>
          <p:nvPr>
            <p:ph type="title"/>
          </p:nvPr>
        </p:nvSpPr>
        <p:spPr>
          <a:xfrm>
            <a:off x="152400" y="737507"/>
            <a:ext cx="6629400" cy="457200"/>
          </a:xfrm>
        </p:spPr>
        <p:txBody>
          <a:bodyPr>
            <a:noAutofit/>
          </a:bodyPr>
          <a:lstStyle/>
          <a:p>
            <a:pPr algn="l" eaLnBrk="1" hangingPunct="1"/>
            <a:r>
              <a:rPr lang="en-US" sz="2800" dirty="0">
                <a:solidFill>
                  <a:srgbClr val="FF0000"/>
                </a:solidFill>
                <a:ea typeface="Calibri" pitchFamily="34" charset="0"/>
              </a:rPr>
              <a:t>The Timer Control (TCON) Register</a:t>
            </a:r>
          </a:p>
        </p:txBody>
      </p:sp>
      <p:pic>
        <p:nvPicPr>
          <p:cNvPr id="6" name="Picture 4">
            <a:extLst>
              <a:ext uri="{FF2B5EF4-FFF2-40B4-BE49-F238E27FC236}">
                <a16:creationId xmlns:a16="http://schemas.microsoft.com/office/drawing/2014/main" id="{1D1D9B4E-3B10-461E-A196-9259380358BB}"/>
              </a:ext>
            </a:extLst>
          </p:cNvPr>
          <p:cNvPicPr>
            <a:picLocks noChangeAspect="1" noChangeArrowheads="1"/>
          </p:cNvPicPr>
          <p:nvPr/>
        </p:nvPicPr>
        <p:blipFill>
          <a:blip r:embed="rId2" cstate="print"/>
          <a:srcRect/>
          <a:stretch>
            <a:fillRect/>
          </a:stretch>
        </p:blipFill>
        <p:spPr bwMode="auto">
          <a:xfrm>
            <a:off x="1695450" y="1144361"/>
            <a:ext cx="8801100" cy="1457325"/>
          </a:xfrm>
          <a:prstGeom prst="rect">
            <a:avLst/>
          </a:prstGeom>
          <a:noFill/>
          <a:ln w="9525">
            <a:noFill/>
            <a:miter lim="800000"/>
            <a:headEnd/>
            <a:tailEnd/>
          </a:ln>
        </p:spPr>
      </p:pic>
      <p:pic>
        <p:nvPicPr>
          <p:cNvPr id="7" name="Picture 5">
            <a:extLst>
              <a:ext uri="{FF2B5EF4-FFF2-40B4-BE49-F238E27FC236}">
                <a16:creationId xmlns:a16="http://schemas.microsoft.com/office/drawing/2014/main" id="{C4B00290-CB52-41E0-835A-E03BED2AA805}"/>
              </a:ext>
            </a:extLst>
          </p:cNvPr>
          <p:cNvPicPr>
            <a:picLocks noChangeAspect="1" noChangeArrowheads="1"/>
          </p:cNvPicPr>
          <p:nvPr/>
        </p:nvPicPr>
        <p:blipFill>
          <a:blip r:embed="rId3" cstate="print"/>
          <a:srcRect/>
          <a:stretch>
            <a:fillRect/>
          </a:stretch>
        </p:blipFill>
        <p:spPr bwMode="auto">
          <a:xfrm>
            <a:off x="1219200" y="3124200"/>
            <a:ext cx="9829800" cy="3485209"/>
          </a:xfrm>
          <a:prstGeom prst="rect">
            <a:avLst/>
          </a:prstGeom>
          <a:noFill/>
          <a:ln w="9525">
            <a:noFill/>
            <a:miter lim="800000"/>
            <a:headEnd/>
            <a:tailEnd/>
          </a:ln>
        </p:spPr>
      </p:pic>
      <p:sp>
        <p:nvSpPr>
          <p:cNvPr id="8" name="Rectangle 7">
            <a:extLst>
              <a:ext uri="{FF2B5EF4-FFF2-40B4-BE49-F238E27FC236}">
                <a16:creationId xmlns:a16="http://schemas.microsoft.com/office/drawing/2014/main" id="{8C272CC0-50DF-4F37-8EEB-C87FAD0A618D}"/>
              </a:ext>
            </a:extLst>
          </p:cNvPr>
          <p:cNvSpPr>
            <a:spLocks noChangeArrowheads="1"/>
          </p:cNvSpPr>
          <p:nvPr/>
        </p:nvSpPr>
        <p:spPr bwMode="auto">
          <a:xfrm>
            <a:off x="3810000" y="2662535"/>
            <a:ext cx="4456285" cy="461665"/>
          </a:xfrm>
          <a:prstGeom prst="rect">
            <a:avLst/>
          </a:prstGeom>
          <a:noFill/>
          <a:ln w="9525">
            <a:solidFill>
              <a:srgbClr val="00B050"/>
            </a:solidFill>
            <a:miter lim="800000"/>
            <a:headEnd/>
            <a:tailEnd/>
          </a:ln>
        </p:spPr>
        <p:txBody>
          <a:bodyPr wrap="none">
            <a:spAutoFit/>
          </a:bodyPr>
          <a:lstStyle/>
          <a:p>
            <a:r>
              <a:rPr lang="en-US" sz="2400" b="1" dirty="0">
                <a:solidFill>
                  <a:srgbClr val="FF0000"/>
                </a:solidFill>
              </a:rPr>
              <a:t>The TCON byte is bit addressable.</a:t>
            </a:r>
          </a:p>
        </p:txBody>
      </p:sp>
    </p:spTree>
    <p:extLst>
      <p:ext uri="{BB962C8B-B14F-4D97-AF65-F5344CB8AC3E}">
        <p14:creationId xmlns:p14="http://schemas.microsoft.com/office/powerpoint/2010/main" val="94745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96CBBF6-21CD-4D15-B825-AB86020D3900}"/>
              </a:ext>
            </a:extLst>
          </p:cNvPr>
          <p:cNvGrpSpPr/>
          <p:nvPr/>
        </p:nvGrpSpPr>
        <p:grpSpPr>
          <a:xfrm>
            <a:off x="3352800" y="352425"/>
            <a:ext cx="7986712" cy="6293757"/>
            <a:chOff x="2109788" y="378506"/>
            <a:chExt cx="7986712" cy="6293757"/>
          </a:xfrm>
        </p:grpSpPr>
        <p:sp>
          <p:nvSpPr>
            <p:cNvPr id="4" name="AutoShape 53">
              <a:extLst>
                <a:ext uri="{FF2B5EF4-FFF2-40B4-BE49-F238E27FC236}">
                  <a16:creationId xmlns:a16="http://schemas.microsoft.com/office/drawing/2014/main" id="{81615737-2469-41E5-92E9-BFE9F8B756C1}"/>
                </a:ext>
              </a:extLst>
            </p:cNvPr>
            <p:cNvSpPr>
              <a:spLocks noChangeArrowheads="1"/>
            </p:cNvSpPr>
            <p:nvPr/>
          </p:nvSpPr>
          <p:spPr bwMode="auto">
            <a:xfrm>
              <a:off x="2109788" y="2011363"/>
              <a:ext cx="2590800" cy="1038225"/>
            </a:xfrm>
            <a:prstGeom prst="bevel">
              <a:avLst>
                <a:gd name="adj" fmla="val 12500"/>
              </a:avLst>
            </a:prstGeom>
            <a:solidFill>
              <a:schemeClr val="accent4">
                <a:lumMod val="75000"/>
              </a:schemeClr>
            </a:solidFill>
            <a:ln w="9525">
              <a:solidFill>
                <a:srgbClr val="FF0000"/>
              </a:solidFill>
              <a:miter lim="800000"/>
              <a:headEnd/>
              <a:tailEnd/>
            </a:ln>
          </p:spPr>
          <p:txBody>
            <a:bodyPr wrap="none" anchor="ctr"/>
            <a:lstStyle/>
            <a:p>
              <a:pPr algn="ctr"/>
              <a:r>
                <a:rPr lang="en-US" sz="3600" dirty="0">
                  <a:solidFill>
                    <a:schemeClr val="bg1"/>
                  </a:solidFill>
                  <a:latin typeface="Arial Black" pitchFamily="34" charset="0"/>
                </a:rPr>
                <a:t>Timer 0</a:t>
              </a:r>
            </a:p>
          </p:txBody>
        </p:sp>
        <p:grpSp>
          <p:nvGrpSpPr>
            <p:cNvPr id="5" name="Group 118">
              <a:extLst>
                <a:ext uri="{FF2B5EF4-FFF2-40B4-BE49-F238E27FC236}">
                  <a16:creationId xmlns:a16="http://schemas.microsoft.com/office/drawing/2014/main" id="{DD3CA2B5-E2C6-4326-B485-BF046DBF5329}"/>
                </a:ext>
              </a:extLst>
            </p:cNvPr>
            <p:cNvGrpSpPr>
              <a:grpSpLocks/>
            </p:cNvGrpSpPr>
            <p:nvPr/>
          </p:nvGrpSpPr>
          <p:grpSpPr bwMode="auto">
            <a:xfrm>
              <a:off x="2357438" y="3090863"/>
              <a:ext cx="2057400" cy="3581400"/>
              <a:chOff x="480" y="1968"/>
              <a:chExt cx="1296" cy="2256"/>
            </a:xfrm>
            <a:solidFill>
              <a:schemeClr val="accent4">
                <a:lumMod val="75000"/>
              </a:schemeClr>
            </a:solidFill>
          </p:grpSpPr>
          <p:sp>
            <p:nvSpPr>
              <p:cNvPr id="6" name="AutoShape 85">
                <a:extLst>
                  <a:ext uri="{FF2B5EF4-FFF2-40B4-BE49-F238E27FC236}">
                    <a16:creationId xmlns:a16="http://schemas.microsoft.com/office/drawing/2014/main" id="{366A7A3E-33F4-4988-9F9B-F7241375D8EE}"/>
                  </a:ext>
                </a:extLst>
              </p:cNvPr>
              <p:cNvSpPr>
                <a:spLocks noChangeArrowheads="1"/>
              </p:cNvSpPr>
              <p:nvPr/>
            </p:nvSpPr>
            <p:spPr bwMode="auto">
              <a:xfrm>
                <a:off x="480" y="1968"/>
                <a:ext cx="1296" cy="2256"/>
              </a:xfrm>
              <a:prstGeom prst="bevel">
                <a:avLst>
                  <a:gd name="adj" fmla="val 12500"/>
                </a:avLst>
              </a:prstGeom>
              <a:grpFill/>
              <a:ln w="9525">
                <a:solidFill>
                  <a:srgbClr val="FF0000"/>
                </a:solidFill>
                <a:miter lim="800000"/>
                <a:headEnd/>
                <a:tailEnd/>
              </a:ln>
            </p:spPr>
            <p:txBody>
              <a:bodyPr wrap="none" anchor="ctr"/>
              <a:lstStyle/>
              <a:p>
                <a:endParaRPr lang="en-US"/>
              </a:p>
            </p:txBody>
          </p:sp>
          <p:sp>
            <p:nvSpPr>
              <p:cNvPr id="7" name="Rectangle 88">
                <a:extLst>
                  <a:ext uri="{FF2B5EF4-FFF2-40B4-BE49-F238E27FC236}">
                    <a16:creationId xmlns:a16="http://schemas.microsoft.com/office/drawing/2014/main" id="{2B510C66-5FD0-4780-9A2A-311970A5C709}"/>
                  </a:ext>
                </a:extLst>
              </p:cNvPr>
              <p:cNvSpPr>
                <a:spLocks noChangeArrowheads="1"/>
              </p:cNvSpPr>
              <p:nvPr/>
            </p:nvSpPr>
            <p:spPr bwMode="auto">
              <a:xfrm>
                <a:off x="672" y="3564"/>
                <a:ext cx="912" cy="468"/>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3</a:t>
                </a:r>
              </a:p>
            </p:txBody>
          </p:sp>
          <p:sp>
            <p:nvSpPr>
              <p:cNvPr id="8" name="Rectangle 89">
                <a:extLst>
                  <a:ext uri="{FF2B5EF4-FFF2-40B4-BE49-F238E27FC236}">
                    <a16:creationId xmlns:a16="http://schemas.microsoft.com/office/drawing/2014/main" id="{B1E4A7BD-A2E6-4469-A7BC-42371A927BEF}"/>
                  </a:ext>
                </a:extLst>
              </p:cNvPr>
              <p:cNvSpPr>
                <a:spLocks noChangeArrowheads="1"/>
              </p:cNvSpPr>
              <p:nvPr/>
            </p:nvSpPr>
            <p:spPr bwMode="auto">
              <a:xfrm>
                <a:off x="672" y="3096"/>
                <a:ext cx="912" cy="468"/>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2</a:t>
                </a:r>
              </a:p>
            </p:txBody>
          </p:sp>
          <p:sp>
            <p:nvSpPr>
              <p:cNvPr id="9" name="Rectangle 90">
                <a:extLst>
                  <a:ext uri="{FF2B5EF4-FFF2-40B4-BE49-F238E27FC236}">
                    <a16:creationId xmlns:a16="http://schemas.microsoft.com/office/drawing/2014/main" id="{1ECBC18C-CBB6-41B3-9418-D85586BF3B11}"/>
                  </a:ext>
                </a:extLst>
              </p:cNvPr>
              <p:cNvSpPr>
                <a:spLocks noChangeArrowheads="1"/>
              </p:cNvSpPr>
              <p:nvPr/>
            </p:nvSpPr>
            <p:spPr bwMode="auto">
              <a:xfrm>
                <a:off x="672" y="2628"/>
                <a:ext cx="912" cy="468"/>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1</a:t>
                </a:r>
              </a:p>
            </p:txBody>
          </p:sp>
          <p:sp>
            <p:nvSpPr>
              <p:cNvPr id="10" name="Rectangle 91">
                <a:extLst>
                  <a:ext uri="{FF2B5EF4-FFF2-40B4-BE49-F238E27FC236}">
                    <a16:creationId xmlns:a16="http://schemas.microsoft.com/office/drawing/2014/main" id="{3FB35798-188A-43B8-B66A-496C9FB5A34F}"/>
                  </a:ext>
                </a:extLst>
              </p:cNvPr>
              <p:cNvSpPr>
                <a:spLocks noChangeArrowheads="1"/>
              </p:cNvSpPr>
              <p:nvPr/>
            </p:nvSpPr>
            <p:spPr bwMode="auto">
              <a:xfrm>
                <a:off x="672" y="2160"/>
                <a:ext cx="912" cy="468"/>
              </a:xfrm>
              <a:prstGeom prst="rect">
                <a:avLst/>
              </a:prstGeom>
              <a:grpFill/>
              <a:ln w="9525">
                <a:solidFill>
                  <a:srgbClr val="FF0000"/>
                </a:solidFill>
                <a:miter lim="800000"/>
                <a:headEnd/>
                <a:tailEnd/>
              </a:ln>
            </p:spPr>
            <p:txBody>
              <a:bodyPr/>
              <a:lstStyle/>
              <a:p>
                <a:pPr>
                  <a:buClr>
                    <a:schemeClr val="hlink"/>
                  </a:buClr>
                  <a:buFont typeface="Wingdings" pitchFamily="2" charset="2"/>
                  <a:buNone/>
                </a:pPr>
                <a:r>
                  <a:rPr lang="en-US" sz="2800" b="1" dirty="0">
                    <a:solidFill>
                      <a:schemeClr val="bg1"/>
                    </a:solidFill>
                  </a:rPr>
                  <a:t>Mode 0</a:t>
                </a:r>
              </a:p>
            </p:txBody>
          </p:sp>
          <p:sp>
            <p:nvSpPr>
              <p:cNvPr id="11" name="Line 92">
                <a:extLst>
                  <a:ext uri="{FF2B5EF4-FFF2-40B4-BE49-F238E27FC236}">
                    <a16:creationId xmlns:a16="http://schemas.microsoft.com/office/drawing/2014/main" id="{B6DDD5AE-D596-4850-8C21-48EE492332E1}"/>
                  </a:ext>
                </a:extLst>
              </p:cNvPr>
              <p:cNvSpPr>
                <a:spLocks noChangeShapeType="1"/>
              </p:cNvSpPr>
              <p:nvPr/>
            </p:nvSpPr>
            <p:spPr bwMode="auto">
              <a:xfrm>
                <a:off x="672" y="2160"/>
                <a:ext cx="912" cy="0"/>
              </a:xfrm>
              <a:prstGeom prst="line">
                <a:avLst/>
              </a:prstGeom>
              <a:grpFill/>
              <a:ln w="28575" cap="sq">
                <a:solidFill>
                  <a:srgbClr val="FF0000"/>
                </a:solidFill>
                <a:round/>
                <a:headEnd/>
                <a:tailEnd/>
              </a:ln>
            </p:spPr>
            <p:txBody>
              <a:bodyPr/>
              <a:lstStyle/>
              <a:p>
                <a:endParaRPr lang="en-IN"/>
              </a:p>
            </p:txBody>
          </p:sp>
          <p:sp>
            <p:nvSpPr>
              <p:cNvPr id="12" name="Line 93">
                <a:extLst>
                  <a:ext uri="{FF2B5EF4-FFF2-40B4-BE49-F238E27FC236}">
                    <a16:creationId xmlns:a16="http://schemas.microsoft.com/office/drawing/2014/main" id="{723D6258-30B1-4570-BE9A-E1C1C7B38DA2}"/>
                  </a:ext>
                </a:extLst>
              </p:cNvPr>
              <p:cNvSpPr>
                <a:spLocks noChangeShapeType="1"/>
              </p:cNvSpPr>
              <p:nvPr/>
            </p:nvSpPr>
            <p:spPr bwMode="auto">
              <a:xfrm>
                <a:off x="672" y="2628"/>
                <a:ext cx="912" cy="0"/>
              </a:xfrm>
              <a:prstGeom prst="line">
                <a:avLst/>
              </a:prstGeom>
              <a:grpFill/>
              <a:ln w="12700">
                <a:solidFill>
                  <a:srgbClr val="FF0000"/>
                </a:solidFill>
                <a:round/>
                <a:headEnd/>
                <a:tailEnd/>
              </a:ln>
            </p:spPr>
            <p:txBody>
              <a:bodyPr/>
              <a:lstStyle/>
              <a:p>
                <a:endParaRPr lang="en-IN"/>
              </a:p>
            </p:txBody>
          </p:sp>
          <p:sp>
            <p:nvSpPr>
              <p:cNvPr id="13" name="Line 94">
                <a:extLst>
                  <a:ext uri="{FF2B5EF4-FFF2-40B4-BE49-F238E27FC236}">
                    <a16:creationId xmlns:a16="http://schemas.microsoft.com/office/drawing/2014/main" id="{1717598F-D2F1-45D6-A080-35093759FE8B}"/>
                  </a:ext>
                </a:extLst>
              </p:cNvPr>
              <p:cNvSpPr>
                <a:spLocks noChangeShapeType="1"/>
              </p:cNvSpPr>
              <p:nvPr/>
            </p:nvSpPr>
            <p:spPr bwMode="auto">
              <a:xfrm>
                <a:off x="672" y="3096"/>
                <a:ext cx="912" cy="0"/>
              </a:xfrm>
              <a:prstGeom prst="line">
                <a:avLst/>
              </a:prstGeom>
              <a:grpFill/>
              <a:ln w="12700">
                <a:solidFill>
                  <a:srgbClr val="FF0000"/>
                </a:solidFill>
                <a:round/>
                <a:headEnd/>
                <a:tailEnd/>
              </a:ln>
            </p:spPr>
            <p:txBody>
              <a:bodyPr/>
              <a:lstStyle/>
              <a:p>
                <a:endParaRPr lang="en-IN"/>
              </a:p>
            </p:txBody>
          </p:sp>
          <p:sp>
            <p:nvSpPr>
              <p:cNvPr id="14" name="Line 95">
                <a:extLst>
                  <a:ext uri="{FF2B5EF4-FFF2-40B4-BE49-F238E27FC236}">
                    <a16:creationId xmlns:a16="http://schemas.microsoft.com/office/drawing/2014/main" id="{8D5AA629-2481-48D8-AB6B-A70AEEE334CF}"/>
                  </a:ext>
                </a:extLst>
              </p:cNvPr>
              <p:cNvSpPr>
                <a:spLocks noChangeShapeType="1"/>
              </p:cNvSpPr>
              <p:nvPr/>
            </p:nvSpPr>
            <p:spPr bwMode="auto">
              <a:xfrm>
                <a:off x="672" y="3564"/>
                <a:ext cx="912" cy="0"/>
              </a:xfrm>
              <a:prstGeom prst="line">
                <a:avLst/>
              </a:prstGeom>
              <a:grpFill/>
              <a:ln w="12700">
                <a:solidFill>
                  <a:srgbClr val="FF0000"/>
                </a:solidFill>
                <a:round/>
                <a:headEnd/>
                <a:tailEnd/>
              </a:ln>
            </p:spPr>
            <p:txBody>
              <a:bodyPr/>
              <a:lstStyle/>
              <a:p>
                <a:endParaRPr lang="en-IN"/>
              </a:p>
            </p:txBody>
          </p:sp>
          <p:sp>
            <p:nvSpPr>
              <p:cNvPr id="15" name="Line 96">
                <a:extLst>
                  <a:ext uri="{FF2B5EF4-FFF2-40B4-BE49-F238E27FC236}">
                    <a16:creationId xmlns:a16="http://schemas.microsoft.com/office/drawing/2014/main" id="{EBB26D51-0609-476B-8E76-CF4B9632B64F}"/>
                  </a:ext>
                </a:extLst>
              </p:cNvPr>
              <p:cNvSpPr>
                <a:spLocks noChangeShapeType="1"/>
              </p:cNvSpPr>
              <p:nvPr/>
            </p:nvSpPr>
            <p:spPr bwMode="auto">
              <a:xfrm>
                <a:off x="672" y="4032"/>
                <a:ext cx="912" cy="0"/>
              </a:xfrm>
              <a:prstGeom prst="line">
                <a:avLst/>
              </a:prstGeom>
              <a:grpFill/>
              <a:ln w="28575" cap="sq">
                <a:solidFill>
                  <a:srgbClr val="FF0000"/>
                </a:solidFill>
                <a:round/>
                <a:headEnd/>
                <a:tailEnd/>
              </a:ln>
            </p:spPr>
            <p:txBody>
              <a:bodyPr/>
              <a:lstStyle/>
              <a:p>
                <a:endParaRPr lang="en-IN"/>
              </a:p>
            </p:txBody>
          </p:sp>
          <p:sp>
            <p:nvSpPr>
              <p:cNvPr id="16" name="Line 97">
                <a:extLst>
                  <a:ext uri="{FF2B5EF4-FFF2-40B4-BE49-F238E27FC236}">
                    <a16:creationId xmlns:a16="http://schemas.microsoft.com/office/drawing/2014/main" id="{88871A6D-3C4B-49F7-A9FF-53C85336595B}"/>
                  </a:ext>
                </a:extLst>
              </p:cNvPr>
              <p:cNvSpPr>
                <a:spLocks noChangeShapeType="1"/>
              </p:cNvSpPr>
              <p:nvPr/>
            </p:nvSpPr>
            <p:spPr bwMode="auto">
              <a:xfrm>
                <a:off x="672" y="2160"/>
                <a:ext cx="0" cy="1872"/>
              </a:xfrm>
              <a:prstGeom prst="line">
                <a:avLst/>
              </a:prstGeom>
              <a:grpFill/>
              <a:ln w="28575" cap="sq">
                <a:solidFill>
                  <a:srgbClr val="FF0000"/>
                </a:solidFill>
                <a:round/>
                <a:headEnd/>
                <a:tailEnd/>
              </a:ln>
            </p:spPr>
            <p:txBody>
              <a:bodyPr/>
              <a:lstStyle/>
              <a:p>
                <a:endParaRPr lang="en-IN"/>
              </a:p>
            </p:txBody>
          </p:sp>
          <p:sp>
            <p:nvSpPr>
              <p:cNvPr id="17" name="Line 98">
                <a:extLst>
                  <a:ext uri="{FF2B5EF4-FFF2-40B4-BE49-F238E27FC236}">
                    <a16:creationId xmlns:a16="http://schemas.microsoft.com/office/drawing/2014/main" id="{F53DC401-0813-4414-885F-482B6145492E}"/>
                  </a:ext>
                </a:extLst>
              </p:cNvPr>
              <p:cNvSpPr>
                <a:spLocks noChangeShapeType="1"/>
              </p:cNvSpPr>
              <p:nvPr/>
            </p:nvSpPr>
            <p:spPr bwMode="auto">
              <a:xfrm>
                <a:off x="1584" y="2160"/>
                <a:ext cx="0" cy="1872"/>
              </a:xfrm>
              <a:prstGeom prst="line">
                <a:avLst/>
              </a:prstGeom>
              <a:grpFill/>
              <a:ln w="28575" cap="sq">
                <a:solidFill>
                  <a:srgbClr val="FF0000"/>
                </a:solidFill>
                <a:round/>
                <a:headEnd/>
                <a:tailEnd/>
              </a:ln>
            </p:spPr>
            <p:txBody>
              <a:bodyPr/>
              <a:lstStyle/>
              <a:p>
                <a:endParaRPr lang="en-IN"/>
              </a:p>
            </p:txBody>
          </p:sp>
        </p:grpSp>
        <p:grpSp>
          <p:nvGrpSpPr>
            <p:cNvPr id="18" name="Group 119">
              <a:extLst>
                <a:ext uri="{FF2B5EF4-FFF2-40B4-BE49-F238E27FC236}">
                  <a16:creationId xmlns:a16="http://schemas.microsoft.com/office/drawing/2014/main" id="{CE19D24E-B701-4C1A-8DB2-081323DE953E}"/>
                </a:ext>
              </a:extLst>
            </p:cNvPr>
            <p:cNvGrpSpPr>
              <a:grpSpLocks/>
            </p:cNvGrpSpPr>
            <p:nvPr/>
          </p:nvGrpSpPr>
          <p:grpSpPr bwMode="auto">
            <a:xfrm>
              <a:off x="7843838" y="3100388"/>
              <a:ext cx="1981200" cy="2743200"/>
              <a:chOff x="4032" y="1968"/>
              <a:chExt cx="1248" cy="1728"/>
            </a:xfrm>
            <a:solidFill>
              <a:schemeClr val="accent4">
                <a:lumMod val="75000"/>
              </a:schemeClr>
            </a:solidFill>
          </p:grpSpPr>
          <p:sp>
            <p:nvSpPr>
              <p:cNvPr id="19" name="AutoShape 100">
                <a:extLst>
                  <a:ext uri="{FF2B5EF4-FFF2-40B4-BE49-F238E27FC236}">
                    <a16:creationId xmlns:a16="http://schemas.microsoft.com/office/drawing/2014/main" id="{1CBE9E5F-A7CC-444C-BDAB-FDE8756B3EB1}"/>
                  </a:ext>
                </a:extLst>
              </p:cNvPr>
              <p:cNvSpPr>
                <a:spLocks noChangeArrowheads="1"/>
              </p:cNvSpPr>
              <p:nvPr/>
            </p:nvSpPr>
            <p:spPr bwMode="auto">
              <a:xfrm>
                <a:off x="4032" y="1968"/>
                <a:ext cx="1248" cy="1728"/>
              </a:xfrm>
              <a:prstGeom prst="bevel">
                <a:avLst>
                  <a:gd name="adj" fmla="val 12500"/>
                </a:avLst>
              </a:prstGeom>
              <a:grpFill/>
              <a:ln w="9525">
                <a:solidFill>
                  <a:srgbClr val="FF0000"/>
                </a:solidFill>
                <a:miter lim="800000"/>
                <a:headEnd/>
                <a:tailEnd/>
              </a:ln>
            </p:spPr>
            <p:txBody>
              <a:bodyPr wrap="none" anchor="ctr"/>
              <a:lstStyle/>
              <a:p>
                <a:endParaRPr lang="en-US"/>
              </a:p>
            </p:txBody>
          </p:sp>
          <p:sp>
            <p:nvSpPr>
              <p:cNvPr id="20" name="Rectangle 102">
                <a:extLst>
                  <a:ext uri="{FF2B5EF4-FFF2-40B4-BE49-F238E27FC236}">
                    <a16:creationId xmlns:a16="http://schemas.microsoft.com/office/drawing/2014/main" id="{81B2D46D-CCD3-4EC9-AC4C-8900D7D29BAC}"/>
                  </a:ext>
                </a:extLst>
              </p:cNvPr>
              <p:cNvSpPr>
                <a:spLocks noChangeArrowheads="1"/>
              </p:cNvSpPr>
              <p:nvPr/>
            </p:nvSpPr>
            <p:spPr bwMode="auto">
              <a:xfrm>
                <a:off x="4184" y="3056"/>
                <a:ext cx="912" cy="464"/>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2</a:t>
                </a:r>
              </a:p>
            </p:txBody>
          </p:sp>
          <p:sp>
            <p:nvSpPr>
              <p:cNvPr id="21" name="Rectangle 103">
                <a:extLst>
                  <a:ext uri="{FF2B5EF4-FFF2-40B4-BE49-F238E27FC236}">
                    <a16:creationId xmlns:a16="http://schemas.microsoft.com/office/drawing/2014/main" id="{9FD12D07-09D7-444C-973F-191211619B71}"/>
                  </a:ext>
                </a:extLst>
              </p:cNvPr>
              <p:cNvSpPr>
                <a:spLocks noChangeArrowheads="1"/>
              </p:cNvSpPr>
              <p:nvPr/>
            </p:nvSpPr>
            <p:spPr bwMode="auto">
              <a:xfrm>
                <a:off x="4184" y="2592"/>
                <a:ext cx="912" cy="464"/>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1</a:t>
                </a:r>
              </a:p>
            </p:txBody>
          </p:sp>
          <p:sp>
            <p:nvSpPr>
              <p:cNvPr id="22" name="Rectangle 104">
                <a:extLst>
                  <a:ext uri="{FF2B5EF4-FFF2-40B4-BE49-F238E27FC236}">
                    <a16:creationId xmlns:a16="http://schemas.microsoft.com/office/drawing/2014/main" id="{5B3CED57-8DB3-42D9-B55E-BEAE1EB1F240}"/>
                  </a:ext>
                </a:extLst>
              </p:cNvPr>
              <p:cNvSpPr>
                <a:spLocks noChangeArrowheads="1"/>
              </p:cNvSpPr>
              <p:nvPr/>
            </p:nvSpPr>
            <p:spPr bwMode="auto">
              <a:xfrm>
                <a:off x="4184" y="2128"/>
                <a:ext cx="912" cy="464"/>
              </a:xfrm>
              <a:prstGeom prst="rect">
                <a:avLst/>
              </a:prstGeom>
              <a:grpFill/>
              <a:ln w="9525">
                <a:solidFill>
                  <a:srgbClr val="FF0000"/>
                </a:solidFill>
                <a:miter lim="800000"/>
                <a:headEnd/>
                <a:tailEnd/>
              </a:ln>
            </p:spPr>
            <p:txBody>
              <a:bodyPr/>
              <a:lstStyle/>
              <a:p>
                <a:pPr>
                  <a:spcBef>
                    <a:spcPct val="20000"/>
                  </a:spcBef>
                  <a:buClr>
                    <a:schemeClr val="hlink"/>
                  </a:buClr>
                </a:pPr>
                <a:r>
                  <a:rPr lang="en-US" sz="2800" b="1" dirty="0">
                    <a:solidFill>
                      <a:schemeClr val="bg1"/>
                    </a:solidFill>
                  </a:rPr>
                  <a:t>Mode 0</a:t>
                </a:r>
              </a:p>
            </p:txBody>
          </p:sp>
          <p:sp>
            <p:nvSpPr>
              <p:cNvPr id="23" name="Line 105">
                <a:extLst>
                  <a:ext uri="{FF2B5EF4-FFF2-40B4-BE49-F238E27FC236}">
                    <a16:creationId xmlns:a16="http://schemas.microsoft.com/office/drawing/2014/main" id="{F7572504-6C19-4F25-92D1-D315360FACE6}"/>
                  </a:ext>
                </a:extLst>
              </p:cNvPr>
              <p:cNvSpPr>
                <a:spLocks noChangeShapeType="1"/>
              </p:cNvSpPr>
              <p:nvPr/>
            </p:nvSpPr>
            <p:spPr bwMode="auto">
              <a:xfrm>
                <a:off x="4184" y="2128"/>
                <a:ext cx="912" cy="0"/>
              </a:xfrm>
              <a:prstGeom prst="line">
                <a:avLst/>
              </a:prstGeom>
              <a:grpFill/>
              <a:ln w="28575" cap="sq">
                <a:solidFill>
                  <a:srgbClr val="FF0000"/>
                </a:solidFill>
                <a:round/>
                <a:headEnd/>
                <a:tailEnd/>
              </a:ln>
            </p:spPr>
            <p:txBody>
              <a:bodyPr/>
              <a:lstStyle/>
              <a:p>
                <a:endParaRPr lang="en-IN"/>
              </a:p>
            </p:txBody>
          </p:sp>
          <p:sp>
            <p:nvSpPr>
              <p:cNvPr id="24" name="Line 106">
                <a:extLst>
                  <a:ext uri="{FF2B5EF4-FFF2-40B4-BE49-F238E27FC236}">
                    <a16:creationId xmlns:a16="http://schemas.microsoft.com/office/drawing/2014/main" id="{553B48AC-9219-4E22-AB45-557102F7A394}"/>
                  </a:ext>
                </a:extLst>
              </p:cNvPr>
              <p:cNvSpPr>
                <a:spLocks noChangeShapeType="1"/>
              </p:cNvSpPr>
              <p:nvPr/>
            </p:nvSpPr>
            <p:spPr bwMode="auto">
              <a:xfrm>
                <a:off x="4184" y="2592"/>
                <a:ext cx="912" cy="0"/>
              </a:xfrm>
              <a:prstGeom prst="line">
                <a:avLst/>
              </a:prstGeom>
              <a:grpFill/>
              <a:ln w="12700">
                <a:solidFill>
                  <a:srgbClr val="FF0000"/>
                </a:solidFill>
                <a:round/>
                <a:headEnd/>
                <a:tailEnd/>
              </a:ln>
            </p:spPr>
            <p:txBody>
              <a:bodyPr/>
              <a:lstStyle/>
              <a:p>
                <a:endParaRPr lang="en-IN"/>
              </a:p>
            </p:txBody>
          </p:sp>
          <p:sp>
            <p:nvSpPr>
              <p:cNvPr id="25" name="Line 107">
                <a:extLst>
                  <a:ext uri="{FF2B5EF4-FFF2-40B4-BE49-F238E27FC236}">
                    <a16:creationId xmlns:a16="http://schemas.microsoft.com/office/drawing/2014/main" id="{75016F92-21AC-4422-B9E5-DF4A77BB383D}"/>
                  </a:ext>
                </a:extLst>
              </p:cNvPr>
              <p:cNvSpPr>
                <a:spLocks noChangeShapeType="1"/>
              </p:cNvSpPr>
              <p:nvPr/>
            </p:nvSpPr>
            <p:spPr bwMode="auto">
              <a:xfrm>
                <a:off x="4184" y="3056"/>
                <a:ext cx="912" cy="0"/>
              </a:xfrm>
              <a:prstGeom prst="line">
                <a:avLst/>
              </a:prstGeom>
              <a:grpFill/>
              <a:ln w="12700">
                <a:solidFill>
                  <a:srgbClr val="FF0000"/>
                </a:solidFill>
                <a:round/>
                <a:headEnd/>
                <a:tailEnd/>
              </a:ln>
            </p:spPr>
            <p:txBody>
              <a:bodyPr/>
              <a:lstStyle/>
              <a:p>
                <a:endParaRPr lang="en-IN"/>
              </a:p>
            </p:txBody>
          </p:sp>
          <p:sp>
            <p:nvSpPr>
              <p:cNvPr id="26" name="Line 108">
                <a:extLst>
                  <a:ext uri="{FF2B5EF4-FFF2-40B4-BE49-F238E27FC236}">
                    <a16:creationId xmlns:a16="http://schemas.microsoft.com/office/drawing/2014/main" id="{D406E5D0-C023-44A4-AE99-13D632C875A8}"/>
                  </a:ext>
                </a:extLst>
              </p:cNvPr>
              <p:cNvSpPr>
                <a:spLocks noChangeShapeType="1"/>
              </p:cNvSpPr>
              <p:nvPr/>
            </p:nvSpPr>
            <p:spPr bwMode="auto">
              <a:xfrm>
                <a:off x="4184" y="3520"/>
                <a:ext cx="912" cy="0"/>
              </a:xfrm>
              <a:prstGeom prst="line">
                <a:avLst/>
              </a:prstGeom>
              <a:grpFill/>
              <a:ln w="28575" cap="sq">
                <a:solidFill>
                  <a:srgbClr val="FF0000"/>
                </a:solidFill>
                <a:round/>
                <a:headEnd/>
                <a:tailEnd/>
              </a:ln>
            </p:spPr>
            <p:txBody>
              <a:bodyPr/>
              <a:lstStyle/>
              <a:p>
                <a:endParaRPr lang="en-IN"/>
              </a:p>
            </p:txBody>
          </p:sp>
          <p:sp>
            <p:nvSpPr>
              <p:cNvPr id="27" name="Line 109">
                <a:extLst>
                  <a:ext uri="{FF2B5EF4-FFF2-40B4-BE49-F238E27FC236}">
                    <a16:creationId xmlns:a16="http://schemas.microsoft.com/office/drawing/2014/main" id="{8D7A8D6B-F493-44E2-AFF4-04014A59AD5D}"/>
                  </a:ext>
                </a:extLst>
              </p:cNvPr>
              <p:cNvSpPr>
                <a:spLocks noChangeShapeType="1"/>
              </p:cNvSpPr>
              <p:nvPr/>
            </p:nvSpPr>
            <p:spPr bwMode="auto">
              <a:xfrm>
                <a:off x="4184" y="2128"/>
                <a:ext cx="0" cy="1392"/>
              </a:xfrm>
              <a:prstGeom prst="line">
                <a:avLst/>
              </a:prstGeom>
              <a:grpFill/>
              <a:ln w="28575" cap="sq">
                <a:solidFill>
                  <a:srgbClr val="FF0000"/>
                </a:solidFill>
                <a:round/>
                <a:headEnd/>
                <a:tailEnd/>
              </a:ln>
            </p:spPr>
            <p:txBody>
              <a:bodyPr/>
              <a:lstStyle/>
              <a:p>
                <a:endParaRPr lang="en-IN"/>
              </a:p>
            </p:txBody>
          </p:sp>
          <p:sp>
            <p:nvSpPr>
              <p:cNvPr id="28" name="Line 110">
                <a:extLst>
                  <a:ext uri="{FF2B5EF4-FFF2-40B4-BE49-F238E27FC236}">
                    <a16:creationId xmlns:a16="http://schemas.microsoft.com/office/drawing/2014/main" id="{42793D38-7ABB-47FD-82E7-4AA81F5D7FC5}"/>
                  </a:ext>
                </a:extLst>
              </p:cNvPr>
              <p:cNvSpPr>
                <a:spLocks noChangeShapeType="1"/>
              </p:cNvSpPr>
              <p:nvPr/>
            </p:nvSpPr>
            <p:spPr bwMode="auto">
              <a:xfrm>
                <a:off x="5096" y="2128"/>
                <a:ext cx="0" cy="1392"/>
              </a:xfrm>
              <a:prstGeom prst="line">
                <a:avLst/>
              </a:prstGeom>
              <a:grpFill/>
              <a:ln w="28575" cap="sq">
                <a:solidFill>
                  <a:srgbClr val="FF0000"/>
                </a:solidFill>
                <a:round/>
                <a:headEnd/>
                <a:tailEnd/>
              </a:ln>
            </p:spPr>
            <p:txBody>
              <a:bodyPr/>
              <a:lstStyle/>
              <a:p>
                <a:endParaRPr lang="en-IN"/>
              </a:p>
            </p:txBody>
          </p:sp>
        </p:grpSp>
        <p:sp>
          <p:nvSpPr>
            <p:cNvPr id="29" name="AutoShape 111">
              <a:extLst>
                <a:ext uri="{FF2B5EF4-FFF2-40B4-BE49-F238E27FC236}">
                  <a16:creationId xmlns:a16="http://schemas.microsoft.com/office/drawing/2014/main" id="{F0B4EB6C-2F80-4F9F-9223-6FD443CD47FB}"/>
                </a:ext>
              </a:extLst>
            </p:cNvPr>
            <p:cNvSpPr>
              <a:spLocks noChangeArrowheads="1"/>
            </p:cNvSpPr>
            <p:nvPr/>
          </p:nvSpPr>
          <p:spPr bwMode="auto">
            <a:xfrm>
              <a:off x="7505700" y="2022475"/>
              <a:ext cx="2590800" cy="1038225"/>
            </a:xfrm>
            <a:prstGeom prst="bevel">
              <a:avLst>
                <a:gd name="adj" fmla="val 12500"/>
              </a:avLst>
            </a:prstGeom>
            <a:solidFill>
              <a:schemeClr val="accent4">
                <a:lumMod val="75000"/>
              </a:schemeClr>
            </a:solidFill>
            <a:ln w="9525">
              <a:solidFill>
                <a:srgbClr val="FF0000"/>
              </a:solidFill>
              <a:miter lim="800000"/>
              <a:headEnd/>
              <a:tailEnd/>
            </a:ln>
          </p:spPr>
          <p:txBody>
            <a:bodyPr wrap="none" anchor="ctr"/>
            <a:lstStyle/>
            <a:p>
              <a:pPr algn="ctr"/>
              <a:r>
                <a:rPr lang="en-US" sz="3600" dirty="0">
                  <a:solidFill>
                    <a:schemeClr val="bg1"/>
                  </a:solidFill>
                  <a:latin typeface="Arial Black" pitchFamily="34" charset="0"/>
                </a:rPr>
                <a:t>Timer 1</a:t>
              </a:r>
            </a:p>
          </p:txBody>
        </p:sp>
        <p:sp>
          <p:nvSpPr>
            <p:cNvPr id="30" name="AutoShape 115">
              <a:extLst>
                <a:ext uri="{FF2B5EF4-FFF2-40B4-BE49-F238E27FC236}">
                  <a16:creationId xmlns:a16="http://schemas.microsoft.com/office/drawing/2014/main" id="{A0E04B56-A6F5-4060-99A2-0E36040E995F}"/>
                </a:ext>
              </a:extLst>
            </p:cNvPr>
            <p:cNvSpPr>
              <a:spLocks noChangeArrowheads="1"/>
            </p:cNvSpPr>
            <p:nvPr/>
          </p:nvSpPr>
          <p:spPr bwMode="auto">
            <a:xfrm>
              <a:off x="4800599" y="1296988"/>
              <a:ext cx="2590800" cy="17526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1316 w 21600"/>
                <a:gd name="T13" fmla="*/ 13312 h 21600"/>
                <a:gd name="T14" fmla="*/ 20284 w 21600"/>
                <a:gd name="T15" fmla="*/ 18373 h 21600"/>
              </a:gdLst>
              <a:ahLst/>
              <a:cxnLst>
                <a:cxn ang="T8">
                  <a:pos x="T0" y="T1"/>
                </a:cxn>
                <a:cxn ang="T9">
                  <a:pos x="T2" y="T3"/>
                </a:cxn>
                <a:cxn ang="T10">
                  <a:pos x="T4" y="T5"/>
                </a:cxn>
                <a:cxn ang="T11">
                  <a:pos x="T6" y="T7"/>
                </a:cxn>
              </a:cxnLst>
              <a:rect l="T12" t="T13" r="T14" b="T15"/>
              <a:pathLst>
                <a:path w="21600" h="21600">
                  <a:moveTo>
                    <a:pt x="10800" y="0"/>
                  </a:moveTo>
                  <a:lnTo>
                    <a:pt x="6875" y="4393"/>
                  </a:lnTo>
                  <a:lnTo>
                    <a:pt x="9075" y="4393"/>
                  </a:lnTo>
                  <a:lnTo>
                    <a:pt x="9075" y="13312"/>
                  </a:lnTo>
                  <a:lnTo>
                    <a:pt x="2995" y="13312"/>
                  </a:lnTo>
                  <a:lnTo>
                    <a:pt x="2995" y="10085"/>
                  </a:lnTo>
                  <a:lnTo>
                    <a:pt x="0" y="15842"/>
                  </a:lnTo>
                  <a:lnTo>
                    <a:pt x="2995" y="21600"/>
                  </a:lnTo>
                  <a:lnTo>
                    <a:pt x="2995" y="18373"/>
                  </a:lnTo>
                  <a:lnTo>
                    <a:pt x="18605" y="18373"/>
                  </a:lnTo>
                  <a:lnTo>
                    <a:pt x="18605" y="21600"/>
                  </a:lnTo>
                  <a:lnTo>
                    <a:pt x="21600" y="15842"/>
                  </a:lnTo>
                  <a:lnTo>
                    <a:pt x="18605" y="10085"/>
                  </a:lnTo>
                  <a:lnTo>
                    <a:pt x="18605" y="13312"/>
                  </a:lnTo>
                  <a:lnTo>
                    <a:pt x="12525" y="13312"/>
                  </a:lnTo>
                  <a:lnTo>
                    <a:pt x="12525" y="4393"/>
                  </a:lnTo>
                  <a:lnTo>
                    <a:pt x="14725" y="4393"/>
                  </a:lnTo>
                  <a:close/>
                </a:path>
              </a:pathLst>
            </a:custGeom>
            <a:solidFill>
              <a:schemeClr val="accent4">
                <a:lumMod val="75000"/>
              </a:schemeClr>
            </a:solidFill>
            <a:ln w="9525">
              <a:solidFill>
                <a:srgbClr val="FF0000"/>
              </a:solidFill>
              <a:miter lim="800000"/>
              <a:headEnd/>
              <a:tailEnd/>
            </a:ln>
          </p:spPr>
          <p:txBody>
            <a:bodyPr wrap="none" anchor="ctr"/>
            <a:lstStyle/>
            <a:p>
              <a:endParaRPr lang="en-US"/>
            </a:p>
          </p:txBody>
        </p:sp>
        <p:sp>
          <p:nvSpPr>
            <p:cNvPr id="31" name="AutoShape 117">
              <a:extLst>
                <a:ext uri="{FF2B5EF4-FFF2-40B4-BE49-F238E27FC236}">
                  <a16:creationId xmlns:a16="http://schemas.microsoft.com/office/drawing/2014/main" id="{2BF561C9-45CA-47B0-AFFF-75C348F32AD1}"/>
                </a:ext>
              </a:extLst>
            </p:cNvPr>
            <p:cNvSpPr>
              <a:spLocks noChangeArrowheads="1"/>
            </p:cNvSpPr>
            <p:nvPr/>
          </p:nvSpPr>
          <p:spPr bwMode="auto">
            <a:xfrm>
              <a:off x="3881436" y="378506"/>
              <a:ext cx="4429125" cy="1295400"/>
            </a:xfrm>
            <a:prstGeom prst="bevel">
              <a:avLst>
                <a:gd name="adj" fmla="val 22671"/>
              </a:avLst>
            </a:prstGeom>
            <a:solidFill>
              <a:schemeClr val="accent4">
                <a:lumMod val="75000"/>
              </a:schemeClr>
            </a:solidFill>
            <a:ln w="9525">
              <a:solidFill>
                <a:srgbClr val="FF0000"/>
              </a:solidFill>
              <a:miter lim="800000"/>
              <a:headEnd/>
              <a:tailEnd/>
            </a:ln>
          </p:spPr>
          <p:txBody>
            <a:bodyPr wrap="none" anchor="ctr"/>
            <a:lstStyle/>
            <a:p>
              <a:pPr algn="ctr"/>
              <a:r>
                <a:rPr lang="en-US" sz="3600" dirty="0">
                  <a:solidFill>
                    <a:schemeClr val="bg1"/>
                  </a:solidFill>
                  <a:latin typeface="Arial Black" pitchFamily="34" charset="0"/>
                </a:rPr>
                <a:t>8051 TIMERS</a:t>
              </a:r>
            </a:p>
          </p:txBody>
        </p:sp>
      </p:grpSp>
      <p:sp>
        <p:nvSpPr>
          <p:cNvPr id="33" name="Title 45">
            <a:extLst>
              <a:ext uri="{FF2B5EF4-FFF2-40B4-BE49-F238E27FC236}">
                <a16:creationId xmlns:a16="http://schemas.microsoft.com/office/drawing/2014/main" id="{28530BDA-C139-40A5-9413-497D2F19342B}"/>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Tree>
    <p:extLst>
      <p:ext uri="{BB962C8B-B14F-4D97-AF65-F5344CB8AC3E}">
        <p14:creationId xmlns:p14="http://schemas.microsoft.com/office/powerpoint/2010/main" val="622416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BE5756B8-0888-42EC-915B-947134EC2F47}"/>
              </a:ext>
            </a:extLst>
          </p:cNvPr>
          <p:cNvGrpSpPr/>
          <p:nvPr/>
        </p:nvGrpSpPr>
        <p:grpSpPr>
          <a:xfrm>
            <a:off x="455957" y="1316037"/>
            <a:ext cx="9224224" cy="4932363"/>
            <a:chOff x="1600200" y="1219200"/>
            <a:chExt cx="9224224" cy="4932363"/>
          </a:xfrm>
        </p:grpSpPr>
        <p:grpSp>
          <p:nvGrpSpPr>
            <p:cNvPr id="44" name="Group 43">
              <a:extLst>
                <a:ext uri="{FF2B5EF4-FFF2-40B4-BE49-F238E27FC236}">
                  <a16:creationId xmlns:a16="http://schemas.microsoft.com/office/drawing/2014/main" id="{57C26281-E1A1-482B-B154-83DB3EF8F854}"/>
                </a:ext>
              </a:extLst>
            </p:cNvPr>
            <p:cNvGrpSpPr/>
            <p:nvPr/>
          </p:nvGrpSpPr>
          <p:grpSpPr>
            <a:xfrm>
              <a:off x="1600200" y="1219200"/>
              <a:ext cx="9224224" cy="4932363"/>
              <a:chOff x="1600200" y="1219200"/>
              <a:chExt cx="9224224" cy="4932363"/>
            </a:xfrm>
          </p:grpSpPr>
          <p:grpSp>
            <p:nvGrpSpPr>
              <p:cNvPr id="42" name="Group 41">
                <a:extLst>
                  <a:ext uri="{FF2B5EF4-FFF2-40B4-BE49-F238E27FC236}">
                    <a16:creationId xmlns:a16="http://schemas.microsoft.com/office/drawing/2014/main" id="{51F09844-A7B1-4CA2-91B9-2BF450E986E2}"/>
                  </a:ext>
                </a:extLst>
              </p:cNvPr>
              <p:cNvGrpSpPr/>
              <p:nvPr/>
            </p:nvGrpSpPr>
            <p:grpSpPr>
              <a:xfrm>
                <a:off x="1600200" y="1219200"/>
                <a:ext cx="9224224" cy="4932363"/>
                <a:chOff x="1527914" y="1524000"/>
                <a:chExt cx="9224224" cy="4932363"/>
              </a:xfrm>
            </p:grpSpPr>
            <p:sp>
              <p:nvSpPr>
                <p:cNvPr id="4" name="AutoShape 6">
                  <a:extLst>
                    <a:ext uri="{FF2B5EF4-FFF2-40B4-BE49-F238E27FC236}">
                      <a16:creationId xmlns:a16="http://schemas.microsoft.com/office/drawing/2014/main" id="{D89E5A9D-C7A5-4A6F-9E55-3D56790429B3}"/>
                    </a:ext>
                  </a:extLst>
                </p:cNvPr>
                <p:cNvSpPr>
                  <a:spLocks noChangeArrowheads="1"/>
                </p:cNvSpPr>
                <p:nvPr/>
              </p:nvSpPr>
              <p:spPr bwMode="auto">
                <a:xfrm>
                  <a:off x="2298700" y="152400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dirty="0">
                      <a:solidFill>
                        <a:schemeClr val="tx1"/>
                      </a:solidFill>
                      <a:latin typeface="Calibri" pitchFamily="34" charset="0"/>
                    </a:rPr>
                    <a:t>OSC</a:t>
                  </a:r>
                </a:p>
              </p:txBody>
            </p:sp>
            <p:sp>
              <p:nvSpPr>
                <p:cNvPr id="5" name="AutoShape 11">
                  <a:extLst>
                    <a:ext uri="{FF2B5EF4-FFF2-40B4-BE49-F238E27FC236}">
                      <a16:creationId xmlns:a16="http://schemas.microsoft.com/office/drawing/2014/main" id="{F844CFA1-5AD3-4591-B0BE-7E97159CAAC4}"/>
                    </a:ext>
                  </a:extLst>
                </p:cNvPr>
                <p:cNvSpPr>
                  <a:spLocks noChangeArrowheads="1"/>
                </p:cNvSpPr>
                <p:nvPr/>
              </p:nvSpPr>
              <p:spPr bwMode="auto">
                <a:xfrm>
                  <a:off x="3873500" y="152400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÷12</a:t>
                  </a:r>
                </a:p>
              </p:txBody>
            </p:sp>
            <p:sp>
              <p:nvSpPr>
                <p:cNvPr id="6" name="AutoShape 12">
                  <a:extLst>
                    <a:ext uri="{FF2B5EF4-FFF2-40B4-BE49-F238E27FC236}">
                      <a16:creationId xmlns:a16="http://schemas.microsoft.com/office/drawing/2014/main" id="{D17C2877-4310-4223-9F66-2332FCAEB290}"/>
                    </a:ext>
                  </a:extLst>
                </p:cNvPr>
                <p:cNvSpPr>
                  <a:spLocks noChangeArrowheads="1"/>
                </p:cNvSpPr>
                <p:nvPr/>
              </p:nvSpPr>
              <p:spPr bwMode="auto">
                <a:xfrm rot="10800000">
                  <a:off x="3763114" y="4851400"/>
                  <a:ext cx="838200" cy="83820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7" name="AutoShape 15">
                  <a:extLst>
                    <a:ext uri="{FF2B5EF4-FFF2-40B4-BE49-F238E27FC236}">
                      <a16:creationId xmlns:a16="http://schemas.microsoft.com/office/drawing/2014/main" id="{40326920-2674-4B64-92B7-091C68DF94C4}"/>
                    </a:ext>
                  </a:extLst>
                </p:cNvPr>
                <p:cNvSpPr>
                  <a:spLocks noChangeArrowheads="1"/>
                </p:cNvSpPr>
                <p:nvPr/>
              </p:nvSpPr>
              <p:spPr bwMode="auto">
                <a:xfrm>
                  <a:off x="5270500" y="3886200"/>
                  <a:ext cx="685800" cy="838200"/>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8" name="Group 18">
                  <a:extLst>
                    <a:ext uri="{FF2B5EF4-FFF2-40B4-BE49-F238E27FC236}">
                      <a16:creationId xmlns:a16="http://schemas.microsoft.com/office/drawing/2014/main" id="{27085AD0-4004-4725-8052-E6DF8F43053E}"/>
                    </a:ext>
                  </a:extLst>
                </p:cNvPr>
                <p:cNvGrpSpPr>
                  <a:grpSpLocks/>
                </p:cNvGrpSpPr>
                <p:nvPr/>
              </p:nvGrpSpPr>
              <p:grpSpPr bwMode="auto">
                <a:xfrm>
                  <a:off x="2658214" y="4800600"/>
                  <a:ext cx="762000" cy="609600"/>
                  <a:chOff x="3456" y="2400"/>
                  <a:chExt cx="480" cy="384"/>
                </a:xfrm>
                <a:solidFill>
                  <a:srgbClr val="00B0F0"/>
                </a:solidFill>
              </p:grpSpPr>
              <p:sp>
                <p:nvSpPr>
                  <p:cNvPr id="9" name="AutoShape 16">
                    <a:extLst>
                      <a:ext uri="{FF2B5EF4-FFF2-40B4-BE49-F238E27FC236}">
                        <a16:creationId xmlns:a16="http://schemas.microsoft.com/office/drawing/2014/main" id="{991B18A4-5891-4D92-B894-FF7BDE32D16D}"/>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0" name="AutoShape 17">
                    <a:extLst>
                      <a:ext uri="{FF2B5EF4-FFF2-40B4-BE49-F238E27FC236}">
                        <a16:creationId xmlns:a16="http://schemas.microsoft.com/office/drawing/2014/main" id="{0FB51843-3CEE-4347-9A8D-1363BADA6111}"/>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1" name="Line 19">
                  <a:extLst>
                    <a:ext uri="{FF2B5EF4-FFF2-40B4-BE49-F238E27FC236}">
                      <a16:creationId xmlns:a16="http://schemas.microsoft.com/office/drawing/2014/main" id="{61EA4A6A-C772-4F12-86A4-E1084FD6BF9B}"/>
                    </a:ext>
                  </a:extLst>
                </p:cNvPr>
                <p:cNvSpPr>
                  <a:spLocks noChangeShapeType="1"/>
                </p:cNvSpPr>
                <p:nvPr/>
              </p:nvSpPr>
              <p:spPr bwMode="auto">
                <a:xfrm>
                  <a:off x="3175000" y="1943100"/>
                  <a:ext cx="685800" cy="0"/>
                </a:xfrm>
                <a:prstGeom prst="line">
                  <a:avLst/>
                </a:prstGeom>
                <a:noFill/>
                <a:ln w="38100">
                  <a:solidFill>
                    <a:srgbClr val="FF0000"/>
                  </a:solidFill>
                  <a:round/>
                  <a:headEnd/>
                  <a:tailEnd type="triangle" w="med" len="med"/>
                </a:ln>
              </p:spPr>
              <p:txBody>
                <a:bodyPr/>
                <a:lstStyle/>
                <a:p>
                  <a:endParaRPr lang="en-IN"/>
                </a:p>
              </p:txBody>
            </p:sp>
            <p:sp>
              <p:nvSpPr>
                <p:cNvPr id="12" name="AutoShape 26">
                  <a:extLst>
                    <a:ext uri="{FF2B5EF4-FFF2-40B4-BE49-F238E27FC236}">
                      <a16:creationId xmlns:a16="http://schemas.microsoft.com/office/drawing/2014/main" id="{2E0B9C79-6026-4842-A222-7FE4D830B1C0}"/>
                    </a:ext>
                  </a:extLst>
                </p:cNvPr>
                <p:cNvSpPr>
                  <a:spLocks noChangeArrowheads="1"/>
                </p:cNvSpPr>
                <p:nvPr/>
              </p:nvSpPr>
              <p:spPr bwMode="auto">
                <a:xfrm>
                  <a:off x="7099300" y="22860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TL0</a:t>
                  </a:r>
                </a:p>
              </p:txBody>
            </p:sp>
            <p:sp>
              <p:nvSpPr>
                <p:cNvPr id="13" name="Line 28">
                  <a:extLst>
                    <a:ext uri="{FF2B5EF4-FFF2-40B4-BE49-F238E27FC236}">
                      <a16:creationId xmlns:a16="http://schemas.microsoft.com/office/drawing/2014/main" id="{AA543756-82EE-404E-B57C-6E848A88FB09}"/>
                    </a:ext>
                  </a:extLst>
                </p:cNvPr>
                <p:cNvSpPr>
                  <a:spLocks noChangeShapeType="1"/>
                </p:cNvSpPr>
                <p:nvPr/>
              </p:nvSpPr>
              <p:spPr bwMode="auto">
                <a:xfrm>
                  <a:off x="5346700" y="2667000"/>
                  <a:ext cx="990600" cy="0"/>
                </a:xfrm>
                <a:prstGeom prst="line">
                  <a:avLst/>
                </a:prstGeom>
                <a:noFill/>
                <a:ln w="38100">
                  <a:solidFill>
                    <a:srgbClr val="FF0000"/>
                  </a:solidFill>
                  <a:round/>
                  <a:headEnd type="diamond" w="med" len="med"/>
                  <a:tailEnd type="diamond" w="med" len="med"/>
                </a:ln>
              </p:spPr>
              <p:txBody>
                <a:bodyPr/>
                <a:lstStyle/>
                <a:p>
                  <a:endParaRPr lang="en-IN"/>
                </a:p>
              </p:txBody>
            </p:sp>
            <p:sp>
              <p:nvSpPr>
                <p:cNvPr id="14" name="Line 30">
                  <a:extLst>
                    <a:ext uri="{FF2B5EF4-FFF2-40B4-BE49-F238E27FC236}">
                      <a16:creationId xmlns:a16="http://schemas.microsoft.com/office/drawing/2014/main" id="{3B60997E-577E-425E-BA9C-E5E2C0C12140}"/>
                    </a:ext>
                  </a:extLst>
                </p:cNvPr>
                <p:cNvSpPr>
                  <a:spLocks noChangeShapeType="1"/>
                </p:cNvSpPr>
                <p:nvPr/>
              </p:nvSpPr>
              <p:spPr bwMode="auto">
                <a:xfrm>
                  <a:off x="3432914" y="5105400"/>
                  <a:ext cx="419100" cy="0"/>
                </a:xfrm>
                <a:prstGeom prst="line">
                  <a:avLst/>
                </a:prstGeom>
                <a:noFill/>
                <a:ln w="38100">
                  <a:solidFill>
                    <a:srgbClr val="FF0000"/>
                  </a:solidFill>
                  <a:round/>
                  <a:headEnd/>
                  <a:tailEnd type="triangle" w="med" len="med"/>
                </a:ln>
              </p:spPr>
              <p:txBody>
                <a:bodyPr/>
                <a:lstStyle/>
                <a:p>
                  <a:endParaRPr lang="en-IN"/>
                </a:p>
              </p:txBody>
            </p:sp>
            <p:sp>
              <p:nvSpPr>
                <p:cNvPr id="15" name="Line 31">
                  <a:extLst>
                    <a:ext uri="{FF2B5EF4-FFF2-40B4-BE49-F238E27FC236}">
                      <a16:creationId xmlns:a16="http://schemas.microsoft.com/office/drawing/2014/main" id="{EFBB8282-1898-4552-B5E4-2A534BA77876}"/>
                    </a:ext>
                  </a:extLst>
                </p:cNvPr>
                <p:cNvSpPr>
                  <a:spLocks noChangeShapeType="1"/>
                </p:cNvSpPr>
                <p:nvPr/>
              </p:nvSpPr>
              <p:spPr bwMode="auto">
                <a:xfrm>
                  <a:off x="2908300" y="4114800"/>
                  <a:ext cx="2362200" cy="0"/>
                </a:xfrm>
                <a:prstGeom prst="line">
                  <a:avLst/>
                </a:prstGeom>
                <a:noFill/>
                <a:ln w="38100">
                  <a:solidFill>
                    <a:srgbClr val="FF0000"/>
                  </a:solidFill>
                  <a:round/>
                  <a:headEnd type="oval" w="med" len="med"/>
                  <a:tailEnd type="triangle" w="med" len="med"/>
                </a:ln>
              </p:spPr>
              <p:txBody>
                <a:bodyPr/>
                <a:lstStyle/>
                <a:p>
                  <a:endParaRPr lang="en-IN"/>
                </a:p>
              </p:txBody>
            </p:sp>
            <p:sp>
              <p:nvSpPr>
                <p:cNvPr id="16" name="Line 32">
                  <a:extLst>
                    <a:ext uri="{FF2B5EF4-FFF2-40B4-BE49-F238E27FC236}">
                      <a16:creationId xmlns:a16="http://schemas.microsoft.com/office/drawing/2014/main" id="{D5E060C4-7FCB-4ACE-86E4-39EEF2CFAA13}"/>
                    </a:ext>
                  </a:extLst>
                </p:cNvPr>
                <p:cNvSpPr>
                  <a:spLocks noChangeShapeType="1"/>
                </p:cNvSpPr>
                <p:nvPr/>
              </p:nvSpPr>
              <p:spPr bwMode="auto">
                <a:xfrm>
                  <a:off x="4597400" y="5257800"/>
                  <a:ext cx="381000" cy="0"/>
                </a:xfrm>
                <a:prstGeom prst="line">
                  <a:avLst/>
                </a:prstGeom>
                <a:noFill/>
                <a:ln w="38100">
                  <a:solidFill>
                    <a:srgbClr val="FF0000"/>
                  </a:solidFill>
                  <a:round/>
                  <a:headEnd/>
                  <a:tailEnd/>
                </a:ln>
              </p:spPr>
              <p:txBody>
                <a:bodyPr/>
                <a:lstStyle/>
                <a:p>
                  <a:endParaRPr lang="en-IN"/>
                </a:p>
              </p:txBody>
            </p:sp>
            <p:sp>
              <p:nvSpPr>
                <p:cNvPr id="17" name="Line 33">
                  <a:extLst>
                    <a:ext uri="{FF2B5EF4-FFF2-40B4-BE49-F238E27FC236}">
                      <a16:creationId xmlns:a16="http://schemas.microsoft.com/office/drawing/2014/main" id="{3E70C579-0DC1-426E-A11B-16E9AD8D52DD}"/>
                    </a:ext>
                  </a:extLst>
                </p:cNvPr>
                <p:cNvSpPr>
                  <a:spLocks noChangeShapeType="1"/>
                </p:cNvSpPr>
                <p:nvPr/>
              </p:nvSpPr>
              <p:spPr bwMode="auto">
                <a:xfrm>
                  <a:off x="4965700" y="4495800"/>
                  <a:ext cx="304800" cy="0"/>
                </a:xfrm>
                <a:prstGeom prst="line">
                  <a:avLst/>
                </a:prstGeom>
                <a:noFill/>
                <a:ln w="38100">
                  <a:solidFill>
                    <a:srgbClr val="FF0000"/>
                  </a:solidFill>
                  <a:round/>
                  <a:headEnd/>
                  <a:tailEnd type="triangle" w="med" len="med"/>
                </a:ln>
              </p:spPr>
              <p:txBody>
                <a:bodyPr/>
                <a:lstStyle/>
                <a:p>
                  <a:endParaRPr lang="en-IN"/>
                </a:p>
              </p:txBody>
            </p:sp>
            <p:sp>
              <p:nvSpPr>
                <p:cNvPr id="18" name="Line 34">
                  <a:extLst>
                    <a:ext uri="{FF2B5EF4-FFF2-40B4-BE49-F238E27FC236}">
                      <a16:creationId xmlns:a16="http://schemas.microsoft.com/office/drawing/2014/main" id="{19100A58-1831-4582-A0C1-9E998F76D6C6}"/>
                    </a:ext>
                  </a:extLst>
                </p:cNvPr>
                <p:cNvSpPr>
                  <a:spLocks noChangeShapeType="1"/>
                </p:cNvSpPr>
                <p:nvPr/>
              </p:nvSpPr>
              <p:spPr bwMode="auto">
                <a:xfrm flipV="1">
                  <a:off x="2908300" y="3492500"/>
                  <a:ext cx="2133600" cy="12700"/>
                </a:xfrm>
                <a:prstGeom prst="line">
                  <a:avLst/>
                </a:prstGeom>
                <a:noFill/>
                <a:ln w="38100">
                  <a:solidFill>
                    <a:srgbClr val="FF0000"/>
                  </a:solidFill>
                  <a:round/>
                  <a:headEnd type="oval" w="med" len="med"/>
                  <a:tailEnd/>
                </a:ln>
              </p:spPr>
              <p:txBody>
                <a:bodyPr/>
                <a:lstStyle/>
                <a:p>
                  <a:endParaRPr lang="en-IN"/>
                </a:p>
              </p:txBody>
            </p:sp>
            <p:sp>
              <p:nvSpPr>
                <p:cNvPr id="19" name="Line 35">
                  <a:extLst>
                    <a:ext uri="{FF2B5EF4-FFF2-40B4-BE49-F238E27FC236}">
                      <a16:creationId xmlns:a16="http://schemas.microsoft.com/office/drawing/2014/main" id="{C8D7E57A-60FB-4A62-A916-0ED62C2EF2E4}"/>
                    </a:ext>
                  </a:extLst>
                </p:cNvPr>
                <p:cNvSpPr>
                  <a:spLocks noChangeShapeType="1"/>
                </p:cNvSpPr>
                <p:nvPr/>
              </p:nvSpPr>
              <p:spPr bwMode="auto">
                <a:xfrm>
                  <a:off x="5041900" y="1930400"/>
                  <a:ext cx="0" cy="584200"/>
                </a:xfrm>
                <a:prstGeom prst="line">
                  <a:avLst/>
                </a:prstGeom>
                <a:noFill/>
                <a:ln w="38100">
                  <a:solidFill>
                    <a:srgbClr val="FF0000"/>
                  </a:solidFill>
                  <a:round/>
                  <a:headEnd/>
                  <a:tailEnd type="triangle" w="med" len="med"/>
                </a:ln>
              </p:spPr>
              <p:txBody>
                <a:bodyPr/>
                <a:lstStyle/>
                <a:p>
                  <a:endParaRPr lang="en-IN"/>
                </a:p>
              </p:txBody>
            </p:sp>
            <p:sp>
              <p:nvSpPr>
                <p:cNvPr id="20" name="Line 36">
                  <a:extLst>
                    <a:ext uri="{FF2B5EF4-FFF2-40B4-BE49-F238E27FC236}">
                      <a16:creationId xmlns:a16="http://schemas.microsoft.com/office/drawing/2014/main" id="{0A5E9009-F3BB-46B1-8042-6A7700F407C6}"/>
                    </a:ext>
                  </a:extLst>
                </p:cNvPr>
                <p:cNvSpPr>
                  <a:spLocks noChangeShapeType="1"/>
                </p:cNvSpPr>
                <p:nvPr/>
              </p:nvSpPr>
              <p:spPr bwMode="auto">
                <a:xfrm flipV="1">
                  <a:off x="5033114" y="2819400"/>
                  <a:ext cx="0" cy="685800"/>
                </a:xfrm>
                <a:prstGeom prst="line">
                  <a:avLst/>
                </a:prstGeom>
                <a:noFill/>
                <a:ln w="38100">
                  <a:solidFill>
                    <a:srgbClr val="FF0000"/>
                  </a:solidFill>
                  <a:round/>
                  <a:headEnd/>
                  <a:tailEnd type="triangle" w="med" len="med"/>
                </a:ln>
              </p:spPr>
              <p:txBody>
                <a:bodyPr/>
                <a:lstStyle/>
                <a:p>
                  <a:endParaRPr lang="en-IN"/>
                </a:p>
              </p:txBody>
            </p:sp>
            <p:sp>
              <p:nvSpPr>
                <p:cNvPr id="21" name="Line 37">
                  <a:extLst>
                    <a:ext uri="{FF2B5EF4-FFF2-40B4-BE49-F238E27FC236}">
                      <a16:creationId xmlns:a16="http://schemas.microsoft.com/office/drawing/2014/main" id="{8E21F039-0051-4D10-937A-ECDC2E05D510}"/>
                    </a:ext>
                  </a:extLst>
                </p:cNvPr>
                <p:cNvSpPr>
                  <a:spLocks noChangeShapeType="1"/>
                </p:cNvSpPr>
                <p:nvPr/>
              </p:nvSpPr>
              <p:spPr bwMode="auto">
                <a:xfrm flipV="1">
                  <a:off x="4965700" y="4483100"/>
                  <a:ext cx="0" cy="762000"/>
                </a:xfrm>
                <a:prstGeom prst="line">
                  <a:avLst/>
                </a:prstGeom>
                <a:noFill/>
                <a:ln w="38100">
                  <a:solidFill>
                    <a:srgbClr val="FF0000"/>
                  </a:solidFill>
                  <a:round/>
                  <a:headEnd/>
                  <a:tailEnd/>
                </a:ln>
              </p:spPr>
              <p:txBody>
                <a:bodyPr/>
                <a:lstStyle/>
                <a:p>
                  <a:endParaRPr lang="en-IN"/>
                </a:p>
              </p:txBody>
            </p:sp>
            <p:graphicFrame>
              <p:nvGraphicFramePr>
                <p:cNvPr id="22" name="Object 2">
                  <a:extLst>
                    <a:ext uri="{FF2B5EF4-FFF2-40B4-BE49-F238E27FC236}">
                      <a16:creationId xmlns:a16="http://schemas.microsoft.com/office/drawing/2014/main" id="{6B925734-080D-4896-8ACA-B7567C080083}"/>
                    </a:ext>
                  </a:extLst>
                </p:cNvPr>
                <p:cNvGraphicFramePr>
                  <a:graphicFrameLocks noChangeAspect="1"/>
                </p:cNvGraphicFramePr>
                <p:nvPr/>
              </p:nvGraphicFramePr>
              <p:xfrm>
                <a:off x="5195039" y="2286000"/>
                <a:ext cx="876300" cy="311150"/>
              </p:xfrm>
              <a:graphic>
                <a:graphicData uri="http://schemas.openxmlformats.org/presentationml/2006/ole">
                  <mc:AlternateContent xmlns:mc="http://schemas.openxmlformats.org/markup-compatibility/2006">
                    <mc:Choice xmlns:v="urn:schemas-microsoft-com:vml" Requires="v">
                      <p:oleObj spid="_x0000_s2056" name="Equation" r:id="rId3" imgW="571320" imgH="203040" progId="">
                        <p:embed/>
                      </p:oleObj>
                    </mc:Choice>
                    <mc:Fallback>
                      <p:oleObj name="Equation" r:id="rId3" imgW="571320" imgH="203040" progId="">
                        <p:embed/>
                        <p:pic>
                          <p:nvPicPr>
                            <p:cNvPr id="22" name="Object 2">
                              <a:extLst>
                                <a:ext uri="{FF2B5EF4-FFF2-40B4-BE49-F238E27FC236}">
                                  <a16:creationId xmlns:a16="http://schemas.microsoft.com/office/drawing/2014/main" id="{6B925734-080D-4896-8ACA-B7567C080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039" y="2286000"/>
                              <a:ext cx="876300" cy="311150"/>
                            </a:xfrm>
                            <a:prstGeom prst="rect">
                              <a:avLst/>
                            </a:prstGeom>
                            <a:solidFill>
                              <a:schemeClr val="tx2"/>
                            </a:solidFill>
                            <a:ln>
                              <a:noFill/>
                            </a:ln>
                            <a:effectLst/>
                          </p:spPr>
                        </p:pic>
                      </p:oleObj>
                    </mc:Fallback>
                  </mc:AlternateContent>
                </a:graphicData>
              </a:graphic>
            </p:graphicFrame>
            <p:sp>
              <p:nvSpPr>
                <p:cNvPr id="23" name="Line 45">
                  <a:extLst>
                    <a:ext uri="{FF2B5EF4-FFF2-40B4-BE49-F238E27FC236}">
                      <a16:creationId xmlns:a16="http://schemas.microsoft.com/office/drawing/2014/main" id="{CDFFB1C0-0F01-424C-8B8F-817E69FE98FF}"/>
                    </a:ext>
                  </a:extLst>
                </p:cNvPr>
                <p:cNvSpPr>
                  <a:spLocks noChangeShapeType="1"/>
                </p:cNvSpPr>
                <p:nvPr/>
              </p:nvSpPr>
              <p:spPr bwMode="auto">
                <a:xfrm flipH="1" flipV="1">
                  <a:off x="5041900" y="2514600"/>
                  <a:ext cx="304800" cy="152400"/>
                </a:xfrm>
                <a:prstGeom prst="line">
                  <a:avLst/>
                </a:prstGeom>
                <a:noFill/>
                <a:ln w="12700">
                  <a:solidFill>
                    <a:srgbClr val="FF3333"/>
                  </a:solidFill>
                  <a:round/>
                  <a:headEnd type="diamond" w="med" len="med"/>
                  <a:tailEnd/>
                </a:ln>
              </p:spPr>
              <p:txBody>
                <a:bodyPr/>
                <a:lstStyle/>
                <a:p>
                  <a:endParaRPr lang="en-IN"/>
                </a:p>
              </p:txBody>
            </p:sp>
            <p:sp>
              <p:nvSpPr>
                <p:cNvPr id="24" name="Line 48">
                  <a:extLst>
                    <a:ext uri="{FF2B5EF4-FFF2-40B4-BE49-F238E27FC236}">
                      <a16:creationId xmlns:a16="http://schemas.microsoft.com/office/drawing/2014/main" id="{8185DEA2-624E-4C0E-9A23-3FB51E0DAB8F}"/>
                    </a:ext>
                  </a:extLst>
                </p:cNvPr>
                <p:cNvSpPr>
                  <a:spLocks noChangeShapeType="1"/>
                </p:cNvSpPr>
                <p:nvPr/>
              </p:nvSpPr>
              <p:spPr bwMode="auto">
                <a:xfrm>
                  <a:off x="2366114" y="5105400"/>
                  <a:ext cx="304800"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25" name="Object 4">
                  <a:extLst>
                    <a:ext uri="{FF2B5EF4-FFF2-40B4-BE49-F238E27FC236}">
                      <a16:creationId xmlns:a16="http://schemas.microsoft.com/office/drawing/2014/main" id="{3B03311A-5ABB-4034-BD3B-5000F372F598}"/>
                    </a:ext>
                  </a:extLst>
                </p:cNvPr>
                <p:cNvGraphicFramePr>
                  <a:graphicFrameLocks noChangeAspect="1"/>
                </p:cNvGraphicFramePr>
                <p:nvPr/>
              </p:nvGraphicFramePr>
              <p:xfrm>
                <a:off x="1624752" y="6045200"/>
                <a:ext cx="1147762" cy="411163"/>
              </p:xfrm>
              <a:graphic>
                <a:graphicData uri="http://schemas.openxmlformats.org/presentationml/2006/ole">
                  <mc:AlternateContent xmlns:mc="http://schemas.openxmlformats.org/markup-compatibility/2006">
                    <mc:Choice xmlns:v="urn:schemas-microsoft-com:vml" Requires="v">
                      <p:oleObj spid="_x0000_s2057" name="Equation" r:id="rId5" imgW="672840" imgH="241200" progId="">
                        <p:embed/>
                      </p:oleObj>
                    </mc:Choice>
                    <mc:Fallback>
                      <p:oleObj name="Equation" r:id="rId5" imgW="672840" imgH="241200" progId="">
                        <p:embed/>
                        <p:pic>
                          <p:nvPicPr>
                            <p:cNvPr id="25" name="Object 4">
                              <a:extLst>
                                <a:ext uri="{FF2B5EF4-FFF2-40B4-BE49-F238E27FC236}">
                                  <a16:creationId xmlns:a16="http://schemas.microsoft.com/office/drawing/2014/main" id="{3B03311A-5ABB-4034-BD3B-5000F372F5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4752" y="6045200"/>
                              <a:ext cx="1147762" cy="411163"/>
                            </a:xfrm>
                            <a:prstGeom prst="rect">
                              <a:avLst/>
                            </a:prstGeom>
                            <a:solidFill>
                              <a:schemeClr val="tx2"/>
                            </a:solidFill>
                            <a:ln>
                              <a:noFill/>
                            </a:ln>
                            <a:effectLst/>
                          </p:spPr>
                        </p:pic>
                      </p:oleObj>
                    </mc:Fallback>
                  </mc:AlternateContent>
                </a:graphicData>
              </a:graphic>
            </p:graphicFrame>
            <p:graphicFrame>
              <p:nvGraphicFramePr>
                <p:cNvPr id="26" name="Object 5">
                  <a:extLst>
                    <a:ext uri="{FF2B5EF4-FFF2-40B4-BE49-F238E27FC236}">
                      <a16:creationId xmlns:a16="http://schemas.microsoft.com/office/drawing/2014/main" id="{78E92E47-A977-447F-89BB-581568100327}"/>
                    </a:ext>
                  </a:extLst>
                </p:cNvPr>
                <p:cNvGraphicFramePr>
                  <a:graphicFrameLocks noChangeAspect="1"/>
                </p:cNvGraphicFramePr>
                <p:nvPr/>
              </p:nvGraphicFramePr>
              <p:xfrm>
                <a:off x="1527914" y="4894263"/>
                <a:ext cx="781050" cy="404812"/>
              </p:xfrm>
              <a:graphic>
                <a:graphicData uri="http://schemas.openxmlformats.org/presentationml/2006/ole">
                  <mc:AlternateContent xmlns:mc="http://schemas.openxmlformats.org/markup-compatibility/2006">
                    <mc:Choice xmlns:v="urn:schemas-microsoft-com:vml" Requires="v">
                      <p:oleObj spid="_x0000_s2058" name="Equation" r:id="rId7" imgW="342720" imgH="177480" progId="">
                        <p:embed/>
                      </p:oleObj>
                    </mc:Choice>
                    <mc:Fallback>
                      <p:oleObj name="Equation" r:id="rId7" imgW="342720" imgH="177480" progId="">
                        <p:embed/>
                        <p:pic>
                          <p:nvPicPr>
                            <p:cNvPr id="26" name="Object 5">
                              <a:extLst>
                                <a:ext uri="{FF2B5EF4-FFF2-40B4-BE49-F238E27FC236}">
                                  <a16:creationId xmlns:a16="http://schemas.microsoft.com/office/drawing/2014/main" id="{78E92E47-A977-447F-89BB-58156810032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7914" y="4894263"/>
                              <a:ext cx="781050" cy="404812"/>
                            </a:xfrm>
                            <a:prstGeom prst="rect">
                              <a:avLst/>
                            </a:prstGeom>
                            <a:solidFill>
                              <a:schemeClr val="tx2"/>
                            </a:solidFill>
                            <a:ln>
                              <a:noFill/>
                            </a:ln>
                            <a:effectLst/>
                          </p:spPr>
                        </p:pic>
                      </p:oleObj>
                    </mc:Fallback>
                  </mc:AlternateContent>
                </a:graphicData>
              </a:graphic>
            </p:graphicFrame>
            <p:graphicFrame>
              <p:nvGraphicFramePr>
                <p:cNvPr id="27" name="Object 6">
                  <a:extLst>
                    <a:ext uri="{FF2B5EF4-FFF2-40B4-BE49-F238E27FC236}">
                      <a16:creationId xmlns:a16="http://schemas.microsoft.com/office/drawing/2014/main" id="{A3ED1DBC-68DE-4923-8B05-DE469C369B8C}"/>
                    </a:ext>
                  </a:extLst>
                </p:cNvPr>
                <p:cNvGraphicFramePr>
                  <a:graphicFrameLocks noChangeAspect="1"/>
                </p:cNvGraphicFramePr>
                <p:nvPr/>
              </p:nvGraphicFramePr>
              <p:xfrm>
                <a:off x="2029564" y="3870325"/>
                <a:ext cx="730250" cy="444500"/>
              </p:xfrm>
              <a:graphic>
                <a:graphicData uri="http://schemas.openxmlformats.org/presentationml/2006/ole">
                  <mc:AlternateContent xmlns:mc="http://schemas.openxmlformats.org/markup-compatibility/2006">
                    <mc:Choice xmlns:v="urn:schemas-microsoft-com:vml" Requires="v">
                      <p:oleObj spid="_x0000_s2059" name="Equation" r:id="rId9" imgW="291960" imgH="177480" progId="">
                        <p:embed/>
                      </p:oleObj>
                    </mc:Choice>
                    <mc:Fallback>
                      <p:oleObj name="Equation" r:id="rId9" imgW="291960" imgH="177480" progId="">
                        <p:embed/>
                        <p:pic>
                          <p:nvPicPr>
                            <p:cNvPr id="27" name="Object 6">
                              <a:extLst>
                                <a:ext uri="{FF2B5EF4-FFF2-40B4-BE49-F238E27FC236}">
                                  <a16:creationId xmlns:a16="http://schemas.microsoft.com/office/drawing/2014/main" id="{A3ED1DBC-68DE-4923-8B05-DE469C369B8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9564" y="3870325"/>
                              <a:ext cx="730250" cy="444500"/>
                            </a:xfrm>
                            <a:prstGeom prst="rect">
                              <a:avLst/>
                            </a:prstGeom>
                            <a:solidFill>
                              <a:schemeClr val="tx2"/>
                            </a:solidFill>
                            <a:ln>
                              <a:noFill/>
                            </a:ln>
                            <a:effectLst/>
                          </p:spPr>
                        </p:pic>
                      </p:oleObj>
                    </mc:Fallback>
                  </mc:AlternateContent>
                </a:graphicData>
              </a:graphic>
            </p:graphicFrame>
            <p:graphicFrame>
              <p:nvGraphicFramePr>
                <p:cNvPr id="28" name="Object 7">
                  <a:extLst>
                    <a:ext uri="{FF2B5EF4-FFF2-40B4-BE49-F238E27FC236}">
                      <a16:creationId xmlns:a16="http://schemas.microsoft.com/office/drawing/2014/main" id="{9E3CC9B8-6810-43A6-AA94-2A3EB1C5E453}"/>
                    </a:ext>
                  </a:extLst>
                </p:cNvPr>
                <p:cNvGraphicFramePr>
                  <a:graphicFrameLocks noChangeAspect="1"/>
                </p:cNvGraphicFramePr>
                <p:nvPr/>
              </p:nvGraphicFramePr>
              <p:xfrm>
                <a:off x="1727939" y="3276600"/>
                <a:ext cx="1125538" cy="415925"/>
              </p:xfrm>
              <a:graphic>
                <a:graphicData uri="http://schemas.openxmlformats.org/presentationml/2006/ole">
                  <mc:AlternateContent xmlns:mc="http://schemas.openxmlformats.org/markup-compatibility/2006">
                    <mc:Choice xmlns:v="urn:schemas-microsoft-com:vml" Requires="v">
                      <p:oleObj spid="_x0000_s2060" name="Equation" r:id="rId11" imgW="482400" imgH="177480" progId="">
                        <p:embed/>
                      </p:oleObj>
                    </mc:Choice>
                    <mc:Fallback>
                      <p:oleObj name="Equation" r:id="rId11" imgW="482400" imgH="177480" progId="">
                        <p:embed/>
                        <p:pic>
                          <p:nvPicPr>
                            <p:cNvPr id="28" name="Object 7">
                              <a:extLst>
                                <a:ext uri="{FF2B5EF4-FFF2-40B4-BE49-F238E27FC236}">
                                  <a16:creationId xmlns:a16="http://schemas.microsoft.com/office/drawing/2014/main" id="{9E3CC9B8-6810-43A6-AA94-2A3EB1C5E45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27939" y="3276600"/>
                              <a:ext cx="1125538" cy="415925"/>
                            </a:xfrm>
                            <a:prstGeom prst="rect">
                              <a:avLst/>
                            </a:prstGeom>
                            <a:solidFill>
                              <a:schemeClr val="tx2"/>
                            </a:solidFill>
                            <a:ln>
                              <a:noFill/>
                            </a:ln>
                            <a:effectLst/>
                          </p:spPr>
                        </p:pic>
                      </p:oleObj>
                    </mc:Fallback>
                  </mc:AlternateContent>
                </a:graphicData>
              </a:graphic>
            </p:graphicFrame>
            <p:sp>
              <p:nvSpPr>
                <p:cNvPr id="29" name="Line 55">
                  <a:extLst>
                    <a:ext uri="{FF2B5EF4-FFF2-40B4-BE49-F238E27FC236}">
                      <a16:creationId xmlns:a16="http://schemas.microsoft.com/office/drawing/2014/main" id="{FDF9AB14-3525-497A-AA9C-4406BF4E8181}"/>
                    </a:ext>
                  </a:extLst>
                </p:cNvPr>
                <p:cNvSpPr>
                  <a:spLocks noChangeShapeType="1"/>
                </p:cNvSpPr>
                <p:nvPr/>
              </p:nvSpPr>
              <p:spPr bwMode="auto">
                <a:xfrm>
                  <a:off x="2899514" y="6248400"/>
                  <a:ext cx="673100" cy="0"/>
                </a:xfrm>
                <a:prstGeom prst="line">
                  <a:avLst/>
                </a:prstGeom>
                <a:noFill/>
                <a:ln w="38100">
                  <a:solidFill>
                    <a:srgbClr val="FF0000"/>
                  </a:solidFill>
                  <a:round/>
                  <a:headEnd type="oval" w="med" len="med"/>
                  <a:tailEnd/>
                </a:ln>
              </p:spPr>
              <p:txBody>
                <a:bodyPr/>
                <a:lstStyle/>
                <a:p>
                  <a:endParaRPr lang="en-IN"/>
                </a:p>
              </p:txBody>
            </p:sp>
            <p:sp>
              <p:nvSpPr>
                <p:cNvPr id="30" name="Line 56">
                  <a:extLst>
                    <a:ext uri="{FF2B5EF4-FFF2-40B4-BE49-F238E27FC236}">
                      <a16:creationId xmlns:a16="http://schemas.microsoft.com/office/drawing/2014/main" id="{4905497E-E8F1-4019-9686-ECCF539D5CB3}"/>
                    </a:ext>
                  </a:extLst>
                </p:cNvPr>
                <p:cNvSpPr>
                  <a:spLocks noChangeShapeType="1"/>
                </p:cNvSpPr>
                <p:nvPr/>
              </p:nvSpPr>
              <p:spPr bwMode="auto">
                <a:xfrm>
                  <a:off x="3559914" y="5486400"/>
                  <a:ext cx="304800" cy="0"/>
                </a:xfrm>
                <a:prstGeom prst="line">
                  <a:avLst/>
                </a:prstGeom>
                <a:noFill/>
                <a:ln w="38100">
                  <a:solidFill>
                    <a:srgbClr val="FF0000"/>
                  </a:solidFill>
                  <a:round/>
                  <a:headEnd/>
                  <a:tailEnd type="triangle" w="med" len="med"/>
                </a:ln>
              </p:spPr>
              <p:txBody>
                <a:bodyPr/>
                <a:lstStyle/>
                <a:p>
                  <a:endParaRPr lang="en-IN"/>
                </a:p>
              </p:txBody>
            </p:sp>
            <p:sp>
              <p:nvSpPr>
                <p:cNvPr id="31" name="Line 57">
                  <a:extLst>
                    <a:ext uri="{FF2B5EF4-FFF2-40B4-BE49-F238E27FC236}">
                      <a16:creationId xmlns:a16="http://schemas.microsoft.com/office/drawing/2014/main" id="{C0CD4B2B-612B-4BD0-9415-D1858A81FF89}"/>
                    </a:ext>
                  </a:extLst>
                </p:cNvPr>
                <p:cNvSpPr>
                  <a:spLocks noChangeShapeType="1"/>
                </p:cNvSpPr>
                <p:nvPr/>
              </p:nvSpPr>
              <p:spPr bwMode="auto">
                <a:xfrm flipV="1">
                  <a:off x="3559914" y="5473700"/>
                  <a:ext cx="0" cy="762000"/>
                </a:xfrm>
                <a:prstGeom prst="line">
                  <a:avLst/>
                </a:prstGeom>
                <a:noFill/>
                <a:ln w="38100">
                  <a:solidFill>
                    <a:srgbClr val="FF0000"/>
                  </a:solidFill>
                  <a:round/>
                  <a:headEnd/>
                  <a:tailEnd/>
                </a:ln>
              </p:spPr>
              <p:txBody>
                <a:bodyPr/>
                <a:lstStyle/>
                <a:p>
                  <a:endParaRPr lang="en-IN"/>
                </a:p>
              </p:txBody>
            </p:sp>
            <p:sp>
              <p:nvSpPr>
                <p:cNvPr id="32" name="Line 58">
                  <a:extLst>
                    <a:ext uri="{FF2B5EF4-FFF2-40B4-BE49-F238E27FC236}">
                      <a16:creationId xmlns:a16="http://schemas.microsoft.com/office/drawing/2014/main" id="{FD012732-6294-49D4-8E93-025B3BBF27F0}"/>
                    </a:ext>
                  </a:extLst>
                </p:cNvPr>
                <p:cNvSpPr>
                  <a:spLocks noChangeShapeType="1"/>
                </p:cNvSpPr>
                <p:nvPr/>
              </p:nvSpPr>
              <p:spPr bwMode="auto">
                <a:xfrm>
                  <a:off x="6794500" y="2667000"/>
                  <a:ext cx="304800" cy="0"/>
                </a:xfrm>
                <a:prstGeom prst="line">
                  <a:avLst/>
                </a:prstGeom>
                <a:noFill/>
                <a:ln w="38100">
                  <a:solidFill>
                    <a:srgbClr val="FF0000"/>
                  </a:solidFill>
                  <a:round/>
                  <a:headEnd type="diamond" w="med" len="med"/>
                  <a:tailEnd type="triangle" w="med" len="med"/>
                </a:ln>
              </p:spPr>
              <p:txBody>
                <a:bodyPr/>
                <a:lstStyle/>
                <a:p>
                  <a:endParaRPr lang="en-IN"/>
                </a:p>
              </p:txBody>
            </p:sp>
            <p:sp>
              <p:nvSpPr>
                <p:cNvPr id="33" name="Line 59">
                  <a:extLst>
                    <a:ext uri="{FF2B5EF4-FFF2-40B4-BE49-F238E27FC236}">
                      <a16:creationId xmlns:a16="http://schemas.microsoft.com/office/drawing/2014/main" id="{FA75F6AA-D4C2-412C-B53F-77D3CC024F88}"/>
                    </a:ext>
                  </a:extLst>
                </p:cNvPr>
                <p:cNvSpPr>
                  <a:spLocks noChangeShapeType="1"/>
                </p:cNvSpPr>
                <p:nvPr/>
              </p:nvSpPr>
              <p:spPr bwMode="auto">
                <a:xfrm flipH="1" flipV="1">
                  <a:off x="6337300" y="2438400"/>
                  <a:ext cx="457200" cy="228600"/>
                </a:xfrm>
                <a:prstGeom prst="line">
                  <a:avLst/>
                </a:prstGeom>
                <a:noFill/>
                <a:ln w="12700">
                  <a:solidFill>
                    <a:srgbClr val="FF3333"/>
                  </a:solidFill>
                  <a:round/>
                  <a:headEnd type="diamond" w="med" len="med"/>
                  <a:tailEnd/>
                </a:ln>
              </p:spPr>
              <p:txBody>
                <a:bodyPr/>
                <a:lstStyle/>
                <a:p>
                  <a:endParaRPr lang="en-IN"/>
                </a:p>
              </p:txBody>
            </p:sp>
            <p:sp>
              <p:nvSpPr>
                <p:cNvPr id="34" name="Line 60">
                  <a:extLst>
                    <a:ext uri="{FF2B5EF4-FFF2-40B4-BE49-F238E27FC236}">
                      <a16:creationId xmlns:a16="http://schemas.microsoft.com/office/drawing/2014/main" id="{2EB2AEC5-4F02-481D-A7EE-4AF1B9509646}"/>
                    </a:ext>
                  </a:extLst>
                </p:cNvPr>
                <p:cNvSpPr>
                  <a:spLocks noChangeShapeType="1"/>
                </p:cNvSpPr>
                <p:nvPr/>
              </p:nvSpPr>
              <p:spPr bwMode="auto">
                <a:xfrm flipV="1">
                  <a:off x="6489700" y="2552700"/>
                  <a:ext cx="38100" cy="1714500"/>
                </a:xfrm>
                <a:prstGeom prst="line">
                  <a:avLst/>
                </a:prstGeom>
                <a:noFill/>
                <a:ln w="28575">
                  <a:solidFill>
                    <a:srgbClr val="FF0000"/>
                  </a:solidFill>
                  <a:prstDash val="dash"/>
                  <a:round/>
                  <a:headEnd/>
                  <a:tailEnd type="triangle" w="med" len="med"/>
                </a:ln>
              </p:spPr>
              <p:txBody>
                <a:bodyPr/>
                <a:lstStyle/>
                <a:p>
                  <a:endParaRPr lang="en-IN"/>
                </a:p>
              </p:txBody>
            </p:sp>
            <p:sp>
              <p:nvSpPr>
                <p:cNvPr id="35" name="Line 61">
                  <a:extLst>
                    <a:ext uri="{FF2B5EF4-FFF2-40B4-BE49-F238E27FC236}">
                      <a16:creationId xmlns:a16="http://schemas.microsoft.com/office/drawing/2014/main" id="{AEF097C6-E8C8-464C-B6F6-220B32874C88}"/>
                    </a:ext>
                  </a:extLst>
                </p:cNvPr>
                <p:cNvSpPr>
                  <a:spLocks noChangeShapeType="1"/>
                </p:cNvSpPr>
                <p:nvPr/>
              </p:nvSpPr>
              <p:spPr bwMode="auto">
                <a:xfrm>
                  <a:off x="5969000" y="4279900"/>
                  <a:ext cx="533400" cy="0"/>
                </a:xfrm>
                <a:prstGeom prst="line">
                  <a:avLst/>
                </a:prstGeom>
                <a:noFill/>
                <a:ln w="28575">
                  <a:solidFill>
                    <a:srgbClr val="FF0000"/>
                  </a:solidFill>
                  <a:prstDash val="dash"/>
                  <a:round/>
                  <a:headEnd/>
                  <a:tailEnd/>
                </a:ln>
              </p:spPr>
              <p:txBody>
                <a:bodyPr/>
                <a:lstStyle/>
                <a:p>
                  <a:endParaRPr lang="en-IN"/>
                </a:p>
              </p:txBody>
            </p:sp>
            <p:sp>
              <p:nvSpPr>
                <p:cNvPr id="36" name="AutoShape 66">
                  <a:extLst>
                    <a:ext uri="{FF2B5EF4-FFF2-40B4-BE49-F238E27FC236}">
                      <a16:creationId xmlns:a16="http://schemas.microsoft.com/office/drawing/2014/main" id="{7F8BEFB9-FDD5-45D3-9302-F7B319FDB512}"/>
                    </a:ext>
                  </a:extLst>
                </p:cNvPr>
                <p:cNvSpPr>
                  <a:spLocks noChangeArrowheads="1"/>
                </p:cNvSpPr>
                <p:nvPr/>
              </p:nvSpPr>
              <p:spPr bwMode="auto">
                <a:xfrm>
                  <a:off x="7861300" y="22860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p:txBody>
            </p:sp>
            <p:sp>
              <p:nvSpPr>
                <p:cNvPr id="37" name="Line 67">
                  <a:extLst>
                    <a:ext uri="{FF2B5EF4-FFF2-40B4-BE49-F238E27FC236}">
                      <a16:creationId xmlns:a16="http://schemas.microsoft.com/office/drawing/2014/main" id="{6EA00AA3-063F-48CE-A8A8-0EA408D12C3A}"/>
                    </a:ext>
                  </a:extLst>
                </p:cNvPr>
                <p:cNvSpPr>
                  <a:spLocks noChangeShapeType="1"/>
                </p:cNvSpPr>
                <p:nvPr/>
              </p:nvSpPr>
              <p:spPr bwMode="auto">
                <a:xfrm>
                  <a:off x="8674100" y="2628900"/>
                  <a:ext cx="304800" cy="0"/>
                </a:xfrm>
                <a:prstGeom prst="line">
                  <a:avLst/>
                </a:prstGeom>
                <a:noFill/>
                <a:ln w="38100">
                  <a:solidFill>
                    <a:srgbClr val="FF0000"/>
                  </a:solidFill>
                  <a:round/>
                  <a:headEnd/>
                  <a:tailEnd type="triangle" w="med" len="med"/>
                </a:ln>
              </p:spPr>
              <p:txBody>
                <a:bodyPr/>
                <a:lstStyle/>
                <a:p>
                  <a:endParaRPr lang="en-IN"/>
                </a:p>
              </p:txBody>
            </p:sp>
            <p:sp>
              <p:nvSpPr>
                <p:cNvPr id="38" name="Text Box 74">
                  <a:extLst>
                    <a:ext uri="{FF2B5EF4-FFF2-40B4-BE49-F238E27FC236}">
                      <a16:creationId xmlns:a16="http://schemas.microsoft.com/office/drawing/2014/main" id="{4A9ABCD5-BF5D-4112-ADEB-F55725AE24A7}"/>
                    </a:ext>
                  </a:extLst>
                </p:cNvPr>
                <p:cNvSpPr txBox="1">
                  <a:spLocks noChangeArrowheads="1"/>
                </p:cNvSpPr>
                <p:nvPr/>
              </p:nvSpPr>
              <p:spPr bwMode="auto">
                <a:xfrm>
                  <a:off x="9061450" y="3733800"/>
                  <a:ext cx="1690688" cy="461963"/>
                </a:xfrm>
                <a:prstGeom prst="rect">
                  <a:avLst/>
                </a:prstGeom>
                <a:noFill/>
                <a:ln w="9525">
                  <a:noFill/>
                  <a:miter lim="800000"/>
                  <a:headEnd/>
                  <a:tailEnd/>
                </a:ln>
              </p:spPr>
              <p:txBody>
                <a:bodyPr>
                  <a:spAutoFit/>
                </a:bodyPr>
                <a:lstStyle/>
                <a:p>
                  <a:r>
                    <a:rPr lang="en-US" sz="2400" b="1">
                      <a:solidFill>
                        <a:srgbClr val="CC99FF"/>
                      </a:solidFill>
                      <a:latin typeface="Calibri" pitchFamily="34" charset="0"/>
                    </a:rPr>
                    <a:t>INTERRUPT</a:t>
                  </a:r>
                </a:p>
              </p:txBody>
            </p:sp>
            <p:sp>
              <p:nvSpPr>
                <p:cNvPr id="39" name="Line 77">
                  <a:extLst>
                    <a:ext uri="{FF2B5EF4-FFF2-40B4-BE49-F238E27FC236}">
                      <a16:creationId xmlns:a16="http://schemas.microsoft.com/office/drawing/2014/main" id="{0E7A9EC4-9428-4248-BFA9-CB22A07792A4}"/>
                    </a:ext>
                  </a:extLst>
                </p:cNvPr>
                <p:cNvSpPr>
                  <a:spLocks noChangeShapeType="1"/>
                </p:cNvSpPr>
                <p:nvPr/>
              </p:nvSpPr>
              <p:spPr bwMode="auto">
                <a:xfrm>
                  <a:off x="10147300" y="2590800"/>
                  <a:ext cx="0" cy="1066800"/>
                </a:xfrm>
                <a:prstGeom prst="line">
                  <a:avLst/>
                </a:prstGeom>
                <a:noFill/>
                <a:ln w="38100">
                  <a:solidFill>
                    <a:srgbClr val="FF0000"/>
                  </a:solidFill>
                  <a:round/>
                  <a:headEnd/>
                  <a:tailEnd type="triangle" w="med" len="med"/>
                </a:ln>
              </p:spPr>
              <p:txBody>
                <a:bodyPr/>
                <a:lstStyle/>
                <a:p>
                  <a:endParaRPr lang="en-IN"/>
                </a:p>
              </p:txBody>
            </p:sp>
            <p:sp>
              <p:nvSpPr>
                <p:cNvPr id="40" name="AutoShape 85">
                  <a:extLst>
                    <a:ext uri="{FF2B5EF4-FFF2-40B4-BE49-F238E27FC236}">
                      <a16:creationId xmlns:a16="http://schemas.microsoft.com/office/drawing/2014/main" id="{5CCCFF60-B1F0-40BA-9C80-D65FEE962513}"/>
                    </a:ext>
                  </a:extLst>
                </p:cNvPr>
                <p:cNvSpPr>
                  <a:spLocks noChangeArrowheads="1"/>
                </p:cNvSpPr>
                <p:nvPr/>
              </p:nvSpPr>
              <p:spPr bwMode="auto">
                <a:xfrm>
                  <a:off x="8991600" y="22860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TF0</a:t>
                  </a:r>
                </a:p>
              </p:txBody>
            </p:sp>
            <p:sp>
              <p:nvSpPr>
                <p:cNvPr id="41" name="Line 86">
                  <a:extLst>
                    <a:ext uri="{FF2B5EF4-FFF2-40B4-BE49-F238E27FC236}">
                      <a16:creationId xmlns:a16="http://schemas.microsoft.com/office/drawing/2014/main" id="{AB5E55D8-5BAE-4F6E-9A0A-8C1BB7AB1AB0}"/>
                    </a:ext>
                  </a:extLst>
                </p:cNvPr>
                <p:cNvSpPr>
                  <a:spLocks noChangeShapeType="1"/>
                </p:cNvSpPr>
                <p:nvPr/>
              </p:nvSpPr>
              <p:spPr bwMode="auto">
                <a:xfrm>
                  <a:off x="9829800" y="2616200"/>
                  <a:ext cx="304800" cy="0"/>
                </a:xfrm>
                <a:prstGeom prst="line">
                  <a:avLst/>
                </a:prstGeom>
                <a:noFill/>
                <a:ln w="38100">
                  <a:solidFill>
                    <a:srgbClr val="FF0000"/>
                  </a:solidFill>
                  <a:round/>
                  <a:headEnd/>
                  <a:tailEnd/>
                </a:ln>
              </p:spPr>
              <p:txBody>
                <a:bodyPr/>
                <a:lstStyle/>
                <a:p>
                  <a:endParaRPr lang="en-IN"/>
                </a:p>
              </p:txBody>
            </p:sp>
          </p:grpSp>
          <p:graphicFrame>
            <p:nvGraphicFramePr>
              <p:cNvPr id="43" name="Object 3">
                <a:extLst>
                  <a:ext uri="{FF2B5EF4-FFF2-40B4-BE49-F238E27FC236}">
                    <a16:creationId xmlns:a16="http://schemas.microsoft.com/office/drawing/2014/main" id="{4B656A55-EEA1-41AF-B38D-FF5530B38256}"/>
                  </a:ext>
                </a:extLst>
              </p:cNvPr>
              <p:cNvGraphicFramePr>
                <a:graphicFrameLocks noChangeAspect="1"/>
              </p:cNvGraphicFramePr>
              <p:nvPr/>
            </p:nvGraphicFramePr>
            <p:xfrm>
              <a:off x="5267379" y="2438400"/>
              <a:ext cx="836613" cy="311150"/>
            </p:xfrm>
            <a:graphic>
              <a:graphicData uri="http://schemas.openxmlformats.org/presentationml/2006/ole">
                <mc:AlternateContent xmlns:mc="http://schemas.openxmlformats.org/markup-compatibility/2006">
                  <mc:Choice xmlns:v="urn:schemas-microsoft-com:vml" Requires="v">
                    <p:oleObj spid="_x0000_s2061" name="Equation" r:id="rId13" imgW="545760" imgH="203040" progId="">
                      <p:embed/>
                    </p:oleObj>
                  </mc:Choice>
                  <mc:Fallback>
                    <p:oleObj name="Equation" r:id="rId13" imgW="545760" imgH="203040" progId="">
                      <p:embed/>
                      <p:pic>
                        <p:nvPicPr>
                          <p:cNvPr id="43" name="Object 3">
                            <a:extLst>
                              <a:ext uri="{FF2B5EF4-FFF2-40B4-BE49-F238E27FC236}">
                                <a16:creationId xmlns:a16="http://schemas.microsoft.com/office/drawing/2014/main" id="{4B656A55-EEA1-41AF-B38D-FF5530B3825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67379" y="2438400"/>
                            <a:ext cx="836613" cy="311150"/>
                          </a:xfrm>
                          <a:prstGeom prst="rect">
                            <a:avLst/>
                          </a:prstGeom>
                          <a:solidFill>
                            <a:schemeClr val="tx2"/>
                          </a:solidFill>
                          <a:ln>
                            <a:noFill/>
                          </a:ln>
                          <a:effectLst/>
                        </p:spPr>
                      </p:pic>
                    </p:oleObj>
                  </mc:Fallback>
                </mc:AlternateContent>
              </a:graphicData>
            </a:graphic>
          </p:graphicFrame>
        </p:grpSp>
        <p:sp>
          <p:nvSpPr>
            <p:cNvPr id="45" name="Line 29">
              <a:extLst>
                <a:ext uri="{FF2B5EF4-FFF2-40B4-BE49-F238E27FC236}">
                  <a16:creationId xmlns:a16="http://schemas.microsoft.com/office/drawing/2014/main" id="{4072BF78-DDD8-43DA-8515-F79F0A986786}"/>
                </a:ext>
              </a:extLst>
            </p:cNvPr>
            <p:cNvSpPr>
              <a:spLocks noChangeShapeType="1"/>
            </p:cNvSpPr>
            <p:nvPr/>
          </p:nvSpPr>
          <p:spPr bwMode="auto">
            <a:xfrm>
              <a:off x="4809386" y="1600200"/>
              <a:ext cx="304800" cy="0"/>
            </a:xfrm>
            <a:prstGeom prst="line">
              <a:avLst/>
            </a:prstGeom>
            <a:noFill/>
            <a:ln w="38100">
              <a:solidFill>
                <a:srgbClr val="FF0000"/>
              </a:solidFill>
              <a:round/>
              <a:headEnd/>
              <a:tailEnd/>
            </a:ln>
          </p:spPr>
          <p:txBody>
            <a:bodyPr/>
            <a:lstStyle/>
            <a:p>
              <a:endParaRPr lang="en-IN"/>
            </a:p>
          </p:txBody>
        </p:sp>
      </p:grpSp>
      <p:sp>
        <p:nvSpPr>
          <p:cNvPr id="47" name="Title 45">
            <a:extLst>
              <a:ext uri="{FF2B5EF4-FFF2-40B4-BE49-F238E27FC236}">
                <a16:creationId xmlns:a16="http://schemas.microsoft.com/office/drawing/2014/main" id="{ED4BEA66-53FC-4A71-8133-A3441DC371F7}"/>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48" name="Title 45">
            <a:extLst>
              <a:ext uri="{FF2B5EF4-FFF2-40B4-BE49-F238E27FC236}">
                <a16:creationId xmlns:a16="http://schemas.microsoft.com/office/drawing/2014/main" id="{3C88ED92-0421-404D-9383-B8FC4D76D06E}"/>
              </a:ext>
            </a:extLst>
          </p:cNvPr>
          <p:cNvSpPr txBox="1">
            <a:spLocks/>
          </p:cNvSpPr>
          <p:nvPr/>
        </p:nvSpPr>
        <p:spPr>
          <a:xfrm>
            <a:off x="0" y="609600"/>
            <a:ext cx="1517650" cy="5516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a:t>
            </a:r>
          </a:p>
        </p:txBody>
      </p:sp>
      <p:sp>
        <p:nvSpPr>
          <p:cNvPr id="50" name="TextBox 49">
            <a:extLst>
              <a:ext uri="{FF2B5EF4-FFF2-40B4-BE49-F238E27FC236}">
                <a16:creationId xmlns:a16="http://schemas.microsoft.com/office/drawing/2014/main" id="{C2F1E088-3CC9-4223-ADA8-9A102F90389E}"/>
              </a:ext>
            </a:extLst>
          </p:cNvPr>
          <p:cNvSpPr txBox="1"/>
          <p:nvPr/>
        </p:nvSpPr>
        <p:spPr>
          <a:xfrm>
            <a:off x="5580173" y="4667698"/>
            <a:ext cx="6155870" cy="1938992"/>
          </a:xfrm>
          <a:prstGeom prst="rect">
            <a:avLst/>
          </a:prstGeom>
          <a:noFill/>
        </p:spPr>
        <p:txBody>
          <a:bodyPr wrap="square">
            <a:spAutoFit/>
          </a:bodyPr>
          <a:lstStyle/>
          <a:p>
            <a:pPr marL="342900" indent="-342900" algn="just">
              <a:buFont typeface="Wingdings" panose="05000000000000000000" pitchFamily="2" charset="2"/>
              <a:buChar char="§"/>
            </a:pPr>
            <a:r>
              <a:rPr lang="en-US" sz="2400" dirty="0">
                <a:ea typeface="Calibri" pitchFamily="34" charset="0"/>
              </a:rPr>
              <a:t> The oscillator clock pulse will reach the timer, if the </a:t>
            </a:r>
            <a:r>
              <a:rPr lang="en-US" sz="2400" dirty="0">
                <a:solidFill>
                  <a:srgbClr val="00B050"/>
                </a:solidFill>
                <a:ea typeface="Calibri" pitchFamily="34" charset="0"/>
              </a:rPr>
              <a:t>C/T</a:t>
            </a:r>
            <a:r>
              <a:rPr lang="en-US" sz="2400" dirty="0">
                <a:ea typeface="Calibri" pitchFamily="34" charset="0"/>
              </a:rPr>
              <a:t> bit in the TMOD must be </a:t>
            </a:r>
            <a:r>
              <a:rPr lang="en-US" sz="2400" dirty="0">
                <a:solidFill>
                  <a:srgbClr val="FF0000"/>
                </a:solidFill>
                <a:ea typeface="Calibri" pitchFamily="34" charset="0"/>
              </a:rPr>
              <a:t>‘0’</a:t>
            </a:r>
            <a:r>
              <a:rPr lang="en-US" sz="2400" dirty="0">
                <a:ea typeface="Calibri" pitchFamily="34" charset="0"/>
              </a:rPr>
              <a:t>, </a:t>
            </a:r>
            <a:r>
              <a:rPr lang="en-US" sz="2400" dirty="0">
                <a:solidFill>
                  <a:srgbClr val="00B050"/>
                </a:solidFill>
                <a:ea typeface="Calibri" pitchFamily="34" charset="0"/>
              </a:rPr>
              <a:t>TR0 </a:t>
            </a:r>
            <a:r>
              <a:rPr lang="en-US" sz="2400" dirty="0">
                <a:ea typeface="Calibri" pitchFamily="34" charset="0"/>
              </a:rPr>
              <a:t>in the TCON must be </a:t>
            </a:r>
            <a:r>
              <a:rPr lang="en-US" sz="2400" dirty="0">
                <a:solidFill>
                  <a:srgbClr val="FF0000"/>
                </a:solidFill>
                <a:ea typeface="Calibri" pitchFamily="34" charset="0"/>
              </a:rPr>
              <a:t>1</a:t>
            </a:r>
            <a:r>
              <a:rPr lang="en-US" sz="2400" dirty="0">
                <a:ea typeface="Calibri" pitchFamily="34" charset="0"/>
              </a:rPr>
              <a:t>(timer run) and  the </a:t>
            </a:r>
            <a:r>
              <a:rPr lang="en-US" sz="2400" dirty="0">
                <a:solidFill>
                  <a:srgbClr val="00B050"/>
                </a:solidFill>
                <a:ea typeface="Calibri" pitchFamily="34" charset="0"/>
              </a:rPr>
              <a:t>gate</a:t>
            </a:r>
            <a:r>
              <a:rPr lang="en-US" sz="2400" dirty="0">
                <a:ea typeface="Calibri" pitchFamily="34" charset="0"/>
              </a:rPr>
              <a:t> bit in the TMOD must be </a:t>
            </a:r>
            <a:r>
              <a:rPr lang="en-US" sz="2400" dirty="0">
                <a:solidFill>
                  <a:srgbClr val="FF0000"/>
                </a:solidFill>
                <a:ea typeface="Calibri" pitchFamily="34" charset="0"/>
              </a:rPr>
              <a:t>‘0’</a:t>
            </a:r>
            <a:r>
              <a:rPr lang="en-US" sz="2400" dirty="0">
                <a:ea typeface="Calibri" pitchFamily="34" charset="0"/>
              </a:rPr>
              <a:t> or external pin  </a:t>
            </a:r>
            <a:r>
              <a:rPr lang="en-US" sz="2400" dirty="0">
                <a:solidFill>
                  <a:srgbClr val="00B050"/>
                </a:solidFill>
                <a:ea typeface="Calibri" pitchFamily="34" charset="0"/>
              </a:rPr>
              <a:t>INT0</a:t>
            </a:r>
            <a:r>
              <a:rPr lang="en-US" sz="2400" dirty="0">
                <a:ea typeface="Calibri" pitchFamily="34" charset="0"/>
              </a:rPr>
              <a:t> must be </a:t>
            </a:r>
            <a:r>
              <a:rPr lang="en-US" sz="2400" dirty="0">
                <a:solidFill>
                  <a:srgbClr val="FF0000"/>
                </a:solidFill>
                <a:ea typeface="Calibri" pitchFamily="34" charset="0"/>
              </a:rPr>
              <a:t>‘1</a:t>
            </a:r>
            <a:endParaRPr lang="en-IN" sz="2400" dirty="0"/>
          </a:p>
        </p:txBody>
      </p:sp>
      <p:pic>
        <p:nvPicPr>
          <p:cNvPr id="51" name="Picture 8">
            <a:extLst>
              <a:ext uri="{FF2B5EF4-FFF2-40B4-BE49-F238E27FC236}">
                <a16:creationId xmlns:a16="http://schemas.microsoft.com/office/drawing/2014/main" id="{EA5AB563-1F48-4DC7-BFA8-CF82A2C3BC64}"/>
              </a:ext>
            </a:extLst>
          </p:cNvPr>
          <p:cNvPicPr>
            <a:picLocks noChangeAspect="1" noChangeArrowheads="1"/>
          </p:cNvPicPr>
          <p:nvPr/>
        </p:nvPicPr>
        <p:blipFill>
          <a:blip r:embed="rId15" cstate="print"/>
          <a:srcRect/>
          <a:stretch>
            <a:fillRect/>
          </a:stretch>
        </p:blipFill>
        <p:spPr bwMode="auto">
          <a:xfrm>
            <a:off x="6598843" y="194469"/>
            <a:ext cx="4953000" cy="781050"/>
          </a:xfrm>
          <a:prstGeom prst="rect">
            <a:avLst/>
          </a:prstGeom>
          <a:noFill/>
          <a:ln w="9525">
            <a:noFill/>
            <a:miter lim="800000"/>
            <a:headEnd/>
            <a:tailEnd/>
          </a:ln>
        </p:spPr>
      </p:pic>
      <p:pic>
        <p:nvPicPr>
          <p:cNvPr id="52" name="Picture 9">
            <a:extLst>
              <a:ext uri="{FF2B5EF4-FFF2-40B4-BE49-F238E27FC236}">
                <a16:creationId xmlns:a16="http://schemas.microsoft.com/office/drawing/2014/main" id="{73C3FFD2-6963-45ED-8FA3-3BA5E718C73A}"/>
              </a:ext>
            </a:extLst>
          </p:cNvPr>
          <p:cNvPicPr>
            <a:picLocks noChangeAspect="1" noChangeArrowheads="1"/>
          </p:cNvPicPr>
          <p:nvPr/>
        </p:nvPicPr>
        <p:blipFill>
          <a:blip r:embed="rId16" cstate="print"/>
          <a:srcRect/>
          <a:stretch>
            <a:fillRect/>
          </a:stretch>
        </p:blipFill>
        <p:spPr bwMode="auto">
          <a:xfrm>
            <a:off x="6608368" y="1081881"/>
            <a:ext cx="4924425" cy="809625"/>
          </a:xfrm>
          <a:prstGeom prst="rect">
            <a:avLst/>
          </a:prstGeom>
          <a:noFill/>
          <a:ln w="9525">
            <a:noFill/>
            <a:miter lim="800000"/>
            <a:headEnd/>
            <a:tailEnd/>
          </a:ln>
        </p:spPr>
      </p:pic>
      <p:sp>
        <p:nvSpPr>
          <p:cNvPr id="53" name="Rectangle 52">
            <a:extLst>
              <a:ext uri="{FF2B5EF4-FFF2-40B4-BE49-F238E27FC236}">
                <a16:creationId xmlns:a16="http://schemas.microsoft.com/office/drawing/2014/main" id="{F8D844B8-503C-47F1-BDAC-9F423882EB52}"/>
              </a:ext>
            </a:extLst>
          </p:cNvPr>
          <p:cNvSpPr>
            <a:spLocks noChangeArrowheads="1"/>
          </p:cNvSpPr>
          <p:nvPr/>
        </p:nvSpPr>
        <p:spPr bwMode="auto">
          <a:xfrm>
            <a:off x="9701953" y="640160"/>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54" name="Rectangle 53">
            <a:extLst>
              <a:ext uri="{FF2B5EF4-FFF2-40B4-BE49-F238E27FC236}">
                <a16:creationId xmlns:a16="http://schemas.microsoft.com/office/drawing/2014/main" id="{D0A92853-0B34-4DF3-8FBC-A991E7B1E42B}"/>
              </a:ext>
            </a:extLst>
          </p:cNvPr>
          <p:cNvSpPr>
            <a:spLocks noChangeArrowheads="1"/>
          </p:cNvSpPr>
          <p:nvPr/>
        </p:nvSpPr>
        <p:spPr bwMode="auto">
          <a:xfrm>
            <a:off x="8474528" y="1553936"/>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mc:AlternateContent xmlns:mc="http://schemas.openxmlformats.org/markup-compatibility/2006" xmlns:p14="http://schemas.microsoft.com/office/powerpoint/2010/main">
        <mc:Choice Requires="p14">
          <p:contentPart p14:bwMode="auto" r:id="rId17">
            <p14:nvContentPartPr>
              <p14:cNvPr id="55" name="Ink 54">
                <a:extLst>
                  <a:ext uri="{FF2B5EF4-FFF2-40B4-BE49-F238E27FC236}">
                    <a16:creationId xmlns:a16="http://schemas.microsoft.com/office/drawing/2014/main" id="{0BD1D3C0-0E6A-44AB-94CC-26F8AE3C1FD5}"/>
                  </a:ext>
                </a:extLst>
              </p14:cNvPr>
              <p14:cNvContentPartPr/>
              <p14:nvPr/>
            </p14:nvContentPartPr>
            <p14:xfrm>
              <a:off x="7840114" y="5116509"/>
              <a:ext cx="165600" cy="26280"/>
            </p14:xfrm>
          </p:contentPart>
        </mc:Choice>
        <mc:Fallback xmlns="">
          <p:pic>
            <p:nvPicPr>
              <p:cNvPr id="55" name="Ink 54">
                <a:extLst>
                  <a:ext uri="{FF2B5EF4-FFF2-40B4-BE49-F238E27FC236}">
                    <a16:creationId xmlns:a16="http://schemas.microsoft.com/office/drawing/2014/main" id="{0BD1D3C0-0E6A-44AB-94CC-26F8AE3C1FD5}"/>
                  </a:ext>
                </a:extLst>
              </p:cNvPr>
              <p:cNvPicPr/>
              <p:nvPr/>
            </p:nvPicPr>
            <p:blipFill>
              <a:blip r:embed="rId18"/>
              <a:stretch>
                <a:fillRect/>
              </a:stretch>
            </p:blipFill>
            <p:spPr>
              <a:xfrm>
                <a:off x="7822474" y="5098869"/>
                <a:ext cx="201240" cy="61920"/>
              </a:xfrm>
              <a:prstGeom prst="rect">
                <a:avLst/>
              </a:prstGeom>
            </p:spPr>
          </p:pic>
        </mc:Fallback>
      </mc:AlternateContent>
      <p:sp>
        <p:nvSpPr>
          <p:cNvPr id="56" name="Rectangle 55">
            <a:extLst>
              <a:ext uri="{FF2B5EF4-FFF2-40B4-BE49-F238E27FC236}">
                <a16:creationId xmlns:a16="http://schemas.microsoft.com/office/drawing/2014/main" id="{CE715E43-3EB5-498F-8304-025FD7E7642A}"/>
              </a:ext>
            </a:extLst>
          </p:cNvPr>
          <p:cNvSpPr>
            <a:spLocks noChangeArrowheads="1"/>
          </p:cNvSpPr>
          <p:nvPr/>
        </p:nvSpPr>
        <p:spPr bwMode="auto">
          <a:xfrm>
            <a:off x="6679889" y="668907"/>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196238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ssolve">
                                      <p:cBhvr>
                                        <p:cTn id="12" dur="500"/>
                                        <p:tgtEl>
                                          <p:spTgt spid="52"/>
                                        </p:tgtEl>
                                      </p:cBhvr>
                                    </p:animEffect>
                                  </p:childTnLst>
                                </p:cTn>
                              </p:par>
                            </p:childTnLst>
                          </p:cTn>
                        </p:par>
                        <p:par>
                          <p:cTn id="13" fill="hold">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53"/>
                                        </p:tgtEl>
                                        <p:attrNameLst>
                                          <p:attrName>style.visibility</p:attrName>
                                        </p:attrNameLst>
                                      </p:cBhvr>
                                      <p:to>
                                        <p:strVal val="visible"/>
                                      </p:to>
                                    </p:set>
                                    <p:anim calcmode="lin" valueType="num">
                                      <p:cBhvr>
                                        <p:cTn id="16" dur="500" fill="hold"/>
                                        <p:tgtEl>
                                          <p:spTgt spid="53"/>
                                        </p:tgtEl>
                                        <p:attrNameLst>
                                          <p:attrName>ppt_w</p:attrName>
                                        </p:attrNameLst>
                                      </p:cBhvr>
                                      <p:tavLst>
                                        <p:tav tm="0">
                                          <p:val>
                                            <p:fltVal val="0"/>
                                          </p:val>
                                        </p:tav>
                                        <p:tav tm="100000">
                                          <p:val>
                                            <p:strVal val="#ppt_w"/>
                                          </p:val>
                                        </p:tav>
                                      </p:tavLst>
                                    </p:anim>
                                    <p:anim calcmode="lin" valueType="num">
                                      <p:cBhvr>
                                        <p:cTn id="17" dur="500" fill="hold"/>
                                        <p:tgtEl>
                                          <p:spTgt spid="53"/>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 calcmode="lin" valueType="num">
                                      <p:cBhvr>
                                        <p:cTn id="21" dur="500" fill="hold"/>
                                        <p:tgtEl>
                                          <p:spTgt spid="54"/>
                                        </p:tgtEl>
                                        <p:attrNameLst>
                                          <p:attrName>ppt_w</p:attrName>
                                        </p:attrNameLst>
                                      </p:cBhvr>
                                      <p:tavLst>
                                        <p:tav tm="0">
                                          <p:val>
                                            <p:fltVal val="0"/>
                                          </p:val>
                                        </p:tav>
                                        <p:tav tm="100000">
                                          <p:val>
                                            <p:strVal val="#ppt_w"/>
                                          </p:val>
                                        </p:tav>
                                      </p:tavLst>
                                    </p:anim>
                                    <p:anim calcmode="lin" valueType="num">
                                      <p:cBhvr>
                                        <p:cTn id="22" dur="500" fill="hold"/>
                                        <p:tgtEl>
                                          <p:spTgt spid="54"/>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3" presetClass="entr" presetSubtype="16"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 calcmode="lin" valueType="num">
                                      <p:cBhvr>
                                        <p:cTn id="26" dur="500" fill="hold"/>
                                        <p:tgtEl>
                                          <p:spTgt spid="56"/>
                                        </p:tgtEl>
                                        <p:attrNameLst>
                                          <p:attrName>ppt_w</p:attrName>
                                        </p:attrNameLst>
                                      </p:cBhvr>
                                      <p:tavLst>
                                        <p:tav tm="0">
                                          <p:val>
                                            <p:fltVal val="0"/>
                                          </p:val>
                                        </p:tav>
                                        <p:tav tm="100000">
                                          <p:val>
                                            <p:strVal val="#ppt_w"/>
                                          </p:val>
                                        </p:tav>
                                      </p:tavLst>
                                    </p:anim>
                                    <p:anim calcmode="lin" valueType="num">
                                      <p:cBhvr>
                                        <p:cTn id="27" dur="500" fill="hold"/>
                                        <p:tgtEl>
                                          <p:spTgt spid="5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3514BE43-849F-4FA9-89E1-5E1845D3E11B}"/>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5" name="Title 45">
            <a:extLst>
              <a:ext uri="{FF2B5EF4-FFF2-40B4-BE49-F238E27FC236}">
                <a16:creationId xmlns:a16="http://schemas.microsoft.com/office/drawing/2014/main" id="{7D3CA23E-666C-470A-BEDD-E8C13A10AB5E}"/>
              </a:ext>
            </a:extLst>
          </p:cNvPr>
          <p:cNvSpPr txBox="1">
            <a:spLocks/>
          </p:cNvSpPr>
          <p:nvPr/>
        </p:nvSpPr>
        <p:spPr>
          <a:xfrm>
            <a:off x="0" y="60960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0</a:t>
            </a:r>
          </a:p>
        </p:txBody>
      </p:sp>
      <p:grpSp>
        <p:nvGrpSpPr>
          <p:cNvPr id="97" name="Group 96">
            <a:extLst>
              <a:ext uri="{FF2B5EF4-FFF2-40B4-BE49-F238E27FC236}">
                <a16:creationId xmlns:a16="http://schemas.microsoft.com/office/drawing/2014/main" id="{52773DC1-FBE2-4128-B728-402E24FF3FCE}"/>
              </a:ext>
            </a:extLst>
          </p:cNvPr>
          <p:cNvGrpSpPr/>
          <p:nvPr/>
        </p:nvGrpSpPr>
        <p:grpSpPr>
          <a:xfrm>
            <a:off x="96157" y="1803513"/>
            <a:ext cx="8890000" cy="2225675"/>
            <a:chOff x="1143000" y="2362200"/>
            <a:chExt cx="8890000" cy="2225675"/>
          </a:xfrm>
        </p:grpSpPr>
        <p:sp>
          <p:nvSpPr>
            <p:cNvPr id="98" name="AutoShape 2">
              <a:extLst>
                <a:ext uri="{FF2B5EF4-FFF2-40B4-BE49-F238E27FC236}">
                  <a16:creationId xmlns:a16="http://schemas.microsoft.com/office/drawing/2014/main" id="{F659B7FF-132E-45C4-BAF0-88F5F8DD9D9A}"/>
                </a:ext>
              </a:extLst>
            </p:cNvPr>
            <p:cNvSpPr>
              <a:spLocks noChangeArrowheads="1"/>
            </p:cNvSpPr>
            <p:nvPr/>
          </p:nvSpPr>
          <p:spPr bwMode="auto">
            <a:xfrm>
              <a:off x="4267200" y="23622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TL0</a:t>
              </a:r>
            </a:p>
            <a:p>
              <a:pPr algn="ctr"/>
              <a:r>
                <a:rPr lang="en-US" sz="2400" b="1">
                  <a:solidFill>
                    <a:schemeClr val="tx1"/>
                  </a:solidFill>
                  <a:latin typeface="Calibri" pitchFamily="34" charset="0"/>
                </a:rPr>
                <a:t>(5 Bit)</a:t>
              </a:r>
            </a:p>
          </p:txBody>
        </p:sp>
        <p:sp>
          <p:nvSpPr>
            <p:cNvPr id="99" name="Text Box 4">
              <a:extLst>
                <a:ext uri="{FF2B5EF4-FFF2-40B4-BE49-F238E27FC236}">
                  <a16:creationId xmlns:a16="http://schemas.microsoft.com/office/drawing/2014/main" id="{B329974E-BE72-439C-87DF-30BECD14509B}"/>
                </a:ext>
              </a:extLst>
            </p:cNvPr>
            <p:cNvSpPr txBox="1">
              <a:spLocks noChangeArrowheads="1"/>
            </p:cNvSpPr>
            <p:nvPr/>
          </p:nvSpPr>
          <p:spPr bwMode="auto">
            <a:xfrm>
              <a:off x="8356600" y="2705100"/>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100" name="AutoShape 8">
              <a:extLst>
                <a:ext uri="{FF2B5EF4-FFF2-40B4-BE49-F238E27FC236}">
                  <a16:creationId xmlns:a16="http://schemas.microsoft.com/office/drawing/2014/main" id="{83C21EBF-04B5-49FD-9AC8-94C5EE798096}"/>
                </a:ext>
              </a:extLst>
            </p:cNvPr>
            <p:cNvSpPr>
              <a:spLocks noChangeArrowheads="1"/>
            </p:cNvSpPr>
            <p:nvPr/>
          </p:nvSpPr>
          <p:spPr bwMode="auto">
            <a:xfrm>
              <a:off x="1519238" y="23876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OSC</a:t>
              </a:r>
            </a:p>
          </p:txBody>
        </p:sp>
        <p:sp>
          <p:nvSpPr>
            <p:cNvPr id="101" name="AutoShape 9">
              <a:extLst>
                <a:ext uri="{FF2B5EF4-FFF2-40B4-BE49-F238E27FC236}">
                  <a16:creationId xmlns:a16="http://schemas.microsoft.com/office/drawing/2014/main" id="{668B1C75-E9F1-4A36-9700-30A9678BE01F}"/>
                </a:ext>
              </a:extLst>
            </p:cNvPr>
            <p:cNvSpPr>
              <a:spLocks noChangeArrowheads="1"/>
            </p:cNvSpPr>
            <p:nvPr/>
          </p:nvSpPr>
          <p:spPr bwMode="auto">
            <a:xfrm>
              <a:off x="2295525" y="23876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102" name="AutoShape 10">
              <a:extLst>
                <a:ext uri="{FF2B5EF4-FFF2-40B4-BE49-F238E27FC236}">
                  <a16:creationId xmlns:a16="http://schemas.microsoft.com/office/drawing/2014/main" id="{565B3A36-AB2C-4784-81DE-2130D9496ADF}"/>
                </a:ext>
              </a:extLst>
            </p:cNvPr>
            <p:cNvSpPr>
              <a:spLocks noChangeArrowheads="1"/>
            </p:cNvSpPr>
            <p:nvPr/>
          </p:nvSpPr>
          <p:spPr bwMode="auto">
            <a:xfrm rot="10800000">
              <a:off x="2244725" y="3871913"/>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03" name="AutoShape 11">
              <a:extLst>
                <a:ext uri="{FF2B5EF4-FFF2-40B4-BE49-F238E27FC236}">
                  <a16:creationId xmlns:a16="http://schemas.microsoft.com/office/drawing/2014/main" id="{9D76FE1B-3F7E-434D-A476-D978D7D74F69}"/>
                </a:ext>
              </a:extLst>
            </p:cNvPr>
            <p:cNvSpPr>
              <a:spLocks noChangeArrowheads="1"/>
            </p:cNvSpPr>
            <p:nvPr/>
          </p:nvSpPr>
          <p:spPr bwMode="auto">
            <a:xfrm>
              <a:off x="2984500" y="3441700"/>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04" name="Group 12">
              <a:extLst>
                <a:ext uri="{FF2B5EF4-FFF2-40B4-BE49-F238E27FC236}">
                  <a16:creationId xmlns:a16="http://schemas.microsoft.com/office/drawing/2014/main" id="{0CC9F707-5511-431B-8BB2-08B3B494C071}"/>
                </a:ext>
              </a:extLst>
            </p:cNvPr>
            <p:cNvGrpSpPr>
              <a:grpSpLocks/>
            </p:cNvGrpSpPr>
            <p:nvPr/>
          </p:nvGrpSpPr>
          <p:grpSpPr bwMode="auto">
            <a:xfrm>
              <a:off x="1700213" y="3849688"/>
              <a:ext cx="376237" cy="271462"/>
              <a:chOff x="3456" y="2400"/>
              <a:chExt cx="480" cy="384"/>
            </a:xfrm>
            <a:solidFill>
              <a:srgbClr val="00B0F0"/>
            </a:solidFill>
          </p:grpSpPr>
          <p:sp>
            <p:nvSpPr>
              <p:cNvPr id="135" name="AutoShape 13">
                <a:extLst>
                  <a:ext uri="{FF2B5EF4-FFF2-40B4-BE49-F238E27FC236}">
                    <a16:creationId xmlns:a16="http://schemas.microsoft.com/office/drawing/2014/main" id="{1CEBC075-81DD-492B-86AD-FB1F354AB28D}"/>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36" name="AutoShape 14">
                <a:extLst>
                  <a:ext uri="{FF2B5EF4-FFF2-40B4-BE49-F238E27FC236}">
                    <a16:creationId xmlns:a16="http://schemas.microsoft.com/office/drawing/2014/main" id="{58F0599A-ED40-46C5-AD09-0CDA9C6628C9}"/>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05" name="Line 15">
              <a:extLst>
                <a:ext uri="{FF2B5EF4-FFF2-40B4-BE49-F238E27FC236}">
                  <a16:creationId xmlns:a16="http://schemas.microsoft.com/office/drawing/2014/main" id="{277E2594-4E8B-4A1B-9F17-E6F8BB034ADA}"/>
                </a:ext>
              </a:extLst>
            </p:cNvPr>
            <p:cNvSpPr>
              <a:spLocks noChangeShapeType="1"/>
            </p:cNvSpPr>
            <p:nvPr/>
          </p:nvSpPr>
          <p:spPr bwMode="auto">
            <a:xfrm>
              <a:off x="1951038" y="2574925"/>
              <a:ext cx="338137" cy="0"/>
            </a:xfrm>
            <a:prstGeom prst="line">
              <a:avLst/>
            </a:prstGeom>
            <a:noFill/>
            <a:ln w="38100">
              <a:solidFill>
                <a:srgbClr val="FF0000"/>
              </a:solidFill>
              <a:round/>
              <a:headEnd/>
              <a:tailEnd type="triangle" w="med" len="med"/>
            </a:ln>
          </p:spPr>
          <p:txBody>
            <a:bodyPr/>
            <a:lstStyle/>
            <a:p>
              <a:endParaRPr lang="en-IN"/>
            </a:p>
          </p:txBody>
        </p:sp>
        <p:sp>
          <p:nvSpPr>
            <p:cNvPr id="106" name="Line 16">
              <a:extLst>
                <a:ext uri="{FF2B5EF4-FFF2-40B4-BE49-F238E27FC236}">
                  <a16:creationId xmlns:a16="http://schemas.microsoft.com/office/drawing/2014/main" id="{061FB3F1-A9C3-4D81-BFEB-9B8583E8C376}"/>
                </a:ext>
              </a:extLst>
            </p:cNvPr>
            <p:cNvSpPr>
              <a:spLocks noChangeShapeType="1"/>
            </p:cNvSpPr>
            <p:nvPr/>
          </p:nvSpPr>
          <p:spPr bwMode="auto">
            <a:xfrm>
              <a:off x="3022600" y="2897188"/>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107" name="Line 17">
              <a:extLst>
                <a:ext uri="{FF2B5EF4-FFF2-40B4-BE49-F238E27FC236}">
                  <a16:creationId xmlns:a16="http://schemas.microsoft.com/office/drawing/2014/main" id="{DE694969-9C66-44FD-A7D2-781BD90FFA56}"/>
                </a:ext>
              </a:extLst>
            </p:cNvPr>
            <p:cNvSpPr>
              <a:spLocks noChangeShapeType="1"/>
            </p:cNvSpPr>
            <p:nvPr/>
          </p:nvSpPr>
          <p:spPr bwMode="auto">
            <a:xfrm>
              <a:off x="2720975" y="2574925"/>
              <a:ext cx="150813" cy="0"/>
            </a:xfrm>
            <a:prstGeom prst="line">
              <a:avLst/>
            </a:prstGeom>
            <a:noFill/>
            <a:ln w="38100">
              <a:solidFill>
                <a:srgbClr val="FF0000"/>
              </a:solidFill>
              <a:round/>
              <a:headEnd/>
              <a:tailEnd/>
            </a:ln>
          </p:spPr>
          <p:txBody>
            <a:bodyPr/>
            <a:lstStyle/>
            <a:p>
              <a:endParaRPr lang="en-IN"/>
            </a:p>
          </p:txBody>
        </p:sp>
        <p:sp>
          <p:nvSpPr>
            <p:cNvPr id="108" name="Line 18">
              <a:extLst>
                <a:ext uri="{FF2B5EF4-FFF2-40B4-BE49-F238E27FC236}">
                  <a16:creationId xmlns:a16="http://schemas.microsoft.com/office/drawing/2014/main" id="{B8566891-FFBF-4E2C-9E11-896FF3A5C526}"/>
                </a:ext>
              </a:extLst>
            </p:cNvPr>
            <p:cNvSpPr>
              <a:spLocks noChangeShapeType="1"/>
            </p:cNvSpPr>
            <p:nvPr/>
          </p:nvSpPr>
          <p:spPr bwMode="auto">
            <a:xfrm>
              <a:off x="2082800" y="3984625"/>
              <a:ext cx="206375" cy="0"/>
            </a:xfrm>
            <a:prstGeom prst="line">
              <a:avLst/>
            </a:prstGeom>
            <a:noFill/>
            <a:ln w="38100">
              <a:solidFill>
                <a:srgbClr val="FF0000"/>
              </a:solidFill>
              <a:round/>
              <a:headEnd/>
              <a:tailEnd type="triangle" w="med" len="med"/>
            </a:ln>
          </p:spPr>
          <p:txBody>
            <a:bodyPr/>
            <a:lstStyle/>
            <a:p>
              <a:endParaRPr lang="en-IN"/>
            </a:p>
          </p:txBody>
        </p:sp>
        <p:sp>
          <p:nvSpPr>
            <p:cNvPr id="109" name="Line 19">
              <a:extLst>
                <a:ext uri="{FF2B5EF4-FFF2-40B4-BE49-F238E27FC236}">
                  <a16:creationId xmlns:a16="http://schemas.microsoft.com/office/drawing/2014/main" id="{7D9A4D7E-A58C-4F14-A38B-855846941A64}"/>
                </a:ext>
              </a:extLst>
            </p:cNvPr>
            <p:cNvSpPr>
              <a:spLocks noChangeShapeType="1"/>
            </p:cNvSpPr>
            <p:nvPr/>
          </p:nvSpPr>
          <p:spPr bwMode="auto">
            <a:xfrm>
              <a:off x="1819275" y="3543300"/>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110" name="Line 20">
              <a:extLst>
                <a:ext uri="{FF2B5EF4-FFF2-40B4-BE49-F238E27FC236}">
                  <a16:creationId xmlns:a16="http://schemas.microsoft.com/office/drawing/2014/main" id="{BDB95E24-EA0D-46BB-887E-6BECCEE82C85}"/>
                </a:ext>
              </a:extLst>
            </p:cNvPr>
            <p:cNvSpPr>
              <a:spLocks noChangeShapeType="1"/>
            </p:cNvSpPr>
            <p:nvPr/>
          </p:nvSpPr>
          <p:spPr bwMode="auto">
            <a:xfrm>
              <a:off x="2652713" y="4052888"/>
              <a:ext cx="187325" cy="0"/>
            </a:xfrm>
            <a:prstGeom prst="line">
              <a:avLst/>
            </a:prstGeom>
            <a:noFill/>
            <a:ln w="38100">
              <a:solidFill>
                <a:srgbClr val="FF0000"/>
              </a:solidFill>
              <a:round/>
              <a:headEnd/>
              <a:tailEnd/>
            </a:ln>
          </p:spPr>
          <p:txBody>
            <a:bodyPr/>
            <a:lstStyle/>
            <a:p>
              <a:endParaRPr lang="en-IN"/>
            </a:p>
          </p:txBody>
        </p:sp>
        <p:sp>
          <p:nvSpPr>
            <p:cNvPr id="111" name="Line 21">
              <a:extLst>
                <a:ext uri="{FF2B5EF4-FFF2-40B4-BE49-F238E27FC236}">
                  <a16:creationId xmlns:a16="http://schemas.microsoft.com/office/drawing/2014/main" id="{FD9113B5-17D4-4EE1-B9B8-573056EE4BBC}"/>
                </a:ext>
              </a:extLst>
            </p:cNvPr>
            <p:cNvSpPr>
              <a:spLocks noChangeShapeType="1"/>
            </p:cNvSpPr>
            <p:nvPr/>
          </p:nvSpPr>
          <p:spPr bwMode="auto">
            <a:xfrm>
              <a:off x="2833688" y="3713163"/>
              <a:ext cx="150812" cy="0"/>
            </a:xfrm>
            <a:prstGeom prst="line">
              <a:avLst/>
            </a:prstGeom>
            <a:noFill/>
            <a:ln w="38100">
              <a:solidFill>
                <a:srgbClr val="FF0000"/>
              </a:solidFill>
              <a:round/>
              <a:headEnd/>
              <a:tailEnd type="triangle" w="med" len="med"/>
            </a:ln>
          </p:spPr>
          <p:txBody>
            <a:bodyPr/>
            <a:lstStyle/>
            <a:p>
              <a:endParaRPr lang="en-IN"/>
            </a:p>
          </p:txBody>
        </p:sp>
        <p:sp>
          <p:nvSpPr>
            <p:cNvPr id="112" name="Line 22">
              <a:extLst>
                <a:ext uri="{FF2B5EF4-FFF2-40B4-BE49-F238E27FC236}">
                  <a16:creationId xmlns:a16="http://schemas.microsoft.com/office/drawing/2014/main" id="{A3DEBBB4-AE6C-4C7C-B2DD-62442EACBBCA}"/>
                </a:ext>
              </a:extLst>
            </p:cNvPr>
            <p:cNvSpPr>
              <a:spLocks noChangeShapeType="1"/>
            </p:cNvSpPr>
            <p:nvPr/>
          </p:nvSpPr>
          <p:spPr bwMode="auto">
            <a:xfrm flipV="1">
              <a:off x="1819275" y="3265488"/>
              <a:ext cx="1052513" cy="6350"/>
            </a:xfrm>
            <a:prstGeom prst="line">
              <a:avLst/>
            </a:prstGeom>
            <a:noFill/>
            <a:ln w="38100">
              <a:solidFill>
                <a:srgbClr val="FF0000"/>
              </a:solidFill>
              <a:round/>
              <a:headEnd type="oval" w="med" len="med"/>
              <a:tailEnd/>
            </a:ln>
          </p:spPr>
          <p:txBody>
            <a:bodyPr/>
            <a:lstStyle/>
            <a:p>
              <a:endParaRPr lang="en-IN"/>
            </a:p>
          </p:txBody>
        </p:sp>
        <p:sp>
          <p:nvSpPr>
            <p:cNvPr id="113" name="Line 23">
              <a:extLst>
                <a:ext uri="{FF2B5EF4-FFF2-40B4-BE49-F238E27FC236}">
                  <a16:creationId xmlns:a16="http://schemas.microsoft.com/office/drawing/2014/main" id="{D300E145-6C72-45D7-BA3B-E2C276D5B36E}"/>
                </a:ext>
              </a:extLst>
            </p:cNvPr>
            <p:cNvSpPr>
              <a:spLocks noChangeShapeType="1"/>
            </p:cNvSpPr>
            <p:nvPr/>
          </p:nvSpPr>
          <p:spPr bwMode="auto">
            <a:xfrm>
              <a:off x="2871788" y="2568575"/>
              <a:ext cx="0" cy="260350"/>
            </a:xfrm>
            <a:prstGeom prst="line">
              <a:avLst/>
            </a:prstGeom>
            <a:noFill/>
            <a:ln w="38100">
              <a:solidFill>
                <a:srgbClr val="FF0000"/>
              </a:solidFill>
              <a:round/>
              <a:headEnd/>
              <a:tailEnd type="triangle" w="med" len="med"/>
            </a:ln>
          </p:spPr>
          <p:txBody>
            <a:bodyPr/>
            <a:lstStyle/>
            <a:p>
              <a:endParaRPr lang="en-IN"/>
            </a:p>
          </p:txBody>
        </p:sp>
        <p:sp>
          <p:nvSpPr>
            <p:cNvPr id="114" name="Line 24">
              <a:extLst>
                <a:ext uri="{FF2B5EF4-FFF2-40B4-BE49-F238E27FC236}">
                  <a16:creationId xmlns:a16="http://schemas.microsoft.com/office/drawing/2014/main" id="{2A10F21A-5962-4F9D-8615-EF05A0BCD764}"/>
                </a:ext>
              </a:extLst>
            </p:cNvPr>
            <p:cNvSpPr>
              <a:spLocks noChangeShapeType="1"/>
            </p:cNvSpPr>
            <p:nvPr/>
          </p:nvSpPr>
          <p:spPr bwMode="auto">
            <a:xfrm flipV="1">
              <a:off x="2871788" y="2965450"/>
              <a:ext cx="0" cy="306388"/>
            </a:xfrm>
            <a:prstGeom prst="line">
              <a:avLst/>
            </a:prstGeom>
            <a:noFill/>
            <a:ln w="38100">
              <a:solidFill>
                <a:srgbClr val="FF0000"/>
              </a:solidFill>
              <a:round/>
              <a:headEnd/>
              <a:tailEnd type="triangle" w="med" len="med"/>
            </a:ln>
          </p:spPr>
          <p:txBody>
            <a:bodyPr/>
            <a:lstStyle/>
            <a:p>
              <a:endParaRPr lang="en-IN"/>
            </a:p>
          </p:txBody>
        </p:sp>
        <p:sp>
          <p:nvSpPr>
            <p:cNvPr id="115" name="Line 25">
              <a:extLst>
                <a:ext uri="{FF2B5EF4-FFF2-40B4-BE49-F238E27FC236}">
                  <a16:creationId xmlns:a16="http://schemas.microsoft.com/office/drawing/2014/main" id="{ADD567B6-44FF-4F73-8D74-6538A8FF716F}"/>
                </a:ext>
              </a:extLst>
            </p:cNvPr>
            <p:cNvSpPr>
              <a:spLocks noChangeShapeType="1"/>
            </p:cNvSpPr>
            <p:nvPr/>
          </p:nvSpPr>
          <p:spPr bwMode="auto">
            <a:xfrm flipV="1">
              <a:off x="2833688" y="3708400"/>
              <a:ext cx="0" cy="339725"/>
            </a:xfrm>
            <a:prstGeom prst="line">
              <a:avLst/>
            </a:prstGeom>
            <a:noFill/>
            <a:ln w="38100">
              <a:solidFill>
                <a:srgbClr val="FF0000"/>
              </a:solidFill>
              <a:round/>
              <a:headEnd/>
              <a:tailEnd/>
            </a:ln>
          </p:spPr>
          <p:txBody>
            <a:bodyPr/>
            <a:lstStyle/>
            <a:p>
              <a:endParaRPr lang="en-IN"/>
            </a:p>
          </p:txBody>
        </p:sp>
        <p:graphicFrame>
          <p:nvGraphicFramePr>
            <p:cNvPr id="116" name="Object 2">
              <a:extLst>
                <a:ext uri="{FF2B5EF4-FFF2-40B4-BE49-F238E27FC236}">
                  <a16:creationId xmlns:a16="http://schemas.microsoft.com/office/drawing/2014/main" id="{C5E76BE9-1501-449A-BF93-56E6B3DBA6EA}"/>
                </a:ext>
              </a:extLst>
            </p:cNvPr>
            <p:cNvGraphicFramePr>
              <a:graphicFrameLocks noChangeAspect="1"/>
            </p:cNvGraphicFramePr>
            <p:nvPr/>
          </p:nvGraphicFramePr>
          <p:xfrm>
            <a:off x="2946400" y="2727325"/>
            <a:ext cx="431800" cy="139700"/>
          </p:xfrm>
          <a:graphic>
            <a:graphicData uri="http://schemas.openxmlformats.org/presentationml/2006/ole">
              <mc:AlternateContent xmlns:mc="http://schemas.openxmlformats.org/markup-compatibility/2006">
                <mc:Choice xmlns:v="urn:schemas-microsoft-com:vml" Requires="v">
                  <p:oleObj spid="_x0000_s3080" name="Equation" r:id="rId3" imgW="571320" imgH="203040" progId="">
                    <p:embed/>
                  </p:oleObj>
                </mc:Choice>
                <mc:Fallback>
                  <p:oleObj name="Equation" r:id="rId3" imgW="571320" imgH="203040" progId="">
                    <p:embed/>
                    <p:pic>
                      <p:nvPicPr>
                        <p:cNvPr id="116" name="Object 2">
                          <a:extLst>
                            <a:ext uri="{FF2B5EF4-FFF2-40B4-BE49-F238E27FC236}">
                              <a16:creationId xmlns:a16="http://schemas.microsoft.com/office/drawing/2014/main" id="{C5E76BE9-1501-449A-BF93-56E6B3DBA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400" y="2727325"/>
                          <a:ext cx="431800" cy="139700"/>
                        </a:xfrm>
                        <a:prstGeom prst="rect">
                          <a:avLst/>
                        </a:prstGeom>
                        <a:solidFill>
                          <a:schemeClr val="tx2"/>
                        </a:solidFill>
                        <a:ln>
                          <a:noFill/>
                        </a:ln>
                        <a:effectLst/>
                      </p:spPr>
                    </p:pic>
                  </p:oleObj>
                </mc:Fallback>
              </mc:AlternateContent>
            </a:graphicData>
          </a:graphic>
        </p:graphicFrame>
        <p:graphicFrame>
          <p:nvGraphicFramePr>
            <p:cNvPr id="117" name="Object 3">
              <a:extLst>
                <a:ext uri="{FF2B5EF4-FFF2-40B4-BE49-F238E27FC236}">
                  <a16:creationId xmlns:a16="http://schemas.microsoft.com/office/drawing/2014/main" id="{04ACC1C1-9569-40FC-9E2B-86C53F614908}"/>
                </a:ext>
              </a:extLst>
            </p:cNvPr>
            <p:cNvGraphicFramePr>
              <a:graphicFrameLocks noChangeAspect="1"/>
            </p:cNvGraphicFramePr>
            <p:nvPr/>
          </p:nvGraphicFramePr>
          <p:xfrm>
            <a:off x="2946400" y="2965450"/>
            <a:ext cx="412750" cy="138113"/>
          </p:xfrm>
          <a:graphic>
            <a:graphicData uri="http://schemas.openxmlformats.org/presentationml/2006/ole">
              <mc:AlternateContent xmlns:mc="http://schemas.openxmlformats.org/markup-compatibility/2006">
                <mc:Choice xmlns:v="urn:schemas-microsoft-com:vml" Requires="v">
                  <p:oleObj spid="_x0000_s3081" name="Equation" r:id="rId5" imgW="545760" imgH="203040" progId="">
                    <p:embed/>
                  </p:oleObj>
                </mc:Choice>
                <mc:Fallback>
                  <p:oleObj name="Equation" r:id="rId5" imgW="545760" imgH="203040" progId="">
                    <p:embed/>
                    <p:pic>
                      <p:nvPicPr>
                        <p:cNvPr id="117" name="Object 3">
                          <a:extLst>
                            <a:ext uri="{FF2B5EF4-FFF2-40B4-BE49-F238E27FC236}">
                              <a16:creationId xmlns:a16="http://schemas.microsoft.com/office/drawing/2014/main" id="{04ACC1C1-9569-40FC-9E2B-86C53F6149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6400" y="2965450"/>
                          <a:ext cx="412750" cy="138113"/>
                        </a:xfrm>
                        <a:prstGeom prst="rect">
                          <a:avLst/>
                        </a:prstGeom>
                        <a:solidFill>
                          <a:schemeClr val="tx2"/>
                        </a:solidFill>
                        <a:ln>
                          <a:noFill/>
                        </a:ln>
                        <a:effectLst/>
                      </p:spPr>
                    </p:pic>
                  </p:oleObj>
                </mc:Fallback>
              </mc:AlternateContent>
            </a:graphicData>
          </a:graphic>
        </p:graphicFrame>
        <p:sp>
          <p:nvSpPr>
            <p:cNvPr id="118" name="Line 28">
              <a:extLst>
                <a:ext uri="{FF2B5EF4-FFF2-40B4-BE49-F238E27FC236}">
                  <a16:creationId xmlns:a16="http://schemas.microsoft.com/office/drawing/2014/main" id="{F97BE308-9DEE-4A25-91C4-F20A96BE525F}"/>
                </a:ext>
              </a:extLst>
            </p:cNvPr>
            <p:cNvSpPr>
              <a:spLocks noChangeShapeType="1"/>
            </p:cNvSpPr>
            <p:nvPr/>
          </p:nvSpPr>
          <p:spPr bwMode="auto">
            <a:xfrm flipH="1" flipV="1">
              <a:off x="2871788" y="2828925"/>
              <a:ext cx="150812" cy="68263"/>
            </a:xfrm>
            <a:prstGeom prst="line">
              <a:avLst/>
            </a:prstGeom>
            <a:noFill/>
            <a:ln w="12700">
              <a:solidFill>
                <a:srgbClr val="FF3333"/>
              </a:solidFill>
              <a:round/>
              <a:headEnd type="diamond" w="med" len="med"/>
              <a:tailEnd/>
            </a:ln>
          </p:spPr>
          <p:txBody>
            <a:bodyPr/>
            <a:lstStyle/>
            <a:p>
              <a:endParaRPr lang="en-IN"/>
            </a:p>
          </p:txBody>
        </p:sp>
        <p:sp>
          <p:nvSpPr>
            <p:cNvPr id="119" name="Line 29">
              <a:extLst>
                <a:ext uri="{FF2B5EF4-FFF2-40B4-BE49-F238E27FC236}">
                  <a16:creationId xmlns:a16="http://schemas.microsoft.com/office/drawing/2014/main" id="{8D8FE9F7-9952-4A4C-9A93-E6FAA7089852}"/>
                </a:ext>
              </a:extLst>
            </p:cNvPr>
            <p:cNvSpPr>
              <a:spLocks noChangeShapeType="1"/>
            </p:cNvSpPr>
            <p:nvPr/>
          </p:nvSpPr>
          <p:spPr bwMode="auto">
            <a:xfrm>
              <a:off x="1555750" y="3984625"/>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120" name="Object 4">
              <a:extLst>
                <a:ext uri="{FF2B5EF4-FFF2-40B4-BE49-F238E27FC236}">
                  <a16:creationId xmlns:a16="http://schemas.microsoft.com/office/drawing/2014/main" id="{DBE5298D-2C6D-4319-85A5-646D2347171A}"/>
                </a:ext>
              </a:extLst>
            </p:cNvPr>
            <p:cNvGraphicFramePr>
              <a:graphicFrameLocks noChangeAspect="1"/>
            </p:cNvGraphicFramePr>
            <p:nvPr/>
          </p:nvGraphicFramePr>
          <p:xfrm>
            <a:off x="1190625" y="4403725"/>
            <a:ext cx="566738" cy="184150"/>
          </p:xfrm>
          <a:graphic>
            <a:graphicData uri="http://schemas.openxmlformats.org/presentationml/2006/ole">
              <mc:AlternateContent xmlns:mc="http://schemas.openxmlformats.org/markup-compatibility/2006">
                <mc:Choice xmlns:v="urn:schemas-microsoft-com:vml" Requires="v">
                  <p:oleObj spid="_x0000_s3082" name="Equation" r:id="rId7" imgW="672840" imgH="241200" progId="">
                    <p:embed/>
                  </p:oleObj>
                </mc:Choice>
                <mc:Fallback>
                  <p:oleObj name="Equation" r:id="rId7" imgW="672840" imgH="241200" progId="">
                    <p:embed/>
                    <p:pic>
                      <p:nvPicPr>
                        <p:cNvPr id="120" name="Object 4">
                          <a:extLst>
                            <a:ext uri="{FF2B5EF4-FFF2-40B4-BE49-F238E27FC236}">
                              <a16:creationId xmlns:a16="http://schemas.microsoft.com/office/drawing/2014/main" id="{DBE5298D-2C6D-4319-85A5-646D234717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0625" y="4403725"/>
                          <a:ext cx="566738" cy="184150"/>
                        </a:xfrm>
                        <a:prstGeom prst="rect">
                          <a:avLst/>
                        </a:prstGeom>
                        <a:solidFill>
                          <a:schemeClr val="tx2"/>
                        </a:solidFill>
                        <a:ln>
                          <a:noFill/>
                        </a:ln>
                        <a:effectLst/>
                      </p:spPr>
                    </p:pic>
                  </p:oleObj>
                </mc:Fallback>
              </mc:AlternateContent>
            </a:graphicData>
          </a:graphic>
        </p:graphicFrame>
        <p:graphicFrame>
          <p:nvGraphicFramePr>
            <p:cNvPr id="121" name="Object 5">
              <a:extLst>
                <a:ext uri="{FF2B5EF4-FFF2-40B4-BE49-F238E27FC236}">
                  <a16:creationId xmlns:a16="http://schemas.microsoft.com/office/drawing/2014/main" id="{7E2CB466-5E84-4FA6-9994-20ECCBCED775}"/>
                </a:ext>
              </a:extLst>
            </p:cNvPr>
            <p:cNvGraphicFramePr>
              <a:graphicFrameLocks noChangeAspect="1"/>
            </p:cNvGraphicFramePr>
            <p:nvPr/>
          </p:nvGraphicFramePr>
          <p:xfrm>
            <a:off x="1143000" y="3890963"/>
            <a:ext cx="385763" cy="180975"/>
          </p:xfrm>
          <a:graphic>
            <a:graphicData uri="http://schemas.openxmlformats.org/presentationml/2006/ole">
              <mc:AlternateContent xmlns:mc="http://schemas.openxmlformats.org/markup-compatibility/2006">
                <mc:Choice xmlns:v="urn:schemas-microsoft-com:vml" Requires="v">
                  <p:oleObj spid="_x0000_s3083" name="Equation" r:id="rId9" imgW="342720" imgH="177480" progId="">
                    <p:embed/>
                  </p:oleObj>
                </mc:Choice>
                <mc:Fallback>
                  <p:oleObj name="Equation" r:id="rId9" imgW="342720" imgH="177480" progId="">
                    <p:embed/>
                    <p:pic>
                      <p:nvPicPr>
                        <p:cNvPr id="121" name="Object 5">
                          <a:extLst>
                            <a:ext uri="{FF2B5EF4-FFF2-40B4-BE49-F238E27FC236}">
                              <a16:creationId xmlns:a16="http://schemas.microsoft.com/office/drawing/2014/main" id="{7E2CB466-5E84-4FA6-9994-20ECCBCED7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890963"/>
                          <a:ext cx="385763" cy="180975"/>
                        </a:xfrm>
                        <a:prstGeom prst="rect">
                          <a:avLst/>
                        </a:prstGeom>
                        <a:solidFill>
                          <a:schemeClr val="tx2"/>
                        </a:solidFill>
                        <a:ln>
                          <a:noFill/>
                        </a:ln>
                        <a:effectLst/>
                      </p:spPr>
                    </p:pic>
                  </p:oleObj>
                </mc:Fallback>
              </mc:AlternateContent>
            </a:graphicData>
          </a:graphic>
        </p:graphicFrame>
        <p:graphicFrame>
          <p:nvGraphicFramePr>
            <p:cNvPr id="122" name="Object 6">
              <a:extLst>
                <a:ext uri="{FF2B5EF4-FFF2-40B4-BE49-F238E27FC236}">
                  <a16:creationId xmlns:a16="http://schemas.microsoft.com/office/drawing/2014/main" id="{093E95A7-AE9C-4BFE-827D-DE1522D81937}"/>
                </a:ext>
              </a:extLst>
            </p:cNvPr>
            <p:cNvGraphicFramePr>
              <a:graphicFrameLocks noChangeAspect="1"/>
            </p:cNvGraphicFramePr>
            <p:nvPr/>
          </p:nvGraphicFramePr>
          <p:xfrm>
            <a:off x="1390650" y="3433763"/>
            <a:ext cx="360363" cy="198437"/>
          </p:xfrm>
          <a:graphic>
            <a:graphicData uri="http://schemas.openxmlformats.org/presentationml/2006/ole">
              <mc:AlternateContent xmlns:mc="http://schemas.openxmlformats.org/markup-compatibility/2006">
                <mc:Choice xmlns:v="urn:schemas-microsoft-com:vml" Requires="v">
                  <p:oleObj spid="_x0000_s3084" name="Equation" r:id="rId11" imgW="291960" imgH="177480" progId="">
                    <p:embed/>
                  </p:oleObj>
                </mc:Choice>
                <mc:Fallback>
                  <p:oleObj name="Equation" r:id="rId11" imgW="291960" imgH="177480" progId="">
                    <p:embed/>
                    <p:pic>
                      <p:nvPicPr>
                        <p:cNvPr id="122" name="Object 6">
                          <a:extLst>
                            <a:ext uri="{FF2B5EF4-FFF2-40B4-BE49-F238E27FC236}">
                              <a16:creationId xmlns:a16="http://schemas.microsoft.com/office/drawing/2014/main" id="{093E95A7-AE9C-4BFE-827D-DE1522D8193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90650" y="3433763"/>
                          <a:ext cx="360363" cy="198437"/>
                        </a:xfrm>
                        <a:prstGeom prst="rect">
                          <a:avLst/>
                        </a:prstGeom>
                        <a:solidFill>
                          <a:schemeClr val="tx2"/>
                        </a:solidFill>
                        <a:ln>
                          <a:noFill/>
                        </a:ln>
                        <a:effectLst/>
                      </p:spPr>
                    </p:pic>
                  </p:oleObj>
                </mc:Fallback>
              </mc:AlternateContent>
            </a:graphicData>
          </a:graphic>
        </p:graphicFrame>
        <p:graphicFrame>
          <p:nvGraphicFramePr>
            <p:cNvPr id="123" name="Object 7">
              <a:extLst>
                <a:ext uri="{FF2B5EF4-FFF2-40B4-BE49-F238E27FC236}">
                  <a16:creationId xmlns:a16="http://schemas.microsoft.com/office/drawing/2014/main" id="{17F34568-005A-4536-B9BD-02A6A290440A}"/>
                </a:ext>
              </a:extLst>
            </p:cNvPr>
            <p:cNvGraphicFramePr>
              <a:graphicFrameLocks noChangeAspect="1"/>
            </p:cNvGraphicFramePr>
            <p:nvPr/>
          </p:nvGraphicFramePr>
          <p:xfrm>
            <a:off x="1241425" y="3168650"/>
            <a:ext cx="555625" cy="185738"/>
          </p:xfrm>
          <a:graphic>
            <a:graphicData uri="http://schemas.openxmlformats.org/presentationml/2006/ole">
              <mc:AlternateContent xmlns:mc="http://schemas.openxmlformats.org/markup-compatibility/2006">
                <mc:Choice xmlns:v="urn:schemas-microsoft-com:vml" Requires="v">
                  <p:oleObj spid="_x0000_s3085" name="Equation" r:id="rId13" imgW="482400" imgH="177480" progId="">
                    <p:embed/>
                  </p:oleObj>
                </mc:Choice>
                <mc:Fallback>
                  <p:oleObj name="Equation" r:id="rId13" imgW="482400" imgH="177480" progId="">
                    <p:embed/>
                    <p:pic>
                      <p:nvPicPr>
                        <p:cNvPr id="123" name="Object 7">
                          <a:extLst>
                            <a:ext uri="{FF2B5EF4-FFF2-40B4-BE49-F238E27FC236}">
                              <a16:creationId xmlns:a16="http://schemas.microsoft.com/office/drawing/2014/main" id="{17F34568-005A-4536-B9BD-02A6A29044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1425" y="3168650"/>
                          <a:ext cx="555625" cy="185738"/>
                        </a:xfrm>
                        <a:prstGeom prst="rect">
                          <a:avLst/>
                        </a:prstGeom>
                        <a:solidFill>
                          <a:schemeClr val="tx2"/>
                        </a:solidFill>
                        <a:ln>
                          <a:noFill/>
                        </a:ln>
                        <a:effectLst/>
                      </p:spPr>
                    </p:pic>
                  </p:oleObj>
                </mc:Fallback>
              </mc:AlternateContent>
            </a:graphicData>
          </a:graphic>
        </p:graphicFrame>
        <p:sp>
          <p:nvSpPr>
            <p:cNvPr id="124" name="Line 34">
              <a:extLst>
                <a:ext uri="{FF2B5EF4-FFF2-40B4-BE49-F238E27FC236}">
                  <a16:creationId xmlns:a16="http://schemas.microsoft.com/office/drawing/2014/main" id="{F549B3A7-C434-46AA-9DFA-723BB1E94197}"/>
                </a:ext>
              </a:extLst>
            </p:cNvPr>
            <p:cNvSpPr>
              <a:spLocks noChangeShapeType="1"/>
            </p:cNvSpPr>
            <p:nvPr/>
          </p:nvSpPr>
          <p:spPr bwMode="auto">
            <a:xfrm>
              <a:off x="1819275" y="4495800"/>
              <a:ext cx="331788" cy="0"/>
            </a:xfrm>
            <a:prstGeom prst="line">
              <a:avLst/>
            </a:prstGeom>
            <a:noFill/>
            <a:ln w="38100">
              <a:solidFill>
                <a:srgbClr val="FF0000"/>
              </a:solidFill>
              <a:round/>
              <a:headEnd type="oval" w="med" len="med"/>
              <a:tailEnd/>
            </a:ln>
          </p:spPr>
          <p:txBody>
            <a:bodyPr/>
            <a:lstStyle/>
            <a:p>
              <a:endParaRPr lang="en-IN"/>
            </a:p>
          </p:txBody>
        </p:sp>
        <p:sp>
          <p:nvSpPr>
            <p:cNvPr id="125" name="Line 35">
              <a:extLst>
                <a:ext uri="{FF2B5EF4-FFF2-40B4-BE49-F238E27FC236}">
                  <a16:creationId xmlns:a16="http://schemas.microsoft.com/office/drawing/2014/main" id="{F8C22E76-D691-42EC-8644-D4C13D224DE4}"/>
                </a:ext>
              </a:extLst>
            </p:cNvPr>
            <p:cNvSpPr>
              <a:spLocks noChangeShapeType="1"/>
            </p:cNvSpPr>
            <p:nvPr/>
          </p:nvSpPr>
          <p:spPr bwMode="auto">
            <a:xfrm>
              <a:off x="2144713" y="4154488"/>
              <a:ext cx="150812" cy="0"/>
            </a:xfrm>
            <a:prstGeom prst="line">
              <a:avLst/>
            </a:prstGeom>
            <a:noFill/>
            <a:ln w="38100">
              <a:solidFill>
                <a:srgbClr val="FF0000"/>
              </a:solidFill>
              <a:round/>
              <a:headEnd/>
              <a:tailEnd type="triangle" w="med" len="med"/>
            </a:ln>
          </p:spPr>
          <p:txBody>
            <a:bodyPr/>
            <a:lstStyle/>
            <a:p>
              <a:endParaRPr lang="en-IN"/>
            </a:p>
          </p:txBody>
        </p:sp>
        <p:sp>
          <p:nvSpPr>
            <p:cNvPr id="126" name="Line 36">
              <a:extLst>
                <a:ext uri="{FF2B5EF4-FFF2-40B4-BE49-F238E27FC236}">
                  <a16:creationId xmlns:a16="http://schemas.microsoft.com/office/drawing/2014/main" id="{D5B8B94F-A7CA-46E0-B2AE-B92DD785E577}"/>
                </a:ext>
              </a:extLst>
            </p:cNvPr>
            <p:cNvSpPr>
              <a:spLocks noChangeShapeType="1"/>
            </p:cNvSpPr>
            <p:nvPr/>
          </p:nvSpPr>
          <p:spPr bwMode="auto">
            <a:xfrm flipV="1">
              <a:off x="2144713" y="4149725"/>
              <a:ext cx="0" cy="339725"/>
            </a:xfrm>
            <a:prstGeom prst="line">
              <a:avLst/>
            </a:prstGeom>
            <a:noFill/>
            <a:ln w="38100">
              <a:solidFill>
                <a:srgbClr val="FF0000"/>
              </a:solidFill>
              <a:round/>
              <a:headEnd/>
              <a:tailEnd/>
            </a:ln>
          </p:spPr>
          <p:txBody>
            <a:bodyPr/>
            <a:lstStyle/>
            <a:p>
              <a:endParaRPr lang="en-IN"/>
            </a:p>
          </p:txBody>
        </p:sp>
        <p:sp>
          <p:nvSpPr>
            <p:cNvPr id="127" name="Line 37">
              <a:extLst>
                <a:ext uri="{FF2B5EF4-FFF2-40B4-BE49-F238E27FC236}">
                  <a16:creationId xmlns:a16="http://schemas.microsoft.com/office/drawing/2014/main" id="{768C4CA3-23FB-4A98-8705-A00ADC72C236}"/>
                </a:ext>
              </a:extLst>
            </p:cNvPr>
            <p:cNvSpPr>
              <a:spLocks noChangeShapeType="1"/>
            </p:cNvSpPr>
            <p:nvPr/>
          </p:nvSpPr>
          <p:spPr bwMode="auto">
            <a:xfrm flipV="1">
              <a:off x="3735388" y="2895600"/>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128" name="Line 38">
              <a:extLst>
                <a:ext uri="{FF2B5EF4-FFF2-40B4-BE49-F238E27FC236}">
                  <a16:creationId xmlns:a16="http://schemas.microsoft.com/office/drawing/2014/main" id="{29471124-BDFB-487A-8625-A5F1772B6DBC}"/>
                </a:ext>
              </a:extLst>
            </p:cNvPr>
            <p:cNvSpPr>
              <a:spLocks noChangeShapeType="1"/>
            </p:cNvSpPr>
            <p:nvPr/>
          </p:nvSpPr>
          <p:spPr bwMode="auto">
            <a:xfrm flipH="1" flipV="1">
              <a:off x="3509963" y="2795588"/>
              <a:ext cx="225425" cy="101600"/>
            </a:xfrm>
            <a:prstGeom prst="line">
              <a:avLst/>
            </a:prstGeom>
            <a:noFill/>
            <a:ln w="12700">
              <a:solidFill>
                <a:srgbClr val="FF3333"/>
              </a:solidFill>
              <a:round/>
              <a:headEnd type="diamond" w="med" len="med"/>
              <a:tailEnd/>
            </a:ln>
          </p:spPr>
          <p:txBody>
            <a:bodyPr/>
            <a:lstStyle/>
            <a:p>
              <a:endParaRPr lang="en-IN"/>
            </a:p>
          </p:txBody>
        </p:sp>
        <p:sp>
          <p:nvSpPr>
            <p:cNvPr id="129" name="Line 39">
              <a:extLst>
                <a:ext uri="{FF2B5EF4-FFF2-40B4-BE49-F238E27FC236}">
                  <a16:creationId xmlns:a16="http://schemas.microsoft.com/office/drawing/2014/main" id="{456F91C9-1F83-446C-955E-15B6D0339C73}"/>
                </a:ext>
              </a:extLst>
            </p:cNvPr>
            <p:cNvSpPr>
              <a:spLocks noChangeShapeType="1"/>
            </p:cNvSpPr>
            <p:nvPr/>
          </p:nvSpPr>
          <p:spPr bwMode="auto">
            <a:xfrm flipV="1">
              <a:off x="3586163" y="2846388"/>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130" name="Line 40">
              <a:extLst>
                <a:ext uri="{FF2B5EF4-FFF2-40B4-BE49-F238E27FC236}">
                  <a16:creationId xmlns:a16="http://schemas.microsoft.com/office/drawing/2014/main" id="{9FB53C3A-F50B-4E18-B65B-18E1C225DD64}"/>
                </a:ext>
              </a:extLst>
            </p:cNvPr>
            <p:cNvSpPr>
              <a:spLocks noChangeShapeType="1"/>
            </p:cNvSpPr>
            <p:nvPr/>
          </p:nvSpPr>
          <p:spPr bwMode="auto">
            <a:xfrm>
              <a:off x="3328988" y="3616325"/>
              <a:ext cx="263525" cy="0"/>
            </a:xfrm>
            <a:prstGeom prst="line">
              <a:avLst/>
            </a:prstGeom>
            <a:noFill/>
            <a:ln w="28575">
              <a:solidFill>
                <a:srgbClr val="FF0000"/>
              </a:solidFill>
              <a:prstDash val="dash"/>
              <a:round/>
              <a:headEnd/>
              <a:tailEnd/>
            </a:ln>
          </p:spPr>
          <p:txBody>
            <a:bodyPr/>
            <a:lstStyle/>
            <a:p>
              <a:endParaRPr lang="en-IN"/>
            </a:p>
          </p:txBody>
        </p:sp>
        <p:sp>
          <p:nvSpPr>
            <p:cNvPr id="131" name="AutoShape 42">
              <a:extLst>
                <a:ext uri="{FF2B5EF4-FFF2-40B4-BE49-F238E27FC236}">
                  <a16:creationId xmlns:a16="http://schemas.microsoft.com/office/drawing/2014/main" id="{53079540-1CEB-4767-954D-9C0B2144DA5F}"/>
                </a:ext>
              </a:extLst>
            </p:cNvPr>
            <p:cNvSpPr>
              <a:spLocks noChangeArrowheads="1"/>
            </p:cNvSpPr>
            <p:nvPr/>
          </p:nvSpPr>
          <p:spPr bwMode="auto">
            <a:xfrm>
              <a:off x="5397500" y="23622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a:p>
              <a:pPr algn="ctr"/>
              <a:r>
                <a:rPr lang="en-US" sz="2400" b="1">
                  <a:solidFill>
                    <a:schemeClr val="tx1"/>
                  </a:solidFill>
                  <a:latin typeface="Calibri" pitchFamily="34" charset="0"/>
                </a:rPr>
                <a:t>(8 Bit)</a:t>
              </a:r>
            </a:p>
          </p:txBody>
        </p:sp>
        <p:sp>
          <p:nvSpPr>
            <p:cNvPr id="132" name="AutoShape 43">
              <a:extLst>
                <a:ext uri="{FF2B5EF4-FFF2-40B4-BE49-F238E27FC236}">
                  <a16:creationId xmlns:a16="http://schemas.microsoft.com/office/drawing/2014/main" id="{A03B9ED3-4120-4BE4-973B-C94BA35FA1BF}"/>
                </a:ext>
              </a:extLst>
            </p:cNvPr>
            <p:cNvSpPr>
              <a:spLocks noChangeArrowheads="1"/>
            </p:cNvSpPr>
            <p:nvPr/>
          </p:nvSpPr>
          <p:spPr bwMode="auto">
            <a:xfrm>
              <a:off x="6858000" y="23622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TF0</a:t>
              </a:r>
            </a:p>
          </p:txBody>
        </p:sp>
        <p:sp>
          <p:nvSpPr>
            <p:cNvPr id="133" name="Line 44">
              <a:extLst>
                <a:ext uri="{FF2B5EF4-FFF2-40B4-BE49-F238E27FC236}">
                  <a16:creationId xmlns:a16="http://schemas.microsoft.com/office/drawing/2014/main" id="{C95A1AE8-719C-4E6A-B6DE-F7CADB53CB64}"/>
                </a:ext>
              </a:extLst>
            </p:cNvPr>
            <p:cNvSpPr>
              <a:spLocks noChangeShapeType="1"/>
            </p:cNvSpPr>
            <p:nvPr/>
          </p:nvSpPr>
          <p:spPr bwMode="auto">
            <a:xfrm flipV="1">
              <a:off x="6580188" y="2895600"/>
              <a:ext cx="277812" cy="1588"/>
            </a:xfrm>
            <a:prstGeom prst="line">
              <a:avLst/>
            </a:prstGeom>
            <a:noFill/>
            <a:ln w="38100">
              <a:solidFill>
                <a:srgbClr val="FF0000"/>
              </a:solidFill>
              <a:round/>
              <a:headEnd/>
              <a:tailEnd type="triangle" w="med" len="med"/>
            </a:ln>
          </p:spPr>
          <p:txBody>
            <a:bodyPr/>
            <a:lstStyle/>
            <a:p>
              <a:endParaRPr lang="en-IN"/>
            </a:p>
          </p:txBody>
        </p:sp>
        <p:sp>
          <p:nvSpPr>
            <p:cNvPr id="134" name="Line 45">
              <a:extLst>
                <a:ext uri="{FF2B5EF4-FFF2-40B4-BE49-F238E27FC236}">
                  <a16:creationId xmlns:a16="http://schemas.microsoft.com/office/drawing/2014/main" id="{A985A2DA-94F4-414C-BDEB-FDA9745FEAFA}"/>
                </a:ext>
              </a:extLst>
            </p:cNvPr>
            <p:cNvSpPr>
              <a:spLocks noChangeShapeType="1"/>
            </p:cNvSpPr>
            <p:nvPr/>
          </p:nvSpPr>
          <p:spPr bwMode="auto">
            <a:xfrm flipV="1">
              <a:off x="8013700" y="2895600"/>
              <a:ext cx="381000" cy="1588"/>
            </a:xfrm>
            <a:prstGeom prst="line">
              <a:avLst/>
            </a:prstGeom>
            <a:noFill/>
            <a:ln w="38100">
              <a:solidFill>
                <a:srgbClr val="FF0000"/>
              </a:solidFill>
              <a:round/>
              <a:headEnd/>
              <a:tailEnd type="triangle" w="med" len="med"/>
            </a:ln>
          </p:spPr>
          <p:txBody>
            <a:bodyPr/>
            <a:lstStyle/>
            <a:p>
              <a:endParaRPr lang="en-IN"/>
            </a:p>
          </p:txBody>
        </p:sp>
      </p:grpSp>
      <p:graphicFrame>
        <p:nvGraphicFramePr>
          <p:cNvPr id="137" name="Table 13">
            <a:extLst>
              <a:ext uri="{FF2B5EF4-FFF2-40B4-BE49-F238E27FC236}">
                <a16:creationId xmlns:a16="http://schemas.microsoft.com/office/drawing/2014/main" id="{9EC956FA-78BC-42E0-98B6-F277E46B8E79}"/>
              </a:ext>
            </a:extLst>
          </p:cNvPr>
          <p:cNvGraphicFramePr>
            <a:graphicFrameLocks noGrp="1"/>
          </p:cNvGraphicFramePr>
          <p:nvPr/>
        </p:nvGraphicFramePr>
        <p:xfrm>
          <a:off x="8635093" y="2406763"/>
          <a:ext cx="3314700" cy="1463040"/>
        </p:xfrm>
        <a:graphic>
          <a:graphicData uri="http://schemas.openxmlformats.org/drawingml/2006/table">
            <a:tbl>
              <a:tblPr firstRow="1" bandRow="1">
                <a:tableStyleId>{8EC20E35-A176-4012-BC5E-935CFFF8708E}</a:tableStyleId>
              </a:tblPr>
              <a:tblGrid>
                <a:gridCol w="1104900">
                  <a:extLst>
                    <a:ext uri="{9D8B030D-6E8A-4147-A177-3AD203B41FA5}">
                      <a16:colId xmlns:a16="http://schemas.microsoft.com/office/drawing/2014/main" val="4130295340"/>
                    </a:ext>
                  </a:extLst>
                </a:gridCol>
                <a:gridCol w="1104900">
                  <a:extLst>
                    <a:ext uri="{9D8B030D-6E8A-4147-A177-3AD203B41FA5}">
                      <a16:colId xmlns:a16="http://schemas.microsoft.com/office/drawing/2014/main" val="3689456285"/>
                    </a:ext>
                  </a:extLst>
                </a:gridCol>
                <a:gridCol w="1104900">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extLst>
                  <a:ext uri="{0D108BD9-81ED-4DB2-BD59-A6C34878D82A}">
                    <a16:rowId xmlns:a16="http://schemas.microsoft.com/office/drawing/2014/main" val="1783089939"/>
                  </a:ext>
                </a:extLst>
              </a:tr>
            </a:tbl>
          </a:graphicData>
        </a:graphic>
      </p:graphicFrame>
      <p:sp>
        <p:nvSpPr>
          <p:cNvPr id="139" name="TextBox 138">
            <a:extLst>
              <a:ext uri="{FF2B5EF4-FFF2-40B4-BE49-F238E27FC236}">
                <a16:creationId xmlns:a16="http://schemas.microsoft.com/office/drawing/2014/main" id="{40768B16-FB8F-4D44-8C53-45E36ABDAAF6}"/>
              </a:ext>
            </a:extLst>
          </p:cNvPr>
          <p:cNvSpPr txBox="1"/>
          <p:nvPr/>
        </p:nvSpPr>
        <p:spPr>
          <a:xfrm>
            <a:off x="1814513" y="3790950"/>
            <a:ext cx="9702523" cy="2887842"/>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The Mode 0 operation is the 8-bit timer or counter with a 5-bit pre-scaler. </a:t>
            </a:r>
          </a:p>
          <a:p>
            <a:r>
              <a:rPr lang="en-US" sz="2400" dirty="0"/>
              <a:t>So, it is a 13-bit timer/counter. </a:t>
            </a:r>
          </a:p>
          <a:p>
            <a:r>
              <a:rPr lang="en-US" sz="2400" dirty="0"/>
              <a:t>It uses 5 bits of TL0 and all the 8-bits of TH0</a:t>
            </a:r>
          </a:p>
          <a:p>
            <a:endParaRPr lang="en-IN" dirty="0"/>
          </a:p>
        </p:txBody>
      </p:sp>
      <p:sp>
        <p:nvSpPr>
          <p:cNvPr id="46" name="Text Box 46">
            <a:extLst>
              <a:ext uri="{FF2B5EF4-FFF2-40B4-BE49-F238E27FC236}">
                <a16:creationId xmlns:a16="http://schemas.microsoft.com/office/drawing/2014/main" id="{17A9F21E-5097-4FB4-BBBD-343E048B9A03}"/>
              </a:ext>
            </a:extLst>
          </p:cNvPr>
          <p:cNvSpPr txBox="1">
            <a:spLocks noChangeArrowheads="1"/>
          </p:cNvSpPr>
          <p:nvPr/>
        </p:nvSpPr>
        <p:spPr bwMode="auto">
          <a:xfrm>
            <a:off x="3487057" y="1132058"/>
            <a:ext cx="4165600" cy="523220"/>
          </a:xfrm>
          <a:prstGeom prst="rect">
            <a:avLst/>
          </a:prstGeom>
          <a:noFill/>
          <a:ln w="9525">
            <a:noFill/>
            <a:miter lim="800000"/>
            <a:headEnd/>
            <a:tailEnd/>
          </a:ln>
        </p:spPr>
        <p:txBody>
          <a:bodyPr wrap="square">
            <a:spAutoFit/>
          </a:bodyPr>
          <a:lstStyle/>
          <a:p>
            <a:pPr algn="ctr"/>
            <a:r>
              <a:rPr lang="en-US" sz="2800" b="1" u="sng" dirty="0">
                <a:solidFill>
                  <a:schemeClr val="accent2">
                    <a:lumMod val="75000"/>
                  </a:schemeClr>
                </a:solidFill>
                <a:latin typeface="Calibri" pitchFamily="34" charset="0"/>
              </a:rPr>
              <a:t>13 Bit Timer / Counter</a:t>
            </a:r>
          </a:p>
        </p:txBody>
      </p:sp>
      <p:sp>
        <p:nvSpPr>
          <p:cNvPr id="2" name="Text Box 47">
            <a:extLst>
              <a:ext uri="{FF2B5EF4-FFF2-40B4-BE49-F238E27FC236}">
                <a16:creationId xmlns:a16="http://schemas.microsoft.com/office/drawing/2014/main" id="{67EA3CC7-FBA6-15D0-496C-A185B0DB7653}"/>
              </a:ext>
            </a:extLst>
          </p:cNvPr>
          <p:cNvSpPr txBox="1">
            <a:spLocks noChangeArrowheads="1"/>
          </p:cNvSpPr>
          <p:nvPr/>
        </p:nvSpPr>
        <p:spPr bwMode="auto">
          <a:xfrm>
            <a:off x="2307875" y="5867400"/>
            <a:ext cx="8277225" cy="584200"/>
          </a:xfrm>
          <a:prstGeom prst="rect">
            <a:avLst/>
          </a:prstGeom>
          <a:noFill/>
          <a:ln w="9525">
            <a:solidFill>
              <a:srgbClr val="00B0F0"/>
            </a:solidFill>
            <a:miter lim="800000"/>
            <a:headEnd/>
            <a:tailEnd/>
          </a:ln>
        </p:spPr>
        <p:txBody>
          <a:bodyPr>
            <a:spAutoFit/>
          </a:bodyPr>
          <a:lstStyle/>
          <a:p>
            <a:pPr algn="ctr"/>
            <a:r>
              <a:rPr lang="en-US" sz="3200" b="1" dirty="0">
                <a:solidFill>
                  <a:schemeClr val="folHlink"/>
                </a:solidFill>
                <a:latin typeface="Calibri" pitchFamily="34" charset="0"/>
              </a:rPr>
              <a:t>Maximum Count = 1FFFh  (0001111111111111)</a:t>
            </a:r>
            <a:endParaRPr lang="en-US" sz="3200" b="1" dirty="0">
              <a:latin typeface="Calibri" pitchFamily="34" charset="0"/>
            </a:endParaRPr>
          </a:p>
        </p:txBody>
      </p:sp>
    </p:spTree>
    <p:extLst>
      <p:ext uri="{BB962C8B-B14F-4D97-AF65-F5344CB8AC3E}">
        <p14:creationId xmlns:p14="http://schemas.microsoft.com/office/powerpoint/2010/main" val="435024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5">
            <a:extLst>
              <a:ext uri="{FF2B5EF4-FFF2-40B4-BE49-F238E27FC236}">
                <a16:creationId xmlns:a16="http://schemas.microsoft.com/office/drawing/2014/main" id="{6CA0933A-6890-4AC6-9917-7EE03DBE632E}"/>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45" name="Title 45">
            <a:extLst>
              <a:ext uri="{FF2B5EF4-FFF2-40B4-BE49-F238E27FC236}">
                <a16:creationId xmlns:a16="http://schemas.microsoft.com/office/drawing/2014/main" id="{6FCE04AE-CEBC-454D-9FDE-EFD638E12CF1}"/>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0</a:t>
            </a:r>
          </a:p>
        </p:txBody>
      </p:sp>
      <p:sp>
        <p:nvSpPr>
          <p:cNvPr id="46" name="Text Box 47">
            <a:extLst>
              <a:ext uri="{FF2B5EF4-FFF2-40B4-BE49-F238E27FC236}">
                <a16:creationId xmlns:a16="http://schemas.microsoft.com/office/drawing/2014/main" id="{2E8BCE67-F0C0-4E47-B15C-57EA0D75DB01}"/>
              </a:ext>
            </a:extLst>
          </p:cNvPr>
          <p:cNvSpPr txBox="1">
            <a:spLocks noChangeArrowheads="1"/>
          </p:cNvSpPr>
          <p:nvPr/>
        </p:nvSpPr>
        <p:spPr bwMode="auto">
          <a:xfrm>
            <a:off x="1562100" y="5181600"/>
            <a:ext cx="8277225" cy="584200"/>
          </a:xfrm>
          <a:prstGeom prst="rect">
            <a:avLst/>
          </a:prstGeom>
          <a:noFill/>
          <a:ln w="9525">
            <a:solidFill>
              <a:srgbClr val="00B0F0"/>
            </a:solidFill>
            <a:miter lim="800000"/>
            <a:headEnd/>
            <a:tailEnd/>
          </a:ln>
        </p:spPr>
        <p:txBody>
          <a:bodyPr>
            <a:spAutoFit/>
          </a:bodyPr>
          <a:lstStyle/>
          <a:p>
            <a:pPr algn="ctr"/>
            <a:r>
              <a:rPr lang="en-US" sz="3200" b="1" dirty="0">
                <a:solidFill>
                  <a:schemeClr val="folHlink"/>
                </a:solidFill>
                <a:latin typeface="Calibri" pitchFamily="34" charset="0"/>
              </a:rPr>
              <a:t>Maximum Count = 1FFFh  (0001111111111111)</a:t>
            </a:r>
            <a:endParaRPr lang="en-US" sz="3200" b="1" dirty="0">
              <a:latin typeface="Calibri" pitchFamily="34" charset="0"/>
            </a:endParaRPr>
          </a:p>
        </p:txBody>
      </p:sp>
      <p:sp>
        <p:nvSpPr>
          <p:cNvPr id="47" name="TextBox 46">
            <a:extLst>
              <a:ext uri="{FF2B5EF4-FFF2-40B4-BE49-F238E27FC236}">
                <a16:creationId xmlns:a16="http://schemas.microsoft.com/office/drawing/2014/main" id="{B991F19E-5A2B-42BB-AA57-02114C657147}"/>
              </a:ext>
            </a:extLst>
          </p:cNvPr>
          <p:cNvSpPr txBox="1"/>
          <p:nvPr/>
        </p:nvSpPr>
        <p:spPr>
          <a:xfrm>
            <a:off x="130626" y="965572"/>
            <a:ext cx="11930743" cy="3901837"/>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The pulse input is divided by 32 in TL0</a:t>
            </a:r>
          </a:p>
          <a:p>
            <a:r>
              <a:rPr lang="en-US" sz="2400" dirty="0"/>
              <a:t>So, the TH count the original oscillator frequency reduced by 384 (12 x 32)</a:t>
            </a:r>
          </a:p>
          <a:p>
            <a:r>
              <a:rPr lang="en-US" sz="2400" dirty="0"/>
              <a:t>If the crystal frequency is 6MHz, the final frequency to TH0 is 15625 Hz.</a:t>
            </a:r>
          </a:p>
          <a:p>
            <a:r>
              <a:rPr lang="en-US" sz="2400" dirty="0"/>
              <a:t>Every 32 event for counter operations or 32 machine cycles for timer operation, the TH0 register will be incremented by 1. </a:t>
            </a:r>
          </a:p>
          <a:p>
            <a:r>
              <a:rPr lang="en-US" sz="2400" dirty="0"/>
              <a:t>When the TH0 overflows from FFH to 00H, then the TF0 of TCON register will be high (set), and it stops the timer/counter.</a:t>
            </a:r>
            <a:endParaRPr lang="en-IN" sz="2400" dirty="0"/>
          </a:p>
        </p:txBody>
      </p:sp>
    </p:spTree>
    <p:extLst>
      <p:ext uri="{BB962C8B-B14F-4D97-AF65-F5344CB8AC3E}">
        <p14:creationId xmlns:p14="http://schemas.microsoft.com/office/powerpoint/2010/main" val="281903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D2102588-C7A5-45B5-9A10-06DACB71EDDD}"/>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5" name="Title 45">
            <a:extLst>
              <a:ext uri="{FF2B5EF4-FFF2-40B4-BE49-F238E27FC236}">
                <a16:creationId xmlns:a16="http://schemas.microsoft.com/office/drawing/2014/main" id="{BA770801-D7AF-445A-9B93-8956469A958E}"/>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0</a:t>
            </a:r>
          </a:p>
        </p:txBody>
      </p:sp>
      <p:sp>
        <p:nvSpPr>
          <p:cNvPr id="6" name="TextBox 5">
            <a:extLst>
              <a:ext uri="{FF2B5EF4-FFF2-40B4-BE49-F238E27FC236}">
                <a16:creationId xmlns:a16="http://schemas.microsoft.com/office/drawing/2014/main" id="{E8740174-2174-4F8D-8E6A-6379198C6274}"/>
              </a:ext>
            </a:extLst>
          </p:cNvPr>
          <p:cNvSpPr txBox="1"/>
          <p:nvPr/>
        </p:nvSpPr>
        <p:spPr>
          <a:xfrm>
            <a:off x="0" y="975371"/>
            <a:ext cx="11930743" cy="3754874"/>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dirty="0">
                <a:solidFill>
                  <a:schemeClr val="accent6">
                    <a:lumMod val="75000"/>
                  </a:schemeClr>
                </a:solidFill>
              </a:rPr>
              <a:t>Example:1</a:t>
            </a:r>
          </a:p>
          <a:p>
            <a:pPr marL="720000" lvl="2" indent="-457200">
              <a:lnSpc>
                <a:spcPct val="150000"/>
              </a:lnSpc>
              <a:buFont typeface="Arial" panose="020B0604020202020204" pitchFamily="34" charset="0"/>
              <a:buChar char="•"/>
            </a:pPr>
            <a:r>
              <a:rPr lang="en-US" sz="2800" dirty="0"/>
              <a:t> If TH0 is holding F0H, and it is in timer mode, then TF0 will be high after 10H * 32 = 512 machine cycles.        </a:t>
            </a:r>
            <a:r>
              <a:rPr lang="en-US" sz="2800" dirty="0">
                <a:solidFill>
                  <a:srgbClr val="FF0000"/>
                </a:solidFill>
              </a:rPr>
              <a:t>*10h = 16</a:t>
            </a:r>
            <a:endParaRPr lang="en-US" altLang="en-US" sz="2800" dirty="0">
              <a:solidFill>
                <a:srgbClr val="FF0000"/>
              </a:solidFill>
            </a:endParaRPr>
          </a:p>
          <a:p>
            <a:pPr marL="1371600" lvl="4"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MOV TMOD, #00H </a:t>
            </a:r>
          </a:p>
          <a:p>
            <a:pPr marL="1371600" lvl="4"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MOV TH0,#0F0H </a:t>
            </a:r>
          </a:p>
          <a:p>
            <a:pPr marL="1371600" lvl="4"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MOV IE, #82H </a:t>
            </a:r>
          </a:p>
          <a:p>
            <a:pPr marL="1371600" lvl="4" eaLnBrk="0" fontAlgn="base" hangingPunct="0">
              <a:spcBef>
                <a:spcPct val="0"/>
              </a:spcBef>
              <a:spcAft>
                <a:spcPct val="0"/>
              </a:spcAft>
            </a:pPr>
            <a:r>
              <a:rPr kumimoji="0" lang="en-US" altLang="en-US" sz="2800" b="0" i="0" u="none" strike="noStrike" cap="none" normalizeH="0" baseline="0" dirty="0">
                <a:ln>
                  <a:noFill/>
                </a:ln>
                <a:solidFill>
                  <a:schemeClr val="tx1"/>
                </a:solidFill>
                <a:effectLst/>
              </a:rPr>
              <a:t>SETB TR0 </a:t>
            </a:r>
          </a:p>
        </p:txBody>
      </p:sp>
      <p:grpSp>
        <p:nvGrpSpPr>
          <p:cNvPr id="46" name="Group 45">
            <a:extLst>
              <a:ext uri="{FF2B5EF4-FFF2-40B4-BE49-F238E27FC236}">
                <a16:creationId xmlns:a16="http://schemas.microsoft.com/office/drawing/2014/main" id="{36EBC679-F2BC-4015-A78A-15FA9D481AD3}"/>
              </a:ext>
            </a:extLst>
          </p:cNvPr>
          <p:cNvGrpSpPr/>
          <p:nvPr/>
        </p:nvGrpSpPr>
        <p:grpSpPr>
          <a:xfrm>
            <a:off x="5676899" y="2861032"/>
            <a:ext cx="5334000" cy="1869213"/>
            <a:chOff x="5562600" y="4118182"/>
            <a:chExt cx="5334000" cy="1869213"/>
          </a:xfrm>
        </p:grpSpPr>
        <p:pic>
          <p:nvPicPr>
            <p:cNvPr id="7" name="Picture 8">
              <a:extLst>
                <a:ext uri="{FF2B5EF4-FFF2-40B4-BE49-F238E27FC236}">
                  <a16:creationId xmlns:a16="http://schemas.microsoft.com/office/drawing/2014/main" id="{DC4CC3CD-A547-4501-835E-B6C18BD301B7}"/>
                </a:ext>
              </a:extLst>
            </p:cNvPr>
            <p:cNvPicPr>
              <a:picLocks noChangeAspect="1" noChangeArrowheads="1"/>
            </p:cNvPicPr>
            <p:nvPr/>
          </p:nvPicPr>
          <p:blipFill>
            <a:blip r:embed="rId3" cstate="print"/>
            <a:srcRect/>
            <a:stretch>
              <a:fillRect/>
            </a:stretch>
          </p:blipFill>
          <p:spPr bwMode="auto">
            <a:xfrm>
              <a:off x="5638800" y="4118182"/>
              <a:ext cx="4953000" cy="781050"/>
            </a:xfrm>
            <a:prstGeom prst="rect">
              <a:avLst/>
            </a:prstGeom>
            <a:noFill/>
            <a:ln w="9525">
              <a:noFill/>
              <a:miter lim="800000"/>
              <a:headEnd/>
              <a:tailEnd/>
            </a:ln>
          </p:spPr>
        </p:pic>
        <p:graphicFrame>
          <p:nvGraphicFramePr>
            <p:cNvPr id="43" name="Object 42">
              <a:extLst>
                <a:ext uri="{FF2B5EF4-FFF2-40B4-BE49-F238E27FC236}">
                  <a16:creationId xmlns:a16="http://schemas.microsoft.com/office/drawing/2014/main" id="{0FE5A944-5004-4B37-A60F-3A35CA01D46F}"/>
                </a:ext>
              </a:extLst>
            </p:cNvPr>
            <p:cNvGraphicFramePr>
              <a:graphicFrameLocks noChangeAspect="1"/>
            </p:cNvGraphicFramePr>
            <p:nvPr/>
          </p:nvGraphicFramePr>
          <p:xfrm>
            <a:off x="5562600" y="5047967"/>
            <a:ext cx="5334000" cy="939428"/>
          </p:xfrm>
          <a:graphic>
            <a:graphicData uri="http://schemas.openxmlformats.org/presentationml/2006/ole">
              <mc:AlternateContent xmlns:mc="http://schemas.openxmlformats.org/markup-compatibility/2006">
                <mc:Choice xmlns:v="urn:schemas-microsoft-com:vml" Requires="v">
                  <p:oleObj spid="_x0000_s4099" name="Bitmap Image" r:id="rId4" imgW="3282840" imgH="533520" progId="Paint.Picture">
                    <p:embed/>
                  </p:oleObj>
                </mc:Choice>
                <mc:Fallback>
                  <p:oleObj name="Bitmap Image" r:id="rId4" imgW="3282840" imgH="533520" progId="Paint.Picture">
                    <p:embed/>
                    <p:pic>
                      <p:nvPicPr>
                        <p:cNvPr id="43" name="Object 42">
                          <a:extLst>
                            <a:ext uri="{FF2B5EF4-FFF2-40B4-BE49-F238E27FC236}">
                              <a16:creationId xmlns:a16="http://schemas.microsoft.com/office/drawing/2014/main" id="{0FE5A944-5004-4B37-A60F-3A35CA01D46F}"/>
                            </a:ext>
                          </a:extLst>
                        </p:cNvPr>
                        <p:cNvPicPr/>
                        <p:nvPr/>
                      </p:nvPicPr>
                      <p:blipFill>
                        <a:blip r:embed="rId5"/>
                        <a:stretch>
                          <a:fillRect/>
                        </a:stretch>
                      </p:blipFill>
                      <p:spPr>
                        <a:xfrm>
                          <a:off x="5562600" y="5047967"/>
                          <a:ext cx="5334000" cy="939428"/>
                        </a:xfrm>
                        <a:prstGeom prst="rect">
                          <a:avLst/>
                        </a:prstGeom>
                      </p:spPr>
                    </p:pic>
                  </p:oleObj>
                </mc:Fallback>
              </mc:AlternateContent>
            </a:graphicData>
          </a:graphic>
        </p:graphicFrame>
      </p:grpSp>
      <p:pic>
        <p:nvPicPr>
          <p:cNvPr id="9" name="Picture 9">
            <a:extLst>
              <a:ext uri="{FF2B5EF4-FFF2-40B4-BE49-F238E27FC236}">
                <a16:creationId xmlns:a16="http://schemas.microsoft.com/office/drawing/2014/main" id="{66B351D1-A778-45AA-8947-FDFD33FABCF1}"/>
              </a:ext>
            </a:extLst>
          </p:cNvPr>
          <p:cNvPicPr>
            <a:picLocks noChangeAspect="1" noChangeArrowheads="1"/>
          </p:cNvPicPr>
          <p:nvPr/>
        </p:nvPicPr>
        <p:blipFill>
          <a:blip r:embed="rId6" cstate="print"/>
          <a:srcRect/>
          <a:stretch>
            <a:fillRect/>
          </a:stretch>
        </p:blipFill>
        <p:spPr bwMode="auto">
          <a:xfrm>
            <a:off x="5881687" y="4730245"/>
            <a:ext cx="5129212" cy="809625"/>
          </a:xfrm>
          <a:prstGeom prst="rect">
            <a:avLst/>
          </a:prstGeom>
          <a:noFill/>
          <a:ln w="9525">
            <a:noFill/>
            <a:miter lim="800000"/>
            <a:headEnd/>
            <a:tailEnd/>
          </a:ln>
        </p:spPr>
      </p:pic>
      <p:sp>
        <p:nvSpPr>
          <p:cNvPr id="10" name="Rectangle 9">
            <a:extLst>
              <a:ext uri="{FF2B5EF4-FFF2-40B4-BE49-F238E27FC236}">
                <a16:creationId xmlns:a16="http://schemas.microsoft.com/office/drawing/2014/main" id="{4B2CD0BA-471F-4829-9B33-0A7FB27DA6FF}"/>
              </a:ext>
            </a:extLst>
          </p:cNvPr>
          <p:cNvSpPr>
            <a:spLocks noChangeArrowheads="1"/>
          </p:cNvSpPr>
          <p:nvPr/>
        </p:nvSpPr>
        <p:spPr bwMode="auto">
          <a:xfrm>
            <a:off x="9448800" y="3312248"/>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11" name="Rectangle 10">
            <a:extLst>
              <a:ext uri="{FF2B5EF4-FFF2-40B4-BE49-F238E27FC236}">
                <a16:creationId xmlns:a16="http://schemas.microsoft.com/office/drawing/2014/main" id="{B9F49E5F-F432-4327-BBCE-85A675B22DAA}"/>
              </a:ext>
            </a:extLst>
          </p:cNvPr>
          <p:cNvSpPr>
            <a:spLocks noChangeArrowheads="1"/>
          </p:cNvSpPr>
          <p:nvPr/>
        </p:nvSpPr>
        <p:spPr bwMode="auto">
          <a:xfrm>
            <a:off x="10069286" y="3312248"/>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12" name="Rectangle 11">
            <a:extLst>
              <a:ext uri="{FF2B5EF4-FFF2-40B4-BE49-F238E27FC236}">
                <a16:creationId xmlns:a16="http://schemas.microsoft.com/office/drawing/2014/main" id="{166D5990-A784-4A42-A483-97DBF3D9BC54}"/>
              </a:ext>
            </a:extLst>
          </p:cNvPr>
          <p:cNvSpPr>
            <a:spLocks noChangeArrowheads="1"/>
          </p:cNvSpPr>
          <p:nvPr/>
        </p:nvSpPr>
        <p:spPr bwMode="auto">
          <a:xfrm>
            <a:off x="7832271" y="5216350"/>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13" name="Rectangle 12">
            <a:extLst>
              <a:ext uri="{FF2B5EF4-FFF2-40B4-BE49-F238E27FC236}">
                <a16:creationId xmlns:a16="http://schemas.microsoft.com/office/drawing/2014/main" id="{9AE0264B-BFF6-4B91-A6E2-6BC7E6F14C33}"/>
              </a:ext>
            </a:extLst>
          </p:cNvPr>
          <p:cNvSpPr>
            <a:spLocks noChangeArrowheads="1"/>
          </p:cNvSpPr>
          <p:nvPr/>
        </p:nvSpPr>
        <p:spPr bwMode="auto">
          <a:xfrm>
            <a:off x="5881687" y="4260531"/>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14" name="Rectangle 13">
            <a:extLst>
              <a:ext uri="{FF2B5EF4-FFF2-40B4-BE49-F238E27FC236}">
                <a16:creationId xmlns:a16="http://schemas.microsoft.com/office/drawing/2014/main" id="{B6187937-D431-4841-A0A6-370D42C7DCCC}"/>
              </a:ext>
            </a:extLst>
          </p:cNvPr>
          <p:cNvSpPr>
            <a:spLocks noChangeArrowheads="1"/>
          </p:cNvSpPr>
          <p:nvPr/>
        </p:nvSpPr>
        <p:spPr bwMode="auto">
          <a:xfrm>
            <a:off x="9601200" y="4293736"/>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41626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p:cTn id="11" dur="500" fill="hold"/>
                                        <p:tgtEl>
                                          <p:spTgt spid="10"/>
                                        </p:tgtEl>
                                        <p:attrNameLst>
                                          <p:attrName>ppt_w</p:attrName>
                                        </p:attrNameLst>
                                      </p:cBhvr>
                                      <p:tavLst>
                                        <p:tav tm="0">
                                          <p:val>
                                            <p:fltVal val="0"/>
                                          </p:val>
                                        </p:tav>
                                        <p:tav tm="100000">
                                          <p:val>
                                            <p:strVal val="#ppt_w"/>
                                          </p:val>
                                        </p:tav>
                                      </p:tavLst>
                                    </p:anim>
                                    <p:anim calcmode="lin" valueType="num">
                                      <p:cBhvr>
                                        <p:cTn id="12" dur="500" fill="hold"/>
                                        <p:tgtEl>
                                          <p:spTgt spid="10"/>
                                        </p:tgtEl>
                                        <p:attrNameLst>
                                          <p:attrName>ppt_h</p:attrName>
                                        </p:attrNameLst>
                                      </p:cBhvr>
                                      <p:tavLst>
                                        <p:tav tm="0">
                                          <p:val>
                                            <p:fltVal val="0"/>
                                          </p:val>
                                        </p:tav>
                                        <p:tav tm="100000">
                                          <p:val>
                                            <p:strVal val="#ppt_h"/>
                                          </p:val>
                                        </p:tav>
                                      </p:tavLst>
                                    </p:anim>
                                  </p:childTnLst>
                                </p:cTn>
                              </p:par>
                            </p:childTnLst>
                          </p:cTn>
                        </p:par>
                        <p:par>
                          <p:cTn id="13" fill="hold">
                            <p:stCondLst>
                              <p:cond delay="1000"/>
                            </p:stCondLst>
                            <p:childTnLst>
                              <p:par>
                                <p:cTn id="14" presetID="23" presetClass="entr" presetSubtype="16"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childTnLst>
                                </p:cTn>
                              </p:par>
                            </p:childTnLst>
                          </p:cTn>
                        </p:par>
                        <p:par>
                          <p:cTn id="18" fill="hold">
                            <p:stCondLst>
                              <p:cond delay="1500"/>
                            </p:stCondLst>
                            <p:childTnLst>
                              <p:par>
                                <p:cTn id="19" presetID="2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par>
                          <p:cTn id="23" fill="hold">
                            <p:stCondLst>
                              <p:cond delay="2000"/>
                            </p:stCondLst>
                            <p:childTnLst>
                              <p:par>
                                <p:cTn id="24" presetID="23" presetClass="entr" presetSubtype="16"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childTnLst>
                                </p:cTn>
                              </p:par>
                            </p:childTnLst>
                          </p:cTn>
                        </p:par>
                        <p:par>
                          <p:cTn id="28" fill="hold">
                            <p:stCondLst>
                              <p:cond delay="2500"/>
                            </p:stCondLst>
                            <p:childTnLst>
                              <p:par>
                                <p:cTn id="29" presetID="23" presetClass="entr" presetSubtype="16"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ppt_w</p:attrName>
                                        </p:attrNameLst>
                                      </p:cBhvr>
                                      <p:tavLst>
                                        <p:tav tm="0">
                                          <p:val>
                                            <p:fltVal val="0"/>
                                          </p:val>
                                        </p:tav>
                                        <p:tav tm="100000">
                                          <p:val>
                                            <p:strVal val="#ppt_w"/>
                                          </p:val>
                                        </p:tav>
                                      </p:tavLst>
                                    </p:anim>
                                    <p:anim calcmode="lin" valueType="num">
                                      <p:cBhvr>
                                        <p:cTn id="32" dur="500" fill="hold"/>
                                        <p:tgtEl>
                                          <p:spTgt spid="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685800"/>
            <a:ext cx="10972800" cy="923330"/>
          </a:xfrm>
          <a:prstGeom prst="rect">
            <a:avLst/>
          </a:prstGeom>
        </p:spPr>
        <p:txBody>
          <a:bodyPr wrap="square">
            <a:spAutoFit/>
          </a:bodyPr>
          <a:lstStyle/>
          <a:p>
            <a:r>
              <a:rPr lang="en-US" b="1" dirty="0"/>
              <a:t>8051 Timer 0 in Mode 0 (13-bit Timer Mode)</a:t>
            </a:r>
          </a:p>
          <a:p>
            <a:r>
              <a:rPr lang="en-US" dirty="0"/>
              <a:t>In </a:t>
            </a:r>
            <a:r>
              <a:rPr lang="en-US" b="1" dirty="0"/>
              <a:t>Timer Mode 0</a:t>
            </a:r>
            <a:r>
              <a:rPr lang="en-US" dirty="0"/>
              <a:t>, </a:t>
            </a:r>
            <a:r>
              <a:rPr lang="en-US" b="1" dirty="0"/>
              <a:t>Timer 0</a:t>
            </a:r>
            <a:r>
              <a:rPr lang="en-US" dirty="0"/>
              <a:t> functions as a </a:t>
            </a:r>
            <a:r>
              <a:rPr lang="en-US" b="1" dirty="0"/>
              <a:t>13-bit counter</a:t>
            </a:r>
            <a:r>
              <a:rPr lang="en-US" dirty="0"/>
              <a:t>, meaning it can count from </a:t>
            </a:r>
            <a:r>
              <a:rPr lang="en-US" b="1" dirty="0"/>
              <a:t>0000h to 1FFFh</a:t>
            </a:r>
            <a:r>
              <a:rPr lang="en-US" dirty="0"/>
              <a:t> (0 to 8191 in decimal) before overflowing. The timer operates by incrementing every </a:t>
            </a:r>
            <a:r>
              <a:rPr lang="en-US" b="1" dirty="0"/>
              <a:t>32 machine cycles</a:t>
            </a:r>
            <a:r>
              <a:rPr lang="en-US" dirty="0"/>
              <a:t>.</a:t>
            </a:r>
          </a:p>
        </p:txBody>
      </p:sp>
      <p:pic>
        <p:nvPicPr>
          <p:cNvPr id="4" name="Picture 3"/>
          <p:cNvPicPr>
            <a:picLocks noChangeAspect="1"/>
          </p:cNvPicPr>
          <p:nvPr/>
        </p:nvPicPr>
        <p:blipFill>
          <a:blip r:embed="rId2"/>
          <a:stretch>
            <a:fillRect/>
          </a:stretch>
        </p:blipFill>
        <p:spPr>
          <a:xfrm>
            <a:off x="2743200" y="1609130"/>
            <a:ext cx="5191435" cy="2395190"/>
          </a:xfrm>
          <a:prstGeom prst="rect">
            <a:avLst/>
          </a:prstGeom>
        </p:spPr>
      </p:pic>
      <p:pic>
        <p:nvPicPr>
          <p:cNvPr id="5" name="Picture 4"/>
          <p:cNvPicPr>
            <a:picLocks noChangeAspect="1"/>
          </p:cNvPicPr>
          <p:nvPr/>
        </p:nvPicPr>
        <p:blipFill>
          <a:blip r:embed="rId3"/>
          <a:stretch>
            <a:fillRect/>
          </a:stretch>
        </p:blipFill>
        <p:spPr>
          <a:xfrm>
            <a:off x="2743199" y="4036977"/>
            <a:ext cx="5191435" cy="1984654"/>
          </a:xfrm>
          <a:prstGeom prst="rect">
            <a:avLst/>
          </a:prstGeom>
        </p:spPr>
      </p:pic>
    </p:spTree>
    <p:extLst>
      <p:ext uri="{BB962C8B-B14F-4D97-AF65-F5344CB8AC3E}">
        <p14:creationId xmlns:p14="http://schemas.microsoft.com/office/powerpoint/2010/main" val="4162757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2800" y="685798"/>
            <a:ext cx="5364663" cy="3822321"/>
          </a:xfrm>
          <a:prstGeom prst="rect">
            <a:avLst/>
          </a:prstGeom>
        </p:spPr>
      </p:pic>
      <p:pic>
        <p:nvPicPr>
          <p:cNvPr id="3" name="Picture 2"/>
          <p:cNvPicPr>
            <a:picLocks noChangeAspect="1"/>
          </p:cNvPicPr>
          <p:nvPr/>
        </p:nvPicPr>
        <p:blipFill>
          <a:blip r:embed="rId3"/>
          <a:stretch>
            <a:fillRect/>
          </a:stretch>
        </p:blipFill>
        <p:spPr>
          <a:xfrm>
            <a:off x="3361508" y="4572000"/>
            <a:ext cx="5355955" cy="1676400"/>
          </a:xfrm>
          <a:prstGeom prst="rect">
            <a:avLst/>
          </a:prstGeom>
        </p:spPr>
      </p:pic>
    </p:spTree>
    <p:extLst>
      <p:ext uri="{BB962C8B-B14F-4D97-AF65-F5344CB8AC3E}">
        <p14:creationId xmlns:p14="http://schemas.microsoft.com/office/powerpoint/2010/main" val="13815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D4391468-D043-4D43-BEE7-BCA9DEC29CAC}"/>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5" name="Title 45">
            <a:extLst>
              <a:ext uri="{FF2B5EF4-FFF2-40B4-BE49-F238E27FC236}">
                <a16:creationId xmlns:a16="http://schemas.microsoft.com/office/drawing/2014/main" id="{829E0747-548D-4C56-A26E-A63CAD14C4B0}"/>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1</a:t>
            </a:r>
          </a:p>
        </p:txBody>
      </p:sp>
      <p:grpSp>
        <p:nvGrpSpPr>
          <p:cNvPr id="45" name="Group 44">
            <a:extLst>
              <a:ext uri="{FF2B5EF4-FFF2-40B4-BE49-F238E27FC236}">
                <a16:creationId xmlns:a16="http://schemas.microsoft.com/office/drawing/2014/main" id="{BEF4E8B4-A96A-49CF-8195-65FE822925FA}"/>
              </a:ext>
            </a:extLst>
          </p:cNvPr>
          <p:cNvGrpSpPr/>
          <p:nvPr/>
        </p:nvGrpSpPr>
        <p:grpSpPr>
          <a:xfrm>
            <a:off x="133431" y="1705656"/>
            <a:ext cx="8890000" cy="2225675"/>
            <a:chOff x="228600" y="2438400"/>
            <a:chExt cx="8890000" cy="2225675"/>
          </a:xfrm>
        </p:grpSpPr>
        <p:sp>
          <p:nvSpPr>
            <p:cNvPr id="6" name="AutoShape 2">
              <a:extLst>
                <a:ext uri="{FF2B5EF4-FFF2-40B4-BE49-F238E27FC236}">
                  <a16:creationId xmlns:a16="http://schemas.microsoft.com/office/drawing/2014/main" id="{D4BA6D47-9097-4813-B7BF-D59F382CCB2B}"/>
                </a:ext>
              </a:extLst>
            </p:cNvPr>
            <p:cNvSpPr>
              <a:spLocks noChangeArrowheads="1"/>
            </p:cNvSpPr>
            <p:nvPr/>
          </p:nvSpPr>
          <p:spPr bwMode="auto">
            <a:xfrm>
              <a:off x="33528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TL0</a:t>
              </a:r>
            </a:p>
            <a:p>
              <a:pPr algn="ctr"/>
              <a:r>
                <a:rPr lang="en-US" sz="2400" b="1">
                  <a:solidFill>
                    <a:schemeClr val="tx1"/>
                  </a:solidFill>
                  <a:latin typeface="Calibri" pitchFamily="34" charset="0"/>
                </a:rPr>
                <a:t>(8 Bit)</a:t>
              </a:r>
            </a:p>
          </p:txBody>
        </p:sp>
        <p:sp>
          <p:nvSpPr>
            <p:cNvPr id="7" name="Text Box 4">
              <a:extLst>
                <a:ext uri="{FF2B5EF4-FFF2-40B4-BE49-F238E27FC236}">
                  <a16:creationId xmlns:a16="http://schemas.microsoft.com/office/drawing/2014/main" id="{F55BFC0E-A107-4B0A-8EF6-2C25C65D5A09}"/>
                </a:ext>
              </a:extLst>
            </p:cNvPr>
            <p:cNvSpPr txBox="1">
              <a:spLocks noChangeArrowheads="1"/>
            </p:cNvSpPr>
            <p:nvPr/>
          </p:nvSpPr>
          <p:spPr bwMode="auto">
            <a:xfrm>
              <a:off x="7442200" y="2781300"/>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8" name="AutoShape 8">
              <a:extLst>
                <a:ext uri="{FF2B5EF4-FFF2-40B4-BE49-F238E27FC236}">
                  <a16:creationId xmlns:a16="http://schemas.microsoft.com/office/drawing/2014/main" id="{B7D2A6D2-6380-4498-8A50-85D0D2AC3989}"/>
                </a:ext>
              </a:extLst>
            </p:cNvPr>
            <p:cNvSpPr>
              <a:spLocks noChangeArrowheads="1"/>
            </p:cNvSpPr>
            <p:nvPr/>
          </p:nvSpPr>
          <p:spPr bwMode="auto">
            <a:xfrm>
              <a:off x="604838" y="24638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OSC</a:t>
              </a:r>
            </a:p>
          </p:txBody>
        </p:sp>
        <p:sp>
          <p:nvSpPr>
            <p:cNvPr id="9" name="AutoShape 9">
              <a:extLst>
                <a:ext uri="{FF2B5EF4-FFF2-40B4-BE49-F238E27FC236}">
                  <a16:creationId xmlns:a16="http://schemas.microsoft.com/office/drawing/2014/main" id="{94754E77-4D39-4458-A555-E835382B26F2}"/>
                </a:ext>
              </a:extLst>
            </p:cNvPr>
            <p:cNvSpPr>
              <a:spLocks noChangeArrowheads="1"/>
            </p:cNvSpPr>
            <p:nvPr/>
          </p:nvSpPr>
          <p:spPr bwMode="auto">
            <a:xfrm>
              <a:off x="1381125" y="24638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10" name="AutoShape 10">
              <a:extLst>
                <a:ext uri="{FF2B5EF4-FFF2-40B4-BE49-F238E27FC236}">
                  <a16:creationId xmlns:a16="http://schemas.microsoft.com/office/drawing/2014/main" id="{D4CCAE19-0FD4-41A4-BC91-2D8F90C66E68}"/>
                </a:ext>
              </a:extLst>
            </p:cNvPr>
            <p:cNvSpPr>
              <a:spLocks noChangeArrowheads="1"/>
            </p:cNvSpPr>
            <p:nvPr/>
          </p:nvSpPr>
          <p:spPr bwMode="auto">
            <a:xfrm rot="10800000">
              <a:off x="1330325" y="3948113"/>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1" name="AutoShape 11">
              <a:extLst>
                <a:ext uri="{FF2B5EF4-FFF2-40B4-BE49-F238E27FC236}">
                  <a16:creationId xmlns:a16="http://schemas.microsoft.com/office/drawing/2014/main" id="{B52730A7-EF58-4515-94CD-F6F9A50E0634}"/>
                </a:ext>
              </a:extLst>
            </p:cNvPr>
            <p:cNvSpPr>
              <a:spLocks noChangeArrowheads="1"/>
            </p:cNvSpPr>
            <p:nvPr/>
          </p:nvSpPr>
          <p:spPr bwMode="auto">
            <a:xfrm>
              <a:off x="2070100" y="3517900"/>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2" name="Group 12">
              <a:extLst>
                <a:ext uri="{FF2B5EF4-FFF2-40B4-BE49-F238E27FC236}">
                  <a16:creationId xmlns:a16="http://schemas.microsoft.com/office/drawing/2014/main" id="{A18446D0-01C7-48A0-AB22-219279D9F785}"/>
                </a:ext>
              </a:extLst>
            </p:cNvPr>
            <p:cNvGrpSpPr>
              <a:grpSpLocks/>
            </p:cNvGrpSpPr>
            <p:nvPr/>
          </p:nvGrpSpPr>
          <p:grpSpPr bwMode="auto">
            <a:xfrm>
              <a:off x="785813" y="3925888"/>
              <a:ext cx="376237" cy="271462"/>
              <a:chOff x="3456" y="2400"/>
              <a:chExt cx="480" cy="384"/>
            </a:xfrm>
            <a:solidFill>
              <a:srgbClr val="00B0F0"/>
            </a:solidFill>
          </p:grpSpPr>
          <p:sp>
            <p:nvSpPr>
              <p:cNvPr id="13" name="AutoShape 13">
                <a:extLst>
                  <a:ext uri="{FF2B5EF4-FFF2-40B4-BE49-F238E27FC236}">
                    <a16:creationId xmlns:a16="http://schemas.microsoft.com/office/drawing/2014/main" id="{AC36AA28-C961-457E-BE7D-79F4BE75827F}"/>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4" name="AutoShape 14">
                <a:extLst>
                  <a:ext uri="{FF2B5EF4-FFF2-40B4-BE49-F238E27FC236}">
                    <a16:creationId xmlns:a16="http://schemas.microsoft.com/office/drawing/2014/main" id="{77070A12-1B11-4658-AB34-D1441EB8652B}"/>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5" name="Line 15">
              <a:extLst>
                <a:ext uri="{FF2B5EF4-FFF2-40B4-BE49-F238E27FC236}">
                  <a16:creationId xmlns:a16="http://schemas.microsoft.com/office/drawing/2014/main" id="{E04539D7-3093-4CBF-A0F6-F10AF31F517D}"/>
                </a:ext>
              </a:extLst>
            </p:cNvPr>
            <p:cNvSpPr>
              <a:spLocks noChangeShapeType="1"/>
            </p:cNvSpPr>
            <p:nvPr/>
          </p:nvSpPr>
          <p:spPr bwMode="auto">
            <a:xfrm>
              <a:off x="1036638" y="2651125"/>
              <a:ext cx="338137" cy="0"/>
            </a:xfrm>
            <a:prstGeom prst="line">
              <a:avLst/>
            </a:prstGeom>
            <a:noFill/>
            <a:ln w="38100">
              <a:solidFill>
                <a:srgbClr val="FF0000"/>
              </a:solidFill>
              <a:round/>
              <a:headEnd/>
              <a:tailEnd type="triangle" w="med" len="med"/>
            </a:ln>
          </p:spPr>
          <p:txBody>
            <a:bodyPr/>
            <a:lstStyle/>
            <a:p>
              <a:endParaRPr lang="en-IN"/>
            </a:p>
          </p:txBody>
        </p:sp>
        <p:sp>
          <p:nvSpPr>
            <p:cNvPr id="16" name="Line 16">
              <a:extLst>
                <a:ext uri="{FF2B5EF4-FFF2-40B4-BE49-F238E27FC236}">
                  <a16:creationId xmlns:a16="http://schemas.microsoft.com/office/drawing/2014/main" id="{C92AA64F-E5F5-4EFA-B10B-6A9C16958294}"/>
                </a:ext>
              </a:extLst>
            </p:cNvPr>
            <p:cNvSpPr>
              <a:spLocks noChangeShapeType="1"/>
            </p:cNvSpPr>
            <p:nvPr/>
          </p:nvSpPr>
          <p:spPr bwMode="auto">
            <a:xfrm>
              <a:off x="2108200" y="2973388"/>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17" name="Line 17">
              <a:extLst>
                <a:ext uri="{FF2B5EF4-FFF2-40B4-BE49-F238E27FC236}">
                  <a16:creationId xmlns:a16="http://schemas.microsoft.com/office/drawing/2014/main" id="{CF7E7AFD-6EDB-4F1A-AE7E-09F515470C7A}"/>
                </a:ext>
              </a:extLst>
            </p:cNvPr>
            <p:cNvSpPr>
              <a:spLocks noChangeShapeType="1"/>
            </p:cNvSpPr>
            <p:nvPr/>
          </p:nvSpPr>
          <p:spPr bwMode="auto">
            <a:xfrm>
              <a:off x="1806575" y="2651125"/>
              <a:ext cx="150813" cy="0"/>
            </a:xfrm>
            <a:prstGeom prst="line">
              <a:avLst/>
            </a:prstGeom>
            <a:noFill/>
            <a:ln w="38100">
              <a:solidFill>
                <a:srgbClr val="FF0000"/>
              </a:solidFill>
              <a:round/>
              <a:headEnd/>
              <a:tailEnd/>
            </a:ln>
          </p:spPr>
          <p:txBody>
            <a:bodyPr/>
            <a:lstStyle/>
            <a:p>
              <a:endParaRPr lang="en-IN"/>
            </a:p>
          </p:txBody>
        </p:sp>
        <p:sp>
          <p:nvSpPr>
            <p:cNvPr id="18" name="Line 18">
              <a:extLst>
                <a:ext uri="{FF2B5EF4-FFF2-40B4-BE49-F238E27FC236}">
                  <a16:creationId xmlns:a16="http://schemas.microsoft.com/office/drawing/2014/main" id="{5D6536CE-42D0-4465-A776-35B20EF47366}"/>
                </a:ext>
              </a:extLst>
            </p:cNvPr>
            <p:cNvSpPr>
              <a:spLocks noChangeShapeType="1"/>
            </p:cNvSpPr>
            <p:nvPr/>
          </p:nvSpPr>
          <p:spPr bwMode="auto">
            <a:xfrm>
              <a:off x="1168400" y="4060825"/>
              <a:ext cx="206375" cy="0"/>
            </a:xfrm>
            <a:prstGeom prst="line">
              <a:avLst/>
            </a:prstGeom>
            <a:noFill/>
            <a:ln w="38100">
              <a:solidFill>
                <a:srgbClr val="FF0000"/>
              </a:solidFill>
              <a:round/>
              <a:headEnd/>
              <a:tailEnd type="triangle" w="med" len="med"/>
            </a:ln>
          </p:spPr>
          <p:txBody>
            <a:bodyPr/>
            <a:lstStyle/>
            <a:p>
              <a:endParaRPr lang="en-IN"/>
            </a:p>
          </p:txBody>
        </p:sp>
        <p:sp>
          <p:nvSpPr>
            <p:cNvPr id="19" name="Line 19">
              <a:extLst>
                <a:ext uri="{FF2B5EF4-FFF2-40B4-BE49-F238E27FC236}">
                  <a16:creationId xmlns:a16="http://schemas.microsoft.com/office/drawing/2014/main" id="{4A9DADA1-4892-4EB1-91D8-9B6EE4409D8F}"/>
                </a:ext>
              </a:extLst>
            </p:cNvPr>
            <p:cNvSpPr>
              <a:spLocks noChangeShapeType="1"/>
            </p:cNvSpPr>
            <p:nvPr/>
          </p:nvSpPr>
          <p:spPr bwMode="auto">
            <a:xfrm>
              <a:off x="904875" y="3619500"/>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20" name="Line 20">
              <a:extLst>
                <a:ext uri="{FF2B5EF4-FFF2-40B4-BE49-F238E27FC236}">
                  <a16:creationId xmlns:a16="http://schemas.microsoft.com/office/drawing/2014/main" id="{31C2400B-56B0-4A9B-9030-60D5A0D6A252}"/>
                </a:ext>
              </a:extLst>
            </p:cNvPr>
            <p:cNvSpPr>
              <a:spLocks noChangeShapeType="1"/>
            </p:cNvSpPr>
            <p:nvPr/>
          </p:nvSpPr>
          <p:spPr bwMode="auto">
            <a:xfrm>
              <a:off x="1738313" y="4129088"/>
              <a:ext cx="187325" cy="0"/>
            </a:xfrm>
            <a:prstGeom prst="line">
              <a:avLst/>
            </a:prstGeom>
            <a:noFill/>
            <a:ln w="38100">
              <a:solidFill>
                <a:srgbClr val="FF0000"/>
              </a:solidFill>
              <a:round/>
              <a:headEnd/>
              <a:tailEnd/>
            </a:ln>
          </p:spPr>
          <p:txBody>
            <a:bodyPr/>
            <a:lstStyle/>
            <a:p>
              <a:endParaRPr lang="en-IN"/>
            </a:p>
          </p:txBody>
        </p:sp>
        <p:sp>
          <p:nvSpPr>
            <p:cNvPr id="21" name="Line 21">
              <a:extLst>
                <a:ext uri="{FF2B5EF4-FFF2-40B4-BE49-F238E27FC236}">
                  <a16:creationId xmlns:a16="http://schemas.microsoft.com/office/drawing/2014/main" id="{5EF53343-46DB-487A-8027-3B58F7A5ADB8}"/>
                </a:ext>
              </a:extLst>
            </p:cNvPr>
            <p:cNvSpPr>
              <a:spLocks noChangeShapeType="1"/>
            </p:cNvSpPr>
            <p:nvPr/>
          </p:nvSpPr>
          <p:spPr bwMode="auto">
            <a:xfrm>
              <a:off x="1919288" y="3789363"/>
              <a:ext cx="150812" cy="0"/>
            </a:xfrm>
            <a:prstGeom prst="line">
              <a:avLst/>
            </a:prstGeom>
            <a:noFill/>
            <a:ln w="38100">
              <a:solidFill>
                <a:srgbClr val="FF0000"/>
              </a:solidFill>
              <a:round/>
              <a:headEnd/>
              <a:tailEnd type="triangle" w="med" len="med"/>
            </a:ln>
          </p:spPr>
          <p:txBody>
            <a:bodyPr/>
            <a:lstStyle/>
            <a:p>
              <a:endParaRPr lang="en-IN"/>
            </a:p>
          </p:txBody>
        </p:sp>
        <p:sp>
          <p:nvSpPr>
            <p:cNvPr id="22" name="Line 22">
              <a:extLst>
                <a:ext uri="{FF2B5EF4-FFF2-40B4-BE49-F238E27FC236}">
                  <a16:creationId xmlns:a16="http://schemas.microsoft.com/office/drawing/2014/main" id="{B36B7FF9-327B-456F-B107-2DD027795B9B}"/>
                </a:ext>
              </a:extLst>
            </p:cNvPr>
            <p:cNvSpPr>
              <a:spLocks noChangeShapeType="1"/>
            </p:cNvSpPr>
            <p:nvPr/>
          </p:nvSpPr>
          <p:spPr bwMode="auto">
            <a:xfrm flipV="1">
              <a:off x="904875" y="3341688"/>
              <a:ext cx="1052513" cy="6350"/>
            </a:xfrm>
            <a:prstGeom prst="line">
              <a:avLst/>
            </a:prstGeom>
            <a:noFill/>
            <a:ln w="38100">
              <a:solidFill>
                <a:srgbClr val="FF0000"/>
              </a:solidFill>
              <a:round/>
              <a:headEnd type="oval" w="med" len="med"/>
              <a:tailEnd/>
            </a:ln>
          </p:spPr>
          <p:txBody>
            <a:bodyPr/>
            <a:lstStyle/>
            <a:p>
              <a:endParaRPr lang="en-IN"/>
            </a:p>
          </p:txBody>
        </p:sp>
        <p:sp>
          <p:nvSpPr>
            <p:cNvPr id="23" name="Line 23">
              <a:extLst>
                <a:ext uri="{FF2B5EF4-FFF2-40B4-BE49-F238E27FC236}">
                  <a16:creationId xmlns:a16="http://schemas.microsoft.com/office/drawing/2014/main" id="{861CF35C-1635-46C8-9983-17B832983F74}"/>
                </a:ext>
              </a:extLst>
            </p:cNvPr>
            <p:cNvSpPr>
              <a:spLocks noChangeShapeType="1"/>
            </p:cNvSpPr>
            <p:nvPr/>
          </p:nvSpPr>
          <p:spPr bwMode="auto">
            <a:xfrm>
              <a:off x="1957388" y="2644775"/>
              <a:ext cx="0" cy="260350"/>
            </a:xfrm>
            <a:prstGeom prst="line">
              <a:avLst/>
            </a:prstGeom>
            <a:noFill/>
            <a:ln w="38100">
              <a:solidFill>
                <a:srgbClr val="FF0000"/>
              </a:solidFill>
              <a:round/>
              <a:headEnd/>
              <a:tailEnd type="triangle" w="med" len="med"/>
            </a:ln>
          </p:spPr>
          <p:txBody>
            <a:bodyPr/>
            <a:lstStyle/>
            <a:p>
              <a:endParaRPr lang="en-IN"/>
            </a:p>
          </p:txBody>
        </p:sp>
        <p:sp>
          <p:nvSpPr>
            <p:cNvPr id="24" name="Line 24">
              <a:extLst>
                <a:ext uri="{FF2B5EF4-FFF2-40B4-BE49-F238E27FC236}">
                  <a16:creationId xmlns:a16="http://schemas.microsoft.com/office/drawing/2014/main" id="{18C0925E-184D-4E04-9656-D8308CF80877}"/>
                </a:ext>
              </a:extLst>
            </p:cNvPr>
            <p:cNvSpPr>
              <a:spLocks noChangeShapeType="1"/>
            </p:cNvSpPr>
            <p:nvPr/>
          </p:nvSpPr>
          <p:spPr bwMode="auto">
            <a:xfrm flipV="1">
              <a:off x="1957388" y="3041650"/>
              <a:ext cx="0" cy="306388"/>
            </a:xfrm>
            <a:prstGeom prst="line">
              <a:avLst/>
            </a:prstGeom>
            <a:noFill/>
            <a:ln w="38100">
              <a:solidFill>
                <a:srgbClr val="FF0000"/>
              </a:solidFill>
              <a:round/>
              <a:headEnd/>
              <a:tailEnd type="triangle" w="med" len="med"/>
            </a:ln>
          </p:spPr>
          <p:txBody>
            <a:bodyPr/>
            <a:lstStyle/>
            <a:p>
              <a:endParaRPr lang="en-IN"/>
            </a:p>
          </p:txBody>
        </p:sp>
        <p:sp>
          <p:nvSpPr>
            <p:cNvPr id="25" name="Line 25">
              <a:extLst>
                <a:ext uri="{FF2B5EF4-FFF2-40B4-BE49-F238E27FC236}">
                  <a16:creationId xmlns:a16="http://schemas.microsoft.com/office/drawing/2014/main" id="{A642170D-BE89-4C25-9A18-D261755CDDD0}"/>
                </a:ext>
              </a:extLst>
            </p:cNvPr>
            <p:cNvSpPr>
              <a:spLocks noChangeShapeType="1"/>
            </p:cNvSpPr>
            <p:nvPr/>
          </p:nvSpPr>
          <p:spPr bwMode="auto">
            <a:xfrm flipV="1">
              <a:off x="1919288" y="3784600"/>
              <a:ext cx="0" cy="339725"/>
            </a:xfrm>
            <a:prstGeom prst="line">
              <a:avLst/>
            </a:prstGeom>
            <a:noFill/>
            <a:ln w="38100">
              <a:solidFill>
                <a:srgbClr val="FF0000"/>
              </a:solidFill>
              <a:round/>
              <a:headEnd/>
              <a:tailEnd/>
            </a:ln>
          </p:spPr>
          <p:txBody>
            <a:bodyPr/>
            <a:lstStyle/>
            <a:p>
              <a:endParaRPr lang="en-IN"/>
            </a:p>
          </p:txBody>
        </p:sp>
        <p:graphicFrame>
          <p:nvGraphicFramePr>
            <p:cNvPr id="26" name="Object 2">
              <a:extLst>
                <a:ext uri="{FF2B5EF4-FFF2-40B4-BE49-F238E27FC236}">
                  <a16:creationId xmlns:a16="http://schemas.microsoft.com/office/drawing/2014/main" id="{C96FD6BE-772D-41B4-8AE9-154B75A18DE6}"/>
                </a:ext>
              </a:extLst>
            </p:cNvPr>
            <p:cNvGraphicFramePr>
              <a:graphicFrameLocks noChangeAspect="1"/>
            </p:cNvGraphicFramePr>
            <p:nvPr/>
          </p:nvGraphicFramePr>
          <p:xfrm>
            <a:off x="2082800" y="2743200"/>
            <a:ext cx="431800" cy="139700"/>
          </p:xfrm>
          <a:graphic>
            <a:graphicData uri="http://schemas.openxmlformats.org/presentationml/2006/ole">
              <mc:AlternateContent xmlns:mc="http://schemas.openxmlformats.org/markup-compatibility/2006">
                <mc:Choice xmlns:v="urn:schemas-microsoft-com:vml" Requires="v">
                  <p:oleObj spid="_x0000_s5128" name="Equation" r:id="rId3" imgW="571320" imgH="203040" progId="">
                    <p:embed/>
                  </p:oleObj>
                </mc:Choice>
                <mc:Fallback>
                  <p:oleObj name="Equation" r:id="rId3" imgW="571320" imgH="203040" progId="">
                    <p:embed/>
                    <p:pic>
                      <p:nvPicPr>
                        <p:cNvPr id="26" name="Object 2">
                          <a:extLst>
                            <a:ext uri="{FF2B5EF4-FFF2-40B4-BE49-F238E27FC236}">
                              <a16:creationId xmlns:a16="http://schemas.microsoft.com/office/drawing/2014/main" id="{C96FD6BE-772D-41B4-8AE9-154B75A18D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2743200"/>
                          <a:ext cx="431800" cy="139700"/>
                        </a:xfrm>
                        <a:prstGeom prst="rect">
                          <a:avLst/>
                        </a:prstGeom>
                        <a:solidFill>
                          <a:srgbClr val="0070C0"/>
                        </a:solidFill>
                        <a:ln>
                          <a:noFill/>
                        </a:ln>
                        <a:effectLst/>
                      </p:spPr>
                    </p:pic>
                  </p:oleObj>
                </mc:Fallback>
              </mc:AlternateContent>
            </a:graphicData>
          </a:graphic>
        </p:graphicFrame>
        <p:graphicFrame>
          <p:nvGraphicFramePr>
            <p:cNvPr id="27" name="Object 3">
              <a:extLst>
                <a:ext uri="{FF2B5EF4-FFF2-40B4-BE49-F238E27FC236}">
                  <a16:creationId xmlns:a16="http://schemas.microsoft.com/office/drawing/2014/main" id="{0E1477CF-5627-4035-8302-93F77C72EB17}"/>
                </a:ext>
              </a:extLst>
            </p:cNvPr>
            <p:cNvGraphicFramePr>
              <a:graphicFrameLocks noChangeAspect="1"/>
            </p:cNvGraphicFramePr>
            <p:nvPr/>
          </p:nvGraphicFramePr>
          <p:xfrm>
            <a:off x="2101850" y="3062287"/>
            <a:ext cx="412750" cy="138113"/>
          </p:xfrm>
          <a:graphic>
            <a:graphicData uri="http://schemas.openxmlformats.org/presentationml/2006/ole">
              <mc:AlternateContent xmlns:mc="http://schemas.openxmlformats.org/markup-compatibility/2006">
                <mc:Choice xmlns:v="urn:schemas-microsoft-com:vml" Requires="v">
                  <p:oleObj spid="_x0000_s5129" name="Equation" r:id="rId5" imgW="545760" imgH="203040" progId="">
                    <p:embed/>
                  </p:oleObj>
                </mc:Choice>
                <mc:Fallback>
                  <p:oleObj name="Equation" r:id="rId5" imgW="545760" imgH="203040" progId="">
                    <p:embed/>
                    <p:pic>
                      <p:nvPicPr>
                        <p:cNvPr id="27" name="Object 3">
                          <a:extLst>
                            <a:ext uri="{FF2B5EF4-FFF2-40B4-BE49-F238E27FC236}">
                              <a16:creationId xmlns:a16="http://schemas.microsoft.com/office/drawing/2014/main" id="{0E1477CF-5627-4035-8302-93F77C72EB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3062287"/>
                          <a:ext cx="412750" cy="138113"/>
                        </a:xfrm>
                        <a:prstGeom prst="rect">
                          <a:avLst/>
                        </a:prstGeom>
                        <a:solidFill>
                          <a:srgbClr val="0070C0"/>
                        </a:solidFill>
                        <a:ln>
                          <a:noFill/>
                        </a:ln>
                        <a:effectLst/>
                      </p:spPr>
                    </p:pic>
                  </p:oleObj>
                </mc:Fallback>
              </mc:AlternateContent>
            </a:graphicData>
          </a:graphic>
        </p:graphicFrame>
        <p:sp>
          <p:nvSpPr>
            <p:cNvPr id="28" name="Line 28">
              <a:extLst>
                <a:ext uri="{FF2B5EF4-FFF2-40B4-BE49-F238E27FC236}">
                  <a16:creationId xmlns:a16="http://schemas.microsoft.com/office/drawing/2014/main" id="{4AACBC9A-127C-4E64-963D-9399D1F2DE72}"/>
                </a:ext>
              </a:extLst>
            </p:cNvPr>
            <p:cNvSpPr>
              <a:spLocks noChangeShapeType="1"/>
            </p:cNvSpPr>
            <p:nvPr/>
          </p:nvSpPr>
          <p:spPr bwMode="auto">
            <a:xfrm flipH="1" flipV="1">
              <a:off x="1957388" y="2905125"/>
              <a:ext cx="150812" cy="68263"/>
            </a:xfrm>
            <a:prstGeom prst="line">
              <a:avLst/>
            </a:prstGeom>
            <a:noFill/>
            <a:ln w="12700">
              <a:solidFill>
                <a:srgbClr val="FF3333"/>
              </a:solidFill>
              <a:round/>
              <a:headEnd type="diamond" w="med" len="med"/>
              <a:tailEnd/>
            </a:ln>
          </p:spPr>
          <p:txBody>
            <a:bodyPr/>
            <a:lstStyle/>
            <a:p>
              <a:endParaRPr lang="en-IN"/>
            </a:p>
          </p:txBody>
        </p:sp>
        <p:sp>
          <p:nvSpPr>
            <p:cNvPr id="29" name="Line 29">
              <a:extLst>
                <a:ext uri="{FF2B5EF4-FFF2-40B4-BE49-F238E27FC236}">
                  <a16:creationId xmlns:a16="http://schemas.microsoft.com/office/drawing/2014/main" id="{6138D5EF-631C-4E82-A640-56BC4CB8AB5D}"/>
                </a:ext>
              </a:extLst>
            </p:cNvPr>
            <p:cNvSpPr>
              <a:spLocks noChangeShapeType="1"/>
            </p:cNvSpPr>
            <p:nvPr/>
          </p:nvSpPr>
          <p:spPr bwMode="auto">
            <a:xfrm>
              <a:off x="641350" y="4060825"/>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30" name="Object 4">
              <a:extLst>
                <a:ext uri="{FF2B5EF4-FFF2-40B4-BE49-F238E27FC236}">
                  <a16:creationId xmlns:a16="http://schemas.microsoft.com/office/drawing/2014/main" id="{EB51DD9C-DA7D-4F75-BDF6-E8E6D1879211}"/>
                </a:ext>
              </a:extLst>
            </p:cNvPr>
            <p:cNvGraphicFramePr>
              <a:graphicFrameLocks noChangeAspect="1"/>
            </p:cNvGraphicFramePr>
            <p:nvPr/>
          </p:nvGraphicFramePr>
          <p:xfrm>
            <a:off x="276225" y="4479925"/>
            <a:ext cx="566738" cy="184150"/>
          </p:xfrm>
          <a:graphic>
            <a:graphicData uri="http://schemas.openxmlformats.org/presentationml/2006/ole">
              <mc:AlternateContent xmlns:mc="http://schemas.openxmlformats.org/markup-compatibility/2006">
                <mc:Choice xmlns:v="urn:schemas-microsoft-com:vml" Requires="v">
                  <p:oleObj spid="_x0000_s5130" name="Equation" r:id="rId7" imgW="672840" imgH="241200" progId="">
                    <p:embed/>
                  </p:oleObj>
                </mc:Choice>
                <mc:Fallback>
                  <p:oleObj name="Equation" r:id="rId7" imgW="672840" imgH="241200" progId="">
                    <p:embed/>
                    <p:pic>
                      <p:nvPicPr>
                        <p:cNvPr id="30" name="Object 4">
                          <a:extLst>
                            <a:ext uri="{FF2B5EF4-FFF2-40B4-BE49-F238E27FC236}">
                              <a16:creationId xmlns:a16="http://schemas.microsoft.com/office/drawing/2014/main" id="{EB51DD9C-DA7D-4F75-BDF6-E8E6D18792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 y="4479925"/>
                          <a:ext cx="566738" cy="184150"/>
                        </a:xfrm>
                        <a:prstGeom prst="rect">
                          <a:avLst/>
                        </a:prstGeom>
                        <a:solidFill>
                          <a:srgbClr val="0070C0"/>
                        </a:solidFill>
                        <a:ln>
                          <a:noFill/>
                        </a:ln>
                        <a:effectLst/>
                      </p:spPr>
                    </p:pic>
                  </p:oleObj>
                </mc:Fallback>
              </mc:AlternateContent>
            </a:graphicData>
          </a:graphic>
        </p:graphicFrame>
        <p:graphicFrame>
          <p:nvGraphicFramePr>
            <p:cNvPr id="31" name="Object 5">
              <a:extLst>
                <a:ext uri="{FF2B5EF4-FFF2-40B4-BE49-F238E27FC236}">
                  <a16:creationId xmlns:a16="http://schemas.microsoft.com/office/drawing/2014/main" id="{B3810049-CADA-4AB3-A930-C391479880B4}"/>
                </a:ext>
              </a:extLst>
            </p:cNvPr>
            <p:cNvGraphicFramePr>
              <a:graphicFrameLocks noChangeAspect="1"/>
            </p:cNvGraphicFramePr>
            <p:nvPr/>
          </p:nvGraphicFramePr>
          <p:xfrm>
            <a:off x="228600" y="3967163"/>
            <a:ext cx="385763" cy="180975"/>
          </p:xfrm>
          <a:graphic>
            <a:graphicData uri="http://schemas.openxmlformats.org/presentationml/2006/ole">
              <mc:AlternateContent xmlns:mc="http://schemas.openxmlformats.org/markup-compatibility/2006">
                <mc:Choice xmlns:v="urn:schemas-microsoft-com:vml" Requires="v">
                  <p:oleObj spid="_x0000_s5131" name="Equation" r:id="rId9" imgW="342720" imgH="177480" progId="">
                    <p:embed/>
                  </p:oleObj>
                </mc:Choice>
                <mc:Fallback>
                  <p:oleObj name="Equation" r:id="rId9" imgW="342720" imgH="177480" progId="">
                    <p:embed/>
                    <p:pic>
                      <p:nvPicPr>
                        <p:cNvPr id="31" name="Object 5">
                          <a:extLst>
                            <a:ext uri="{FF2B5EF4-FFF2-40B4-BE49-F238E27FC236}">
                              <a16:creationId xmlns:a16="http://schemas.microsoft.com/office/drawing/2014/main" id="{B3810049-CADA-4AB3-A930-C391479880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967163"/>
                          <a:ext cx="385763" cy="180975"/>
                        </a:xfrm>
                        <a:prstGeom prst="rect">
                          <a:avLst/>
                        </a:prstGeom>
                        <a:solidFill>
                          <a:srgbClr val="0070C0"/>
                        </a:solidFill>
                        <a:ln>
                          <a:noFill/>
                        </a:ln>
                        <a:effectLst/>
                      </p:spPr>
                    </p:pic>
                  </p:oleObj>
                </mc:Fallback>
              </mc:AlternateContent>
            </a:graphicData>
          </a:graphic>
        </p:graphicFrame>
        <p:graphicFrame>
          <p:nvGraphicFramePr>
            <p:cNvPr id="32" name="Object 6">
              <a:extLst>
                <a:ext uri="{FF2B5EF4-FFF2-40B4-BE49-F238E27FC236}">
                  <a16:creationId xmlns:a16="http://schemas.microsoft.com/office/drawing/2014/main" id="{FE02FF94-6775-4756-9355-6BC292866136}"/>
                </a:ext>
              </a:extLst>
            </p:cNvPr>
            <p:cNvGraphicFramePr>
              <a:graphicFrameLocks noChangeAspect="1"/>
            </p:cNvGraphicFramePr>
            <p:nvPr/>
          </p:nvGraphicFramePr>
          <p:xfrm>
            <a:off x="476250" y="3509963"/>
            <a:ext cx="360363" cy="198437"/>
          </p:xfrm>
          <a:graphic>
            <a:graphicData uri="http://schemas.openxmlformats.org/presentationml/2006/ole">
              <mc:AlternateContent xmlns:mc="http://schemas.openxmlformats.org/markup-compatibility/2006">
                <mc:Choice xmlns:v="urn:schemas-microsoft-com:vml" Requires="v">
                  <p:oleObj spid="_x0000_s5132" name="Equation" r:id="rId11" imgW="291960" imgH="177480" progId="">
                    <p:embed/>
                  </p:oleObj>
                </mc:Choice>
                <mc:Fallback>
                  <p:oleObj name="Equation" r:id="rId11" imgW="291960" imgH="177480" progId="">
                    <p:embed/>
                    <p:pic>
                      <p:nvPicPr>
                        <p:cNvPr id="32" name="Object 6">
                          <a:extLst>
                            <a:ext uri="{FF2B5EF4-FFF2-40B4-BE49-F238E27FC236}">
                              <a16:creationId xmlns:a16="http://schemas.microsoft.com/office/drawing/2014/main" id="{FE02FF94-6775-4756-9355-6BC2928661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250" y="3509963"/>
                          <a:ext cx="360363" cy="198437"/>
                        </a:xfrm>
                        <a:prstGeom prst="rect">
                          <a:avLst/>
                        </a:prstGeom>
                        <a:solidFill>
                          <a:srgbClr val="0070C0"/>
                        </a:solidFill>
                        <a:ln>
                          <a:noFill/>
                        </a:ln>
                        <a:effectLst/>
                      </p:spPr>
                    </p:pic>
                  </p:oleObj>
                </mc:Fallback>
              </mc:AlternateContent>
            </a:graphicData>
          </a:graphic>
        </p:graphicFrame>
        <p:graphicFrame>
          <p:nvGraphicFramePr>
            <p:cNvPr id="33" name="Object 7">
              <a:extLst>
                <a:ext uri="{FF2B5EF4-FFF2-40B4-BE49-F238E27FC236}">
                  <a16:creationId xmlns:a16="http://schemas.microsoft.com/office/drawing/2014/main" id="{1C16C9F1-FBD5-49D1-A85A-2FEF1CECC182}"/>
                </a:ext>
              </a:extLst>
            </p:cNvPr>
            <p:cNvGraphicFramePr>
              <a:graphicFrameLocks noChangeAspect="1"/>
            </p:cNvGraphicFramePr>
            <p:nvPr/>
          </p:nvGraphicFramePr>
          <p:xfrm>
            <a:off x="327025" y="3244850"/>
            <a:ext cx="555625" cy="185738"/>
          </p:xfrm>
          <a:graphic>
            <a:graphicData uri="http://schemas.openxmlformats.org/presentationml/2006/ole">
              <mc:AlternateContent xmlns:mc="http://schemas.openxmlformats.org/markup-compatibility/2006">
                <mc:Choice xmlns:v="urn:schemas-microsoft-com:vml" Requires="v">
                  <p:oleObj spid="_x0000_s5133" name="Equation" r:id="rId13" imgW="482400" imgH="177480" progId="">
                    <p:embed/>
                  </p:oleObj>
                </mc:Choice>
                <mc:Fallback>
                  <p:oleObj name="Equation" r:id="rId13" imgW="482400" imgH="177480" progId="">
                    <p:embed/>
                    <p:pic>
                      <p:nvPicPr>
                        <p:cNvPr id="33" name="Object 7">
                          <a:extLst>
                            <a:ext uri="{FF2B5EF4-FFF2-40B4-BE49-F238E27FC236}">
                              <a16:creationId xmlns:a16="http://schemas.microsoft.com/office/drawing/2014/main" id="{1C16C9F1-FBD5-49D1-A85A-2FEF1CECC18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025" y="3244850"/>
                          <a:ext cx="555625" cy="185738"/>
                        </a:xfrm>
                        <a:prstGeom prst="rect">
                          <a:avLst/>
                        </a:prstGeom>
                        <a:solidFill>
                          <a:srgbClr val="0070C0"/>
                        </a:solidFill>
                        <a:ln>
                          <a:solidFill>
                            <a:schemeClr val="accent1"/>
                          </a:solidFill>
                        </a:ln>
                        <a:effectLst/>
                      </p:spPr>
                    </p:pic>
                  </p:oleObj>
                </mc:Fallback>
              </mc:AlternateContent>
            </a:graphicData>
          </a:graphic>
        </p:graphicFrame>
        <p:sp>
          <p:nvSpPr>
            <p:cNvPr id="34" name="Line 34">
              <a:extLst>
                <a:ext uri="{FF2B5EF4-FFF2-40B4-BE49-F238E27FC236}">
                  <a16:creationId xmlns:a16="http://schemas.microsoft.com/office/drawing/2014/main" id="{A9D568B7-5AD4-4DE7-BDF9-A0CF290E9E59}"/>
                </a:ext>
              </a:extLst>
            </p:cNvPr>
            <p:cNvSpPr>
              <a:spLocks noChangeShapeType="1"/>
            </p:cNvSpPr>
            <p:nvPr/>
          </p:nvSpPr>
          <p:spPr bwMode="auto">
            <a:xfrm>
              <a:off x="904875" y="4572000"/>
              <a:ext cx="331788" cy="0"/>
            </a:xfrm>
            <a:prstGeom prst="line">
              <a:avLst/>
            </a:prstGeom>
            <a:noFill/>
            <a:ln w="38100">
              <a:solidFill>
                <a:srgbClr val="FF0000"/>
              </a:solidFill>
              <a:round/>
              <a:headEnd type="oval" w="med" len="med"/>
              <a:tailEnd/>
            </a:ln>
          </p:spPr>
          <p:txBody>
            <a:bodyPr/>
            <a:lstStyle/>
            <a:p>
              <a:endParaRPr lang="en-IN"/>
            </a:p>
          </p:txBody>
        </p:sp>
        <p:sp>
          <p:nvSpPr>
            <p:cNvPr id="35" name="Line 35">
              <a:extLst>
                <a:ext uri="{FF2B5EF4-FFF2-40B4-BE49-F238E27FC236}">
                  <a16:creationId xmlns:a16="http://schemas.microsoft.com/office/drawing/2014/main" id="{5E7A6AE9-A835-4B47-A13E-16AA2B80F1AF}"/>
                </a:ext>
              </a:extLst>
            </p:cNvPr>
            <p:cNvSpPr>
              <a:spLocks noChangeShapeType="1"/>
            </p:cNvSpPr>
            <p:nvPr/>
          </p:nvSpPr>
          <p:spPr bwMode="auto">
            <a:xfrm>
              <a:off x="1230313" y="4230688"/>
              <a:ext cx="150812" cy="0"/>
            </a:xfrm>
            <a:prstGeom prst="line">
              <a:avLst/>
            </a:prstGeom>
            <a:noFill/>
            <a:ln w="38100">
              <a:solidFill>
                <a:srgbClr val="FF0000"/>
              </a:solidFill>
              <a:round/>
              <a:headEnd/>
              <a:tailEnd type="triangle" w="med" len="med"/>
            </a:ln>
          </p:spPr>
          <p:txBody>
            <a:bodyPr/>
            <a:lstStyle/>
            <a:p>
              <a:endParaRPr lang="en-IN"/>
            </a:p>
          </p:txBody>
        </p:sp>
        <p:sp>
          <p:nvSpPr>
            <p:cNvPr id="36" name="Line 36">
              <a:extLst>
                <a:ext uri="{FF2B5EF4-FFF2-40B4-BE49-F238E27FC236}">
                  <a16:creationId xmlns:a16="http://schemas.microsoft.com/office/drawing/2014/main" id="{4FECD1FA-9CE9-4197-835F-7156DD738969}"/>
                </a:ext>
              </a:extLst>
            </p:cNvPr>
            <p:cNvSpPr>
              <a:spLocks noChangeShapeType="1"/>
            </p:cNvSpPr>
            <p:nvPr/>
          </p:nvSpPr>
          <p:spPr bwMode="auto">
            <a:xfrm flipV="1">
              <a:off x="1230313" y="4225925"/>
              <a:ext cx="0" cy="339725"/>
            </a:xfrm>
            <a:prstGeom prst="line">
              <a:avLst/>
            </a:prstGeom>
            <a:noFill/>
            <a:ln w="38100">
              <a:solidFill>
                <a:srgbClr val="FF0000"/>
              </a:solidFill>
              <a:round/>
              <a:headEnd/>
              <a:tailEnd/>
            </a:ln>
          </p:spPr>
          <p:txBody>
            <a:bodyPr/>
            <a:lstStyle/>
            <a:p>
              <a:endParaRPr lang="en-IN"/>
            </a:p>
          </p:txBody>
        </p:sp>
        <p:sp>
          <p:nvSpPr>
            <p:cNvPr id="37" name="Line 37">
              <a:extLst>
                <a:ext uri="{FF2B5EF4-FFF2-40B4-BE49-F238E27FC236}">
                  <a16:creationId xmlns:a16="http://schemas.microsoft.com/office/drawing/2014/main" id="{C239F20E-3629-40D1-B414-56EA6800AFED}"/>
                </a:ext>
              </a:extLst>
            </p:cNvPr>
            <p:cNvSpPr>
              <a:spLocks noChangeShapeType="1"/>
            </p:cNvSpPr>
            <p:nvPr/>
          </p:nvSpPr>
          <p:spPr bwMode="auto">
            <a:xfrm flipV="1">
              <a:off x="2820988" y="2971800"/>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38" name="Line 38">
              <a:extLst>
                <a:ext uri="{FF2B5EF4-FFF2-40B4-BE49-F238E27FC236}">
                  <a16:creationId xmlns:a16="http://schemas.microsoft.com/office/drawing/2014/main" id="{E4AB9AD4-71B6-4145-BB43-9F192B816018}"/>
                </a:ext>
              </a:extLst>
            </p:cNvPr>
            <p:cNvSpPr>
              <a:spLocks noChangeShapeType="1"/>
            </p:cNvSpPr>
            <p:nvPr/>
          </p:nvSpPr>
          <p:spPr bwMode="auto">
            <a:xfrm flipH="1" flipV="1">
              <a:off x="2595563" y="2871788"/>
              <a:ext cx="225425" cy="101600"/>
            </a:xfrm>
            <a:prstGeom prst="line">
              <a:avLst/>
            </a:prstGeom>
            <a:noFill/>
            <a:ln w="12700">
              <a:solidFill>
                <a:srgbClr val="FF3333"/>
              </a:solidFill>
              <a:round/>
              <a:headEnd type="diamond" w="med" len="med"/>
              <a:tailEnd/>
            </a:ln>
          </p:spPr>
          <p:txBody>
            <a:bodyPr/>
            <a:lstStyle/>
            <a:p>
              <a:endParaRPr lang="en-IN"/>
            </a:p>
          </p:txBody>
        </p:sp>
        <p:sp>
          <p:nvSpPr>
            <p:cNvPr id="39" name="Line 39">
              <a:extLst>
                <a:ext uri="{FF2B5EF4-FFF2-40B4-BE49-F238E27FC236}">
                  <a16:creationId xmlns:a16="http://schemas.microsoft.com/office/drawing/2014/main" id="{C698D88E-B423-4EB2-A916-867668B10085}"/>
                </a:ext>
              </a:extLst>
            </p:cNvPr>
            <p:cNvSpPr>
              <a:spLocks noChangeShapeType="1"/>
            </p:cNvSpPr>
            <p:nvPr/>
          </p:nvSpPr>
          <p:spPr bwMode="auto">
            <a:xfrm flipV="1">
              <a:off x="2671763" y="2922588"/>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40" name="Line 40">
              <a:extLst>
                <a:ext uri="{FF2B5EF4-FFF2-40B4-BE49-F238E27FC236}">
                  <a16:creationId xmlns:a16="http://schemas.microsoft.com/office/drawing/2014/main" id="{459C024F-926B-4936-9489-FCC5C2F1E7CD}"/>
                </a:ext>
              </a:extLst>
            </p:cNvPr>
            <p:cNvSpPr>
              <a:spLocks noChangeShapeType="1"/>
            </p:cNvSpPr>
            <p:nvPr/>
          </p:nvSpPr>
          <p:spPr bwMode="auto">
            <a:xfrm>
              <a:off x="2414588" y="3692525"/>
              <a:ext cx="263525" cy="0"/>
            </a:xfrm>
            <a:prstGeom prst="line">
              <a:avLst/>
            </a:prstGeom>
            <a:noFill/>
            <a:ln w="28575">
              <a:solidFill>
                <a:srgbClr val="FF0000"/>
              </a:solidFill>
              <a:prstDash val="dash"/>
              <a:round/>
              <a:headEnd/>
              <a:tailEnd/>
            </a:ln>
          </p:spPr>
          <p:txBody>
            <a:bodyPr/>
            <a:lstStyle/>
            <a:p>
              <a:endParaRPr lang="en-IN"/>
            </a:p>
          </p:txBody>
        </p:sp>
        <p:sp>
          <p:nvSpPr>
            <p:cNvPr id="41" name="AutoShape 42">
              <a:extLst>
                <a:ext uri="{FF2B5EF4-FFF2-40B4-BE49-F238E27FC236}">
                  <a16:creationId xmlns:a16="http://schemas.microsoft.com/office/drawing/2014/main" id="{63C815F1-3EF0-4CE8-891B-2A190889FCF0}"/>
                </a:ext>
              </a:extLst>
            </p:cNvPr>
            <p:cNvSpPr>
              <a:spLocks noChangeArrowheads="1"/>
            </p:cNvSpPr>
            <p:nvPr/>
          </p:nvSpPr>
          <p:spPr bwMode="auto">
            <a:xfrm>
              <a:off x="44831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a:p>
              <a:pPr algn="ctr"/>
              <a:r>
                <a:rPr lang="en-US" sz="2400" b="1">
                  <a:solidFill>
                    <a:schemeClr val="tx1"/>
                  </a:solidFill>
                  <a:latin typeface="Calibri" pitchFamily="34" charset="0"/>
                </a:rPr>
                <a:t>(8 Bit)</a:t>
              </a:r>
            </a:p>
          </p:txBody>
        </p:sp>
        <p:sp>
          <p:nvSpPr>
            <p:cNvPr id="42" name="AutoShape 43">
              <a:extLst>
                <a:ext uri="{FF2B5EF4-FFF2-40B4-BE49-F238E27FC236}">
                  <a16:creationId xmlns:a16="http://schemas.microsoft.com/office/drawing/2014/main" id="{3ED5A365-71E4-46CA-A9D7-979E201DC7DC}"/>
                </a:ext>
              </a:extLst>
            </p:cNvPr>
            <p:cNvSpPr>
              <a:spLocks noChangeArrowheads="1"/>
            </p:cNvSpPr>
            <p:nvPr/>
          </p:nvSpPr>
          <p:spPr bwMode="auto">
            <a:xfrm>
              <a:off x="59436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TF0</a:t>
              </a:r>
            </a:p>
          </p:txBody>
        </p:sp>
        <p:sp>
          <p:nvSpPr>
            <p:cNvPr id="43" name="Line 44">
              <a:extLst>
                <a:ext uri="{FF2B5EF4-FFF2-40B4-BE49-F238E27FC236}">
                  <a16:creationId xmlns:a16="http://schemas.microsoft.com/office/drawing/2014/main" id="{72560A3E-61F8-4922-8740-623D6AD5512C}"/>
                </a:ext>
              </a:extLst>
            </p:cNvPr>
            <p:cNvSpPr>
              <a:spLocks noChangeShapeType="1"/>
            </p:cNvSpPr>
            <p:nvPr/>
          </p:nvSpPr>
          <p:spPr bwMode="auto">
            <a:xfrm flipV="1">
              <a:off x="5665788" y="2971800"/>
              <a:ext cx="277812" cy="1588"/>
            </a:xfrm>
            <a:prstGeom prst="line">
              <a:avLst/>
            </a:prstGeom>
            <a:noFill/>
            <a:ln w="38100">
              <a:solidFill>
                <a:srgbClr val="FF0000"/>
              </a:solidFill>
              <a:round/>
              <a:headEnd/>
              <a:tailEnd type="triangle" w="med" len="med"/>
            </a:ln>
          </p:spPr>
          <p:txBody>
            <a:bodyPr/>
            <a:lstStyle/>
            <a:p>
              <a:endParaRPr lang="en-IN"/>
            </a:p>
          </p:txBody>
        </p:sp>
        <p:sp>
          <p:nvSpPr>
            <p:cNvPr id="44" name="Line 45">
              <a:extLst>
                <a:ext uri="{FF2B5EF4-FFF2-40B4-BE49-F238E27FC236}">
                  <a16:creationId xmlns:a16="http://schemas.microsoft.com/office/drawing/2014/main" id="{99AFF396-9D5C-41A9-9DC6-25F6C3231EDE}"/>
                </a:ext>
              </a:extLst>
            </p:cNvPr>
            <p:cNvSpPr>
              <a:spLocks noChangeShapeType="1"/>
            </p:cNvSpPr>
            <p:nvPr/>
          </p:nvSpPr>
          <p:spPr bwMode="auto">
            <a:xfrm flipV="1">
              <a:off x="7099300" y="2971800"/>
              <a:ext cx="381000" cy="1588"/>
            </a:xfrm>
            <a:prstGeom prst="line">
              <a:avLst/>
            </a:prstGeom>
            <a:noFill/>
            <a:ln w="38100">
              <a:solidFill>
                <a:srgbClr val="FF0000"/>
              </a:solidFill>
              <a:round/>
              <a:headEnd/>
              <a:tailEnd type="triangle" w="med" len="med"/>
            </a:ln>
          </p:spPr>
          <p:txBody>
            <a:bodyPr/>
            <a:lstStyle/>
            <a:p>
              <a:endParaRPr lang="en-IN"/>
            </a:p>
          </p:txBody>
        </p:sp>
      </p:grpSp>
      <p:sp>
        <p:nvSpPr>
          <p:cNvPr id="46" name="Text Box 46">
            <a:extLst>
              <a:ext uri="{FF2B5EF4-FFF2-40B4-BE49-F238E27FC236}">
                <a16:creationId xmlns:a16="http://schemas.microsoft.com/office/drawing/2014/main" id="{49483E43-332C-4710-BE42-9E98F58BBB79}"/>
              </a:ext>
            </a:extLst>
          </p:cNvPr>
          <p:cNvSpPr txBox="1">
            <a:spLocks noChangeArrowheads="1"/>
          </p:cNvSpPr>
          <p:nvPr/>
        </p:nvSpPr>
        <p:spPr bwMode="auto">
          <a:xfrm>
            <a:off x="3278188" y="1035378"/>
            <a:ext cx="4037012" cy="523220"/>
          </a:xfrm>
          <a:prstGeom prst="rect">
            <a:avLst/>
          </a:prstGeom>
          <a:noFill/>
          <a:ln w="9525">
            <a:noFill/>
            <a:miter lim="800000"/>
            <a:headEnd/>
            <a:tailEnd/>
          </a:ln>
        </p:spPr>
        <p:txBody>
          <a:bodyPr wrap="square">
            <a:spAutoFit/>
          </a:bodyPr>
          <a:lstStyle>
            <a:defPPr>
              <a:defRPr lang="en-US"/>
            </a:defPPr>
            <a:lvl1pPr algn="ctr">
              <a:defRPr sz="2800" b="1" u="sng">
                <a:solidFill>
                  <a:schemeClr val="accent2">
                    <a:lumMod val="75000"/>
                  </a:schemeClr>
                </a:solidFill>
                <a:latin typeface="Calibri" pitchFamily="34" charset="0"/>
              </a:defRPr>
            </a:lvl1pPr>
          </a:lstStyle>
          <a:p>
            <a:r>
              <a:rPr lang="en-US" dirty="0"/>
              <a:t>16 Bit Timer / Counter</a:t>
            </a:r>
          </a:p>
        </p:txBody>
      </p:sp>
      <p:sp>
        <p:nvSpPr>
          <p:cNvPr id="48" name="TextBox 47">
            <a:extLst>
              <a:ext uri="{FF2B5EF4-FFF2-40B4-BE49-F238E27FC236}">
                <a16:creationId xmlns:a16="http://schemas.microsoft.com/office/drawing/2014/main" id="{D91C4DDB-9DF0-4C21-9261-FBCF252D344E}"/>
              </a:ext>
            </a:extLst>
          </p:cNvPr>
          <p:cNvSpPr txBox="1"/>
          <p:nvPr/>
        </p:nvSpPr>
        <p:spPr>
          <a:xfrm>
            <a:off x="2147094" y="2987437"/>
            <a:ext cx="9911475" cy="3347840"/>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The Mode 1 operation is the 16-bit timer or counter. </a:t>
            </a:r>
          </a:p>
          <a:p>
            <a:r>
              <a:rPr lang="en-US" sz="2400" dirty="0"/>
              <a:t>Every event for counter operations or machine cycles for timer operation, the TH0– TL0 register-pair will be incremented by 1. </a:t>
            </a:r>
          </a:p>
          <a:p>
            <a:r>
              <a:rPr lang="en-US" sz="2400" dirty="0"/>
              <a:t>When the register pair overflows from FFFFH to 0000H, then the TF0 of TCON register will be high (set), and it stops the timer/counter.</a:t>
            </a:r>
          </a:p>
        </p:txBody>
      </p:sp>
      <p:graphicFrame>
        <p:nvGraphicFramePr>
          <p:cNvPr id="49" name="Table 13">
            <a:extLst>
              <a:ext uri="{FF2B5EF4-FFF2-40B4-BE49-F238E27FC236}">
                <a16:creationId xmlns:a16="http://schemas.microsoft.com/office/drawing/2014/main" id="{0B2ED78B-9964-40A4-9DC4-4E0641D97A7D}"/>
              </a:ext>
            </a:extLst>
          </p:cNvPr>
          <p:cNvGraphicFramePr>
            <a:graphicFrameLocks noGrp="1"/>
          </p:cNvGraphicFramePr>
          <p:nvPr/>
        </p:nvGraphicFramePr>
        <p:xfrm>
          <a:off x="8678101" y="1872094"/>
          <a:ext cx="3314700" cy="1463040"/>
        </p:xfrm>
        <a:graphic>
          <a:graphicData uri="http://schemas.openxmlformats.org/drawingml/2006/table">
            <a:tbl>
              <a:tblPr firstRow="1" bandRow="1">
                <a:tableStyleId>{8EC20E35-A176-4012-BC5E-935CFFF8708E}</a:tableStyleId>
              </a:tblPr>
              <a:tblGrid>
                <a:gridCol w="1104900">
                  <a:extLst>
                    <a:ext uri="{9D8B030D-6E8A-4147-A177-3AD203B41FA5}">
                      <a16:colId xmlns:a16="http://schemas.microsoft.com/office/drawing/2014/main" val="4130295340"/>
                    </a:ext>
                  </a:extLst>
                </a:gridCol>
                <a:gridCol w="1104900">
                  <a:extLst>
                    <a:ext uri="{9D8B030D-6E8A-4147-A177-3AD203B41FA5}">
                      <a16:colId xmlns:a16="http://schemas.microsoft.com/office/drawing/2014/main" val="3689456285"/>
                    </a:ext>
                  </a:extLst>
                </a:gridCol>
                <a:gridCol w="1104900">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0</a:t>
                      </a:r>
                      <a:endParaRPr lang="en-IN" sz="2800" dirty="0"/>
                    </a:p>
                  </a:txBody>
                  <a:tcPr/>
                </a:tc>
                <a:tc>
                  <a:txBody>
                    <a:bodyPr/>
                    <a:lstStyle/>
                    <a:p>
                      <a:pPr algn="ctr"/>
                      <a:r>
                        <a:rPr lang="en-US" sz="2800" dirty="0"/>
                        <a:t>1</a:t>
                      </a:r>
                      <a:endParaRPr lang="en-IN" sz="2800" dirty="0"/>
                    </a:p>
                  </a:txBody>
                  <a:tcPr/>
                </a:tc>
                <a:tc>
                  <a:txBody>
                    <a:bodyPr/>
                    <a:lstStyle/>
                    <a:p>
                      <a:pPr algn="ctr"/>
                      <a:r>
                        <a:rPr lang="en-US" sz="2800" dirty="0"/>
                        <a:t>1</a:t>
                      </a:r>
                      <a:endParaRPr lang="en-IN" sz="2800" dirty="0"/>
                    </a:p>
                  </a:txBody>
                  <a:tcPr/>
                </a:tc>
                <a:extLst>
                  <a:ext uri="{0D108BD9-81ED-4DB2-BD59-A6C34878D82A}">
                    <a16:rowId xmlns:a16="http://schemas.microsoft.com/office/drawing/2014/main" val="1783089939"/>
                  </a:ext>
                </a:extLst>
              </a:tr>
            </a:tbl>
          </a:graphicData>
        </a:graphic>
      </p:graphicFrame>
    </p:spTree>
    <p:extLst>
      <p:ext uri="{BB962C8B-B14F-4D97-AF65-F5344CB8AC3E}">
        <p14:creationId xmlns:p14="http://schemas.microsoft.com/office/powerpoint/2010/main" val="2800896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5">
            <a:extLst>
              <a:ext uri="{FF2B5EF4-FFF2-40B4-BE49-F238E27FC236}">
                <a16:creationId xmlns:a16="http://schemas.microsoft.com/office/drawing/2014/main" id="{DC9537EC-0C1B-40B6-9EE8-A6400B951755}"/>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7" name="Title 45">
            <a:extLst>
              <a:ext uri="{FF2B5EF4-FFF2-40B4-BE49-F238E27FC236}">
                <a16:creationId xmlns:a16="http://schemas.microsoft.com/office/drawing/2014/main" id="{AA94CEEE-04D5-423D-8D57-1AD73569F1D9}"/>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1</a:t>
            </a:r>
          </a:p>
        </p:txBody>
      </p:sp>
      <p:sp>
        <p:nvSpPr>
          <p:cNvPr id="8" name="TextBox 7">
            <a:extLst>
              <a:ext uri="{FF2B5EF4-FFF2-40B4-BE49-F238E27FC236}">
                <a16:creationId xmlns:a16="http://schemas.microsoft.com/office/drawing/2014/main" id="{AA76B73C-6549-49BF-9987-5E6FD2B14741}"/>
              </a:ext>
            </a:extLst>
          </p:cNvPr>
          <p:cNvSpPr txBox="1"/>
          <p:nvPr/>
        </p:nvSpPr>
        <p:spPr>
          <a:xfrm>
            <a:off x="130628" y="895538"/>
            <a:ext cx="11930743" cy="3257174"/>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dirty="0">
                <a:solidFill>
                  <a:schemeClr val="accent6">
                    <a:lumMod val="75000"/>
                  </a:schemeClr>
                </a:solidFill>
              </a:rPr>
              <a:t>Example:1</a:t>
            </a:r>
          </a:p>
          <a:p>
            <a:pPr marL="720000" lvl="2" indent="-457200" algn="just">
              <a:lnSpc>
                <a:spcPct val="150000"/>
              </a:lnSpc>
              <a:buFont typeface="Arial" panose="020B0604020202020204" pitchFamily="34" charset="0"/>
              <a:buChar char="•"/>
            </a:pPr>
            <a:r>
              <a:rPr lang="en-US" sz="2800" dirty="0"/>
              <a:t>If the </a:t>
            </a:r>
            <a:r>
              <a:rPr lang="en-US" sz="2800" dirty="0">
                <a:solidFill>
                  <a:srgbClr val="00B050"/>
                </a:solidFill>
              </a:rPr>
              <a:t>TH0 – TL0 </a:t>
            </a:r>
            <a:r>
              <a:rPr lang="en-US" sz="2800" dirty="0"/>
              <a:t>register pair is holding </a:t>
            </a:r>
            <a:r>
              <a:rPr lang="en-US" sz="2800" dirty="0">
                <a:solidFill>
                  <a:srgbClr val="00B050"/>
                </a:solidFill>
              </a:rPr>
              <a:t>FFF0H</a:t>
            </a:r>
            <a:r>
              <a:rPr lang="en-US" sz="2800" dirty="0"/>
              <a:t>, and it is in timer mode, then TF0 will be high after </a:t>
            </a:r>
            <a:r>
              <a:rPr lang="en-US" sz="2800" dirty="0">
                <a:solidFill>
                  <a:srgbClr val="00B050"/>
                </a:solidFill>
              </a:rPr>
              <a:t>10H = 16 </a:t>
            </a:r>
            <a:r>
              <a:rPr lang="en-US" sz="2800" dirty="0"/>
              <a:t>machine cycles. </a:t>
            </a:r>
          </a:p>
          <a:p>
            <a:pPr marL="720000" lvl="2" indent="-457200" algn="just">
              <a:lnSpc>
                <a:spcPct val="150000"/>
              </a:lnSpc>
              <a:buFont typeface="Arial" panose="020B0604020202020204" pitchFamily="34" charset="0"/>
              <a:buChar char="•"/>
            </a:pPr>
            <a:r>
              <a:rPr lang="en-US" sz="2800" dirty="0"/>
              <a:t>If the clock frequency is </a:t>
            </a:r>
            <a:r>
              <a:rPr lang="en-US" sz="2800" dirty="0">
                <a:solidFill>
                  <a:srgbClr val="00B050"/>
                </a:solidFill>
              </a:rPr>
              <a:t>12MHz</a:t>
            </a:r>
            <a:r>
              <a:rPr lang="en-US" sz="2800" dirty="0"/>
              <a:t>, then the following instructions generate an interrupt </a:t>
            </a:r>
            <a:r>
              <a:rPr lang="en-US" sz="2800" dirty="0">
                <a:solidFill>
                  <a:srgbClr val="00B050"/>
                </a:solidFill>
              </a:rPr>
              <a:t>16 µs </a:t>
            </a:r>
            <a:r>
              <a:rPr lang="en-US" sz="2800" dirty="0"/>
              <a:t>after Timer0 starts running.       </a:t>
            </a:r>
            <a:endParaRPr lang="en-IN" sz="2800" dirty="0"/>
          </a:p>
        </p:txBody>
      </p:sp>
      <p:sp>
        <p:nvSpPr>
          <p:cNvPr id="9" name="Rectangle 1">
            <a:extLst>
              <a:ext uri="{FF2B5EF4-FFF2-40B4-BE49-F238E27FC236}">
                <a16:creationId xmlns:a16="http://schemas.microsoft.com/office/drawing/2014/main" id="{A4AE36C4-1A9E-4745-BBF1-82EBF1ED64FD}"/>
              </a:ext>
            </a:extLst>
          </p:cNvPr>
          <p:cNvSpPr>
            <a:spLocks noChangeArrowheads="1"/>
          </p:cNvSpPr>
          <p:nvPr/>
        </p:nvSpPr>
        <p:spPr bwMode="auto">
          <a:xfrm>
            <a:off x="794938" y="4152712"/>
            <a:ext cx="2307491" cy="2006909"/>
          </a:xfrm>
          <a:prstGeom prst="rect">
            <a:avLst/>
          </a:prstGeom>
          <a:solidFill>
            <a:schemeClr val="bg1"/>
          </a:solidFill>
          <a:ln w="9525">
            <a:solidFill>
              <a:schemeClr val="bg1"/>
            </a:solidFill>
            <a:miter lim="800000"/>
            <a:headEnd/>
            <a:tailEnd/>
          </a:ln>
          <a:effectLst/>
        </p:spPr>
        <p:txBody>
          <a:bodyPr vert="horz" wrap="none" lIns="0" tIns="79350" rIns="0" bIns="7935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MOV TMOD, #01H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MOV TL0, #0F0H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MOV TH0, #0FFH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MOV IE, #82H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rPr>
              <a:t>SETB TR0 </a:t>
            </a:r>
          </a:p>
        </p:txBody>
      </p:sp>
      <p:sp>
        <p:nvSpPr>
          <p:cNvPr id="14" name="TextBox 13">
            <a:extLst>
              <a:ext uri="{FF2B5EF4-FFF2-40B4-BE49-F238E27FC236}">
                <a16:creationId xmlns:a16="http://schemas.microsoft.com/office/drawing/2014/main" id="{65329A9F-A962-44EA-91F9-F225E35E64FA}"/>
              </a:ext>
            </a:extLst>
          </p:cNvPr>
          <p:cNvSpPr txBox="1"/>
          <p:nvPr/>
        </p:nvSpPr>
        <p:spPr>
          <a:xfrm>
            <a:off x="3352801" y="4038600"/>
            <a:ext cx="8708570" cy="1964512"/>
          </a:xfrm>
          <a:prstGeom prst="rect">
            <a:avLst/>
          </a:prstGeom>
          <a:noFill/>
        </p:spPr>
        <p:txBody>
          <a:bodyPr wrap="square">
            <a:spAutoFit/>
          </a:bodyPr>
          <a:lstStyle/>
          <a:p>
            <a:pPr marL="285750" lvl="2" indent="-285750" algn="just">
              <a:lnSpc>
                <a:spcPct val="150000"/>
              </a:lnSpc>
              <a:buFont typeface="Wingdings" panose="05000000000000000000" pitchFamily="2" charset="2"/>
              <a:buChar char="§"/>
            </a:pPr>
            <a:r>
              <a:rPr lang="en-US" sz="2800" dirty="0">
                <a:solidFill>
                  <a:schemeClr val="accent6">
                    <a:lumMod val="75000"/>
                  </a:schemeClr>
                </a:solidFill>
              </a:rPr>
              <a:t>Example:2</a:t>
            </a:r>
            <a:endParaRPr lang="en-US" sz="2800" dirty="0"/>
          </a:p>
          <a:p>
            <a:pPr marL="720000" lvl="2" indent="-457200" algn="just">
              <a:lnSpc>
                <a:spcPct val="150000"/>
              </a:lnSpc>
              <a:buFont typeface="Arial" panose="020B0604020202020204" pitchFamily="34" charset="0"/>
              <a:buChar char="•"/>
            </a:pPr>
            <a:r>
              <a:rPr lang="en-US" sz="2800" dirty="0"/>
              <a:t>If TH0 – TL0 start at 0000H, then TF0 will be high (set) after 0.1311 seconds (if Crystal frequency is 6MHz)</a:t>
            </a:r>
            <a:endParaRPr lang="en-IN" sz="2800" dirty="0"/>
          </a:p>
        </p:txBody>
      </p:sp>
      <p:sp>
        <p:nvSpPr>
          <p:cNvPr id="15" name="Text Box 47">
            <a:extLst>
              <a:ext uri="{FF2B5EF4-FFF2-40B4-BE49-F238E27FC236}">
                <a16:creationId xmlns:a16="http://schemas.microsoft.com/office/drawing/2014/main" id="{8E03CCFD-D90A-455F-B079-4ADA04237B13}"/>
              </a:ext>
            </a:extLst>
          </p:cNvPr>
          <p:cNvSpPr txBox="1">
            <a:spLocks noChangeArrowheads="1"/>
          </p:cNvSpPr>
          <p:nvPr/>
        </p:nvSpPr>
        <p:spPr bwMode="auto">
          <a:xfrm>
            <a:off x="4343400" y="6324600"/>
            <a:ext cx="8277225" cy="584200"/>
          </a:xfrm>
          <a:prstGeom prst="rect">
            <a:avLst/>
          </a:prstGeom>
          <a:noFill/>
          <a:ln w="9525">
            <a:solidFill>
              <a:srgbClr val="00B0F0"/>
            </a:solidFill>
            <a:miter lim="800000"/>
            <a:headEnd/>
            <a:tailEnd/>
          </a:ln>
        </p:spPr>
        <p:txBody>
          <a:bodyPr>
            <a:spAutoFit/>
          </a:bodyPr>
          <a:lstStyle/>
          <a:p>
            <a:pPr algn="ctr"/>
            <a:r>
              <a:rPr lang="en-US" sz="3200" b="1" dirty="0">
                <a:solidFill>
                  <a:schemeClr val="folHlink"/>
                </a:solidFill>
                <a:latin typeface="Calibri" pitchFamily="34" charset="0"/>
              </a:rPr>
              <a:t>Maximum Count = </a:t>
            </a:r>
            <a:r>
              <a:rPr lang="en-US" sz="3200" b="1" dirty="0" err="1">
                <a:solidFill>
                  <a:schemeClr val="folHlink"/>
                </a:solidFill>
                <a:latin typeface="Calibri" pitchFamily="34" charset="0"/>
              </a:rPr>
              <a:t>FFFFh</a:t>
            </a:r>
            <a:r>
              <a:rPr lang="en-US" sz="3200" b="1" dirty="0">
                <a:solidFill>
                  <a:schemeClr val="folHlink"/>
                </a:solidFill>
                <a:latin typeface="Calibri" pitchFamily="34" charset="0"/>
              </a:rPr>
              <a:t>  (1111111111111111)</a:t>
            </a:r>
            <a:endParaRPr lang="en-US" sz="3200" b="1" dirty="0">
              <a:latin typeface="Calibri" pitchFamily="34" charset="0"/>
            </a:endParaRPr>
          </a:p>
        </p:txBody>
      </p:sp>
    </p:spTree>
    <p:extLst>
      <p:ext uri="{BB962C8B-B14F-4D97-AF65-F5344CB8AC3E}">
        <p14:creationId xmlns:p14="http://schemas.microsoft.com/office/powerpoint/2010/main" val="3131394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C027589-C09E-5438-D5A5-84EF17E583C7}"/>
              </a:ext>
            </a:extLst>
          </p:cNvPr>
          <p:cNvGrpSpPr/>
          <p:nvPr/>
        </p:nvGrpSpPr>
        <p:grpSpPr>
          <a:xfrm>
            <a:off x="0" y="0"/>
            <a:ext cx="12192000" cy="6896567"/>
            <a:chOff x="4232" y="-37183"/>
            <a:chExt cx="12192000" cy="6896567"/>
          </a:xfrm>
        </p:grpSpPr>
        <p:grpSp>
          <p:nvGrpSpPr>
            <p:cNvPr id="4" name="Google Shape;3436;g276d8240beb_0_407">
              <a:extLst>
                <a:ext uri="{FF2B5EF4-FFF2-40B4-BE49-F238E27FC236}">
                  <a16:creationId xmlns:a16="http://schemas.microsoft.com/office/drawing/2014/main" id="{32AB8BCD-10A6-F4E4-5D53-5F002AAD8BC8}"/>
                </a:ext>
              </a:extLst>
            </p:cNvPr>
            <p:cNvGrpSpPr/>
            <p:nvPr/>
          </p:nvGrpSpPr>
          <p:grpSpPr>
            <a:xfrm>
              <a:off x="4232" y="6382984"/>
              <a:ext cx="12192000" cy="476400"/>
              <a:chOff x="0" y="6381750"/>
              <a:chExt cx="12192000" cy="476400"/>
            </a:xfrm>
          </p:grpSpPr>
          <p:sp>
            <p:nvSpPr>
              <p:cNvPr id="44" name="Google Shape;3437;g276d8240beb_0_407">
                <a:extLst>
                  <a:ext uri="{FF2B5EF4-FFF2-40B4-BE49-F238E27FC236}">
                    <a16:creationId xmlns:a16="http://schemas.microsoft.com/office/drawing/2014/main" id="{020039C3-1AD8-1226-232E-E93B2A45B9F7}"/>
                  </a:ext>
                </a:extLst>
              </p:cNvPr>
              <p:cNvSpPr/>
              <p:nvPr/>
            </p:nvSpPr>
            <p:spPr>
              <a:xfrm>
                <a:off x="0" y="6381750"/>
                <a:ext cx="12192000" cy="47640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45" name="Google Shape;3438;g276d8240beb_0_407">
                <a:extLst>
                  <a:ext uri="{FF2B5EF4-FFF2-40B4-BE49-F238E27FC236}">
                    <a16:creationId xmlns:a16="http://schemas.microsoft.com/office/drawing/2014/main" id="{0FECDC59-E5D9-6A31-D5B5-3B7584EFDC98}"/>
                  </a:ext>
                </a:extLst>
              </p:cNvPr>
              <p:cNvGrpSpPr/>
              <p:nvPr/>
            </p:nvGrpSpPr>
            <p:grpSpPr>
              <a:xfrm>
                <a:off x="160100" y="6467251"/>
                <a:ext cx="4087770" cy="273665"/>
                <a:chOff x="4366684" y="2926127"/>
                <a:chExt cx="3278346" cy="2572038"/>
              </a:xfrm>
            </p:grpSpPr>
            <p:sp>
              <p:nvSpPr>
                <p:cNvPr id="46" name="Google Shape;3439;g276d8240beb_0_407">
                  <a:extLst>
                    <a:ext uri="{FF2B5EF4-FFF2-40B4-BE49-F238E27FC236}">
                      <a16:creationId xmlns:a16="http://schemas.microsoft.com/office/drawing/2014/main" id="{944DC3FD-1188-2D12-46DE-8624BCCDB340}"/>
                    </a:ext>
                  </a:extLst>
                </p:cNvPr>
                <p:cNvSpPr/>
                <p:nvPr/>
              </p:nvSpPr>
              <p:spPr>
                <a:xfrm>
                  <a:off x="4744501" y="2926994"/>
                  <a:ext cx="72240" cy="2395484"/>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7" name="Google Shape;3440;g276d8240beb_0_407">
                  <a:extLst>
                    <a:ext uri="{FF2B5EF4-FFF2-40B4-BE49-F238E27FC236}">
                      <a16:creationId xmlns:a16="http://schemas.microsoft.com/office/drawing/2014/main" id="{A349C64B-F69A-6933-0A21-11381DB8A7E3}"/>
                    </a:ext>
                  </a:extLst>
                </p:cNvPr>
                <p:cNvSpPr/>
                <p:nvPr/>
              </p:nvSpPr>
              <p:spPr>
                <a:xfrm>
                  <a:off x="4676621"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8" name="Google Shape;3441;g276d8240beb_0_407">
                  <a:extLst>
                    <a:ext uri="{FF2B5EF4-FFF2-40B4-BE49-F238E27FC236}">
                      <a16:creationId xmlns:a16="http://schemas.microsoft.com/office/drawing/2014/main" id="{98A20B11-4DAE-56B5-192D-9901C3E60526}"/>
                    </a:ext>
                  </a:extLst>
                </p:cNvPr>
                <p:cNvSpPr/>
                <p:nvPr/>
              </p:nvSpPr>
              <p:spPr>
                <a:xfrm>
                  <a:off x="5706626" y="2927282"/>
                  <a:ext cx="109805" cy="2395484"/>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9" name="Google Shape;3442;g276d8240beb_0_407">
                  <a:extLst>
                    <a:ext uri="{FF2B5EF4-FFF2-40B4-BE49-F238E27FC236}">
                      <a16:creationId xmlns:a16="http://schemas.microsoft.com/office/drawing/2014/main" id="{9692BB1B-652D-CCA3-31E6-4C511C8D5E84}"/>
                    </a:ext>
                  </a:extLst>
                </p:cNvPr>
                <p:cNvSpPr/>
                <p:nvPr/>
              </p:nvSpPr>
              <p:spPr>
                <a:xfrm>
                  <a:off x="5022376" y="2926994"/>
                  <a:ext cx="75130" cy="2395484"/>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0" name="Google Shape;3443;g276d8240beb_0_407">
                  <a:extLst>
                    <a:ext uri="{FF2B5EF4-FFF2-40B4-BE49-F238E27FC236}">
                      <a16:creationId xmlns:a16="http://schemas.microsoft.com/office/drawing/2014/main" id="{9072674F-A957-129E-D2EF-5E2E2CEB01DA}"/>
                    </a:ext>
                  </a:extLst>
                </p:cNvPr>
                <p:cNvSpPr/>
                <p:nvPr/>
              </p:nvSpPr>
              <p:spPr>
                <a:xfrm>
                  <a:off x="4877829" y="2926994"/>
                  <a:ext cx="72240" cy="2395484"/>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1" name="Google Shape;3444;g276d8240beb_0_407">
                  <a:extLst>
                    <a:ext uri="{FF2B5EF4-FFF2-40B4-BE49-F238E27FC236}">
                      <a16:creationId xmlns:a16="http://schemas.microsoft.com/office/drawing/2014/main" id="{95ABDAC5-7821-BBFB-7008-3C76E91A9FC2}"/>
                    </a:ext>
                  </a:extLst>
                </p:cNvPr>
                <p:cNvSpPr/>
                <p:nvPr/>
              </p:nvSpPr>
              <p:spPr>
                <a:xfrm>
                  <a:off x="4559765" y="2926994"/>
                  <a:ext cx="72240" cy="2395484"/>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2" name="Google Shape;3445;g276d8240beb_0_407">
                  <a:extLst>
                    <a:ext uri="{FF2B5EF4-FFF2-40B4-BE49-F238E27FC236}">
                      <a16:creationId xmlns:a16="http://schemas.microsoft.com/office/drawing/2014/main" id="{BDCA20FF-11C2-220C-96C9-A583000673A8}"/>
                    </a:ext>
                  </a:extLst>
                </p:cNvPr>
                <p:cNvSpPr/>
                <p:nvPr/>
              </p:nvSpPr>
              <p:spPr>
                <a:xfrm>
                  <a:off x="4433987" y="2926705"/>
                  <a:ext cx="37565" cy="2568860"/>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3" name="Google Shape;3446;g276d8240beb_0_407">
                  <a:extLst>
                    <a:ext uri="{FF2B5EF4-FFF2-40B4-BE49-F238E27FC236}">
                      <a16:creationId xmlns:a16="http://schemas.microsoft.com/office/drawing/2014/main" id="{A1D1D849-20CD-B548-3DBC-8E2077C709EA}"/>
                    </a:ext>
                  </a:extLst>
                </p:cNvPr>
                <p:cNvSpPr/>
                <p:nvPr/>
              </p:nvSpPr>
              <p:spPr>
                <a:xfrm>
                  <a:off x="4366684" y="2927282"/>
                  <a:ext cx="37565" cy="2568860"/>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4" name="Google Shape;3447;g276d8240beb_0_407">
                  <a:extLst>
                    <a:ext uri="{FF2B5EF4-FFF2-40B4-BE49-F238E27FC236}">
                      <a16:creationId xmlns:a16="http://schemas.microsoft.com/office/drawing/2014/main" id="{EE55F84D-D4C9-E4FC-524E-4D8253153690}"/>
                    </a:ext>
                  </a:extLst>
                </p:cNvPr>
                <p:cNvSpPr/>
                <p:nvPr/>
              </p:nvSpPr>
              <p:spPr>
                <a:xfrm>
                  <a:off x="5957386" y="2926705"/>
                  <a:ext cx="37565" cy="2568860"/>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5" name="Google Shape;3448;g276d8240beb_0_407">
                  <a:extLst>
                    <a:ext uri="{FF2B5EF4-FFF2-40B4-BE49-F238E27FC236}">
                      <a16:creationId xmlns:a16="http://schemas.microsoft.com/office/drawing/2014/main" id="{31ED8E09-9EA3-2E61-1BFA-BE71D64FFF20}"/>
                    </a:ext>
                  </a:extLst>
                </p:cNvPr>
                <p:cNvSpPr/>
                <p:nvPr/>
              </p:nvSpPr>
              <p:spPr>
                <a:xfrm>
                  <a:off x="6024689" y="2926127"/>
                  <a:ext cx="37565" cy="2568860"/>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6" name="Google Shape;3449;g276d8240beb_0_407">
                  <a:extLst>
                    <a:ext uri="{FF2B5EF4-FFF2-40B4-BE49-F238E27FC236}">
                      <a16:creationId xmlns:a16="http://schemas.microsoft.com/office/drawing/2014/main" id="{F530D265-21BD-95B4-AB59-5C65DFCF32F8}"/>
                    </a:ext>
                  </a:extLst>
                </p:cNvPr>
                <p:cNvSpPr/>
                <p:nvPr/>
              </p:nvSpPr>
              <p:spPr>
                <a:xfrm>
                  <a:off x="5890084" y="2926994"/>
                  <a:ext cx="37565" cy="2395484"/>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7" name="Google Shape;3450;g276d8240beb_0_407">
                  <a:extLst>
                    <a:ext uri="{FF2B5EF4-FFF2-40B4-BE49-F238E27FC236}">
                      <a16:creationId xmlns:a16="http://schemas.microsoft.com/office/drawing/2014/main" id="{D1351D39-3300-7616-7846-01F926E0E05E}"/>
                    </a:ext>
                  </a:extLst>
                </p:cNvPr>
                <p:cNvSpPr/>
                <p:nvPr/>
              </p:nvSpPr>
              <p:spPr>
                <a:xfrm>
                  <a:off x="6091991" y="2926994"/>
                  <a:ext cx="37565" cy="2395484"/>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8" name="Google Shape;3451;g276d8240beb_0_407">
                  <a:extLst>
                    <a:ext uri="{FF2B5EF4-FFF2-40B4-BE49-F238E27FC236}">
                      <a16:creationId xmlns:a16="http://schemas.microsoft.com/office/drawing/2014/main" id="{AD4CC655-AEEE-5AED-5F3E-BA8BE7676027}"/>
                    </a:ext>
                  </a:extLst>
                </p:cNvPr>
                <p:cNvSpPr/>
                <p:nvPr/>
              </p:nvSpPr>
              <p:spPr>
                <a:xfrm>
                  <a:off x="7139759" y="2926994"/>
                  <a:ext cx="109805" cy="2395484"/>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59" name="Google Shape;3452;g276d8240beb_0_407">
                  <a:extLst>
                    <a:ext uri="{FF2B5EF4-FFF2-40B4-BE49-F238E27FC236}">
                      <a16:creationId xmlns:a16="http://schemas.microsoft.com/office/drawing/2014/main" id="{BD30A3AF-8382-713D-BB2D-EF61CD521FBB}"/>
                    </a:ext>
                  </a:extLst>
                </p:cNvPr>
                <p:cNvSpPr/>
                <p:nvPr/>
              </p:nvSpPr>
              <p:spPr>
                <a:xfrm>
                  <a:off x="7280788"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0" name="Google Shape;3453;g276d8240beb_0_407">
                  <a:extLst>
                    <a:ext uri="{FF2B5EF4-FFF2-40B4-BE49-F238E27FC236}">
                      <a16:creationId xmlns:a16="http://schemas.microsoft.com/office/drawing/2014/main" id="{339F54C8-7768-DDAC-CAEE-2ED97A14825B}"/>
                    </a:ext>
                  </a:extLst>
                </p:cNvPr>
                <p:cNvSpPr/>
                <p:nvPr/>
              </p:nvSpPr>
              <p:spPr>
                <a:xfrm>
                  <a:off x="7349773" y="2926994"/>
                  <a:ext cx="109805" cy="2395484"/>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1" name="Google Shape;3454;g276d8240beb_0_407">
                  <a:extLst>
                    <a:ext uri="{FF2B5EF4-FFF2-40B4-BE49-F238E27FC236}">
                      <a16:creationId xmlns:a16="http://schemas.microsoft.com/office/drawing/2014/main" id="{AE5E22CD-E753-38AC-F09D-049CD6A8744F}"/>
                    </a:ext>
                  </a:extLst>
                </p:cNvPr>
                <p:cNvSpPr/>
                <p:nvPr/>
              </p:nvSpPr>
              <p:spPr>
                <a:xfrm>
                  <a:off x="7548511" y="2927282"/>
                  <a:ext cx="41926" cy="2570883"/>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2" name="Google Shape;3455;g276d8240beb_0_407">
                  <a:extLst>
                    <a:ext uri="{FF2B5EF4-FFF2-40B4-BE49-F238E27FC236}">
                      <a16:creationId xmlns:a16="http://schemas.microsoft.com/office/drawing/2014/main" id="{D7C024E3-607B-0D7D-34C2-4784A7F6C8BB}"/>
                    </a:ext>
                  </a:extLst>
                </p:cNvPr>
                <p:cNvSpPr/>
                <p:nvPr/>
              </p:nvSpPr>
              <p:spPr>
                <a:xfrm>
                  <a:off x="7485249"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3" name="Google Shape;3456;g276d8240beb_0_407">
                  <a:extLst>
                    <a:ext uri="{FF2B5EF4-FFF2-40B4-BE49-F238E27FC236}">
                      <a16:creationId xmlns:a16="http://schemas.microsoft.com/office/drawing/2014/main" id="{4FEAE30F-6083-5620-A33B-A2C45F59172D}"/>
                    </a:ext>
                  </a:extLst>
                </p:cNvPr>
                <p:cNvSpPr/>
                <p:nvPr/>
              </p:nvSpPr>
              <p:spPr>
                <a:xfrm>
                  <a:off x="7616134" y="2926994"/>
                  <a:ext cx="28896" cy="2568860"/>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4" name="Google Shape;3457;g276d8240beb_0_407">
                  <a:extLst>
                    <a:ext uri="{FF2B5EF4-FFF2-40B4-BE49-F238E27FC236}">
                      <a16:creationId xmlns:a16="http://schemas.microsoft.com/office/drawing/2014/main" id="{2566C9E0-9603-6EFF-A7C4-EB689881FE2B}"/>
                    </a:ext>
                  </a:extLst>
                </p:cNvPr>
                <p:cNvSpPr/>
                <p:nvPr/>
              </p:nvSpPr>
              <p:spPr>
                <a:xfrm>
                  <a:off x="6838507" y="2926994"/>
                  <a:ext cx="109805" cy="2395484"/>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5" name="Google Shape;3458;g276d8240beb_0_407">
                  <a:extLst>
                    <a:ext uri="{FF2B5EF4-FFF2-40B4-BE49-F238E27FC236}">
                      <a16:creationId xmlns:a16="http://schemas.microsoft.com/office/drawing/2014/main" id="{2CE426BF-E292-83DD-0CDC-6663E5574E6C}"/>
                    </a:ext>
                  </a:extLst>
                </p:cNvPr>
                <p:cNvSpPr/>
                <p:nvPr/>
              </p:nvSpPr>
              <p:spPr>
                <a:xfrm>
                  <a:off x="6980994" y="2927282"/>
                  <a:ext cx="37565" cy="2395484"/>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6" name="Google Shape;3459;g276d8240beb_0_407">
                  <a:extLst>
                    <a:ext uri="{FF2B5EF4-FFF2-40B4-BE49-F238E27FC236}">
                      <a16:creationId xmlns:a16="http://schemas.microsoft.com/office/drawing/2014/main" id="{DA5CEF1D-B1EA-90C2-C148-C28F94DDD320}"/>
                    </a:ext>
                  </a:extLst>
                </p:cNvPr>
                <p:cNvSpPr/>
                <p:nvPr/>
              </p:nvSpPr>
              <p:spPr>
                <a:xfrm>
                  <a:off x="7065051" y="2926994"/>
                  <a:ext cx="37565" cy="2395484"/>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7" name="Google Shape;3460;g276d8240beb_0_407">
                  <a:extLst>
                    <a:ext uri="{FF2B5EF4-FFF2-40B4-BE49-F238E27FC236}">
                      <a16:creationId xmlns:a16="http://schemas.microsoft.com/office/drawing/2014/main" id="{E88B16C1-68A3-7454-F6ED-281925E7F525}"/>
                    </a:ext>
                  </a:extLst>
                </p:cNvPr>
                <p:cNvSpPr/>
                <p:nvPr/>
              </p:nvSpPr>
              <p:spPr>
                <a:xfrm>
                  <a:off x="6754449" y="2926127"/>
                  <a:ext cx="37565" cy="2395484"/>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8" name="Google Shape;3461;g276d8240beb_0_407">
                  <a:extLst>
                    <a:ext uri="{FF2B5EF4-FFF2-40B4-BE49-F238E27FC236}">
                      <a16:creationId xmlns:a16="http://schemas.microsoft.com/office/drawing/2014/main" id="{C534333F-BB06-72C0-5ED6-C1BE807876A3}"/>
                    </a:ext>
                  </a:extLst>
                </p:cNvPr>
                <p:cNvSpPr/>
                <p:nvPr/>
              </p:nvSpPr>
              <p:spPr>
                <a:xfrm>
                  <a:off x="6334914" y="2927282"/>
                  <a:ext cx="37565" cy="2395484"/>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69" name="Google Shape;3462;g276d8240beb_0_407">
                  <a:extLst>
                    <a:ext uri="{FF2B5EF4-FFF2-40B4-BE49-F238E27FC236}">
                      <a16:creationId xmlns:a16="http://schemas.microsoft.com/office/drawing/2014/main" id="{50FD5176-FBF6-451E-6C4C-05B9012D06BA}"/>
                    </a:ext>
                  </a:extLst>
                </p:cNvPr>
                <p:cNvSpPr/>
                <p:nvPr/>
              </p:nvSpPr>
              <p:spPr>
                <a:xfrm>
                  <a:off x="6159871" y="2926127"/>
                  <a:ext cx="37565" cy="2398373"/>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3463;g276d8240beb_0_407">
                  <a:extLst>
                    <a:ext uri="{FF2B5EF4-FFF2-40B4-BE49-F238E27FC236}">
                      <a16:creationId xmlns:a16="http://schemas.microsoft.com/office/drawing/2014/main" id="{026F150A-DDCA-E3D0-E0AA-85651E0A59EC}"/>
                    </a:ext>
                  </a:extLst>
                </p:cNvPr>
                <p:cNvSpPr/>
                <p:nvPr/>
              </p:nvSpPr>
              <p:spPr>
                <a:xfrm>
                  <a:off x="6231712" y="2926127"/>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1" name="Google Shape;3464;g276d8240beb_0_407">
                  <a:extLst>
                    <a:ext uri="{FF2B5EF4-FFF2-40B4-BE49-F238E27FC236}">
                      <a16:creationId xmlns:a16="http://schemas.microsoft.com/office/drawing/2014/main" id="{6A79C371-C7CE-5D98-E034-03E054E2887A}"/>
                    </a:ext>
                  </a:extLst>
                </p:cNvPr>
                <p:cNvSpPr/>
                <p:nvPr/>
              </p:nvSpPr>
              <p:spPr>
                <a:xfrm>
                  <a:off x="6598401" y="2927282"/>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2" name="Google Shape;3465;g276d8240beb_0_407">
                  <a:extLst>
                    <a:ext uri="{FF2B5EF4-FFF2-40B4-BE49-F238E27FC236}">
                      <a16:creationId xmlns:a16="http://schemas.microsoft.com/office/drawing/2014/main" id="{D6DD7B9F-B6DA-2892-73B1-F376BA3F17A1}"/>
                    </a:ext>
                  </a:extLst>
                </p:cNvPr>
                <p:cNvSpPr/>
                <p:nvPr/>
              </p:nvSpPr>
              <p:spPr>
                <a:xfrm>
                  <a:off x="6680669" y="2927282"/>
                  <a:ext cx="37565" cy="2395484"/>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3" name="Google Shape;3466;g276d8240beb_0_407">
                  <a:extLst>
                    <a:ext uri="{FF2B5EF4-FFF2-40B4-BE49-F238E27FC236}">
                      <a16:creationId xmlns:a16="http://schemas.microsoft.com/office/drawing/2014/main" id="{2DB43587-2F08-7986-FC17-9F9C21F4BEE4}"/>
                    </a:ext>
                  </a:extLst>
                </p:cNvPr>
                <p:cNvSpPr/>
                <p:nvPr/>
              </p:nvSpPr>
              <p:spPr>
                <a:xfrm>
                  <a:off x="6516134" y="2927282"/>
                  <a:ext cx="37565" cy="2395484"/>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4" name="Google Shape;3467;g276d8240beb_0_407">
                  <a:extLst>
                    <a:ext uri="{FF2B5EF4-FFF2-40B4-BE49-F238E27FC236}">
                      <a16:creationId xmlns:a16="http://schemas.microsoft.com/office/drawing/2014/main" id="{B01FAA44-E3F7-6EB3-633E-E3C8CA959973}"/>
                    </a:ext>
                  </a:extLst>
                </p:cNvPr>
                <p:cNvSpPr/>
                <p:nvPr/>
              </p:nvSpPr>
              <p:spPr>
                <a:xfrm>
                  <a:off x="6399205" y="2927282"/>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5" name="Google Shape;3468;g276d8240beb_0_407">
                  <a:extLst>
                    <a:ext uri="{FF2B5EF4-FFF2-40B4-BE49-F238E27FC236}">
                      <a16:creationId xmlns:a16="http://schemas.microsoft.com/office/drawing/2014/main" id="{CC61C2F4-919E-7186-47D0-075E5A3AD6EF}"/>
                    </a:ext>
                  </a:extLst>
                </p:cNvPr>
                <p:cNvSpPr/>
                <p:nvPr/>
              </p:nvSpPr>
              <p:spPr>
                <a:xfrm>
                  <a:off x="5237391" y="2926127"/>
                  <a:ext cx="144480" cy="2395484"/>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6" name="Google Shape;3469;g276d8240beb_0_407">
                  <a:extLst>
                    <a:ext uri="{FF2B5EF4-FFF2-40B4-BE49-F238E27FC236}">
                      <a16:creationId xmlns:a16="http://schemas.microsoft.com/office/drawing/2014/main" id="{ED151A69-B3F2-2AF3-FDC6-66AF4B6B2D52}"/>
                    </a:ext>
                  </a:extLst>
                </p:cNvPr>
                <p:cNvSpPr/>
                <p:nvPr/>
              </p:nvSpPr>
              <p:spPr>
                <a:xfrm>
                  <a:off x="5123269" y="2926994"/>
                  <a:ext cx="72240" cy="2395484"/>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7" name="Google Shape;3470;g276d8240beb_0_407">
                  <a:extLst>
                    <a:ext uri="{FF2B5EF4-FFF2-40B4-BE49-F238E27FC236}">
                      <a16:creationId xmlns:a16="http://schemas.microsoft.com/office/drawing/2014/main" id="{F0F15342-F3F0-8B5A-D62A-539099410EF6}"/>
                    </a:ext>
                  </a:extLst>
                </p:cNvPr>
                <p:cNvSpPr/>
                <p:nvPr/>
              </p:nvSpPr>
              <p:spPr>
                <a:xfrm>
                  <a:off x="5611343" y="2927282"/>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8" name="Google Shape;3471;g276d8240beb_0_407">
                  <a:extLst>
                    <a:ext uri="{FF2B5EF4-FFF2-40B4-BE49-F238E27FC236}">
                      <a16:creationId xmlns:a16="http://schemas.microsoft.com/office/drawing/2014/main" id="{AD9EAF8D-F94F-2ACE-C318-64F3E6968E88}"/>
                    </a:ext>
                  </a:extLst>
                </p:cNvPr>
                <p:cNvSpPr/>
                <p:nvPr/>
              </p:nvSpPr>
              <p:spPr>
                <a:xfrm>
                  <a:off x="5407259" y="2926994"/>
                  <a:ext cx="37565" cy="2395484"/>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79" name="Google Shape;3472;g276d8240beb_0_407">
                  <a:extLst>
                    <a:ext uri="{FF2B5EF4-FFF2-40B4-BE49-F238E27FC236}">
                      <a16:creationId xmlns:a16="http://schemas.microsoft.com/office/drawing/2014/main" id="{3118ACAD-C8D5-85C8-2FDE-98273D72B58A}"/>
                    </a:ext>
                  </a:extLst>
                </p:cNvPr>
                <p:cNvSpPr/>
                <p:nvPr/>
              </p:nvSpPr>
              <p:spPr>
                <a:xfrm>
                  <a:off x="5470252" y="2926994"/>
                  <a:ext cx="37565" cy="2395484"/>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80" name="Google Shape;3473;g276d8240beb_0_407">
                  <a:extLst>
                    <a:ext uri="{FF2B5EF4-FFF2-40B4-BE49-F238E27FC236}">
                      <a16:creationId xmlns:a16="http://schemas.microsoft.com/office/drawing/2014/main" id="{BD75BD01-A7D6-4294-F452-925849A16335}"/>
                    </a:ext>
                  </a:extLst>
                </p:cNvPr>
                <p:cNvSpPr/>
                <p:nvPr/>
              </p:nvSpPr>
              <p:spPr>
                <a:xfrm>
                  <a:off x="5533244" y="2926127"/>
                  <a:ext cx="37565" cy="2395484"/>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rgbClr val="C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C00000"/>
                    </a:solidFill>
                    <a:latin typeface="Times New Roman" panose="02020603050405020304" pitchFamily="18" charset="0"/>
                    <a:ea typeface="Times New Roman"/>
                    <a:cs typeface="Times New Roman" panose="02020603050405020304" pitchFamily="18" charset="0"/>
                    <a:sym typeface="Times New Roman"/>
                  </a:endParaRPr>
                </a:p>
              </p:txBody>
            </p:sp>
          </p:grpSp>
        </p:grpSp>
        <p:grpSp>
          <p:nvGrpSpPr>
            <p:cNvPr id="6" name="Google Shape;3474;g276d8240beb_0_407">
              <a:extLst>
                <a:ext uri="{FF2B5EF4-FFF2-40B4-BE49-F238E27FC236}">
                  <a16:creationId xmlns:a16="http://schemas.microsoft.com/office/drawing/2014/main" id="{244634E8-1BF5-6C55-93D8-DD627E95AF65}"/>
                </a:ext>
              </a:extLst>
            </p:cNvPr>
            <p:cNvGrpSpPr/>
            <p:nvPr/>
          </p:nvGrpSpPr>
          <p:grpSpPr>
            <a:xfrm>
              <a:off x="166359" y="6490656"/>
              <a:ext cx="4247753" cy="273665"/>
              <a:chOff x="4366684" y="2926127"/>
              <a:chExt cx="3278346" cy="2572038"/>
            </a:xfrm>
          </p:grpSpPr>
          <p:sp>
            <p:nvSpPr>
              <p:cNvPr id="9" name="Google Shape;3475;g276d8240beb_0_407">
                <a:extLst>
                  <a:ext uri="{FF2B5EF4-FFF2-40B4-BE49-F238E27FC236}">
                    <a16:creationId xmlns:a16="http://schemas.microsoft.com/office/drawing/2014/main" id="{66E3C12B-7CB3-DC43-8AFB-D62250FA87EF}"/>
                  </a:ext>
                </a:extLst>
              </p:cNvPr>
              <p:cNvSpPr/>
              <p:nvPr/>
            </p:nvSpPr>
            <p:spPr>
              <a:xfrm>
                <a:off x="4744501" y="2926994"/>
                <a:ext cx="72240" cy="2395484"/>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0" name="Google Shape;3476;g276d8240beb_0_407">
                <a:extLst>
                  <a:ext uri="{FF2B5EF4-FFF2-40B4-BE49-F238E27FC236}">
                    <a16:creationId xmlns:a16="http://schemas.microsoft.com/office/drawing/2014/main" id="{5C3A2F7D-7A5E-3F33-1703-195355E63D15}"/>
                  </a:ext>
                </a:extLst>
              </p:cNvPr>
              <p:cNvSpPr/>
              <p:nvPr/>
            </p:nvSpPr>
            <p:spPr>
              <a:xfrm>
                <a:off x="4676621"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1" name="Google Shape;3477;g276d8240beb_0_407">
                <a:extLst>
                  <a:ext uri="{FF2B5EF4-FFF2-40B4-BE49-F238E27FC236}">
                    <a16:creationId xmlns:a16="http://schemas.microsoft.com/office/drawing/2014/main" id="{83562C42-59E3-25C8-8539-850FA211BA77}"/>
                  </a:ext>
                </a:extLst>
              </p:cNvPr>
              <p:cNvSpPr/>
              <p:nvPr/>
            </p:nvSpPr>
            <p:spPr>
              <a:xfrm>
                <a:off x="5706626" y="2927282"/>
                <a:ext cx="109805" cy="2395484"/>
              </a:xfrm>
              <a:custGeom>
                <a:avLst/>
                <a:gdLst/>
                <a:ahLst/>
                <a:cxnLst/>
                <a:rect l="l" t="t" r="r" b="b"/>
                <a:pathLst>
                  <a:path w="292813" h="6387957" extrusionOk="0">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2" name="Google Shape;3478;g276d8240beb_0_407">
                <a:extLst>
                  <a:ext uri="{FF2B5EF4-FFF2-40B4-BE49-F238E27FC236}">
                    <a16:creationId xmlns:a16="http://schemas.microsoft.com/office/drawing/2014/main" id="{9AF2B761-831A-2E53-3964-78D4B30F5945}"/>
                  </a:ext>
                </a:extLst>
              </p:cNvPr>
              <p:cNvSpPr/>
              <p:nvPr/>
            </p:nvSpPr>
            <p:spPr>
              <a:xfrm>
                <a:off x="5022376" y="2926994"/>
                <a:ext cx="75130" cy="2395484"/>
              </a:xfrm>
              <a:custGeom>
                <a:avLst/>
                <a:gdLst/>
                <a:ahLst/>
                <a:cxnLst/>
                <a:rect l="l" t="t" r="r" b="b"/>
                <a:pathLst>
                  <a:path w="200346" h="6387957" extrusionOk="0">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3" name="Google Shape;3479;g276d8240beb_0_407">
                <a:extLst>
                  <a:ext uri="{FF2B5EF4-FFF2-40B4-BE49-F238E27FC236}">
                    <a16:creationId xmlns:a16="http://schemas.microsoft.com/office/drawing/2014/main" id="{DD1F9C8A-C8E1-184D-9DCB-7C2AD312DB22}"/>
                  </a:ext>
                </a:extLst>
              </p:cNvPr>
              <p:cNvSpPr/>
              <p:nvPr/>
            </p:nvSpPr>
            <p:spPr>
              <a:xfrm>
                <a:off x="4877829" y="2926994"/>
                <a:ext cx="72240" cy="2395484"/>
              </a:xfrm>
              <a:custGeom>
                <a:avLst/>
                <a:gdLst/>
                <a:ahLst/>
                <a:cxnLst/>
                <a:rect l="l" t="t" r="r" b="b"/>
                <a:pathLst>
                  <a:path w="192640" h="6387957" extrusionOk="0">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4" name="Google Shape;3480;g276d8240beb_0_407">
                <a:extLst>
                  <a:ext uri="{FF2B5EF4-FFF2-40B4-BE49-F238E27FC236}">
                    <a16:creationId xmlns:a16="http://schemas.microsoft.com/office/drawing/2014/main" id="{AED9A68B-89B0-A344-016A-F796265E58A0}"/>
                  </a:ext>
                </a:extLst>
              </p:cNvPr>
              <p:cNvSpPr/>
              <p:nvPr/>
            </p:nvSpPr>
            <p:spPr>
              <a:xfrm>
                <a:off x="4559765" y="2926994"/>
                <a:ext cx="72240" cy="2395484"/>
              </a:xfrm>
              <a:custGeom>
                <a:avLst/>
                <a:gdLst/>
                <a:ahLst/>
                <a:cxnLst/>
                <a:rect l="l" t="t" r="r" b="b"/>
                <a:pathLst>
                  <a:path w="192640" h="6387957" extrusionOk="0">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5" name="Google Shape;3481;g276d8240beb_0_407">
                <a:extLst>
                  <a:ext uri="{FF2B5EF4-FFF2-40B4-BE49-F238E27FC236}">
                    <a16:creationId xmlns:a16="http://schemas.microsoft.com/office/drawing/2014/main" id="{3CDA6A06-0924-532D-D2E5-69274969C2ED}"/>
                  </a:ext>
                </a:extLst>
              </p:cNvPr>
              <p:cNvSpPr/>
              <p:nvPr/>
            </p:nvSpPr>
            <p:spPr>
              <a:xfrm>
                <a:off x="4433987" y="2926705"/>
                <a:ext cx="37565" cy="2568860"/>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6" name="Google Shape;3482;g276d8240beb_0_407">
                <a:extLst>
                  <a:ext uri="{FF2B5EF4-FFF2-40B4-BE49-F238E27FC236}">
                    <a16:creationId xmlns:a16="http://schemas.microsoft.com/office/drawing/2014/main" id="{AC83D46C-F136-D24F-18EE-6370482990C2}"/>
                  </a:ext>
                </a:extLst>
              </p:cNvPr>
              <p:cNvSpPr/>
              <p:nvPr/>
            </p:nvSpPr>
            <p:spPr>
              <a:xfrm>
                <a:off x="4366684" y="2927282"/>
                <a:ext cx="37565" cy="2568860"/>
              </a:xfrm>
              <a:custGeom>
                <a:avLst/>
                <a:gdLst/>
                <a:ahLst/>
                <a:cxnLst/>
                <a:rect l="l" t="t" r="r" b="b"/>
                <a:pathLst>
                  <a:path w="100173" h="6850294" extrusionOk="0">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7" name="Google Shape;3483;g276d8240beb_0_407">
                <a:extLst>
                  <a:ext uri="{FF2B5EF4-FFF2-40B4-BE49-F238E27FC236}">
                    <a16:creationId xmlns:a16="http://schemas.microsoft.com/office/drawing/2014/main" id="{AB1FA484-400F-0657-6E5B-FF70E3097A46}"/>
                  </a:ext>
                </a:extLst>
              </p:cNvPr>
              <p:cNvSpPr/>
              <p:nvPr/>
            </p:nvSpPr>
            <p:spPr>
              <a:xfrm>
                <a:off x="5957386" y="2926705"/>
                <a:ext cx="37565" cy="2568860"/>
              </a:xfrm>
              <a:custGeom>
                <a:avLst/>
                <a:gdLst/>
                <a:ahLst/>
                <a:cxnLst/>
                <a:rect l="l" t="t" r="r" b="b"/>
                <a:pathLst>
                  <a:path w="100173" h="6850294" extrusionOk="0">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8" name="Google Shape;3484;g276d8240beb_0_407">
                <a:extLst>
                  <a:ext uri="{FF2B5EF4-FFF2-40B4-BE49-F238E27FC236}">
                    <a16:creationId xmlns:a16="http://schemas.microsoft.com/office/drawing/2014/main" id="{95EB22C6-7976-AE36-4C44-37A1CB5E1178}"/>
                  </a:ext>
                </a:extLst>
              </p:cNvPr>
              <p:cNvSpPr/>
              <p:nvPr/>
            </p:nvSpPr>
            <p:spPr>
              <a:xfrm>
                <a:off x="6024689" y="2926127"/>
                <a:ext cx="37565" cy="2568860"/>
              </a:xfrm>
              <a:custGeom>
                <a:avLst/>
                <a:gdLst/>
                <a:ahLst/>
                <a:cxnLst/>
                <a:rect l="l" t="t" r="r" b="b"/>
                <a:pathLst>
                  <a:path w="100173" h="6850294" extrusionOk="0">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19" name="Google Shape;3485;g276d8240beb_0_407">
                <a:extLst>
                  <a:ext uri="{FF2B5EF4-FFF2-40B4-BE49-F238E27FC236}">
                    <a16:creationId xmlns:a16="http://schemas.microsoft.com/office/drawing/2014/main" id="{8CEE7767-1E99-95D1-0C1A-B12509EFE8D6}"/>
                  </a:ext>
                </a:extLst>
              </p:cNvPr>
              <p:cNvSpPr/>
              <p:nvPr/>
            </p:nvSpPr>
            <p:spPr>
              <a:xfrm>
                <a:off x="5890084" y="2926994"/>
                <a:ext cx="37565" cy="2395484"/>
              </a:xfrm>
              <a:custGeom>
                <a:avLst/>
                <a:gdLst/>
                <a:ahLst/>
                <a:cxnLst/>
                <a:rect l="l" t="t" r="r" b="b"/>
                <a:pathLst>
                  <a:path w="100173" h="6387957" extrusionOk="0">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0" name="Google Shape;3486;g276d8240beb_0_407">
                <a:extLst>
                  <a:ext uri="{FF2B5EF4-FFF2-40B4-BE49-F238E27FC236}">
                    <a16:creationId xmlns:a16="http://schemas.microsoft.com/office/drawing/2014/main" id="{A6A212BC-E148-1E1E-B192-E63D3CD5EF2B}"/>
                  </a:ext>
                </a:extLst>
              </p:cNvPr>
              <p:cNvSpPr/>
              <p:nvPr/>
            </p:nvSpPr>
            <p:spPr>
              <a:xfrm>
                <a:off x="6091991" y="2926994"/>
                <a:ext cx="37565" cy="2395484"/>
              </a:xfrm>
              <a:custGeom>
                <a:avLst/>
                <a:gdLst/>
                <a:ahLst/>
                <a:cxnLst/>
                <a:rect l="l" t="t" r="r" b="b"/>
                <a:pathLst>
                  <a:path w="100173" h="6387957" extrusionOk="0">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1" name="Google Shape;3487;g276d8240beb_0_407">
                <a:extLst>
                  <a:ext uri="{FF2B5EF4-FFF2-40B4-BE49-F238E27FC236}">
                    <a16:creationId xmlns:a16="http://schemas.microsoft.com/office/drawing/2014/main" id="{2A7E56FD-4640-D72A-C3AF-37CA45B3DA2D}"/>
                  </a:ext>
                </a:extLst>
              </p:cNvPr>
              <p:cNvSpPr/>
              <p:nvPr/>
            </p:nvSpPr>
            <p:spPr>
              <a:xfrm>
                <a:off x="7139759" y="2926994"/>
                <a:ext cx="109805" cy="2395484"/>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2" name="Google Shape;3488;g276d8240beb_0_407">
                <a:extLst>
                  <a:ext uri="{FF2B5EF4-FFF2-40B4-BE49-F238E27FC236}">
                    <a16:creationId xmlns:a16="http://schemas.microsoft.com/office/drawing/2014/main" id="{9BEA7C0F-A679-2A54-F94A-69A1093E7387}"/>
                  </a:ext>
                </a:extLst>
              </p:cNvPr>
              <p:cNvSpPr/>
              <p:nvPr/>
            </p:nvSpPr>
            <p:spPr>
              <a:xfrm>
                <a:off x="7280788"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3" name="Google Shape;3489;g276d8240beb_0_407">
                <a:extLst>
                  <a:ext uri="{FF2B5EF4-FFF2-40B4-BE49-F238E27FC236}">
                    <a16:creationId xmlns:a16="http://schemas.microsoft.com/office/drawing/2014/main" id="{D140047E-90EB-47C9-5ACE-711D88221986}"/>
                  </a:ext>
                </a:extLst>
              </p:cNvPr>
              <p:cNvSpPr/>
              <p:nvPr/>
            </p:nvSpPr>
            <p:spPr>
              <a:xfrm>
                <a:off x="7349773" y="2926994"/>
                <a:ext cx="109805" cy="2395484"/>
              </a:xfrm>
              <a:custGeom>
                <a:avLst/>
                <a:gdLst/>
                <a:ahLst/>
                <a:cxnLst/>
                <a:rect l="l" t="t" r="r" b="b"/>
                <a:pathLst>
                  <a:path w="292813" h="6387957" extrusionOk="0">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4" name="Google Shape;3490;g276d8240beb_0_407">
                <a:extLst>
                  <a:ext uri="{FF2B5EF4-FFF2-40B4-BE49-F238E27FC236}">
                    <a16:creationId xmlns:a16="http://schemas.microsoft.com/office/drawing/2014/main" id="{0A661CD4-1D82-8A58-B4DF-9E75DB4EA994}"/>
                  </a:ext>
                </a:extLst>
              </p:cNvPr>
              <p:cNvSpPr/>
              <p:nvPr/>
            </p:nvSpPr>
            <p:spPr>
              <a:xfrm>
                <a:off x="7548511" y="2927282"/>
                <a:ext cx="41926" cy="2570883"/>
              </a:xfrm>
              <a:custGeom>
                <a:avLst/>
                <a:gdLst/>
                <a:ahLst/>
                <a:cxnLst/>
                <a:rect l="l" t="t" r="r" b="b"/>
                <a:pathLst>
                  <a:path w="111804" h="6855688" extrusionOk="0">
                    <a:moveTo>
                      <a:pt x="0" y="6853478"/>
                    </a:moveTo>
                    <a:cubicBezTo>
                      <a:pt x="14640" y="4603437"/>
                      <a:pt x="3155" y="2253123"/>
                      <a:pt x="6237" y="0"/>
                    </a:cubicBezTo>
                    <a:lnTo>
                      <a:pt x="111804" y="0"/>
                    </a:lnTo>
                    <a:lnTo>
                      <a:pt x="111804" y="6855688"/>
                    </a:ln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5" name="Google Shape;3491;g276d8240beb_0_407">
                <a:extLst>
                  <a:ext uri="{FF2B5EF4-FFF2-40B4-BE49-F238E27FC236}">
                    <a16:creationId xmlns:a16="http://schemas.microsoft.com/office/drawing/2014/main" id="{1C581EAD-B7F1-2873-702F-E8F32FF10737}"/>
                  </a:ext>
                </a:extLst>
              </p:cNvPr>
              <p:cNvSpPr/>
              <p:nvPr/>
            </p:nvSpPr>
            <p:spPr>
              <a:xfrm>
                <a:off x="7485249" y="2926994"/>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6" name="Google Shape;3492;g276d8240beb_0_407">
                <a:extLst>
                  <a:ext uri="{FF2B5EF4-FFF2-40B4-BE49-F238E27FC236}">
                    <a16:creationId xmlns:a16="http://schemas.microsoft.com/office/drawing/2014/main" id="{68B1A69B-B568-A606-911E-0F668F83186B}"/>
                  </a:ext>
                </a:extLst>
              </p:cNvPr>
              <p:cNvSpPr/>
              <p:nvPr/>
            </p:nvSpPr>
            <p:spPr>
              <a:xfrm>
                <a:off x="7616134" y="2926994"/>
                <a:ext cx="28896" cy="2568860"/>
              </a:xfrm>
              <a:custGeom>
                <a:avLst/>
                <a:gdLst/>
                <a:ahLst/>
                <a:cxnLst/>
                <a:rect l="l" t="t" r="r" b="b"/>
                <a:pathLst>
                  <a:path w="77056" h="6850294" extrusionOk="0">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7" name="Google Shape;3493;g276d8240beb_0_407">
                <a:extLst>
                  <a:ext uri="{FF2B5EF4-FFF2-40B4-BE49-F238E27FC236}">
                    <a16:creationId xmlns:a16="http://schemas.microsoft.com/office/drawing/2014/main" id="{5C71423D-0047-CE77-15E1-EA88BE2DD471}"/>
                  </a:ext>
                </a:extLst>
              </p:cNvPr>
              <p:cNvSpPr/>
              <p:nvPr/>
            </p:nvSpPr>
            <p:spPr>
              <a:xfrm>
                <a:off x="6838507" y="2926994"/>
                <a:ext cx="109805" cy="2395484"/>
              </a:xfrm>
              <a:custGeom>
                <a:avLst/>
                <a:gdLst/>
                <a:ahLst/>
                <a:cxnLst/>
                <a:rect l="l" t="t" r="r" b="b"/>
                <a:pathLst>
                  <a:path w="292813" h="6387957" extrusionOk="0">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8" name="Google Shape;3494;g276d8240beb_0_407">
                <a:extLst>
                  <a:ext uri="{FF2B5EF4-FFF2-40B4-BE49-F238E27FC236}">
                    <a16:creationId xmlns:a16="http://schemas.microsoft.com/office/drawing/2014/main" id="{98D62710-CB34-6B8D-F49E-A2B93E9191C1}"/>
                  </a:ext>
                </a:extLst>
              </p:cNvPr>
              <p:cNvSpPr/>
              <p:nvPr/>
            </p:nvSpPr>
            <p:spPr>
              <a:xfrm>
                <a:off x="6980994" y="2927282"/>
                <a:ext cx="37565" cy="2395484"/>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9" name="Google Shape;3495;g276d8240beb_0_407">
                <a:extLst>
                  <a:ext uri="{FF2B5EF4-FFF2-40B4-BE49-F238E27FC236}">
                    <a16:creationId xmlns:a16="http://schemas.microsoft.com/office/drawing/2014/main" id="{E7930CF7-C58A-5BBB-F7F6-AC2E014CDFD8}"/>
                  </a:ext>
                </a:extLst>
              </p:cNvPr>
              <p:cNvSpPr/>
              <p:nvPr/>
            </p:nvSpPr>
            <p:spPr>
              <a:xfrm>
                <a:off x="7065051" y="2926994"/>
                <a:ext cx="37565" cy="2395484"/>
              </a:xfrm>
              <a:custGeom>
                <a:avLst/>
                <a:gdLst/>
                <a:ahLst/>
                <a:cxnLst/>
                <a:rect l="l" t="t" r="r" b="b"/>
                <a:pathLst>
                  <a:path w="100173" h="6387957" extrusionOk="0">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0" name="Google Shape;3496;g276d8240beb_0_407">
                <a:extLst>
                  <a:ext uri="{FF2B5EF4-FFF2-40B4-BE49-F238E27FC236}">
                    <a16:creationId xmlns:a16="http://schemas.microsoft.com/office/drawing/2014/main" id="{BCCFB1BD-A7F8-7CAA-8280-8E2CE0C4ADB6}"/>
                  </a:ext>
                </a:extLst>
              </p:cNvPr>
              <p:cNvSpPr/>
              <p:nvPr/>
            </p:nvSpPr>
            <p:spPr>
              <a:xfrm>
                <a:off x="6754449" y="2926127"/>
                <a:ext cx="37565" cy="2395484"/>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1" name="Google Shape;3497;g276d8240beb_0_407">
                <a:extLst>
                  <a:ext uri="{FF2B5EF4-FFF2-40B4-BE49-F238E27FC236}">
                    <a16:creationId xmlns:a16="http://schemas.microsoft.com/office/drawing/2014/main" id="{8A4D4536-F267-694B-327F-6C8DC73EF261}"/>
                  </a:ext>
                </a:extLst>
              </p:cNvPr>
              <p:cNvSpPr/>
              <p:nvPr/>
            </p:nvSpPr>
            <p:spPr>
              <a:xfrm>
                <a:off x="6334914" y="2927282"/>
                <a:ext cx="37565" cy="2395484"/>
              </a:xfrm>
              <a:custGeom>
                <a:avLst/>
                <a:gdLst/>
                <a:ahLst/>
                <a:cxnLst/>
                <a:rect l="l" t="t" r="r" b="b"/>
                <a:pathLst>
                  <a:path w="100173" h="6387957" extrusionOk="0">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2" name="Google Shape;3498;g276d8240beb_0_407">
                <a:extLst>
                  <a:ext uri="{FF2B5EF4-FFF2-40B4-BE49-F238E27FC236}">
                    <a16:creationId xmlns:a16="http://schemas.microsoft.com/office/drawing/2014/main" id="{CF4984F0-AD03-462E-CECA-F48BF3665B74}"/>
                  </a:ext>
                </a:extLst>
              </p:cNvPr>
              <p:cNvSpPr/>
              <p:nvPr/>
            </p:nvSpPr>
            <p:spPr>
              <a:xfrm>
                <a:off x="6159871" y="2926127"/>
                <a:ext cx="37565" cy="2398373"/>
              </a:xfrm>
              <a:custGeom>
                <a:avLst/>
                <a:gdLst/>
                <a:ahLst/>
                <a:cxnLst/>
                <a:rect l="l" t="t" r="r" b="b"/>
                <a:pathLst>
                  <a:path w="100173" h="6395662" extrusionOk="0">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3" name="Google Shape;3499;g276d8240beb_0_407">
                <a:extLst>
                  <a:ext uri="{FF2B5EF4-FFF2-40B4-BE49-F238E27FC236}">
                    <a16:creationId xmlns:a16="http://schemas.microsoft.com/office/drawing/2014/main" id="{5B4064B1-FBEF-708C-0FC5-8B70B67B060D}"/>
                  </a:ext>
                </a:extLst>
              </p:cNvPr>
              <p:cNvSpPr/>
              <p:nvPr/>
            </p:nvSpPr>
            <p:spPr>
              <a:xfrm>
                <a:off x="6231712" y="2926127"/>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4" name="Google Shape;3500;g276d8240beb_0_407">
                <a:extLst>
                  <a:ext uri="{FF2B5EF4-FFF2-40B4-BE49-F238E27FC236}">
                    <a16:creationId xmlns:a16="http://schemas.microsoft.com/office/drawing/2014/main" id="{C20DBD6E-FEA9-3A99-BC32-0DBACFC2913B}"/>
                  </a:ext>
                </a:extLst>
              </p:cNvPr>
              <p:cNvSpPr/>
              <p:nvPr/>
            </p:nvSpPr>
            <p:spPr>
              <a:xfrm>
                <a:off x="6598401" y="2927282"/>
                <a:ext cx="37565" cy="2395484"/>
              </a:xfrm>
              <a:custGeom>
                <a:avLst/>
                <a:gdLst/>
                <a:ahLst/>
                <a:cxnLst/>
                <a:rect l="l" t="t" r="r" b="b"/>
                <a:pathLst>
                  <a:path w="100173" h="6387957" extrusionOk="0">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5" name="Google Shape;3501;g276d8240beb_0_407">
                <a:extLst>
                  <a:ext uri="{FF2B5EF4-FFF2-40B4-BE49-F238E27FC236}">
                    <a16:creationId xmlns:a16="http://schemas.microsoft.com/office/drawing/2014/main" id="{F0CBFC21-0326-9C9A-8899-C07EDCAAEF5A}"/>
                  </a:ext>
                </a:extLst>
              </p:cNvPr>
              <p:cNvSpPr/>
              <p:nvPr/>
            </p:nvSpPr>
            <p:spPr>
              <a:xfrm>
                <a:off x="6680669" y="2927282"/>
                <a:ext cx="37565" cy="2395484"/>
              </a:xfrm>
              <a:custGeom>
                <a:avLst/>
                <a:gdLst/>
                <a:ahLst/>
                <a:cxnLst/>
                <a:rect l="l" t="t" r="r" b="b"/>
                <a:pathLst>
                  <a:path w="100173" h="6387957" extrusionOk="0">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6" name="Google Shape;3502;g276d8240beb_0_407">
                <a:extLst>
                  <a:ext uri="{FF2B5EF4-FFF2-40B4-BE49-F238E27FC236}">
                    <a16:creationId xmlns:a16="http://schemas.microsoft.com/office/drawing/2014/main" id="{20B7E314-BB61-B9EF-A2BD-7359DC3AF284}"/>
                  </a:ext>
                </a:extLst>
              </p:cNvPr>
              <p:cNvSpPr/>
              <p:nvPr/>
            </p:nvSpPr>
            <p:spPr>
              <a:xfrm>
                <a:off x="6516134" y="2927282"/>
                <a:ext cx="37565" cy="2395484"/>
              </a:xfrm>
              <a:custGeom>
                <a:avLst/>
                <a:gdLst/>
                <a:ahLst/>
                <a:cxnLst/>
                <a:rect l="l" t="t" r="r" b="b"/>
                <a:pathLst>
                  <a:path w="100173" h="6387957" extrusionOk="0">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7" name="Google Shape;3503;g276d8240beb_0_407">
                <a:extLst>
                  <a:ext uri="{FF2B5EF4-FFF2-40B4-BE49-F238E27FC236}">
                    <a16:creationId xmlns:a16="http://schemas.microsoft.com/office/drawing/2014/main" id="{0C577FA2-DCFD-63A8-C175-A44E3F944C5F}"/>
                  </a:ext>
                </a:extLst>
              </p:cNvPr>
              <p:cNvSpPr/>
              <p:nvPr/>
            </p:nvSpPr>
            <p:spPr>
              <a:xfrm>
                <a:off x="6399205" y="2927282"/>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8" name="Google Shape;3504;g276d8240beb_0_407">
                <a:extLst>
                  <a:ext uri="{FF2B5EF4-FFF2-40B4-BE49-F238E27FC236}">
                    <a16:creationId xmlns:a16="http://schemas.microsoft.com/office/drawing/2014/main" id="{5130B38C-0EC5-0E3D-2733-270C62D4C7DE}"/>
                  </a:ext>
                </a:extLst>
              </p:cNvPr>
              <p:cNvSpPr/>
              <p:nvPr/>
            </p:nvSpPr>
            <p:spPr>
              <a:xfrm>
                <a:off x="5237391" y="2926127"/>
                <a:ext cx="144480" cy="2395484"/>
              </a:xfrm>
              <a:custGeom>
                <a:avLst/>
                <a:gdLst/>
                <a:ahLst/>
                <a:cxnLst/>
                <a:rect l="l" t="t" r="r" b="b"/>
                <a:pathLst>
                  <a:path w="385280" h="6387957" extrusionOk="0">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9" name="Google Shape;3505;g276d8240beb_0_407">
                <a:extLst>
                  <a:ext uri="{FF2B5EF4-FFF2-40B4-BE49-F238E27FC236}">
                    <a16:creationId xmlns:a16="http://schemas.microsoft.com/office/drawing/2014/main" id="{EA0E627B-7EB2-C4F4-7A2F-0BF4BAD2F2A0}"/>
                  </a:ext>
                </a:extLst>
              </p:cNvPr>
              <p:cNvSpPr/>
              <p:nvPr/>
            </p:nvSpPr>
            <p:spPr>
              <a:xfrm>
                <a:off x="5123269" y="2926994"/>
                <a:ext cx="72240" cy="2395484"/>
              </a:xfrm>
              <a:custGeom>
                <a:avLst/>
                <a:gdLst/>
                <a:ahLst/>
                <a:cxnLst/>
                <a:rect l="l" t="t" r="r" b="b"/>
                <a:pathLst>
                  <a:path w="192640" h="6387957" extrusionOk="0">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0" name="Google Shape;3506;g276d8240beb_0_407">
                <a:extLst>
                  <a:ext uri="{FF2B5EF4-FFF2-40B4-BE49-F238E27FC236}">
                    <a16:creationId xmlns:a16="http://schemas.microsoft.com/office/drawing/2014/main" id="{1FD4DC96-D6ED-20C3-7EC2-75264D8F76C9}"/>
                  </a:ext>
                </a:extLst>
              </p:cNvPr>
              <p:cNvSpPr/>
              <p:nvPr/>
            </p:nvSpPr>
            <p:spPr>
              <a:xfrm>
                <a:off x="5611343" y="2927282"/>
                <a:ext cx="72240" cy="2395484"/>
              </a:xfrm>
              <a:custGeom>
                <a:avLst/>
                <a:gdLst/>
                <a:ahLst/>
                <a:cxnLst/>
                <a:rect l="l" t="t" r="r" b="b"/>
                <a:pathLst>
                  <a:path w="192640" h="6387957" extrusionOk="0">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1" name="Google Shape;3507;g276d8240beb_0_407">
                <a:extLst>
                  <a:ext uri="{FF2B5EF4-FFF2-40B4-BE49-F238E27FC236}">
                    <a16:creationId xmlns:a16="http://schemas.microsoft.com/office/drawing/2014/main" id="{45762C45-5AB5-D156-A10E-74CEAAAA0B00}"/>
                  </a:ext>
                </a:extLst>
              </p:cNvPr>
              <p:cNvSpPr/>
              <p:nvPr/>
            </p:nvSpPr>
            <p:spPr>
              <a:xfrm>
                <a:off x="5407259" y="2926994"/>
                <a:ext cx="37565" cy="2395484"/>
              </a:xfrm>
              <a:custGeom>
                <a:avLst/>
                <a:gdLst/>
                <a:ahLst/>
                <a:cxnLst/>
                <a:rect l="l" t="t" r="r" b="b"/>
                <a:pathLst>
                  <a:path w="100173" h="6387957" extrusionOk="0">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2" name="Google Shape;3508;g276d8240beb_0_407">
                <a:extLst>
                  <a:ext uri="{FF2B5EF4-FFF2-40B4-BE49-F238E27FC236}">
                    <a16:creationId xmlns:a16="http://schemas.microsoft.com/office/drawing/2014/main" id="{881D1889-DF0D-486A-552F-C0E24CADA1DF}"/>
                  </a:ext>
                </a:extLst>
              </p:cNvPr>
              <p:cNvSpPr/>
              <p:nvPr/>
            </p:nvSpPr>
            <p:spPr>
              <a:xfrm>
                <a:off x="5470252" y="2926994"/>
                <a:ext cx="37565" cy="2395484"/>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3" name="Google Shape;3509;g276d8240beb_0_407">
                <a:extLst>
                  <a:ext uri="{FF2B5EF4-FFF2-40B4-BE49-F238E27FC236}">
                    <a16:creationId xmlns:a16="http://schemas.microsoft.com/office/drawing/2014/main" id="{0A2961A6-DFE7-D516-464F-7896580A3B81}"/>
                  </a:ext>
                </a:extLst>
              </p:cNvPr>
              <p:cNvSpPr/>
              <p:nvPr/>
            </p:nvSpPr>
            <p:spPr>
              <a:xfrm>
                <a:off x="5533244" y="2926127"/>
                <a:ext cx="37565" cy="2395484"/>
              </a:xfrm>
              <a:custGeom>
                <a:avLst/>
                <a:gdLst/>
                <a:ahLst/>
                <a:cxnLst/>
                <a:rect l="l" t="t" r="r" b="b"/>
                <a:pathLst>
                  <a:path w="100173" h="6387957" extrusionOk="0">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7" name="Google Shape;3510;g276d8240beb_0_407">
              <a:extLst>
                <a:ext uri="{FF2B5EF4-FFF2-40B4-BE49-F238E27FC236}">
                  <a16:creationId xmlns:a16="http://schemas.microsoft.com/office/drawing/2014/main" id="{DDD6AA57-6F5B-A9B4-46C9-7CA1CA9BE95A}"/>
                </a:ext>
              </a:extLst>
            </p:cNvPr>
            <p:cNvSpPr/>
            <p:nvPr/>
          </p:nvSpPr>
          <p:spPr>
            <a:xfrm>
              <a:off x="4232" y="-37183"/>
              <a:ext cx="12187800" cy="6462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600"/>
                <a:buFont typeface="Arial"/>
                <a:buNone/>
              </a:pPr>
              <a:endParaRPr sz="3600" b="0" i="0" u="none" strike="noStrike" cap="none" dirty="0">
                <a:solidFill>
                  <a:srgbClr val="CC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8" name="Google Shape;3524;g276d8240beb_0_407">
              <a:extLst>
                <a:ext uri="{FF2B5EF4-FFF2-40B4-BE49-F238E27FC236}">
                  <a16:creationId xmlns:a16="http://schemas.microsoft.com/office/drawing/2014/main" id="{91AF4B24-4AF0-6B50-2226-119829C2455A}"/>
                </a:ext>
              </a:extLst>
            </p:cNvPr>
            <p:cNvPicPr preferRelativeResize="0"/>
            <p:nvPr/>
          </p:nvPicPr>
          <p:blipFill rotWithShape="1">
            <a:blip r:embed="rId3">
              <a:alphaModFix/>
            </a:blip>
            <a:srcRect/>
            <a:stretch/>
          </p:blipFill>
          <p:spPr>
            <a:xfrm>
              <a:off x="10676150" y="12075"/>
              <a:ext cx="1378885" cy="590424"/>
            </a:xfrm>
            <a:prstGeom prst="rect">
              <a:avLst/>
            </a:prstGeom>
            <a:noFill/>
            <a:ln>
              <a:noFill/>
            </a:ln>
          </p:spPr>
        </p:pic>
      </p:grpSp>
      <p:sp>
        <p:nvSpPr>
          <p:cNvPr id="5" name="TextBox 4">
            <a:extLst>
              <a:ext uri="{FF2B5EF4-FFF2-40B4-BE49-F238E27FC236}">
                <a16:creationId xmlns:a16="http://schemas.microsoft.com/office/drawing/2014/main" id="{1C1025C9-C0D2-432D-A05E-B26A31476C17}"/>
              </a:ext>
            </a:extLst>
          </p:cNvPr>
          <p:cNvSpPr txBox="1"/>
          <p:nvPr/>
        </p:nvSpPr>
        <p:spPr>
          <a:xfrm>
            <a:off x="762000" y="304800"/>
            <a:ext cx="10439400" cy="5867400"/>
          </a:xfrm>
          <a:prstGeom prst="rect">
            <a:avLst/>
          </a:prstGeom>
        </p:spPr>
        <p:txBody>
          <a:bodyPr vert="horz" lIns="91440" tIns="45720" rIns="91440" bIns="45720" rtlCol="0">
            <a:noAutofit/>
          </a:bodyPr>
          <a:lstStyle>
            <a:lvl1pPr marL="342900" indent="-342900" algn="just">
              <a:lnSpc>
                <a:spcPct val="90000"/>
              </a:lnSpc>
              <a:spcBef>
                <a:spcPct val="20000"/>
              </a:spcBef>
              <a:buFont typeface="Arial" pitchFamily="34" charset="0"/>
              <a:buChar char="•"/>
              <a:defRPr sz="2800"/>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lvl="3" indent="-228600">
              <a:lnSpc>
                <a:spcPct val="90000"/>
              </a:lnSpc>
              <a:spcBef>
                <a:spcPct val="20000"/>
              </a:spcBef>
              <a:buFont typeface="Arial" pitchFamily="34" charset="0"/>
              <a:buChar char="–"/>
              <a:defRPr sz="1200">
                <a:latin typeface="Times New Roman" pitchFamily="18" charset="0"/>
                <a:cs typeface="Times New Roman" pitchFamily="18" charset="0"/>
              </a:defRPr>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nSpc>
                <a:spcPct val="170000"/>
              </a:lnSpc>
              <a:spcBef>
                <a:spcPts val="0"/>
              </a:spcBef>
              <a:buNone/>
            </a:pPr>
            <a:endParaRPr lang="en-US" sz="3200" dirty="0"/>
          </a:p>
          <a:p>
            <a:r>
              <a:rPr lang="en-IN" b="1" dirty="0"/>
              <a:t>Internal Peripherals</a:t>
            </a:r>
          </a:p>
          <a:p>
            <a:pPr marL="0" indent="0">
              <a:buNone/>
            </a:pPr>
            <a:r>
              <a:rPr lang="en-US" dirty="0"/>
              <a:t>Study of SFRs and Block diagram of the following peripherals: I/O Ports, Interrupts, Timers/Counters, UART. Assembly programming with 8051: I/O Programming, Timers/counters, Serial </a:t>
            </a:r>
            <a:r>
              <a:rPr lang="en-IN" dirty="0"/>
              <a:t>Communication, Interrupts.</a:t>
            </a:r>
            <a:endParaRPr lang="en-IN" sz="3200" dirty="0"/>
          </a:p>
        </p:txBody>
      </p:sp>
      <p:sp>
        <p:nvSpPr>
          <p:cNvPr id="2" name="Rectangle 1">
            <a:extLst>
              <a:ext uri="{FF2B5EF4-FFF2-40B4-BE49-F238E27FC236}">
                <a16:creationId xmlns:a16="http://schemas.microsoft.com/office/drawing/2014/main" id="{27732768-4262-3856-196B-153FD92DFCF8}"/>
              </a:ext>
            </a:extLst>
          </p:cNvPr>
          <p:cNvSpPr/>
          <p:nvPr/>
        </p:nvSpPr>
        <p:spPr>
          <a:xfrm>
            <a:off x="11734800" y="5638800"/>
            <a:ext cx="457200" cy="121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3538546"/>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143000"/>
            <a:ext cx="11049000" cy="1200329"/>
          </a:xfrm>
          <a:prstGeom prst="rect">
            <a:avLst/>
          </a:prstGeom>
        </p:spPr>
        <p:txBody>
          <a:bodyPr wrap="square">
            <a:spAutoFit/>
          </a:bodyPr>
          <a:lstStyle/>
          <a:p>
            <a:r>
              <a:rPr lang="en-IN" b="1" dirty="0"/>
              <a:t>8051 Timer 0 in Mode 1 (16-bit Timer Mode) </a:t>
            </a:r>
          </a:p>
          <a:p>
            <a:r>
              <a:rPr lang="en-IN" dirty="0"/>
              <a:t>In </a:t>
            </a:r>
            <a:r>
              <a:rPr lang="en-IN" b="1" dirty="0"/>
              <a:t>Timer Mode 1</a:t>
            </a:r>
            <a:r>
              <a:rPr lang="en-IN" dirty="0"/>
              <a:t>, </a:t>
            </a:r>
            <a:r>
              <a:rPr lang="en-IN" b="1" dirty="0"/>
              <a:t>Timer 0 operates as a full 16-bit timer</a:t>
            </a:r>
            <a:r>
              <a:rPr lang="en-IN" dirty="0"/>
              <a:t>, meaning it counts from </a:t>
            </a:r>
            <a:r>
              <a:rPr lang="en-IN" b="1" dirty="0"/>
              <a:t>0000h to </a:t>
            </a:r>
            <a:r>
              <a:rPr lang="en-IN" b="1" dirty="0" err="1"/>
              <a:t>FFFFh</a:t>
            </a:r>
            <a:r>
              <a:rPr lang="en-IN" dirty="0"/>
              <a:t> (0 to 65535 in decimal) before overflowing. Let's </a:t>
            </a:r>
            <a:r>
              <a:rPr lang="en-IN" dirty="0" err="1"/>
              <a:t>analyze</a:t>
            </a:r>
            <a:r>
              <a:rPr lang="en-IN" dirty="0"/>
              <a:t> the scenario where </a:t>
            </a:r>
            <a:r>
              <a:rPr lang="en-IN" b="1" dirty="0"/>
              <a:t>TH0 – TL0 holds FFF0H</a:t>
            </a:r>
            <a:r>
              <a:rPr lang="en-IN" dirty="0"/>
              <a:t> and determine when </a:t>
            </a:r>
            <a:r>
              <a:rPr lang="en-IN" b="1" dirty="0"/>
              <a:t>TF0 (Timer Overflow Flag)</a:t>
            </a:r>
            <a:r>
              <a:rPr lang="en-IN" dirty="0"/>
              <a:t> is set.</a:t>
            </a:r>
          </a:p>
        </p:txBody>
      </p:sp>
    </p:spTree>
    <p:extLst>
      <p:ext uri="{BB962C8B-B14F-4D97-AF65-F5344CB8AC3E}">
        <p14:creationId xmlns:p14="http://schemas.microsoft.com/office/powerpoint/2010/main" val="2763138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52599" y="990600"/>
            <a:ext cx="8941037" cy="4419600"/>
          </a:xfrm>
          <a:prstGeom prst="rect">
            <a:avLst/>
          </a:prstGeom>
        </p:spPr>
      </p:pic>
    </p:spTree>
    <p:extLst>
      <p:ext uri="{BB962C8B-B14F-4D97-AF65-F5344CB8AC3E}">
        <p14:creationId xmlns:p14="http://schemas.microsoft.com/office/powerpoint/2010/main" val="122851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5F9EA-89B1-D79E-0607-D766090D1AD1}"/>
            </a:ext>
          </a:extLst>
        </p:cNvPr>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1200" y="1143000"/>
            <a:ext cx="8305800" cy="4089336"/>
          </a:xfrm>
          <a:prstGeom prst="rect">
            <a:avLst/>
          </a:prstGeom>
        </p:spPr>
      </p:pic>
    </p:spTree>
    <p:extLst>
      <p:ext uri="{BB962C8B-B14F-4D97-AF65-F5344CB8AC3E}">
        <p14:creationId xmlns:p14="http://schemas.microsoft.com/office/powerpoint/2010/main" val="2330971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FC43C-CFE3-DDD5-2D74-E930CB111D0A}"/>
            </a:ext>
          </a:extLst>
        </p:cNvPr>
        <p:cNvGrpSpPr/>
        <p:nvPr/>
      </p:nvGrpSpPr>
      <p:grpSpPr>
        <a:xfrm>
          <a:off x="0" y="0"/>
          <a:ext cx="0" cy="0"/>
          <a:chOff x="0" y="0"/>
          <a:chExt cx="0" cy="0"/>
        </a:xfrm>
      </p:grpSpPr>
      <p:sp>
        <p:nvSpPr>
          <p:cNvPr id="5" name="Rectangle 4"/>
          <p:cNvSpPr/>
          <p:nvPr/>
        </p:nvSpPr>
        <p:spPr>
          <a:xfrm>
            <a:off x="2895600" y="1295400"/>
            <a:ext cx="6705600" cy="1323439"/>
          </a:xfrm>
          <a:prstGeom prst="rect">
            <a:avLst/>
          </a:prstGeom>
        </p:spPr>
        <p:txBody>
          <a:bodyPr wrap="square">
            <a:spAutoFit/>
          </a:bodyPr>
          <a:lstStyle/>
          <a:p>
            <a:r>
              <a:rPr lang="en-IN" sz="1600" dirty="0"/>
              <a:t>MOV TMOD, #01H   ; Timer 0, Mode 1 (16-bit timer mode)</a:t>
            </a:r>
          </a:p>
          <a:p>
            <a:r>
              <a:rPr lang="en-IN" sz="1600" dirty="0"/>
              <a:t>MOV TH0, #0FFH   ; Load TH0 with FFH</a:t>
            </a:r>
          </a:p>
          <a:p>
            <a:r>
              <a:rPr lang="en-IN" sz="1600" dirty="0"/>
              <a:t>MOV TL0, #0F0H   ; Load TL0 with F0H</a:t>
            </a:r>
          </a:p>
          <a:p>
            <a:r>
              <a:rPr lang="en-IN" sz="1600" dirty="0"/>
              <a:t>MOV IE, #82H     ; Enable Timer 0 Interrupt (EA = 1, ET0 = 1)</a:t>
            </a:r>
          </a:p>
          <a:p>
            <a:r>
              <a:rPr lang="en-IN" sz="1600" dirty="0"/>
              <a:t>SETB TR0         ; Start Timer 0</a:t>
            </a:r>
          </a:p>
        </p:txBody>
      </p:sp>
      <p:pic>
        <p:nvPicPr>
          <p:cNvPr id="6" name="Picture 5"/>
          <p:cNvPicPr>
            <a:picLocks noChangeAspect="1"/>
          </p:cNvPicPr>
          <p:nvPr/>
        </p:nvPicPr>
        <p:blipFill>
          <a:blip r:embed="rId2"/>
          <a:stretch>
            <a:fillRect/>
          </a:stretch>
        </p:blipFill>
        <p:spPr>
          <a:xfrm>
            <a:off x="2057400" y="3098369"/>
            <a:ext cx="7924800" cy="2159557"/>
          </a:xfrm>
          <a:prstGeom prst="rect">
            <a:avLst/>
          </a:prstGeom>
        </p:spPr>
      </p:pic>
    </p:spTree>
    <p:extLst>
      <p:ext uri="{BB962C8B-B14F-4D97-AF65-F5344CB8AC3E}">
        <p14:creationId xmlns:p14="http://schemas.microsoft.com/office/powerpoint/2010/main" val="1931395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685800"/>
            <a:ext cx="11277600" cy="923330"/>
          </a:xfrm>
          <a:prstGeom prst="rect">
            <a:avLst/>
          </a:prstGeom>
        </p:spPr>
        <p:txBody>
          <a:bodyPr wrap="square">
            <a:spAutoFit/>
          </a:bodyPr>
          <a:lstStyle/>
          <a:p>
            <a:r>
              <a:rPr lang="en-US" b="1" dirty="0"/>
              <a:t>8051 Timer 0 in Mode 1 (16-bit Timer Mode) – Example 2 </a:t>
            </a:r>
          </a:p>
          <a:p>
            <a:r>
              <a:rPr lang="en-US" dirty="0"/>
              <a:t>In this example, </a:t>
            </a:r>
            <a:r>
              <a:rPr lang="en-US" b="1" dirty="0"/>
              <a:t>Timer 0 starts at 0000H</a:t>
            </a:r>
            <a:r>
              <a:rPr lang="en-US" dirty="0"/>
              <a:t> and runs until it overflows at </a:t>
            </a:r>
            <a:r>
              <a:rPr lang="en-US" b="1" dirty="0"/>
              <a:t>FFFFH</a:t>
            </a:r>
            <a:r>
              <a:rPr lang="en-US" dirty="0"/>
              <a:t>. We will calculate how long it takes for </a:t>
            </a:r>
            <a:r>
              <a:rPr lang="en-US" b="1" dirty="0"/>
              <a:t>TF0 (Timer Overflow Flag)</a:t>
            </a:r>
            <a:r>
              <a:rPr lang="en-US" dirty="0"/>
              <a:t> to be set, given that the </a:t>
            </a:r>
            <a:r>
              <a:rPr lang="en-US" b="1" dirty="0"/>
              <a:t>crystal frequency is 6 </a:t>
            </a:r>
            <a:r>
              <a:rPr lang="en-US" b="1" dirty="0" err="1"/>
              <a:t>MHz</a:t>
            </a:r>
            <a:r>
              <a:rPr lang="en-US" dirty="0" err="1"/>
              <a:t>.</a:t>
            </a:r>
            <a:endParaRPr lang="en-US" dirty="0"/>
          </a:p>
        </p:txBody>
      </p:sp>
      <p:pic>
        <p:nvPicPr>
          <p:cNvPr id="3" name="Picture 2"/>
          <p:cNvPicPr>
            <a:picLocks noChangeAspect="1"/>
          </p:cNvPicPr>
          <p:nvPr/>
        </p:nvPicPr>
        <p:blipFill>
          <a:blip r:embed="rId2"/>
          <a:stretch>
            <a:fillRect/>
          </a:stretch>
        </p:blipFill>
        <p:spPr>
          <a:xfrm>
            <a:off x="376645" y="1676400"/>
            <a:ext cx="7431265" cy="2819400"/>
          </a:xfrm>
          <a:prstGeom prst="rect">
            <a:avLst/>
          </a:prstGeom>
        </p:spPr>
      </p:pic>
    </p:spTree>
    <p:extLst>
      <p:ext uri="{BB962C8B-B14F-4D97-AF65-F5344CB8AC3E}">
        <p14:creationId xmlns:p14="http://schemas.microsoft.com/office/powerpoint/2010/main" val="1272705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5355" y="762000"/>
            <a:ext cx="7803997" cy="2895600"/>
          </a:xfrm>
          <a:prstGeom prst="rect">
            <a:avLst/>
          </a:prstGeom>
        </p:spPr>
      </p:pic>
      <p:pic>
        <p:nvPicPr>
          <p:cNvPr id="5" name="Picture 4"/>
          <p:cNvPicPr>
            <a:picLocks noChangeAspect="1"/>
          </p:cNvPicPr>
          <p:nvPr/>
        </p:nvPicPr>
        <p:blipFill>
          <a:blip r:embed="rId3"/>
          <a:stretch>
            <a:fillRect/>
          </a:stretch>
        </p:blipFill>
        <p:spPr>
          <a:xfrm>
            <a:off x="228600" y="3675668"/>
            <a:ext cx="10556417" cy="2171482"/>
          </a:xfrm>
          <a:prstGeom prst="rect">
            <a:avLst/>
          </a:prstGeom>
        </p:spPr>
      </p:pic>
    </p:spTree>
    <p:extLst>
      <p:ext uri="{BB962C8B-B14F-4D97-AF65-F5344CB8AC3E}">
        <p14:creationId xmlns:p14="http://schemas.microsoft.com/office/powerpoint/2010/main" val="1688466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62FD9-092F-ABCB-9A96-965A8B43F635}"/>
            </a:ext>
          </a:extLst>
        </p:cNvPr>
        <p:cNvGrpSpPr/>
        <p:nvPr/>
      </p:nvGrpSpPr>
      <p:grpSpPr>
        <a:xfrm>
          <a:off x="0" y="0"/>
          <a:ext cx="0" cy="0"/>
          <a:chOff x="0" y="0"/>
          <a:chExt cx="0" cy="0"/>
        </a:xfrm>
      </p:grpSpPr>
      <p:sp>
        <p:nvSpPr>
          <p:cNvPr id="6" name="Rectangle 5"/>
          <p:cNvSpPr/>
          <p:nvPr/>
        </p:nvSpPr>
        <p:spPr>
          <a:xfrm>
            <a:off x="1600200" y="1066800"/>
            <a:ext cx="6399345" cy="1477328"/>
          </a:xfrm>
          <a:prstGeom prst="rect">
            <a:avLst/>
          </a:prstGeom>
        </p:spPr>
        <p:txBody>
          <a:bodyPr wrap="square">
            <a:spAutoFit/>
          </a:bodyPr>
          <a:lstStyle/>
          <a:p>
            <a:r>
              <a:rPr lang="en-IN" dirty="0"/>
              <a:t>MOV TMOD, #01H   ; Timer 0, Mode 1 (16-bit mode)</a:t>
            </a:r>
          </a:p>
          <a:p>
            <a:r>
              <a:rPr lang="en-IN" dirty="0"/>
              <a:t>MOV TH0, #00H    ; Load TH0 with 00H</a:t>
            </a:r>
          </a:p>
          <a:p>
            <a:r>
              <a:rPr lang="en-IN" dirty="0"/>
              <a:t>MOV TL0, #00H    ; Load TL0 with 00H</a:t>
            </a:r>
          </a:p>
          <a:p>
            <a:r>
              <a:rPr lang="en-IN" dirty="0"/>
              <a:t>MOV IE, #82H     ; Enable Timer 0 Interrupt (EA = 1, ET0 = 1)</a:t>
            </a:r>
          </a:p>
          <a:p>
            <a:r>
              <a:rPr lang="en-IN" dirty="0"/>
              <a:t>SETB TR0         ; Start Timer 0</a:t>
            </a:r>
          </a:p>
        </p:txBody>
      </p:sp>
      <p:sp>
        <p:nvSpPr>
          <p:cNvPr id="8" name="Rectangle 2"/>
          <p:cNvSpPr>
            <a:spLocks noChangeArrowheads="1"/>
          </p:cNvSpPr>
          <p:nvPr/>
        </p:nvSpPr>
        <p:spPr bwMode="auto">
          <a:xfrm>
            <a:off x="1447800" y="3365405"/>
            <a:ext cx="632314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a:t>
            </a:r>
            <a:r>
              <a:rPr kumimoji="0" lang="en-US" altLang="en-US" sz="1800" b="1" i="0" u="none" strike="noStrike" cap="none" normalizeH="0" baseline="0" dirty="0">
                <a:ln>
                  <a:noFill/>
                </a:ln>
                <a:solidFill>
                  <a:schemeClr val="tx1"/>
                </a:solidFill>
                <a:effectLst/>
                <a:latin typeface="Arial" panose="020B0604020202020204" pitchFamily="34" charset="0"/>
              </a:rPr>
              <a:t>interrupts are enabled</a:t>
            </a:r>
            <a:r>
              <a:rPr kumimoji="0" lang="en-US" altLang="en-US" sz="1800" b="0" i="0" u="none" strike="noStrike" cap="none" normalizeH="0" baseline="0" dirty="0">
                <a:ln>
                  <a:noFill/>
                </a:ln>
                <a:solidFill>
                  <a:schemeClr val="tx1"/>
                </a:solidFill>
                <a:effectLst/>
                <a:latin typeface="Arial" panose="020B0604020202020204" pitchFamily="34" charset="0"/>
              </a:rPr>
              <a:t>, the </a:t>
            </a:r>
            <a:r>
              <a:rPr kumimoji="0" lang="en-US" altLang="en-US" sz="1800" b="1" i="0" u="none" strike="noStrike" cap="none" normalizeH="0" baseline="0" dirty="0">
                <a:ln>
                  <a:noFill/>
                </a:ln>
                <a:solidFill>
                  <a:schemeClr val="tx1"/>
                </a:solidFill>
                <a:effectLst/>
                <a:latin typeface="Arial" panose="020B0604020202020204" pitchFamily="34" charset="0"/>
              </a:rPr>
              <a:t>Timer 0 ISR will execute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Timer 0 starts at 0000H.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TF0 will be set after 0.1311 seconds (131.1 </a:t>
            </a:r>
            <a:r>
              <a:rPr kumimoji="0" lang="en-US" altLang="en-US" sz="1800" b="1" i="0" u="none" strike="noStrike" cap="none" normalizeH="0" baseline="0" dirty="0" err="1">
                <a:ln>
                  <a:noFill/>
                </a:ln>
                <a:solidFill>
                  <a:schemeClr val="tx1"/>
                </a:solidFill>
                <a:effectLst/>
                <a:latin typeface="Arial" panose="020B0604020202020204" pitchFamily="34" charset="0"/>
              </a:rPr>
              <a:t>ms</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6924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235E193C-C12B-4ED1-83D9-C3BBE6267903}"/>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5">
            <a:extLst>
              <a:ext uri="{FF2B5EF4-FFF2-40B4-BE49-F238E27FC236}">
                <a16:creationId xmlns:a16="http://schemas.microsoft.com/office/drawing/2014/main" id="{23B3F67C-80CE-4F75-A393-BBAF5379159A}"/>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2</a:t>
            </a:r>
          </a:p>
        </p:txBody>
      </p:sp>
      <p:grpSp>
        <p:nvGrpSpPr>
          <p:cNvPr id="51" name="Group 50">
            <a:extLst>
              <a:ext uri="{FF2B5EF4-FFF2-40B4-BE49-F238E27FC236}">
                <a16:creationId xmlns:a16="http://schemas.microsoft.com/office/drawing/2014/main" id="{027A5215-32FE-46C2-B3A4-407941AD0112}"/>
              </a:ext>
            </a:extLst>
          </p:cNvPr>
          <p:cNvGrpSpPr/>
          <p:nvPr/>
        </p:nvGrpSpPr>
        <p:grpSpPr>
          <a:xfrm>
            <a:off x="228600" y="1733550"/>
            <a:ext cx="8948738" cy="3352800"/>
            <a:chOff x="228600" y="2438400"/>
            <a:chExt cx="8948738" cy="3352800"/>
          </a:xfrm>
        </p:grpSpPr>
        <p:sp>
          <p:nvSpPr>
            <p:cNvPr id="6" name="AutoShape 39">
              <a:extLst>
                <a:ext uri="{FF2B5EF4-FFF2-40B4-BE49-F238E27FC236}">
                  <a16:creationId xmlns:a16="http://schemas.microsoft.com/office/drawing/2014/main" id="{7F9AAA92-BA14-40D7-B96B-E9366FDC84C0}"/>
                </a:ext>
              </a:extLst>
            </p:cNvPr>
            <p:cNvSpPr>
              <a:spLocks noChangeArrowheads="1"/>
            </p:cNvSpPr>
            <p:nvPr/>
          </p:nvSpPr>
          <p:spPr bwMode="auto">
            <a:xfrm>
              <a:off x="3352800" y="4724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a:p>
              <a:pPr algn="ctr"/>
              <a:r>
                <a:rPr lang="en-US" sz="2400" b="1">
                  <a:solidFill>
                    <a:schemeClr val="tx1"/>
                  </a:solidFill>
                  <a:latin typeface="Calibri" pitchFamily="34" charset="0"/>
                </a:rPr>
                <a:t>(8 Bit)</a:t>
              </a:r>
            </a:p>
          </p:txBody>
        </p:sp>
        <p:sp>
          <p:nvSpPr>
            <p:cNvPr id="7" name="Line 45">
              <a:extLst>
                <a:ext uri="{FF2B5EF4-FFF2-40B4-BE49-F238E27FC236}">
                  <a16:creationId xmlns:a16="http://schemas.microsoft.com/office/drawing/2014/main" id="{6280F193-FA3D-486B-8AFF-1F4081E8CDCA}"/>
                </a:ext>
              </a:extLst>
            </p:cNvPr>
            <p:cNvSpPr>
              <a:spLocks noChangeShapeType="1"/>
            </p:cNvSpPr>
            <p:nvPr/>
          </p:nvSpPr>
          <p:spPr bwMode="auto">
            <a:xfrm>
              <a:off x="5181600" y="2971800"/>
              <a:ext cx="0" cy="1219200"/>
            </a:xfrm>
            <a:prstGeom prst="line">
              <a:avLst/>
            </a:prstGeom>
            <a:noFill/>
            <a:ln w="38100">
              <a:solidFill>
                <a:srgbClr val="FF0000"/>
              </a:solidFill>
              <a:round/>
              <a:headEnd/>
              <a:tailEnd/>
            </a:ln>
          </p:spPr>
          <p:txBody>
            <a:bodyPr/>
            <a:lstStyle/>
            <a:p>
              <a:endParaRPr lang="en-IN"/>
            </a:p>
          </p:txBody>
        </p:sp>
        <p:sp>
          <p:nvSpPr>
            <p:cNvPr id="8" name="Line 46">
              <a:extLst>
                <a:ext uri="{FF2B5EF4-FFF2-40B4-BE49-F238E27FC236}">
                  <a16:creationId xmlns:a16="http://schemas.microsoft.com/office/drawing/2014/main" id="{5558001C-6F13-4D3A-9A41-664EE354119B}"/>
                </a:ext>
              </a:extLst>
            </p:cNvPr>
            <p:cNvSpPr>
              <a:spLocks noChangeShapeType="1"/>
            </p:cNvSpPr>
            <p:nvPr/>
          </p:nvSpPr>
          <p:spPr bwMode="auto">
            <a:xfrm flipV="1">
              <a:off x="3962400" y="3505200"/>
              <a:ext cx="0" cy="1295400"/>
            </a:xfrm>
            <a:prstGeom prst="line">
              <a:avLst/>
            </a:prstGeom>
            <a:noFill/>
            <a:ln w="111125">
              <a:solidFill>
                <a:srgbClr val="FF0000"/>
              </a:solidFill>
              <a:round/>
              <a:headEnd/>
              <a:tailEnd type="triangle" w="sm" len="sm"/>
            </a:ln>
          </p:spPr>
          <p:txBody>
            <a:bodyPr/>
            <a:lstStyle/>
            <a:p>
              <a:endParaRPr lang="en-IN"/>
            </a:p>
          </p:txBody>
        </p:sp>
        <p:sp>
          <p:nvSpPr>
            <p:cNvPr id="9" name="AutoShape 47">
              <a:extLst>
                <a:ext uri="{FF2B5EF4-FFF2-40B4-BE49-F238E27FC236}">
                  <a16:creationId xmlns:a16="http://schemas.microsoft.com/office/drawing/2014/main" id="{1048D350-046D-43C1-BE12-625E607E1CE9}"/>
                </a:ext>
              </a:extLst>
            </p:cNvPr>
            <p:cNvSpPr>
              <a:spLocks noChangeArrowheads="1"/>
            </p:cNvSpPr>
            <p:nvPr/>
          </p:nvSpPr>
          <p:spPr bwMode="auto">
            <a:xfrm>
              <a:off x="3619500" y="3911600"/>
              <a:ext cx="685800" cy="533400"/>
            </a:xfrm>
            <a:prstGeom prst="flowChartExtract">
              <a:avLst/>
            </a:prstGeom>
            <a:solidFill>
              <a:srgbClr val="00B0F0"/>
            </a:solidFill>
            <a:ln w="9525">
              <a:noFill/>
              <a:miter lim="800000"/>
              <a:headEnd/>
              <a:tailEnd/>
            </a:ln>
          </p:spPr>
          <p:txBody>
            <a:bodyPr wrap="none" anchor="ctr"/>
            <a:lstStyle/>
            <a:p>
              <a:endParaRPr lang="en-US"/>
            </a:p>
          </p:txBody>
        </p:sp>
        <p:sp>
          <p:nvSpPr>
            <p:cNvPr id="10" name="Line 48">
              <a:extLst>
                <a:ext uri="{FF2B5EF4-FFF2-40B4-BE49-F238E27FC236}">
                  <a16:creationId xmlns:a16="http://schemas.microsoft.com/office/drawing/2014/main" id="{7EA80BA9-6A40-4D0F-8205-48B15D70396B}"/>
                </a:ext>
              </a:extLst>
            </p:cNvPr>
            <p:cNvSpPr>
              <a:spLocks noChangeShapeType="1"/>
            </p:cNvSpPr>
            <p:nvPr/>
          </p:nvSpPr>
          <p:spPr bwMode="auto">
            <a:xfrm flipH="1">
              <a:off x="4114800" y="4178300"/>
              <a:ext cx="1066800" cy="0"/>
            </a:xfrm>
            <a:prstGeom prst="line">
              <a:avLst/>
            </a:prstGeom>
            <a:noFill/>
            <a:ln w="38100">
              <a:solidFill>
                <a:srgbClr val="FF0000"/>
              </a:solidFill>
              <a:round/>
              <a:headEnd/>
              <a:tailEnd type="triangle" w="med" len="med"/>
            </a:ln>
          </p:spPr>
          <p:txBody>
            <a:bodyPr/>
            <a:lstStyle/>
            <a:p>
              <a:endParaRPr lang="en-IN"/>
            </a:p>
          </p:txBody>
        </p:sp>
        <p:sp>
          <p:nvSpPr>
            <p:cNvPr id="11" name="Text Box 49">
              <a:extLst>
                <a:ext uri="{FF2B5EF4-FFF2-40B4-BE49-F238E27FC236}">
                  <a16:creationId xmlns:a16="http://schemas.microsoft.com/office/drawing/2014/main" id="{FDBE23FC-3E5B-47C1-A15D-EBFB02F2A38D}"/>
                </a:ext>
              </a:extLst>
            </p:cNvPr>
            <p:cNvSpPr txBox="1">
              <a:spLocks noChangeArrowheads="1"/>
            </p:cNvSpPr>
            <p:nvPr/>
          </p:nvSpPr>
          <p:spPr bwMode="auto">
            <a:xfrm>
              <a:off x="4267200" y="3835400"/>
              <a:ext cx="990600" cy="400050"/>
            </a:xfrm>
            <a:prstGeom prst="rect">
              <a:avLst/>
            </a:prstGeom>
            <a:noFill/>
            <a:ln w="9525">
              <a:noFill/>
              <a:miter lim="800000"/>
              <a:headEnd/>
              <a:tailEnd/>
            </a:ln>
          </p:spPr>
          <p:txBody>
            <a:bodyPr>
              <a:spAutoFit/>
            </a:bodyPr>
            <a:lstStyle/>
            <a:p>
              <a:r>
                <a:rPr lang="en-US" b="1">
                  <a:solidFill>
                    <a:srgbClr val="00B0F0"/>
                  </a:solidFill>
                  <a:latin typeface="Calibri" pitchFamily="34" charset="0"/>
                </a:rPr>
                <a:t>Reload</a:t>
              </a:r>
            </a:p>
          </p:txBody>
        </p:sp>
        <p:sp>
          <p:nvSpPr>
            <p:cNvPr id="12" name="AutoShape 2">
              <a:extLst>
                <a:ext uri="{FF2B5EF4-FFF2-40B4-BE49-F238E27FC236}">
                  <a16:creationId xmlns:a16="http://schemas.microsoft.com/office/drawing/2014/main" id="{D877A5BD-8D74-4B1D-B190-BAC03825D054}"/>
                </a:ext>
              </a:extLst>
            </p:cNvPr>
            <p:cNvSpPr>
              <a:spLocks noChangeArrowheads="1"/>
            </p:cNvSpPr>
            <p:nvPr/>
          </p:nvSpPr>
          <p:spPr bwMode="auto">
            <a:xfrm>
              <a:off x="33528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TL0</a:t>
              </a:r>
            </a:p>
            <a:p>
              <a:pPr algn="ctr"/>
              <a:r>
                <a:rPr lang="en-US" sz="2400" b="1">
                  <a:solidFill>
                    <a:schemeClr val="tx1"/>
                  </a:solidFill>
                  <a:latin typeface="Calibri" pitchFamily="34" charset="0"/>
                </a:rPr>
                <a:t>(8 Bit)</a:t>
              </a:r>
            </a:p>
          </p:txBody>
        </p:sp>
        <p:sp>
          <p:nvSpPr>
            <p:cNvPr id="13" name="AutoShape 8">
              <a:extLst>
                <a:ext uri="{FF2B5EF4-FFF2-40B4-BE49-F238E27FC236}">
                  <a16:creationId xmlns:a16="http://schemas.microsoft.com/office/drawing/2014/main" id="{B7D27048-874D-45EA-A06E-E2EACAA58851}"/>
                </a:ext>
              </a:extLst>
            </p:cNvPr>
            <p:cNvSpPr>
              <a:spLocks noChangeArrowheads="1"/>
            </p:cNvSpPr>
            <p:nvPr/>
          </p:nvSpPr>
          <p:spPr bwMode="auto">
            <a:xfrm>
              <a:off x="604838" y="24638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OSC</a:t>
              </a:r>
            </a:p>
          </p:txBody>
        </p:sp>
        <p:sp>
          <p:nvSpPr>
            <p:cNvPr id="14" name="AutoShape 9">
              <a:extLst>
                <a:ext uri="{FF2B5EF4-FFF2-40B4-BE49-F238E27FC236}">
                  <a16:creationId xmlns:a16="http://schemas.microsoft.com/office/drawing/2014/main" id="{8BEE8B32-E070-45F3-86D2-2A6893D50C91}"/>
                </a:ext>
              </a:extLst>
            </p:cNvPr>
            <p:cNvSpPr>
              <a:spLocks noChangeArrowheads="1"/>
            </p:cNvSpPr>
            <p:nvPr/>
          </p:nvSpPr>
          <p:spPr bwMode="auto">
            <a:xfrm>
              <a:off x="1381125" y="2463800"/>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15" name="AutoShape 10">
              <a:extLst>
                <a:ext uri="{FF2B5EF4-FFF2-40B4-BE49-F238E27FC236}">
                  <a16:creationId xmlns:a16="http://schemas.microsoft.com/office/drawing/2014/main" id="{ABE52D3E-7B5C-4EC3-AB7F-0028545E8C54}"/>
                </a:ext>
              </a:extLst>
            </p:cNvPr>
            <p:cNvSpPr>
              <a:spLocks noChangeArrowheads="1"/>
            </p:cNvSpPr>
            <p:nvPr/>
          </p:nvSpPr>
          <p:spPr bwMode="auto">
            <a:xfrm rot="10800000">
              <a:off x="1330325" y="3948113"/>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6" name="AutoShape 11">
              <a:extLst>
                <a:ext uri="{FF2B5EF4-FFF2-40B4-BE49-F238E27FC236}">
                  <a16:creationId xmlns:a16="http://schemas.microsoft.com/office/drawing/2014/main" id="{443280B8-0F98-4588-B67C-B8080A887614}"/>
                </a:ext>
              </a:extLst>
            </p:cNvPr>
            <p:cNvSpPr>
              <a:spLocks noChangeArrowheads="1"/>
            </p:cNvSpPr>
            <p:nvPr/>
          </p:nvSpPr>
          <p:spPr bwMode="auto">
            <a:xfrm>
              <a:off x="2070100" y="3517900"/>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7" name="Group 12">
              <a:extLst>
                <a:ext uri="{FF2B5EF4-FFF2-40B4-BE49-F238E27FC236}">
                  <a16:creationId xmlns:a16="http://schemas.microsoft.com/office/drawing/2014/main" id="{782F65A3-AE46-4AEC-B925-1E950DD548E8}"/>
                </a:ext>
              </a:extLst>
            </p:cNvPr>
            <p:cNvGrpSpPr>
              <a:grpSpLocks/>
            </p:cNvGrpSpPr>
            <p:nvPr/>
          </p:nvGrpSpPr>
          <p:grpSpPr bwMode="auto">
            <a:xfrm>
              <a:off x="785813" y="3925888"/>
              <a:ext cx="376237" cy="271462"/>
              <a:chOff x="3456" y="2400"/>
              <a:chExt cx="480" cy="384"/>
            </a:xfrm>
            <a:solidFill>
              <a:srgbClr val="00B0F0"/>
            </a:solidFill>
          </p:grpSpPr>
          <p:sp>
            <p:nvSpPr>
              <p:cNvPr id="18" name="AutoShape 13">
                <a:extLst>
                  <a:ext uri="{FF2B5EF4-FFF2-40B4-BE49-F238E27FC236}">
                    <a16:creationId xmlns:a16="http://schemas.microsoft.com/office/drawing/2014/main" id="{98F2823A-BE04-4BDF-A729-E089D59FCB68}"/>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9" name="AutoShape 14">
                <a:extLst>
                  <a:ext uri="{FF2B5EF4-FFF2-40B4-BE49-F238E27FC236}">
                    <a16:creationId xmlns:a16="http://schemas.microsoft.com/office/drawing/2014/main" id="{0D6ED21A-8B6F-41BF-8EF9-516075443381}"/>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20" name="Line 15">
              <a:extLst>
                <a:ext uri="{FF2B5EF4-FFF2-40B4-BE49-F238E27FC236}">
                  <a16:creationId xmlns:a16="http://schemas.microsoft.com/office/drawing/2014/main" id="{371B513B-AEB5-459C-A9B3-99EF279835F2}"/>
                </a:ext>
              </a:extLst>
            </p:cNvPr>
            <p:cNvSpPr>
              <a:spLocks noChangeShapeType="1"/>
            </p:cNvSpPr>
            <p:nvPr/>
          </p:nvSpPr>
          <p:spPr bwMode="auto">
            <a:xfrm>
              <a:off x="1036638" y="2651125"/>
              <a:ext cx="338137" cy="0"/>
            </a:xfrm>
            <a:prstGeom prst="line">
              <a:avLst/>
            </a:prstGeom>
            <a:noFill/>
            <a:ln w="38100">
              <a:solidFill>
                <a:srgbClr val="FF0000"/>
              </a:solidFill>
              <a:round/>
              <a:headEnd/>
              <a:tailEnd type="triangle" w="med" len="med"/>
            </a:ln>
          </p:spPr>
          <p:txBody>
            <a:bodyPr/>
            <a:lstStyle/>
            <a:p>
              <a:endParaRPr lang="en-IN"/>
            </a:p>
          </p:txBody>
        </p:sp>
        <p:sp>
          <p:nvSpPr>
            <p:cNvPr id="21" name="Line 16">
              <a:extLst>
                <a:ext uri="{FF2B5EF4-FFF2-40B4-BE49-F238E27FC236}">
                  <a16:creationId xmlns:a16="http://schemas.microsoft.com/office/drawing/2014/main" id="{0CE37DA7-BF55-40F9-B465-163732B6E425}"/>
                </a:ext>
              </a:extLst>
            </p:cNvPr>
            <p:cNvSpPr>
              <a:spLocks noChangeShapeType="1"/>
            </p:cNvSpPr>
            <p:nvPr/>
          </p:nvSpPr>
          <p:spPr bwMode="auto">
            <a:xfrm>
              <a:off x="2108200" y="2973388"/>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22" name="Line 17">
              <a:extLst>
                <a:ext uri="{FF2B5EF4-FFF2-40B4-BE49-F238E27FC236}">
                  <a16:creationId xmlns:a16="http://schemas.microsoft.com/office/drawing/2014/main" id="{9CF79029-56EB-4D99-AE3E-A3ACA6BB5FE2}"/>
                </a:ext>
              </a:extLst>
            </p:cNvPr>
            <p:cNvSpPr>
              <a:spLocks noChangeShapeType="1"/>
            </p:cNvSpPr>
            <p:nvPr/>
          </p:nvSpPr>
          <p:spPr bwMode="auto">
            <a:xfrm>
              <a:off x="1806575" y="2651125"/>
              <a:ext cx="150813" cy="0"/>
            </a:xfrm>
            <a:prstGeom prst="line">
              <a:avLst/>
            </a:prstGeom>
            <a:noFill/>
            <a:ln w="38100">
              <a:solidFill>
                <a:srgbClr val="FF0000"/>
              </a:solidFill>
              <a:round/>
              <a:headEnd/>
              <a:tailEnd/>
            </a:ln>
          </p:spPr>
          <p:txBody>
            <a:bodyPr/>
            <a:lstStyle/>
            <a:p>
              <a:endParaRPr lang="en-IN"/>
            </a:p>
          </p:txBody>
        </p:sp>
        <p:sp>
          <p:nvSpPr>
            <p:cNvPr id="23" name="Line 18">
              <a:extLst>
                <a:ext uri="{FF2B5EF4-FFF2-40B4-BE49-F238E27FC236}">
                  <a16:creationId xmlns:a16="http://schemas.microsoft.com/office/drawing/2014/main" id="{3E349396-E28B-4E48-920B-AE8BEEB12048}"/>
                </a:ext>
              </a:extLst>
            </p:cNvPr>
            <p:cNvSpPr>
              <a:spLocks noChangeShapeType="1"/>
            </p:cNvSpPr>
            <p:nvPr/>
          </p:nvSpPr>
          <p:spPr bwMode="auto">
            <a:xfrm>
              <a:off x="1168400" y="4060825"/>
              <a:ext cx="206375" cy="0"/>
            </a:xfrm>
            <a:prstGeom prst="line">
              <a:avLst/>
            </a:prstGeom>
            <a:noFill/>
            <a:ln w="38100">
              <a:solidFill>
                <a:srgbClr val="FF0000"/>
              </a:solidFill>
              <a:round/>
              <a:headEnd/>
              <a:tailEnd type="triangle" w="med" len="med"/>
            </a:ln>
          </p:spPr>
          <p:txBody>
            <a:bodyPr/>
            <a:lstStyle/>
            <a:p>
              <a:endParaRPr lang="en-IN"/>
            </a:p>
          </p:txBody>
        </p:sp>
        <p:sp>
          <p:nvSpPr>
            <p:cNvPr id="24" name="Line 19">
              <a:extLst>
                <a:ext uri="{FF2B5EF4-FFF2-40B4-BE49-F238E27FC236}">
                  <a16:creationId xmlns:a16="http://schemas.microsoft.com/office/drawing/2014/main" id="{FE446A8E-BC01-4060-BF39-D50960C4AB9F}"/>
                </a:ext>
              </a:extLst>
            </p:cNvPr>
            <p:cNvSpPr>
              <a:spLocks noChangeShapeType="1"/>
            </p:cNvSpPr>
            <p:nvPr/>
          </p:nvSpPr>
          <p:spPr bwMode="auto">
            <a:xfrm>
              <a:off x="904875" y="3619500"/>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25" name="Line 20">
              <a:extLst>
                <a:ext uri="{FF2B5EF4-FFF2-40B4-BE49-F238E27FC236}">
                  <a16:creationId xmlns:a16="http://schemas.microsoft.com/office/drawing/2014/main" id="{FAD4DE38-9746-4844-83E1-6C4F143BC875}"/>
                </a:ext>
              </a:extLst>
            </p:cNvPr>
            <p:cNvSpPr>
              <a:spLocks noChangeShapeType="1"/>
            </p:cNvSpPr>
            <p:nvPr/>
          </p:nvSpPr>
          <p:spPr bwMode="auto">
            <a:xfrm>
              <a:off x="1738313" y="4129088"/>
              <a:ext cx="187325" cy="0"/>
            </a:xfrm>
            <a:prstGeom prst="line">
              <a:avLst/>
            </a:prstGeom>
            <a:noFill/>
            <a:ln w="38100">
              <a:solidFill>
                <a:srgbClr val="FF0000"/>
              </a:solidFill>
              <a:round/>
              <a:headEnd/>
              <a:tailEnd/>
            </a:ln>
          </p:spPr>
          <p:txBody>
            <a:bodyPr/>
            <a:lstStyle/>
            <a:p>
              <a:endParaRPr lang="en-IN"/>
            </a:p>
          </p:txBody>
        </p:sp>
        <p:sp>
          <p:nvSpPr>
            <p:cNvPr id="26" name="Line 21">
              <a:extLst>
                <a:ext uri="{FF2B5EF4-FFF2-40B4-BE49-F238E27FC236}">
                  <a16:creationId xmlns:a16="http://schemas.microsoft.com/office/drawing/2014/main" id="{63722599-A253-40B2-9E64-EDFE8A4E6449}"/>
                </a:ext>
              </a:extLst>
            </p:cNvPr>
            <p:cNvSpPr>
              <a:spLocks noChangeShapeType="1"/>
            </p:cNvSpPr>
            <p:nvPr/>
          </p:nvSpPr>
          <p:spPr bwMode="auto">
            <a:xfrm>
              <a:off x="1919288" y="3789363"/>
              <a:ext cx="150812" cy="0"/>
            </a:xfrm>
            <a:prstGeom prst="line">
              <a:avLst/>
            </a:prstGeom>
            <a:noFill/>
            <a:ln w="38100">
              <a:solidFill>
                <a:srgbClr val="FF0000"/>
              </a:solidFill>
              <a:round/>
              <a:headEnd/>
              <a:tailEnd type="triangle" w="med" len="med"/>
            </a:ln>
          </p:spPr>
          <p:txBody>
            <a:bodyPr/>
            <a:lstStyle/>
            <a:p>
              <a:endParaRPr lang="en-IN"/>
            </a:p>
          </p:txBody>
        </p:sp>
        <p:sp>
          <p:nvSpPr>
            <p:cNvPr id="27" name="Line 22">
              <a:extLst>
                <a:ext uri="{FF2B5EF4-FFF2-40B4-BE49-F238E27FC236}">
                  <a16:creationId xmlns:a16="http://schemas.microsoft.com/office/drawing/2014/main" id="{44570FB6-2B31-482C-9FF5-144546F053B2}"/>
                </a:ext>
              </a:extLst>
            </p:cNvPr>
            <p:cNvSpPr>
              <a:spLocks noChangeShapeType="1"/>
            </p:cNvSpPr>
            <p:nvPr/>
          </p:nvSpPr>
          <p:spPr bwMode="auto">
            <a:xfrm flipV="1">
              <a:off x="904875" y="3341688"/>
              <a:ext cx="1052513" cy="6350"/>
            </a:xfrm>
            <a:prstGeom prst="line">
              <a:avLst/>
            </a:prstGeom>
            <a:noFill/>
            <a:ln w="38100">
              <a:solidFill>
                <a:srgbClr val="FF0000"/>
              </a:solidFill>
              <a:round/>
              <a:headEnd type="oval" w="med" len="med"/>
              <a:tailEnd/>
            </a:ln>
          </p:spPr>
          <p:txBody>
            <a:bodyPr/>
            <a:lstStyle/>
            <a:p>
              <a:endParaRPr lang="en-IN"/>
            </a:p>
          </p:txBody>
        </p:sp>
        <p:sp>
          <p:nvSpPr>
            <p:cNvPr id="28" name="Line 23">
              <a:extLst>
                <a:ext uri="{FF2B5EF4-FFF2-40B4-BE49-F238E27FC236}">
                  <a16:creationId xmlns:a16="http://schemas.microsoft.com/office/drawing/2014/main" id="{ED705561-0C54-453E-90F1-36DB4F18130A}"/>
                </a:ext>
              </a:extLst>
            </p:cNvPr>
            <p:cNvSpPr>
              <a:spLocks noChangeShapeType="1"/>
            </p:cNvSpPr>
            <p:nvPr/>
          </p:nvSpPr>
          <p:spPr bwMode="auto">
            <a:xfrm>
              <a:off x="1957388" y="2644775"/>
              <a:ext cx="0" cy="260350"/>
            </a:xfrm>
            <a:prstGeom prst="line">
              <a:avLst/>
            </a:prstGeom>
            <a:noFill/>
            <a:ln w="38100">
              <a:solidFill>
                <a:srgbClr val="FF0000"/>
              </a:solidFill>
              <a:round/>
              <a:headEnd/>
              <a:tailEnd type="triangle" w="med" len="med"/>
            </a:ln>
          </p:spPr>
          <p:txBody>
            <a:bodyPr/>
            <a:lstStyle/>
            <a:p>
              <a:endParaRPr lang="en-IN"/>
            </a:p>
          </p:txBody>
        </p:sp>
        <p:sp>
          <p:nvSpPr>
            <p:cNvPr id="29" name="Line 24">
              <a:extLst>
                <a:ext uri="{FF2B5EF4-FFF2-40B4-BE49-F238E27FC236}">
                  <a16:creationId xmlns:a16="http://schemas.microsoft.com/office/drawing/2014/main" id="{CE799895-113E-4D9E-B263-F12669FCCE34}"/>
                </a:ext>
              </a:extLst>
            </p:cNvPr>
            <p:cNvSpPr>
              <a:spLocks noChangeShapeType="1"/>
            </p:cNvSpPr>
            <p:nvPr/>
          </p:nvSpPr>
          <p:spPr bwMode="auto">
            <a:xfrm flipV="1">
              <a:off x="1957388" y="3041650"/>
              <a:ext cx="0" cy="306388"/>
            </a:xfrm>
            <a:prstGeom prst="line">
              <a:avLst/>
            </a:prstGeom>
            <a:noFill/>
            <a:ln w="38100">
              <a:solidFill>
                <a:srgbClr val="FF0000"/>
              </a:solidFill>
              <a:round/>
              <a:headEnd/>
              <a:tailEnd type="triangle" w="med" len="med"/>
            </a:ln>
          </p:spPr>
          <p:txBody>
            <a:bodyPr/>
            <a:lstStyle/>
            <a:p>
              <a:endParaRPr lang="en-IN"/>
            </a:p>
          </p:txBody>
        </p:sp>
        <p:sp>
          <p:nvSpPr>
            <p:cNvPr id="30" name="Line 25">
              <a:extLst>
                <a:ext uri="{FF2B5EF4-FFF2-40B4-BE49-F238E27FC236}">
                  <a16:creationId xmlns:a16="http://schemas.microsoft.com/office/drawing/2014/main" id="{65C12A1C-7FF4-4223-9A90-C33484763E52}"/>
                </a:ext>
              </a:extLst>
            </p:cNvPr>
            <p:cNvSpPr>
              <a:spLocks noChangeShapeType="1"/>
            </p:cNvSpPr>
            <p:nvPr/>
          </p:nvSpPr>
          <p:spPr bwMode="auto">
            <a:xfrm flipV="1">
              <a:off x="1919288" y="3784600"/>
              <a:ext cx="0" cy="339725"/>
            </a:xfrm>
            <a:prstGeom prst="line">
              <a:avLst/>
            </a:prstGeom>
            <a:noFill/>
            <a:ln w="38100">
              <a:solidFill>
                <a:srgbClr val="FF0000"/>
              </a:solidFill>
              <a:round/>
              <a:headEnd/>
              <a:tailEnd/>
            </a:ln>
          </p:spPr>
          <p:txBody>
            <a:bodyPr/>
            <a:lstStyle/>
            <a:p>
              <a:endParaRPr lang="en-IN"/>
            </a:p>
          </p:txBody>
        </p:sp>
        <p:graphicFrame>
          <p:nvGraphicFramePr>
            <p:cNvPr id="31" name="Object 2">
              <a:extLst>
                <a:ext uri="{FF2B5EF4-FFF2-40B4-BE49-F238E27FC236}">
                  <a16:creationId xmlns:a16="http://schemas.microsoft.com/office/drawing/2014/main" id="{F13C1FFB-304A-47D9-A1FC-112393B78457}"/>
                </a:ext>
              </a:extLst>
            </p:cNvPr>
            <p:cNvGraphicFramePr>
              <a:graphicFrameLocks noChangeAspect="1"/>
            </p:cNvGraphicFramePr>
            <p:nvPr/>
          </p:nvGraphicFramePr>
          <p:xfrm>
            <a:off x="2082800" y="2743200"/>
            <a:ext cx="431800" cy="139700"/>
          </p:xfrm>
          <a:graphic>
            <a:graphicData uri="http://schemas.openxmlformats.org/presentationml/2006/ole">
              <mc:AlternateContent xmlns:mc="http://schemas.openxmlformats.org/markup-compatibility/2006">
                <mc:Choice xmlns:v="urn:schemas-microsoft-com:vml" Requires="v">
                  <p:oleObj spid="_x0000_s6152" name="Equation" r:id="rId3" imgW="571320" imgH="203040" progId="">
                    <p:embed/>
                  </p:oleObj>
                </mc:Choice>
                <mc:Fallback>
                  <p:oleObj name="Equation" r:id="rId3" imgW="571320" imgH="203040" progId="">
                    <p:embed/>
                    <p:pic>
                      <p:nvPicPr>
                        <p:cNvPr id="31" name="Object 2">
                          <a:extLst>
                            <a:ext uri="{FF2B5EF4-FFF2-40B4-BE49-F238E27FC236}">
                              <a16:creationId xmlns:a16="http://schemas.microsoft.com/office/drawing/2014/main" id="{F13C1FFB-304A-47D9-A1FC-112393B784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2800" y="2743200"/>
                          <a:ext cx="431800" cy="139700"/>
                        </a:xfrm>
                        <a:prstGeom prst="rect">
                          <a:avLst/>
                        </a:prstGeom>
                        <a:solidFill>
                          <a:schemeClr val="accent1">
                            <a:lumMod val="50000"/>
                          </a:schemeClr>
                        </a:solidFill>
                        <a:ln>
                          <a:noFill/>
                        </a:ln>
                        <a:effectLst/>
                      </p:spPr>
                    </p:pic>
                  </p:oleObj>
                </mc:Fallback>
              </mc:AlternateContent>
            </a:graphicData>
          </a:graphic>
        </p:graphicFrame>
        <p:graphicFrame>
          <p:nvGraphicFramePr>
            <p:cNvPr id="32" name="Object 3">
              <a:extLst>
                <a:ext uri="{FF2B5EF4-FFF2-40B4-BE49-F238E27FC236}">
                  <a16:creationId xmlns:a16="http://schemas.microsoft.com/office/drawing/2014/main" id="{BF1789CF-6474-410C-8C85-48CC6D0DFEF5}"/>
                </a:ext>
              </a:extLst>
            </p:cNvPr>
            <p:cNvGraphicFramePr>
              <a:graphicFrameLocks noChangeAspect="1"/>
            </p:cNvGraphicFramePr>
            <p:nvPr/>
          </p:nvGraphicFramePr>
          <p:xfrm>
            <a:off x="2101850" y="3062287"/>
            <a:ext cx="412750" cy="138113"/>
          </p:xfrm>
          <a:graphic>
            <a:graphicData uri="http://schemas.openxmlformats.org/presentationml/2006/ole">
              <mc:AlternateContent xmlns:mc="http://schemas.openxmlformats.org/markup-compatibility/2006">
                <mc:Choice xmlns:v="urn:schemas-microsoft-com:vml" Requires="v">
                  <p:oleObj spid="_x0000_s6153" name="Equation" r:id="rId5" imgW="545760" imgH="203040" progId="">
                    <p:embed/>
                  </p:oleObj>
                </mc:Choice>
                <mc:Fallback>
                  <p:oleObj name="Equation" r:id="rId5" imgW="545760" imgH="203040" progId="">
                    <p:embed/>
                    <p:pic>
                      <p:nvPicPr>
                        <p:cNvPr id="32" name="Object 3">
                          <a:extLst>
                            <a:ext uri="{FF2B5EF4-FFF2-40B4-BE49-F238E27FC236}">
                              <a16:creationId xmlns:a16="http://schemas.microsoft.com/office/drawing/2014/main" id="{BF1789CF-6474-410C-8C85-48CC6D0DFE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850" y="3062287"/>
                          <a:ext cx="412750" cy="138113"/>
                        </a:xfrm>
                        <a:prstGeom prst="rect">
                          <a:avLst/>
                        </a:prstGeom>
                        <a:solidFill>
                          <a:schemeClr val="accent1">
                            <a:lumMod val="50000"/>
                          </a:schemeClr>
                        </a:solidFill>
                        <a:ln>
                          <a:noFill/>
                        </a:ln>
                        <a:effectLst/>
                      </p:spPr>
                    </p:pic>
                  </p:oleObj>
                </mc:Fallback>
              </mc:AlternateContent>
            </a:graphicData>
          </a:graphic>
        </p:graphicFrame>
        <p:sp>
          <p:nvSpPr>
            <p:cNvPr id="33" name="Line 28">
              <a:extLst>
                <a:ext uri="{FF2B5EF4-FFF2-40B4-BE49-F238E27FC236}">
                  <a16:creationId xmlns:a16="http://schemas.microsoft.com/office/drawing/2014/main" id="{A284B88C-E9F2-4340-A420-A00134A6BC7B}"/>
                </a:ext>
              </a:extLst>
            </p:cNvPr>
            <p:cNvSpPr>
              <a:spLocks noChangeShapeType="1"/>
            </p:cNvSpPr>
            <p:nvPr/>
          </p:nvSpPr>
          <p:spPr bwMode="auto">
            <a:xfrm flipH="1" flipV="1">
              <a:off x="1957388" y="2905125"/>
              <a:ext cx="150812" cy="68263"/>
            </a:xfrm>
            <a:prstGeom prst="line">
              <a:avLst/>
            </a:prstGeom>
            <a:noFill/>
            <a:ln w="12700">
              <a:solidFill>
                <a:srgbClr val="FF3333"/>
              </a:solidFill>
              <a:round/>
              <a:headEnd type="diamond" w="med" len="med"/>
              <a:tailEnd/>
            </a:ln>
          </p:spPr>
          <p:txBody>
            <a:bodyPr/>
            <a:lstStyle/>
            <a:p>
              <a:endParaRPr lang="en-IN"/>
            </a:p>
          </p:txBody>
        </p:sp>
        <p:sp>
          <p:nvSpPr>
            <p:cNvPr id="34" name="Line 29">
              <a:extLst>
                <a:ext uri="{FF2B5EF4-FFF2-40B4-BE49-F238E27FC236}">
                  <a16:creationId xmlns:a16="http://schemas.microsoft.com/office/drawing/2014/main" id="{23FF4E2D-CA16-4DE3-9607-11AF5D5C08E0}"/>
                </a:ext>
              </a:extLst>
            </p:cNvPr>
            <p:cNvSpPr>
              <a:spLocks noChangeShapeType="1"/>
            </p:cNvSpPr>
            <p:nvPr/>
          </p:nvSpPr>
          <p:spPr bwMode="auto">
            <a:xfrm>
              <a:off x="641350" y="4060825"/>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35" name="Object 4">
              <a:extLst>
                <a:ext uri="{FF2B5EF4-FFF2-40B4-BE49-F238E27FC236}">
                  <a16:creationId xmlns:a16="http://schemas.microsoft.com/office/drawing/2014/main" id="{E0694E1B-2076-47C3-9D37-53C001BD8C79}"/>
                </a:ext>
              </a:extLst>
            </p:cNvPr>
            <p:cNvGraphicFramePr>
              <a:graphicFrameLocks noChangeAspect="1"/>
            </p:cNvGraphicFramePr>
            <p:nvPr/>
          </p:nvGraphicFramePr>
          <p:xfrm>
            <a:off x="276225" y="4479925"/>
            <a:ext cx="566738" cy="184150"/>
          </p:xfrm>
          <a:graphic>
            <a:graphicData uri="http://schemas.openxmlformats.org/presentationml/2006/ole">
              <mc:AlternateContent xmlns:mc="http://schemas.openxmlformats.org/markup-compatibility/2006">
                <mc:Choice xmlns:v="urn:schemas-microsoft-com:vml" Requires="v">
                  <p:oleObj spid="_x0000_s6154" name="Equation" r:id="rId7" imgW="672840" imgH="241200" progId="">
                    <p:embed/>
                  </p:oleObj>
                </mc:Choice>
                <mc:Fallback>
                  <p:oleObj name="Equation" r:id="rId7" imgW="672840" imgH="241200" progId="">
                    <p:embed/>
                    <p:pic>
                      <p:nvPicPr>
                        <p:cNvPr id="35" name="Object 4">
                          <a:extLst>
                            <a:ext uri="{FF2B5EF4-FFF2-40B4-BE49-F238E27FC236}">
                              <a16:creationId xmlns:a16="http://schemas.microsoft.com/office/drawing/2014/main" id="{E0694E1B-2076-47C3-9D37-53C001BD8C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 y="4479925"/>
                          <a:ext cx="566738" cy="184150"/>
                        </a:xfrm>
                        <a:prstGeom prst="rect">
                          <a:avLst/>
                        </a:prstGeom>
                        <a:solidFill>
                          <a:schemeClr val="accent1">
                            <a:lumMod val="50000"/>
                          </a:schemeClr>
                        </a:solidFill>
                        <a:ln>
                          <a:noFill/>
                        </a:ln>
                        <a:effectLst/>
                      </p:spPr>
                    </p:pic>
                  </p:oleObj>
                </mc:Fallback>
              </mc:AlternateContent>
            </a:graphicData>
          </a:graphic>
        </p:graphicFrame>
        <p:graphicFrame>
          <p:nvGraphicFramePr>
            <p:cNvPr id="36" name="Object 5">
              <a:extLst>
                <a:ext uri="{FF2B5EF4-FFF2-40B4-BE49-F238E27FC236}">
                  <a16:creationId xmlns:a16="http://schemas.microsoft.com/office/drawing/2014/main" id="{8F3059D1-FF57-4F5F-B9B4-725CFDD4031A}"/>
                </a:ext>
              </a:extLst>
            </p:cNvPr>
            <p:cNvGraphicFramePr>
              <a:graphicFrameLocks noChangeAspect="1"/>
            </p:cNvGraphicFramePr>
            <p:nvPr/>
          </p:nvGraphicFramePr>
          <p:xfrm>
            <a:off x="228600" y="3967163"/>
            <a:ext cx="385763" cy="180975"/>
          </p:xfrm>
          <a:graphic>
            <a:graphicData uri="http://schemas.openxmlformats.org/presentationml/2006/ole">
              <mc:AlternateContent xmlns:mc="http://schemas.openxmlformats.org/markup-compatibility/2006">
                <mc:Choice xmlns:v="urn:schemas-microsoft-com:vml" Requires="v">
                  <p:oleObj spid="_x0000_s6155" name="Equation" r:id="rId9" imgW="342720" imgH="177480" progId="">
                    <p:embed/>
                  </p:oleObj>
                </mc:Choice>
                <mc:Fallback>
                  <p:oleObj name="Equation" r:id="rId9" imgW="342720" imgH="177480" progId="">
                    <p:embed/>
                    <p:pic>
                      <p:nvPicPr>
                        <p:cNvPr id="36" name="Object 5">
                          <a:extLst>
                            <a:ext uri="{FF2B5EF4-FFF2-40B4-BE49-F238E27FC236}">
                              <a16:creationId xmlns:a16="http://schemas.microsoft.com/office/drawing/2014/main" id="{8F3059D1-FF57-4F5F-B9B4-725CFDD403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967163"/>
                          <a:ext cx="385763" cy="180975"/>
                        </a:xfrm>
                        <a:prstGeom prst="rect">
                          <a:avLst/>
                        </a:prstGeom>
                        <a:solidFill>
                          <a:schemeClr val="accent1">
                            <a:lumMod val="50000"/>
                          </a:schemeClr>
                        </a:solidFill>
                        <a:ln>
                          <a:noFill/>
                        </a:ln>
                        <a:effectLst/>
                      </p:spPr>
                    </p:pic>
                  </p:oleObj>
                </mc:Fallback>
              </mc:AlternateContent>
            </a:graphicData>
          </a:graphic>
        </p:graphicFrame>
        <p:graphicFrame>
          <p:nvGraphicFramePr>
            <p:cNvPr id="37" name="Object 6">
              <a:extLst>
                <a:ext uri="{FF2B5EF4-FFF2-40B4-BE49-F238E27FC236}">
                  <a16:creationId xmlns:a16="http://schemas.microsoft.com/office/drawing/2014/main" id="{3EDE414E-2CF6-409D-94BD-4D9690A8C311}"/>
                </a:ext>
              </a:extLst>
            </p:cNvPr>
            <p:cNvGraphicFramePr>
              <a:graphicFrameLocks noChangeAspect="1"/>
            </p:cNvGraphicFramePr>
            <p:nvPr/>
          </p:nvGraphicFramePr>
          <p:xfrm>
            <a:off x="476250" y="3509963"/>
            <a:ext cx="360363" cy="198437"/>
          </p:xfrm>
          <a:graphic>
            <a:graphicData uri="http://schemas.openxmlformats.org/presentationml/2006/ole">
              <mc:AlternateContent xmlns:mc="http://schemas.openxmlformats.org/markup-compatibility/2006">
                <mc:Choice xmlns:v="urn:schemas-microsoft-com:vml" Requires="v">
                  <p:oleObj spid="_x0000_s6156" name="Equation" r:id="rId11" imgW="291960" imgH="177480" progId="">
                    <p:embed/>
                  </p:oleObj>
                </mc:Choice>
                <mc:Fallback>
                  <p:oleObj name="Equation" r:id="rId11" imgW="291960" imgH="177480" progId="">
                    <p:embed/>
                    <p:pic>
                      <p:nvPicPr>
                        <p:cNvPr id="37" name="Object 6">
                          <a:extLst>
                            <a:ext uri="{FF2B5EF4-FFF2-40B4-BE49-F238E27FC236}">
                              <a16:creationId xmlns:a16="http://schemas.microsoft.com/office/drawing/2014/main" id="{3EDE414E-2CF6-409D-94BD-4D9690A8C31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6250" y="3509963"/>
                          <a:ext cx="360363" cy="198437"/>
                        </a:xfrm>
                        <a:prstGeom prst="rect">
                          <a:avLst/>
                        </a:prstGeom>
                        <a:solidFill>
                          <a:schemeClr val="accent1">
                            <a:lumMod val="50000"/>
                          </a:schemeClr>
                        </a:solidFill>
                        <a:ln>
                          <a:noFill/>
                        </a:ln>
                        <a:effectLst/>
                      </p:spPr>
                    </p:pic>
                  </p:oleObj>
                </mc:Fallback>
              </mc:AlternateContent>
            </a:graphicData>
          </a:graphic>
        </p:graphicFrame>
        <p:graphicFrame>
          <p:nvGraphicFramePr>
            <p:cNvPr id="38" name="Object 7">
              <a:extLst>
                <a:ext uri="{FF2B5EF4-FFF2-40B4-BE49-F238E27FC236}">
                  <a16:creationId xmlns:a16="http://schemas.microsoft.com/office/drawing/2014/main" id="{6E51D6B2-693F-43CF-8680-A304F5601E81}"/>
                </a:ext>
              </a:extLst>
            </p:cNvPr>
            <p:cNvGraphicFramePr>
              <a:graphicFrameLocks noChangeAspect="1"/>
            </p:cNvGraphicFramePr>
            <p:nvPr/>
          </p:nvGraphicFramePr>
          <p:xfrm>
            <a:off x="327025" y="3244850"/>
            <a:ext cx="555625" cy="185738"/>
          </p:xfrm>
          <a:graphic>
            <a:graphicData uri="http://schemas.openxmlformats.org/presentationml/2006/ole">
              <mc:AlternateContent xmlns:mc="http://schemas.openxmlformats.org/markup-compatibility/2006">
                <mc:Choice xmlns:v="urn:schemas-microsoft-com:vml" Requires="v">
                  <p:oleObj spid="_x0000_s6157" name="Equation" r:id="rId13" imgW="482400" imgH="177480" progId="">
                    <p:embed/>
                  </p:oleObj>
                </mc:Choice>
                <mc:Fallback>
                  <p:oleObj name="Equation" r:id="rId13" imgW="482400" imgH="177480" progId="">
                    <p:embed/>
                    <p:pic>
                      <p:nvPicPr>
                        <p:cNvPr id="38" name="Object 7">
                          <a:extLst>
                            <a:ext uri="{FF2B5EF4-FFF2-40B4-BE49-F238E27FC236}">
                              <a16:creationId xmlns:a16="http://schemas.microsoft.com/office/drawing/2014/main" id="{6E51D6B2-693F-43CF-8680-A304F5601E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025" y="3244850"/>
                          <a:ext cx="555625" cy="185738"/>
                        </a:xfrm>
                        <a:prstGeom prst="rect">
                          <a:avLst/>
                        </a:prstGeom>
                        <a:solidFill>
                          <a:schemeClr val="accent1">
                            <a:lumMod val="50000"/>
                          </a:schemeClr>
                        </a:solidFill>
                        <a:ln>
                          <a:noFill/>
                        </a:ln>
                        <a:effectLst/>
                      </p:spPr>
                    </p:pic>
                  </p:oleObj>
                </mc:Fallback>
              </mc:AlternateContent>
            </a:graphicData>
          </a:graphic>
        </p:graphicFrame>
        <p:sp>
          <p:nvSpPr>
            <p:cNvPr id="39" name="Line 34">
              <a:extLst>
                <a:ext uri="{FF2B5EF4-FFF2-40B4-BE49-F238E27FC236}">
                  <a16:creationId xmlns:a16="http://schemas.microsoft.com/office/drawing/2014/main" id="{89011D5D-E5EE-4AE5-85C8-31AC1587E25F}"/>
                </a:ext>
              </a:extLst>
            </p:cNvPr>
            <p:cNvSpPr>
              <a:spLocks noChangeShapeType="1"/>
            </p:cNvSpPr>
            <p:nvPr/>
          </p:nvSpPr>
          <p:spPr bwMode="auto">
            <a:xfrm>
              <a:off x="904875" y="4572000"/>
              <a:ext cx="331788" cy="0"/>
            </a:xfrm>
            <a:prstGeom prst="line">
              <a:avLst/>
            </a:prstGeom>
            <a:noFill/>
            <a:ln w="38100">
              <a:solidFill>
                <a:srgbClr val="FF0000"/>
              </a:solidFill>
              <a:round/>
              <a:headEnd type="oval" w="med" len="med"/>
              <a:tailEnd/>
            </a:ln>
          </p:spPr>
          <p:txBody>
            <a:bodyPr/>
            <a:lstStyle/>
            <a:p>
              <a:endParaRPr lang="en-IN"/>
            </a:p>
          </p:txBody>
        </p:sp>
        <p:sp>
          <p:nvSpPr>
            <p:cNvPr id="40" name="Line 35">
              <a:extLst>
                <a:ext uri="{FF2B5EF4-FFF2-40B4-BE49-F238E27FC236}">
                  <a16:creationId xmlns:a16="http://schemas.microsoft.com/office/drawing/2014/main" id="{9D1DD329-2D07-4C55-9814-8F9AE4625D6C}"/>
                </a:ext>
              </a:extLst>
            </p:cNvPr>
            <p:cNvSpPr>
              <a:spLocks noChangeShapeType="1"/>
            </p:cNvSpPr>
            <p:nvPr/>
          </p:nvSpPr>
          <p:spPr bwMode="auto">
            <a:xfrm>
              <a:off x="1230313" y="4230688"/>
              <a:ext cx="150812" cy="0"/>
            </a:xfrm>
            <a:prstGeom prst="line">
              <a:avLst/>
            </a:prstGeom>
            <a:noFill/>
            <a:ln w="38100">
              <a:solidFill>
                <a:srgbClr val="FF0000"/>
              </a:solidFill>
              <a:round/>
              <a:headEnd/>
              <a:tailEnd type="triangle" w="med" len="med"/>
            </a:ln>
          </p:spPr>
          <p:txBody>
            <a:bodyPr/>
            <a:lstStyle/>
            <a:p>
              <a:endParaRPr lang="en-IN"/>
            </a:p>
          </p:txBody>
        </p:sp>
        <p:sp>
          <p:nvSpPr>
            <p:cNvPr id="41" name="Line 36">
              <a:extLst>
                <a:ext uri="{FF2B5EF4-FFF2-40B4-BE49-F238E27FC236}">
                  <a16:creationId xmlns:a16="http://schemas.microsoft.com/office/drawing/2014/main" id="{D6E6FD52-1D40-43B5-83A0-FF7F72CDC6F1}"/>
                </a:ext>
              </a:extLst>
            </p:cNvPr>
            <p:cNvSpPr>
              <a:spLocks noChangeShapeType="1"/>
            </p:cNvSpPr>
            <p:nvPr/>
          </p:nvSpPr>
          <p:spPr bwMode="auto">
            <a:xfrm flipV="1">
              <a:off x="1230313" y="4225925"/>
              <a:ext cx="0" cy="339725"/>
            </a:xfrm>
            <a:prstGeom prst="line">
              <a:avLst/>
            </a:prstGeom>
            <a:noFill/>
            <a:ln w="38100">
              <a:solidFill>
                <a:srgbClr val="FF0000"/>
              </a:solidFill>
              <a:round/>
              <a:headEnd/>
              <a:tailEnd/>
            </a:ln>
          </p:spPr>
          <p:txBody>
            <a:bodyPr/>
            <a:lstStyle/>
            <a:p>
              <a:endParaRPr lang="en-IN"/>
            </a:p>
          </p:txBody>
        </p:sp>
        <p:sp>
          <p:nvSpPr>
            <p:cNvPr id="42" name="Line 37">
              <a:extLst>
                <a:ext uri="{FF2B5EF4-FFF2-40B4-BE49-F238E27FC236}">
                  <a16:creationId xmlns:a16="http://schemas.microsoft.com/office/drawing/2014/main" id="{219FCB4D-FC6F-4EED-9C5D-BD6368D5433B}"/>
                </a:ext>
              </a:extLst>
            </p:cNvPr>
            <p:cNvSpPr>
              <a:spLocks noChangeShapeType="1"/>
            </p:cNvSpPr>
            <p:nvPr/>
          </p:nvSpPr>
          <p:spPr bwMode="auto">
            <a:xfrm flipV="1">
              <a:off x="2820988" y="2971800"/>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43" name="Line 38">
              <a:extLst>
                <a:ext uri="{FF2B5EF4-FFF2-40B4-BE49-F238E27FC236}">
                  <a16:creationId xmlns:a16="http://schemas.microsoft.com/office/drawing/2014/main" id="{8D414D05-79FE-42B3-A5AC-17FDC9D55C9F}"/>
                </a:ext>
              </a:extLst>
            </p:cNvPr>
            <p:cNvSpPr>
              <a:spLocks noChangeShapeType="1"/>
            </p:cNvSpPr>
            <p:nvPr/>
          </p:nvSpPr>
          <p:spPr bwMode="auto">
            <a:xfrm flipH="1" flipV="1">
              <a:off x="2595563" y="2871788"/>
              <a:ext cx="225425" cy="101600"/>
            </a:xfrm>
            <a:prstGeom prst="line">
              <a:avLst/>
            </a:prstGeom>
            <a:noFill/>
            <a:ln w="12700">
              <a:solidFill>
                <a:srgbClr val="FF3333"/>
              </a:solidFill>
              <a:round/>
              <a:headEnd type="diamond" w="med" len="med"/>
              <a:tailEnd/>
            </a:ln>
          </p:spPr>
          <p:txBody>
            <a:bodyPr/>
            <a:lstStyle/>
            <a:p>
              <a:endParaRPr lang="en-IN"/>
            </a:p>
          </p:txBody>
        </p:sp>
        <p:sp>
          <p:nvSpPr>
            <p:cNvPr id="44" name="Line 39">
              <a:extLst>
                <a:ext uri="{FF2B5EF4-FFF2-40B4-BE49-F238E27FC236}">
                  <a16:creationId xmlns:a16="http://schemas.microsoft.com/office/drawing/2014/main" id="{8A574E7A-472A-4D80-B0D3-F19220E77598}"/>
                </a:ext>
              </a:extLst>
            </p:cNvPr>
            <p:cNvSpPr>
              <a:spLocks noChangeShapeType="1"/>
            </p:cNvSpPr>
            <p:nvPr/>
          </p:nvSpPr>
          <p:spPr bwMode="auto">
            <a:xfrm flipV="1">
              <a:off x="2671763" y="2922588"/>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45" name="Line 40">
              <a:extLst>
                <a:ext uri="{FF2B5EF4-FFF2-40B4-BE49-F238E27FC236}">
                  <a16:creationId xmlns:a16="http://schemas.microsoft.com/office/drawing/2014/main" id="{5758F4BE-C784-4EB5-A595-42E1D85B566A}"/>
                </a:ext>
              </a:extLst>
            </p:cNvPr>
            <p:cNvSpPr>
              <a:spLocks noChangeShapeType="1"/>
            </p:cNvSpPr>
            <p:nvPr/>
          </p:nvSpPr>
          <p:spPr bwMode="auto">
            <a:xfrm>
              <a:off x="2414588" y="3692525"/>
              <a:ext cx="263525" cy="0"/>
            </a:xfrm>
            <a:prstGeom prst="line">
              <a:avLst/>
            </a:prstGeom>
            <a:noFill/>
            <a:ln w="28575">
              <a:solidFill>
                <a:srgbClr val="FF0000"/>
              </a:solidFill>
              <a:prstDash val="dash"/>
              <a:round/>
              <a:headEnd/>
              <a:tailEnd/>
            </a:ln>
          </p:spPr>
          <p:txBody>
            <a:bodyPr/>
            <a:lstStyle/>
            <a:p>
              <a:endParaRPr lang="en-IN"/>
            </a:p>
          </p:txBody>
        </p:sp>
        <p:sp>
          <p:nvSpPr>
            <p:cNvPr id="46" name="AutoShape 42">
              <a:extLst>
                <a:ext uri="{FF2B5EF4-FFF2-40B4-BE49-F238E27FC236}">
                  <a16:creationId xmlns:a16="http://schemas.microsoft.com/office/drawing/2014/main" id="{6BA0CC31-99AC-4344-923A-F9DFCA9A0742}"/>
                </a:ext>
              </a:extLst>
            </p:cNvPr>
            <p:cNvSpPr>
              <a:spLocks noChangeArrowheads="1"/>
            </p:cNvSpPr>
            <p:nvPr/>
          </p:nvSpPr>
          <p:spPr bwMode="auto">
            <a:xfrm>
              <a:off x="44831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a:p>
              <a:pPr algn="ctr"/>
              <a:r>
                <a:rPr lang="en-US" sz="2400" b="1">
                  <a:solidFill>
                    <a:schemeClr val="tx1"/>
                  </a:solidFill>
                  <a:latin typeface="Calibri" pitchFamily="34" charset="0"/>
                </a:rPr>
                <a:t>(8 Bit)</a:t>
              </a:r>
            </a:p>
          </p:txBody>
        </p:sp>
        <p:sp>
          <p:nvSpPr>
            <p:cNvPr id="47" name="AutoShape 43">
              <a:extLst>
                <a:ext uri="{FF2B5EF4-FFF2-40B4-BE49-F238E27FC236}">
                  <a16:creationId xmlns:a16="http://schemas.microsoft.com/office/drawing/2014/main" id="{AA293DF1-02F1-4091-AB97-C9ACC2102E43}"/>
                </a:ext>
              </a:extLst>
            </p:cNvPr>
            <p:cNvSpPr>
              <a:spLocks noChangeArrowheads="1"/>
            </p:cNvSpPr>
            <p:nvPr/>
          </p:nvSpPr>
          <p:spPr bwMode="auto">
            <a:xfrm>
              <a:off x="5943600" y="24384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TF0</a:t>
              </a:r>
            </a:p>
          </p:txBody>
        </p:sp>
        <p:sp>
          <p:nvSpPr>
            <p:cNvPr id="48" name="Line 44">
              <a:extLst>
                <a:ext uri="{FF2B5EF4-FFF2-40B4-BE49-F238E27FC236}">
                  <a16:creationId xmlns:a16="http://schemas.microsoft.com/office/drawing/2014/main" id="{FCAA9935-DAC9-4046-806B-128A01AE3CDD}"/>
                </a:ext>
              </a:extLst>
            </p:cNvPr>
            <p:cNvSpPr>
              <a:spLocks noChangeShapeType="1"/>
            </p:cNvSpPr>
            <p:nvPr/>
          </p:nvSpPr>
          <p:spPr bwMode="auto">
            <a:xfrm flipV="1">
              <a:off x="5665788" y="2971800"/>
              <a:ext cx="277812" cy="1588"/>
            </a:xfrm>
            <a:prstGeom prst="line">
              <a:avLst/>
            </a:prstGeom>
            <a:noFill/>
            <a:ln w="38100">
              <a:solidFill>
                <a:srgbClr val="FF0000"/>
              </a:solidFill>
              <a:round/>
              <a:headEnd/>
              <a:tailEnd type="triangle" w="med" len="med"/>
            </a:ln>
          </p:spPr>
          <p:txBody>
            <a:bodyPr/>
            <a:lstStyle/>
            <a:p>
              <a:endParaRPr lang="en-IN"/>
            </a:p>
          </p:txBody>
        </p:sp>
        <p:sp>
          <p:nvSpPr>
            <p:cNvPr id="49" name="Line 45">
              <a:extLst>
                <a:ext uri="{FF2B5EF4-FFF2-40B4-BE49-F238E27FC236}">
                  <a16:creationId xmlns:a16="http://schemas.microsoft.com/office/drawing/2014/main" id="{D8AA762E-C000-4B07-8EE8-A217A3A96246}"/>
                </a:ext>
              </a:extLst>
            </p:cNvPr>
            <p:cNvSpPr>
              <a:spLocks noChangeShapeType="1"/>
            </p:cNvSpPr>
            <p:nvPr/>
          </p:nvSpPr>
          <p:spPr bwMode="auto">
            <a:xfrm flipV="1">
              <a:off x="7099300" y="2971800"/>
              <a:ext cx="381000" cy="1588"/>
            </a:xfrm>
            <a:prstGeom prst="line">
              <a:avLst/>
            </a:prstGeom>
            <a:noFill/>
            <a:ln w="38100">
              <a:solidFill>
                <a:srgbClr val="FF0000"/>
              </a:solidFill>
              <a:round/>
              <a:headEnd/>
              <a:tailEnd type="triangle" w="med" len="med"/>
            </a:ln>
          </p:spPr>
          <p:txBody>
            <a:bodyPr/>
            <a:lstStyle/>
            <a:p>
              <a:endParaRPr lang="en-IN"/>
            </a:p>
          </p:txBody>
        </p:sp>
        <p:sp>
          <p:nvSpPr>
            <p:cNvPr id="50" name="Text Box 4">
              <a:extLst>
                <a:ext uri="{FF2B5EF4-FFF2-40B4-BE49-F238E27FC236}">
                  <a16:creationId xmlns:a16="http://schemas.microsoft.com/office/drawing/2014/main" id="{310109BE-3680-4A08-857C-A34E5E3B11CC}"/>
                </a:ext>
              </a:extLst>
            </p:cNvPr>
            <p:cNvSpPr txBox="1">
              <a:spLocks noChangeArrowheads="1"/>
            </p:cNvSpPr>
            <p:nvPr/>
          </p:nvSpPr>
          <p:spPr bwMode="auto">
            <a:xfrm>
              <a:off x="7500938" y="2786063"/>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grpSp>
      <p:sp>
        <p:nvSpPr>
          <p:cNvPr id="52" name="Text Box 46">
            <a:extLst>
              <a:ext uri="{FF2B5EF4-FFF2-40B4-BE49-F238E27FC236}">
                <a16:creationId xmlns:a16="http://schemas.microsoft.com/office/drawing/2014/main" id="{FCCD1CA4-1427-4917-BE57-CC296C8F26CE}"/>
              </a:ext>
            </a:extLst>
          </p:cNvPr>
          <p:cNvSpPr txBox="1">
            <a:spLocks noChangeArrowheads="1"/>
          </p:cNvSpPr>
          <p:nvPr/>
        </p:nvSpPr>
        <p:spPr bwMode="auto">
          <a:xfrm>
            <a:off x="2820988" y="957590"/>
            <a:ext cx="6170612" cy="523220"/>
          </a:xfrm>
          <a:prstGeom prst="rect">
            <a:avLst/>
          </a:prstGeom>
          <a:noFill/>
          <a:ln w="9525">
            <a:noFill/>
            <a:miter lim="800000"/>
            <a:headEnd/>
            <a:tailEnd/>
          </a:ln>
        </p:spPr>
        <p:txBody>
          <a:bodyPr wrap="square">
            <a:spAutoFit/>
          </a:bodyPr>
          <a:lstStyle>
            <a:defPPr>
              <a:defRPr lang="en-US"/>
            </a:defPPr>
            <a:lvl1pPr algn="ctr">
              <a:defRPr sz="2800" b="1" u="sng">
                <a:solidFill>
                  <a:schemeClr val="accent2">
                    <a:lumMod val="75000"/>
                  </a:schemeClr>
                </a:solidFill>
                <a:latin typeface="Calibri" pitchFamily="34" charset="0"/>
              </a:defRPr>
            </a:lvl1pPr>
          </a:lstStyle>
          <a:p>
            <a:r>
              <a:rPr lang="en-US" dirty="0"/>
              <a:t>8 Bit Timer / Counter with Auto-reload</a:t>
            </a:r>
          </a:p>
        </p:txBody>
      </p:sp>
      <p:graphicFrame>
        <p:nvGraphicFramePr>
          <p:cNvPr id="53" name="Table 13">
            <a:extLst>
              <a:ext uri="{FF2B5EF4-FFF2-40B4-BE49-F238E27FC236}">
                <a16:creationId xmlns:a16="http://schemas.microsoft.com/office/drawing/2014/main" id="{51D0F1E7-4236-4E82-A299-F8A5F1631A27}"/>
              </a:ext>
            </a:extLst>
          </p:cNvPr>
          <p:cNvGraphicFramePr>
            <a:graphicFrameLocks noGrp="1"/>
          </p:cNvGraphicFramePr>
          <p:nvPr>
            <p:extLst>
              <p:ext uri="{D42A27DB-BD31-4B8C-83A1-F6EECF244321}">
                <p14:modId xmlns:p14="http://schemas.microsoft.com/office/powerpoint/2010/main" val="1523874231"/>
              </p:ext>
            </p:extLst>
          </p:nvPr>
        </p:nvGraphicFramePr>
        <p:xfrm>
          <a:off x="8728073" y="1908333"/>
          <a:ext cx="3387726" cy="1036320"/>
        </p:xfrm>
        <a:graphic>
          <a:graphicData uri="http://schemas.openxmlformats.org/drawingml/2006/table">
            <a:tbl>
              <a:tblPr firstRow="1" bandRow="1">
                <a:tableStyleId>{8EC20E35-A176-4012-BC5E-935CFFF8708E}</a:tableStyleId>
              </a:tblPr>
              <a:tblGrid>
                <a:gridCol w="1129242">
                  <a:extLst>
                    <a:ext uri="{9D8B030D-6E8A-4147-A177-3AD203B41FA5}">
                      <a16:colId xmlns:a16="http://schemas.microsoft.com/office/drawing/2014/main" val="4130295340"/>
                    </a:ext>
                  </a:extLst>
                </a:gridCol>
                <a:gridCol w="1129242">
                  <a:extLst>
                    <a:ext uri="{9D8B030D-6E8A-4147-A177-3AD203B41FA5}">
                      <a16:colId xmlns:a16="http://schemas.microsoft.com/office/drawing/2014/main" val="3689456285"/>
                    </a:ext>
                  </a:extLst>
                </a:gridCol>
                <a:gridCol w="1129242">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1</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2</a:t>
                      </a:r>
                      <a:endParaRPr lang="en-IN" sz="2800" dirty="0"/>
                    </a:p>
                  </a:txBody>
                  <a:tcPr/>
                </a:tc>
                <a:extLst>
                  <a:ext uri="{0D108BD9-81ED-4DB2-BD59-A6C34878D82A}">
                    <a16:rowId xmlns:a16="http://schemas.microsoft.com/office/drawing/2014/main" val="1783089939"/>
                  </a:ext>
                </a:extLst>
              </a:tr>
            </a:tbl>
          </a:graphicData>
        </a:graphic>
      </p:graphicFrame>
      <p:sp>
        <p:nvSpPr>
          <p:cNvPr id="54" name="TextBox 53">
            <a:extLst>
              <a:ext uri="{FF2B5EF4-FFF2-40B4-BE49-F238E27FC236}">
                <a16:creationId xmlns:a16="http://schemas.microsoft.com/office/drawing/2014/main" id="{CC5A6BA6-A392-452C-87EA-5A581128B709}"/>
              </a:ext>
            </a:extLst>
          </p:cNvPr>
          <p:cNvSpPr txBox="1"/>
          <p:nvPr/>
        </p:nvSpPr>
        <p:spPr>
          <a:xfrm>
            <a:off x="4637314" y="3797300"/>
            <a:ext cx="7540849" cy="2400657"/>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This mode use only the TL0 as an 8-bit counter</a:t>
            </a:r>
          </a:p>
          <a:p>
            <a:r>
              <a:rPr lang="en-US" sz="2400" dirty="0"/>
              <a:t>TH0 is used to hold the value that is loaded into TL0 every time TL0 overflow from </a:t>
            </a:r>
            <a:r>
              <a:rPr lang="en-US" sz="2400" dirty="0" err="1"/>
              <a:t>FFh</a:t>
            </a:r>
            <a:r>
              <a:rPr lang="en-US" sz="2400" dirty="0"/>
              <a:t> to 00h</a:t>
            </a:r>
          </a:p>
          <a:p>
            <a:r>
              <a:rPr lang="en-US" dirty="0"/>
              <a:t>The timer flag TF0 set when TL0 overflows</a:t>
            </a:r>
          </a:p>
        </p:txBody>
      </p:sp>
    </p:spTree>
    <p:extLst>
      <p:ext uri="{BB962C8B-B14F-4D97-AF65-F5344CB8AC3E}">
        <p14:creationId xmlns:p14="http://schemas.microsoft.com/office/powerpoint/2010/main" val="924853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4D2C951B-08F0-4EBC-8C2C-7D721FE4583B}"/>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5">
            <a:extLst>
              <a:ext uri="{FF2B5EF4-FFF2-40B4-BE49-F238E27FC236}">
                <a16:creationId xmlns:a16="http://schemas.microsoft.com/office/drawing/2014/main" id="{C5B07AE4-A30E-4CAF-AAE1-A6136F090322}"/>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2</a:t>
            </a:r>
          </a:p>
        </p:txBody>
      </p:sp>
      <p:sp>
        <p:nvSpPr>
          <p:cNvPr id="7" name="TextBox 6">
            <a:extLst>
              <a:ext uri="{FF2B5EF4-FFF2-40B4-BE49-F238E27FC236}">
                <a16:creationId xmlns:a16="http://schemas.microsoft.com/office/drawing/2014/main" id="{82349B11-BC26-457F-A1C6-F37CE2637793}"/>
              </a:ext>
            </a:extLst>
          </p:cNvPr>
          <p:cNvSpPr txBox="1"/>
          <p:nvPr/>
        </p:nvSpPr>
        <p:spPr>
          <a:xfrm>
            <a:off x="304800" y="990600"/>
            <a:ext cx="11277600" cy="3903504"/>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dirty="0"/>
              <a:t>In mode 2, every event for counter operations or machine cycles for timer operation, the TL0 register will be incremented by 1. </a:t>
            </a:r>
          </a:p>
          <a:p>
            <a:r>
              <a:rPr lang="en-US" dirty="0"/>
              <a:t>When the register pair overflows from FFH to 00H, then the TF0 of TCON register will be high (set), also theTL0 will be reloaded with the content of TH0 and starts the operation again. </a:t>
            </a:r>
          </a:p>
          <a:p>
            <a:r>
              <a:rPr lang="en-US" dirty="0"/>
              <a:t>This feature is known as auto - reload</a:t>
            </a:r>
            <a:endParaRPr lang="en-IN" dirty="0"/>
          </a:p>
        </p:txBody>
      </p:sp>
      <p:sp>
        <p:nvSpPr>
          <p:cNvPr id="8" name="Text Box 47">
            <a:extLst>
              <a:ext uri="{FF2B5EF4-FFF2-40B4-BE49-F238E27FC236}">
                <a16:creationId xmlns:a16="http://schemas.microsoft.com/office/drawing/2014/main" id="{F9019679-F8A1-4BBD-BCDA-428D22A1DEE2}"/>
              </a:ext>
            </a:extLst>
          </p:cNvPr>
          <p:cNvSpPr txBox="1">
            <a:spLocks noChangeArrowheads="1"/>
          </p:cNvSpPr>
          <p:nvPr/>
        </p:nvSpPr>
        <p:spPr bwMode="auto">
          <a:xfrm>
            <a:off x="2454729" y="5834743"/>
            <a:ext cx="6348413" cy="584200"/>
          </a:xfrm>
          <a:prstGeom prst="rect">
            <a:avLst/>
          </a:prstGeom>
          <a:noFill/>
          <a:ln w="9525">
            <a:solidFill>
              <a:srgbClr val="00B0F0"/>
            </a:solidFill>
            <a:miter lim="800000"/>
            <a:headEnd/>
            <a:tailEnd/>
          </a:ln>
        </p:spPr>
        <p:txBody>
          <a:bodyPr wrap="square">
            <a:spAutoFit/>
          </a:bodyPr>
          <a:lstStyle/>
          <a:p>
            <a:pPr algn="ctr"/>
            <a:r>
              <a:rPr lang="en-US" sz="3200" b="1" dirty="0">
                <a:solidFill>
                  <a:schemeClr val="folHlink"/>
                </a:solidFill>
                <a:latin typeface="Calibri" pitchFamily="34" charset="0"/>
              </a:rPr>
              <a:t>Maximum Count = </a:t>
            </a:r>
            <a:r>
              <a:rPr lang="en-US" sz="3200" b="1" dirty="0" err="1">
                <a:solidFill>
                  <a:schemeClr val="folHlink"/>
                </a:solidFill>
                <a:latin typeface="Calibri" pitchFamily="34" charset="0"/>
              </a:rPr>
              <a:t>FFh</a:t>
            </a:r>
            <a:r>
              <a:rPr lang="en-US" sz="3200" b="1" dirty="0">
                <a:solidFill>
                  <a:schemeClr val="folHlink"/>
                </a:solidFill>
                <a:latin typeface="Calibri" pitchFamily="34" charset="0"/>
              </a:rPr>
              <a:t>  (11111111)</a:t>
            </a:r>
            <a:endParaRPr lang="en-US" sz="3200" b="1" dirty="0">
              <a:latin typeface="Calibri" pitchFamily="34" charset="0"/>
            </a:endParaRPr>
          </a:p>
        </p:txBody>
      </p:sp>
    </p:spTree>
    <p:extLst>
      <p:ext uri="{BB962C8B-B14F-4D97-AF65-F5344CB8AC3E}">
        <p14:creationId xmlns:p14="http://schemas.microsoft.com/office/powerpoint/2010/main" val="214328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1EB54A29-DBAC-4DBD-A907-0ED68CCE23F9}"/>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5">
            <a:extLst>
              <a:ext uri="{FF2B5EF4-FFF2-40B4-BE49-F238E27FC236}">
                <a16:creationId xmlns:a16="http://schemas.microsoft.com/office/drawing/2014/main" id="{8C3309E0-73CC-4D42-BF77-EC6F049FECC5}"/>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2</a:t>
            </a:r>
          </a:p>
        </p:txBody>
      </p:sp>
      <p:sp>
        <p:nvSpPr>
          <p:cNvPr id="7" name="TextBox 6">
            <a:extLst>
              <a:ext uri="{FF2B5EF4-FFF2-40B4-BE49-F238E27FC236}">
                <a16:creationId xmlns:a16="http://schemas.microsoft.com/office/drawing/2014/main" id="{F9B39546-934C-419A-8F7A-CF7B88D7C2F7}"/>
              </a:ext>
            </a:extLst>
          </p:cNvPr>
          <p:cNvSpPr txBox="1"/>
          <p:nvPr/>
        </p:nvSpPr>
        <p:spPr>
          <a:xfrm>
            <a:off x="76200" y="810900"/>
            <a:ext cx="12039600" cy="2954655"/>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dirty="0">
                <a:solidFill>
                  <a:schemeClr val="accent6">
                    <a:lumMod val="75000"/>
                  </a:schemeClr>
                </a:solidFill>
              </a:rPr>
              <a:t>Example:1</a:t>
            </a:r>
            <a:endParaRPr lang="en-US" dirty="0"/>
          </a:p>
          <a:p>
            <a:pPr marL="720000" lvl="2" indent="-457200" algn="just">
              <a:lnSpc>
                <a:spcPct val="150000"/>
              </a:lnSpc>
              <a:buFont typeface="Arial" panose="020B0604020202020204" pitchFamily="34" charset="0"/>
              <a:buChar char="•"/>
            </a:pPr>
            <a:r>
              <a:rPr lang="en-US" sz="2400" dirty="0"/>
              <a:t>if the TH0 and TL0 register both are holding F0H and it is in timer mode, then TF0 will be high after 10H= 16 machine cycles. </a:t>
            </a:r>
          </a:p>
          <a:p>
            <a:pPr marL="720000" lvl="2" indent="-457200" algn="just">
              <a:lnSpc>
                <a:spcPct val="150000"/>
              </a:lnSpc>
              <a:buFont typeface="Arial" panose="020B0604020202020204" pitchFamily="34" charset="0"/>
              <a:buChar char="•"/>
            </a:pPr>
            <a:r>
              <a:rPr lang="en-US" sz="2400" dirty="0"/>
              <a:t>If the clock frequency is 12MHz this happens after 16 µs, then the following instructions generate an interrupt once every 16 µs after Timer0 starts running.</a:t>
            </a:r>
            <a:endParaRPr lang="en-IN" sz="2400" dirty="0"/>
          </a:p>
        </p:txBody>
      </p:sp>
      <p:sp>
        <p:nvSpPr>
          <p:cNvPr id="8" name="Rectangle 1">
            <a:extLst>
              <a:ext uri="{FF2B5EF4-FFF2-40B4-BE49-F238E27FC236}">
                <a16:creationId xmlns:a16="http://schemas.microsoft.com/office/drawing/2014/main" id="{5CD72491-A167-4A83-8489-922B2B7FBCBF}"/>
              </a:ext>
            </a:extLst>
          </p:cNvPr>
          <p:cNvSpPr>
            <a:spLocks noChangeArrowheads="1"/>
          </p:cNvSpPr>
          <p:nvPr/>
        </p:nvSpPr>
        <p:spPr bwMode="auto">
          <a:xfrm>
            <a:off x="685801" y="4648200"/>
            <a:ext cx="2667000" cy="2006909"/>
          </a:xfrm>
          <a:prstGeom prst="rect">
            <a:avLst/>
          </a:prstGeom>
          <a:solidFill>
            <a:schemeClr val="bg1"/>
          </a:solidFill>
          <a:ln w="9525">
            <a:solidFill>
              <a:schemeClr val="bg1"/>
            </a:solidFill>
            <a:miter lim="800000"/>
            <a:headEnd/>
            <a:tailEnd/>
          </a:ln>
          <a:effectLst/>
        </p:spPr>
        <p:txBody>
          <a:bodyPr vert="horz" wrap="square" lIns="0" tIns="79350" rIns="0" bIns="79350" numCol="1" anchor="ctr" anchorCtr="0" compatLnSpc="1">
            <a:prstTxWarp prst="textNoShape">
              <a:avLst/>
            </a:prstTxWarp>
            <a:spAutoFit/>
          </a:bodyPr>
          <a:lstStyle/>
          <a:p>
            <a:pPr algn="just" eaLnBrk="0" fontAlgn="base" hangingPunct="0">
              <a:spcBef>
                <a:spcPct val="0"/>
              </a:spcBef>
              <a:spcAft>
                <a:spcPct val="0"/>
              </a:spcAft>
            </a:pPr>
            <a:r>
              <a:rPr lang="en-US" altLang="en-US" sz="2400" dirty="0"/>
              <a:t>MOV TMOD, #02H </a:t>
            </a:r>
          </a:p>
          <a:p>
            <a:pPr algn="just" eaLnBrk="0" fontAlgn="base" hangingPunct="0">
              <a:spcBef>
                <a:spcPct val="0"/>
              </a:spcBef>
              <a:spcAft>
                <a:spcPct val="0"/>
              </a:spcAft>
            </a:pPr>
            <a:r>
              <a:rPr lang="en-US" altLang="en-US" sz="2400" dirty="0"/>
              <a:t>MOV TL0, #0F0H </a:t>
            </a:r>
          </a:p>
          <a:p>
            <a:pPr algn="just" eaLnBrk="0" fontAlgn="base" hangingPunct="0">
              <a:spcBef>
                <a:spcPct val="0"/>
              </a:spcBef>
              <a:spcAft>
                <a:spcPct val="0"/>
              </a:spcAft>
            </a:pPr>
            <a:r>
              <a:rPr lang="en-US" altLang="en-US" sz="2400" dirty="0"/>
              <a:t>MOV TH0, #0F0H </a:t>
            </a:r>
          </a:p>
          <a:p>
            <a:pPr algn="just" eaLnBrk="0" fontAlgn="base" hangingPunct="0">
              <a:spcBef>
                <a:spcPct val="0"/>
              </a:spcBef>
              <a:spcAft>
                <a:spcPct val="0"/>
              </a:spcAft>
            </a:pPr>
            <a:r>
              <a:rPr lang="en-US" altLang="en-US" sz="2400" dirty="0"/>
              <a:t>MOV IE, #82H </a:t>
            </a:r>
          </a:p>
          <a:p>
            <a:pPr algn="just" eaLnBrk="0" fontAlgn="base" hangingPunct="0">
              <a:spcBef>
                <a:spcPct val="0"/>
              </a:spcBef>
              <a:spcAft>
                <a:spcPct val="0"/>
              </a:spcAft>
            </a:pPr>
            <a:r>
              <a:rPr lang="en-US" altLang="en-US" sz="2400" dirty="0"/>
              <a:t>SETB TR0 </a:t>
            </a:r>
          </a:p>
        </p:txBody>
      </p:sp>
      <p:sp>
        <p:nvSpPr>
          <p:cNvPr id="9" name="TextBox 8">
            <a:extLst>
              <a:ext uri="{FF2B5EF4-FFF2-40B4-BE49-F238E27FC236}">
                <a16:creationId xmlns:a16="http://schemas.microsoft.com/office/drawing/2014/main" id="{073D0901-8498-43B9-8D46-7A703407DF40}"/>
              </a:ext>
            </a:extLst>
          </p:cNvPr>
          <p:cNvSpPr txBox="1"/>
          <p:nvPr/>
        </p:nvSpPr>
        <p:spPr>
          <a:xfrm>
            <a:off x="3352801" y="4038600"/>
            <a:ext cx="8708570" cy="2239844"/>
          </a:xfrm>
          <a:prstGeom prst="rect">
            <a:avLst/>
          </a:prstGeom>
          <a:noFill/>
        </p:spPr>
        <p:txBody>
          <a:bodyPr wrap="square">
            <a:spAutoFit/>
          </a:bodyPr>
          <a:lstStyle/>
          <a:p>
            <a:pPr marL="285750" lvl="2" indent="-285750" algn="just">
              <a:lnSpc>
                <a:spcPct val="150000"/>
              </a:lnSpc>
              <a:buFont typeface="Wingdings" panose="05000000000000000000" pitchFamily="2" charset="2"/>
              <a:buChar char="§"/>
            </a:pPr>
            <a:r>
              <a:rPr lang="en-US" sz="2400" dirty="0">
                <a:solidFill>
                  <a:schemeClr val="accent6">
                    <a:lumMod val="75000"/>
                  </a:schemeClr>
                </a:solidFill>
              </a:rPr>
              <a:t>Example:2</a:t>
            </a:r>
            <a:endParaRPr lang="en-US" sz="2400" dirty="0"/>
          </a:p>
          <a:p>
            <a:pPr marL="720000" lvl="2" indent="-457200" algn="just">
              <a:lnSpc>
                <a:spcPct val="150000"/>
              </a:lnSpc>
              <a:buFont typeface="Arial" panose="020B0604020202020204" pitchFamily="34" charset="0"/>
              <a:buChar char="•"/>
            </a:pPr>
            <a:r>
              <a:rPr lang="en-US" sz="2400" dirty="0"/>
              <a:t>Placing </a:t>
            </a:r>
            <a:r>
              <a:rPr lang="en-US" sz="2400" dirty="0">
                <a:solidFill>
                  <a:srgbClr val="00B050"/>
                </a:solidFill>
              </a:rPr>
              <a:t>9Ch</a:t>
            </a:r>
            <a:r>
              <a:rPr lang="en-US" sz="2400" dirty="0"/>
              <a:t> in TH0 will result in a delay of </a:t>
            </a:r>
            <a:r>
              <a:rPr lang="en-US" sz="2400" dirty="0">
                <a:solidFill>
                  <a:srgbClr val="00B050"/>
                </a:solidFill>
              </a:rPr>
              <a:t>0.0002</a:t>
            </a:r>
            <a:r>
              <a:rPr lang="en-US" sz="2400" dirty="0"/>
              <a:t> seconds before the overflow flag is set if </a:t>
            </a:r>
            <a:r>
              <a:rPr lang="en-US" sz="2400" dirty="0">
                <a:solidFill>
                  <a:srgbClr val="00B050"/>
                </a:solidFill>
              </a:rPr>
              <a:t>6MHz</a:t>
            </a:r>
            <a:r>
              <a:rPr lang="en-US" sz="2400" dirty="0"/>
              <a:t> crystal is used</a:t>
            </a:r>
            <a:endParaRPr lang="en-IN" sz="2400" dirty="0"/>
          </a:p>
        </p:txBody>
      </p:sp>
    </p:spTree>
    <p:extLst>
      <p:ext uri="{BB962C8B-B14F-4D97-AF65-F5344CB8AC3E}">
        <p14:creationId xmlns:p14="http://schemas.microsoft.com/office/powerpoint/2010/main" val="184902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4283594-C285-48CF-BBE3-A9E991C61984}"/>
              </a:ext>
            </a:extLst>
          </p:cNvPr>
          <p:cNvSpPr txBox="1"/>
          <p:nvPr/>
        </p:nvSpPr>
        <p:spPr>
          <a:xfrm>
            <a:off x="190500" y="507751"/>
            <a:ext cx="11811000" cy="519616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dirty="0"/>
              <a:t>Many microcontroller applications require the counting of external events, such as the frequency of a pulse train, or the generation of  time delays . These task can be accomplished using software techniques</a:t>
            </a:r>
          </a:p>
          <a:p>
            <a:pPr marL="457200" indent="-457200" algn="just">
              <a:lnSpc>
                <a:spcPct val="150000"/>
              </a:lnSpc>
              <a:buFont typeface="Wingdings" panose="05000000000000000000" pitchFamily="2" charset="2"/>
              <a:buChar char="§"/>
            </a:pPr>
            <a:r>
              <a:rPr lang="en-US" sz="2800" dirty="0"/>
              <a:t>But the software loops for counting or timing keep the processor occupied so that other functions are not done</a:t>
            </a:r>
          </a:p>
          <a:p>
            <a:pPr marL="457200" indent="-457200" algn="just">
              <a:lnSpc>
                <a:spcPct val="150000"/>
              </a:lnSpc>
              <a:buFont typeface="Wingdings" panose="05000000000000000000" pitchFamily="2" charset="2"/>
              <a:buChar char="§"/>
            </a:pPr>
            <a:r>
              <a:rPr lang="en-US" sz="2800" dirty="0"/>
              <a:t>To relieve the processor of this burden, </a:t>
            </a:r>
            <a:r>
              <a:rPr lang="en-US" sz="2800" dirty="0">
                <a:solidFill>
                  <a:srgbClr val="FF0000"/>
                </a:solidFill>
              </a:rPr>
              <a:t>two 16-bit up counters/timers </a:t>
            </a:r>
            <a:r>
              <a:rPr lang="en-US" sz="2800" dirty="0"/>
              <a:t>(T0 and T1) are provided in 8051 .</a:t>
            </a:r>
          </a:p>
          <a:p>
            <a:pPr marL="457200" indent="-457200" algn="just">
              <a:lnSpc>
                <a:spcPct val="150000"/>
              </a:lnSpc>
              <a:buFont typeface="Wingdings" panose="05000000000000000000" pitchFamily="2" charset="2"/>
              <a:buChar char="§"/>
            </a:pPr>
            <a:r>
              <a:rPr lang="en-US" sz="2800" dirty="0"/>
              <a:t>Each timer can also act as </a:t>
            </a:r>
            <a:r>
              <a:rPr lang="en-US" sz="2800" dirty="0" err="1"/>
              <a:t>seperate</a:t>
            </a:r>
            <a:r>
              <a:rPr lang="en-US" sz="2800" dirty="0"/>
              <a:t>  8 bit registers.</a:t>
            </a:r>
          </a:p>
        </p:txBody>
      </p:sp>
      <p:sp>
        <p:nvSpPr>
          <p:cNvPr id="11" name="Title 45">
            <a:extLst>
              <a:ext uri="{FF2B5EF4-FFF2-40B4-BE49-F238E27FC236}">
                <a16:creationId xmlns:a16="http://schemas.microsoft.com/office/drawing/2014/main" id="{C9918801-7AB4-419E-A3E8-C496781890FD}"/>
              </a:ext>
            </a:extLst>
          </p:cNvPr>
          <p:cNvSpPr>
            <a:spLocks noGrp="1"/>
          </p:cNvSpPr>
          <p:nvPr>
            <p:ph type="title"/>
          </p:nvPr>
        </p:nvSpPr>
        <p:spPr>
          <a:xfrm>
            <a:off x="0" y="0"/>
            <a:ext cx="4953000" cy="704850"/>
          </a:xfrm>
        </p:spPr>
        <p:txBody>
          <a:bodyPr>
            <a:normAutofit/>
          </a:bodyPr>
          <a:lstStyle/>
          <a:p>
            <a:pPr eaLnBrk="1" hangingPunct="1"/>
            <a:r>
              <a:rPr lang="en-US" dirty="0">
                <a:ea typeface="Calibri" pitchFamily="34" charset="0"/>
              </a:rPr>
              <a:t>8051 Timer/Counter</a:t>
            </a:r>
          </a:p>
        </p:txBody>
      </p:sp>
    </p:spTree>
    <p:extLst>
      <p:ext uri="{BB962C8B-B14F-4D97-AF65-F5344CB8AC3E}">
        <p14:creationId xmlns:p14="http://schemas.microsoft.com/office/powerpoint/2010/main" val="2119272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1"/>
            <a:ext cx="11353800" cy="1200329"/>
          </a:xfrm>
          <a:prstGeom prst="rect">
            <a:avLst/>
          </a:prstGeom>
        </p:spPr>
        <p:txBody>
          <a:bodyPr wrap="square">
            <a:spAutoFit/>
          </a:bodyPr>
          <a:lstStyle/>
          <a:p>
            <a:r>
              <a:rPr lang="en-US" b="1" dirty="0"/>
              <a:t>8051 Timer 0 in Mode 2 (8-bit Auto-Reload Mode) – Example 1 </a:t>
            </a:r>
          </a:p>
          <a:p>
            <a:r>
              <a:rPr lang="en-US" dirty="0"/>
              <a:t>In </a:t>
            </a:r>
            <a:r>
              <a:rPr lang="en-US" b="1" dirty="0"/>
              <a:t>Timer Mode 2</a:t>
            </a:r>
            <a:r>
              <a:rPr lang="en-US" dirty="0"/>
              <a:t>, </a:t>
            </a:r>
            <a:r>
              <a:rPr lang="en-US" b="1" dirty="0"/>
              <a:t>Timer 0 operates as an 8-bit auto-reload timer</a:t>
            </a:r>
            <a:r>
              <a:rPr lang="en-US" dirty="0"/>
              <a:t>, meaning that </a:t>
            </a:r>
            <a:r>
              <a:rPr lang="en-US" b="1" dirty="0"/>
              <a:t>TH0 holds the reload value</a:t>
            </a:r>
            <a:r>
              <a:rPr lang="en-US" dirty="0"/>
              <a:t>, and </a:t>
            </a:r>
            <a:r>
              <a:rPr lang="en-US" b="1" dirty="0"/>
              <a:t>TL0 is incremented</a:t>
            </a:r>
            <a:r>
              <a:rPr lang="en-US" dirty="0"/>
              <a:t> until it overflows. When </a:t>
            </a:r>
            <a:r>
              <a:rPr lang="en-US" b="1" dirty="0"/>
              <a:t>TL0 overflows (reaches FFH → 00H), TF0 is set, and TL0 is automatically reloaded with TH0</a:t>
            </a:r>
            <a:r>
              <a:rPr lang="en-US" dirty="0"/>
              <a:t>.</a:t>
            </a:r>
          </a:p>
        </p:txBody>
      </p:sp>
      <p:pic>
        <p:nvPicPr>
          <p:cNvPr id="3" name="Picture 2"/>
          <p:cNvPicPr>
            <a:picLocks noChangeAspect="1"/>
          </p:cNvPicPr>
          <p:nvPr/>
        </p:nvPicPr>
        <p:blipFill>
          <a:blip r:embed="rId2"/>
          <a:stretch>
            <a:fillRect/>
          </a:stretch>
        </p:blipFill>
        <p:spPr>
          <a:xfrm>
            <a:off x="457199" y="1923140"/>
            <a:ext cx="10236141" cy="2420259"/>
          </a:xfrm>
          <a:prstGeom prst="rect">
            <a:avLst/>
          </a:prstGeom>
        </p:spPr>
      </p:pic>
    </p:spTree>
    <p:extLst>
      <p:ext uri="{BB962C8B-B14F-4D97-AF65-F5344CB8AC3E}">
        <p14:creationId xmlns:p14="http://schemas.microsoft.com/office/powerpoint/2010/main" val="1346024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33600" y="685800"/>
            <a:ext cx="7245045" cy="2289630"/>
          </a:xfrm>
          <a:prstGeom prst="rect">
            <a:avLst/>
          </a:prstGeom>
        </p:spPr>
      </p:pic>
      <p:pic>
        <p:nvPicPr>
          <p:cNvPr id="5" name="Picture 4"/>
          <p:cNvPicPr>
            <a:picLocks noChangeAspect="1"/>
          </p:cNvPicPr>
          <p:nvPr/>
        </p:nvPicPr>
        <p:blipFill>
          <a:blip r:embed="rId3"/>
          <a:stretch>
            <a:fillRect/>
          </a:stretch>
        </p:blipFill>
        <p:spPr>
          <a:xfrm>
            <a:off x="2667000" y="2975430"/>
            <a:ext cx="5675013" cy="3532573"/>
          </a:xfrm>
          <a:prstGeom prst="rect">
            <a:avLst/>
          </a:prstGeom>
        </p:spPr>
      </p:pic>
    </p:spTree>
    <p:extLst>
      <p:ext uri="{BB962C8B-B14F-4D97-AF65-F5344CB8AC3E}">
        <p14:creationId xmlns:p14="http://schemas.microsoft.com/office/powerpoint/2010/main" val="845115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9228B-00C6-2C74-2579-69F451E3AB57}"/>
            </a:ext>
          </a:extLst>
        </p:cNvPr>
        <p:cNvGrpSpPr/>
        <p:nvPr/>
      </p:nvGrpSpPr>
      <p:grpSpPr>
        <a:xfrm>
          <a:off x="0" y="0"/>
          <a:ext cx="0" cy="0"/>
          <a:chOff x="0" y="0"/>
          <a:chExt cx="0" cy="0"/>
        </a:xfrm>
      </p:grpSpPr>
      <p:sp>
        <p:nvSpPr>
          <p:cNvPr id="6" name="Rectangle 5"/>
          <p:cNvSpPr/>
          <p:nvPr/>
        </p:nvSpPr>
        <p:spPr>
          <a:xfrm>
            <a:off x="2691315" y="1143000"/>
            <a:ext cx="6809370" cy="1477328"/>
          </a:xfrm>
          <a:prstGeom prst="rect">
            <a:avLst/>
          </a:prstGeom>
        </p:spPr>
        <p:txBody>
          <a:bodyPr wrap="square">
            <a:spAutoFit/>
          </a:bodyPr>
          <a:lstStyle/>
          <a:p>
            <a:r>
              <a:rPr lang="en-IN" dirty="0"/>
              <a:t>MOV TMOD, #02H   ; Timer 0, Mode 2 (8-bit auto-reload mode)</a:t>
            </a:r>
          </a:p>
          <a:p>
            <a:r>
              <a:rPr lang="en-IN" dirty="0"/>
              <a:t>MOV TH0, #0F0H   ; Load TH0 with F0H (reload value)</a:t>
            </a:r>
          </a:p>
          <a:p>
            <a:r>
              <a:rPr lang="en-IN" dirty="0"/>
              <a:t>MOV TL0, #0F0H   ; Load TL0 with F0H (initial count)</a:t>
            </a:r>
          </a:p>
          <a:p>
            <a:r>
              <a:rPr lang="en-IN" dirty="0"/>
              <a:t>MOV IE, #82H     ; Enable Timer 0 Interrupt (EA = 1, ET0 = 1)</a:t>
            </a:r>
          </a:p>
          <a:p>
            <a:r>
              <a:rPr lang="en-IN" dirty="0"/>
              <a:t>SETB TR0         ; Start Timer 0</a:t>
            </a:r>
          </a:p>
        </p:txBody>
      </p:sp>
      <p:pic>
        <p:nvPicPr>
          <p:cNvPr id="7" name="Picture 6"/>
          <p:cNvPicPr>
            <a:picLocks noChangeAspect="1"/>
          </p:cNvPicPr>
          <p:nvPr/>
        </p:nvPicPr>
        <p:blipFill>
          <a:blip r:embed="rId2"/>
          <a:stretch>
            <a:fillRect/>
          </a:stretch>
        </p:blipFill>
        <p:spPr>
          <a:xfrm>
            <a:off x="2590799" y="2971800"/>
            <a:ext cx="7484529" cy="1981200"/>
          </a:xfrm>
          <a:prstGeom prst="rect">
            <a:avLst/>
          </a:prstGeom>
        </p:spPr>
      </p:pic>
    </p:spTree>
    <p:extLst>
      <p:ext uri="{BB962C8B-B14F-4D97-AF65-F5344CB8AC3E}">
        <p14:creationId xmlns:p14="http://schemas.microsoft.com/office/powerpoint/2010/main" val="3097470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1125200" cy="1200329"/>
          </a:xfrm>
          <a:prstGeom prst="rect">
            <a:avLst/>
          </a:prstGeom>
        </p:spPr>
        <p:txBody>
          <a:bodyPr wrap="square">
            <a:spAutoFit/>
          </a:bodyPr>
          <a:lstStyle/>
          <a:p>
            <a:r>
              <a:rPr lang="en-US" b="1" dirty="0"/>
              <a:t>8051 Timer 0 in Mode 2 (8-bit Auto-Reload Mode) – Example 2 </a:t>
            </a:r>
          </a:p>
          <a:p>
            <a:r>
              <a:rPr lang="en-US" dirty="0"/>
              <a:t>In </a:t>
            </a:r>
            <a:r>
              <a:rPr lang="en-US" b="1" dirty="0"/>
              <a:t>Timer Mode 2 (8-bit Auto-Reload Mode)</a:t>
            </a:r>
            <a:r>
              <a:rPr lang="en-US" dirty="0"/>
              <a:t>, </a:t>
            </a:r>
            <a:r>
              <a:rPr lang="en-US" b="1" dirty="0"/>
              <a:t>TH0 holds the reload value, and TL0 is incremented until it overflows</a:t>
            </a:r>
            <a:r>
              <a:rPr lang="en-US" dirty="0"/>
              <a:t>. Once </a:t>
            </a:r>
            <a:r>
              <a:rPr lang="en-US" b="1" dirty="0"/>
              <a:t>TL0 overflows from FFH to 00H</a:t>
            </a:r>
            <a:r>
              <a:rPr lang="en-US" dirty="0"/>
              <a:t>, the </a:t>
            </a:r>
            <a:r>
              <a:rPr lang="en-US" b="1" dirty="0"/>
              <a:t>TF0 flag is set</a:t>
            </a:r>
            <a:r>
              <a:rPr lang="en-US" dirty="0"/>
              <a:t>, and </a:t>
            </a:r>
            <a:r>
              <a:rPr lang="en-US" b="1" dirty="0"/>
              <a:t>TL0 is automatically reloaded with TH0</a:t>
            </a:r>
            <a:r>
              <a:rPr lang="en-US" dirty="0"/>
              <a:t>.</a:t>
            </a:r>
          </a:p>
        </p:txBody>
      </p:sp>
      <p:pic>
        <p:nvPicPr>
          <p:cNvPr id="3" name="Picture 2"/>
          <p:cNvPicPr>
            <a:picLocks noChangeAspect="1"/>
          </p:cNvPicPr>
          <p:nvPr/>
        </p:nvPicPr>
        <p:blipFill>
          <a:blip r:embed="rId2"/>
          <a:stretch>
            <a:fillRect/>
          </a:stretch>
        </p:blipFill>
        <p:spPr>
          <a:xfrm>
            <a:off x="533400" y="1916608"/>
            <a:ext cx="8868864" cy="2502991"/>
          </a:xfrm>
          <a:prstGeom prst="rect">
            <a:avLst/>
          </a:prstGeom>
        </p:spPr>
      </p:pic>
    </p:spTree>
    <p:extLst>
      <p:ext uri="{BB962C8B-B14F-4D97-AF65-F5344CB8AC3E}">
        <p14:creationId xmlns:p14="http://schemas.microsoft.com/office/powerpoint/2010/main" val="23135369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86000" y="838200"/>
            <a:ext cx="6685952" cy="2071275"/>
          </a:xfrm>
          <a:prstGeom prst="rect">
            <a:avLst/>
          </a:prstGeom>
        </p:spPr>
      </p:pic>
      <p:pic>
        <p:nvPicPr>
          <p:cNvPr id="5" name="Picture 4"/>
          <p:cNvPicPr>
            <a:picLocks noChangeAspect="1"/>
          </p:cNvPicPr>
          <p:nvPr/>
        </p:nvPicPr>
        <p:blipFill>
          <a:blip r:embed="rId3"/>
          <a:stretch>
            <a:fillRect/>
          </a:stretch>
        </p:blipFill>
        <p:spPr>
          <a:xfrm>
            <a:off x="2590800" y="3095648"/>
            <a:ext cx="6320433" cy="2924152"/>
          </a:xfrm>
          <a:prstGeom prst="rect">
            <a:avLst/>
          </a:prstGeom>
        </p:spPr>
      </p:pic>
    </p:spTree>
    <p:extLst>
      <p:ext uri="{BB962C8B-B14F-4D97-AF65-F5344CB8AC3E}">
        <p14:creationId xmlns:p14="http://schemas.microsoft.com/office/powerpoint/2010/main" val="420917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1476C-7721-3B74-C2C4-2D8C486B5E84}"/>
            </a:ext>
          </a:extLst>
        </p:cNvPr>
        <p:cNvGrpSpPr/>
        <p:nvPr/>
      </p:nvGrpSpPr>
      <p:grpSpPr>
        <a:xfrm>
          <a:off x="0" y="0"/>
          <a:ext cx="0" cy="0"/>
          <a:chOff x="0" y="0"/>
          <a:chExt cx="0" cy="0"/>
        </a:xfrm>
      </p:grpSpPr>
      <p:sp>
        <p:nvSpPr>
          <p:cNvPr id="6" name="Rectangle 5"/>
          <p:cNvSpPr/>
          <p:nvPr/>
        </p:nvSpPr>
        <p:spPr>
          <a:xfrm>
            <a:off x="1676400" y="990600"/>
            <a:ext cx="6694979" cy="1477328"/>
          </a:xfrm>
          <a:prstGeom prst="rect">
            <a:avLst/>
          </a:prstGeom>
        </p:spPr>
        <p:txBody>
          <a:bodyPr wrap="square">
            <a:spAutoFit/>
          </a:bodyPr>
          <a:lstStyle/>
          <a:p>
            <a:r>
              <a:rPr lang="en-IN" dirty="0"/>
              <a:t>MOV TMOD, #02H   ; Timer 0, Mode 2 (8-bit auto-reload mode)</a:t>
            </a:r>
          </a:p>
          <a:p>
            <a:r>
              <a:rPr lang="en-IN" dirty="0"/>
              <a:t>MOV TH0, #09CH   ; Load TH0 with 9CH (reload value)</a:t>
            </a:r>
          </a:p>
          <a:p>
            <a:r>
              <a:rPr lang="en-IN" dirty="0"/>
              <a:t>MOV TL0, #09CH   ; Load TL0 with 9CH (initial count)</a:t>
            </a:r>
          </a:p>
          <a:p>
            <a:r>
              <a:rPr lang="en-IN" dirty="0"/>
              <a:t>MOV IE, #82H     ; Enable Timer 0 Interrupt (EA = 1, ET0 = 1)</a:t>
            </a:r>
          </a:p>
          <a:p>
            <a:r>
              <a:rPr lang="en-IN" dirty="0"/>
              <a:t>SETB TR0         ; Start Timer 0</a:t>
            </a:r>
          </a:p>
        </p:txBody>
      </p:sp>
      <p:pic>
        <p:nvPicPr>
          <p:cNvPr id="7" name="Picture 6"/>
          <p:cNvPicPr>
            <a:picLocks noChangeAspect="1"/>
          </p:cNvPicPr>
          <p:nvPr/>
        </p:nvPicPr>
        <p:blipFill>
          <a:blip r:embed="rId2"/>
          <a:stretch>
            <a:fillRect/>
          </a:stretch>
        </p:blipFill>
        <p:spPr>
          <a:xfrm>
            <a:off x="1828800" y="2895600"/>
            <a:ext cx="8305800" cy="2240242"/>
          </a:xfrm>
          <a:prstGeom prst="rect">
            <a:avLst/>
          </a:prstGeom>
        </p:spPr>
      </p:pic>
    </p:spTree>
    <p:extLst>
      <p:ext uri="{BB962C8B-B14F-4D97-AF65-F5344CB8AC3E}">
        <p14:creationId xmlns:p14="http://schemas.microsoft.com/office/powerpoint/2010/main" val="587160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Title 45">
            <a:extLst>
              <a:ext uri="{FF2B5EF4-FFF2-40B4-BE49-F238E27FC236}">
                <a16:creationId xmlns:a16="http://schemas.microsoft.com/office/drawing/2014/main" id="{7FBA6D1C-0B66-414C-8057-50400DC4BC78}"/>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484" name="Title 45">
            <a:extLst>
              <a:ext uri="{FF2B5EF4-FFF2-40B4-BE49-F238E27FC236}">
                <a16:creationId xmlns:a16="http://schemas.microsoft.com/office/drawing/2014/main" id="{5D1030C2-6997-436E-9FE0-A1D27B9BBD88}"/>
              </a:ext>
            </a:extLst>
          </p:cNvPr>
          <p:cNvSpPr txBox="1">
            <a:spLocks/>
          </p:cNvSpPr>
          <p:nvPr/>
        </p:nvSpPr>
        <p:spPr>
          <a:xfrm>
            <a:off x="0" y="1124744"/>
            <a:ext cx="3188494"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3</a:t>
            </a:r>
          </a:p>
        </p:txBody>
      </p:sp>
      <p:grpSp>
        <p:nvGrpSpPr>
          <p:cNvPr id="538" name="Group 537">
            <a:extLst>
              <a:ext uri="{FF2B5EF4-FFF2-40B4-BE49-F238E27FC236}">
                <a16:creationId xmlns:a16="http://schemas.microsoft.com/office/drawing/2014/main" id="{844BD325-CCBF-4D53-8677-5E479F690ACA}"/>
              </a:ext>
            </a:extLst>
          </p:cNvPr>
          <p:cNvGrpSpPr/>
          <p:nvPr/>
        </p:nvGrpSpPr>
        <p:grpSpPr>
          <a:xfrm>
            <a:off x="1975644" y="862295"/>
            <a:ext cx="8240712" cy="3951288"/>
            <a:chOff x="877888" y="2143125"/>
            <a:chExt cx="8240712" cy="3951288"/>
          </a:xfrm>
        </p:grpSpPr>
        <p:sp>
          <p:nvSpPr>
            <p:cNvPr id="485" name="AutoShape 2">
              <a:extLst>
                <a:ext uri="{FF2B5EF4-FFF2-40B4-BE49-F238E27FC236}">
                  <a16:creationId xmlns:a16="http://schemas.microsoft.com/office/drawing/2014/main" id="{EB44EAFF-832F-4D66-A478-48D60BFDE401}"/>
                </a:ext>
              </a:extLst>
            </p:cNvPr>
            <p:cNvSpPr>
              <a:spLocks noChangeArrowheads="1"/>
            </p:cNvSpPr>
            <p:nvPr/>
          </p:nvSpPr>
          <p:spPr bwMode="auto">
            <a:xfrm>
              <a:off x="4481513" y="2143125"/>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TL0</a:t>
              </a:r>
            </a:p>
            <a:p>
              <a:pPr algn="ctr"/>
              <a:r>
                <a:rPr lang="en-US" sz="2400" b="1">
                  <a:solidFill>
                    <a:schemeClr val="tx1"/>
                  </a:solidFill>
                  <a:latin typeface="Calibri" pitchFamily="34" charset="0"/>
                </a:rPr>
                <a:t>(8 Bit)</a:t>
              </a:r>
            </a:p>
          </p:txBody>
        </p:sp>
        <p:sp>
          <p:nvSpPr>
            <p:cNvPr id="486" name="Text Box 4">
              <a:extLst>
                <a:ext uri="{FF2B5EF4-FFF2-40B4-BE49-F238E27FC236}">
                  <a16:creationId xmlns:a16="http://schemas.microsoft.com/office/drawing/2014/main" id="{57461EBD-4726-4014-BEA8-388CF1282712}"/>
                </a:ext>
              </a:extLst>
            </p:cNvPr>
            <p:cNvSpPr txBox="1">
              <a:spLocks noChangeArrowheads="1"/>
            </p:cNvSpPr>
            <p:nvPr/>
          </p:nvSpPr>
          <p:spPr bwMode="auto">
            <a:xfrm>
              <a:off x="7442200" y="2486025"/>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487" name="AutoShape 8">
              <a:extLst>
                <a:ext uri="{FF2B5EF4-FFF2-40B4-BE49-F238E27FC236}">
                  <a16:creationId xmlns:a16="http://schemas.microsoft.com/office/drawing/2014/main" id="{5AFDAC7D-6D2D-4558-BA04-A6964F7E7492}"/>
                </a:ext>
              </a:extLst>
            </p:cNvPr>
            <p:cNvSpPr>
              <a:spLocks noChangeArrowheads="1"/>
            </p:cNvSpPr>
            <p:nvPr/>
          </p:nvSpPr>
          <p:spPr bwMode="auto">
            <a:xfrm>
              <a:off x="1733550" y="2168525"/>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OSC</a:t>
              </a:r>
            </a:p>
          </p:txBody>
        </p:sp>
        <p:sp>
          <p:nvSpPr>
            <p:cNvPr id="488" name="AutoShape 9">
              <a:extLst>
                <a:ext uri="{FF2B5EF4-FFF2-40B4-BE49-F238E27FC236}">
                  <a16:creationId xmlns:a16="http://schemas.microsoft.com/office/drawing/2014/main" id="{C583ACC9-FD3B-4A32-BDE8-6AD0292C3B28}"/>
                </a:ext>
              </a:extLst>
            </p:cNvPr>
            <p:cNvSpPr>
              <a:spLocks noChangeArrowheads="1"/>
            </p:cNvSpPr>
            <p:nvPr/>
          </p:nvSpPr>
          <p:spPr bwMode="auto">
            <a:xfrm>
              <a:off x="2509838" y="2168525"/>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489" name="AutoShape 10">
              <a:extLst>
                <a:ext uri="{FF2B5EF4-FFF2-40B4-BE49-F238E27FC236}">
                  <a16:creationId xmlns:a16="http://schemas.microsoft.com/office/drawing/2014/main" id="{2B558551-8BF8-4E08-90ED-8CA4281A37DB}"/>
                </a:ext>
              </a:extLst>
            </p:cNvPr>
            <p:cNvSpPr>
              <a:spLocks noChangeArrowheads="1"/>
            </p:cNvSpPr>
            <p:nvPr/>
          </p:nvSpPr>
          <p:spPr bwMode="auto">
            <a:xfrm rot="10800000">
              <a:off x="2459038" y="3652838"/>
              <a:ext cx="414337"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490" name="AutoShape 11">
              <a:extLst>
                <a:ext uri="{FF2B5EF4-FFF2-40B4-BE49-F238E27FC236}">
                  <a16:creationId xmlns:a16="http://schemas.microsoft.com/office/drawing/2014/main" id="{F7050D18-F24A-4A6C-9DC2-D17253B735E5}"/>
                </a:ext>
              </a:extLst>
            </p:cNvPr>
            <p:cNvSpPr>
              <a:spLocks noChangeArrowheads="1"/>
            </p:cNvSpPr>
            <p:nvPr/>
          </p:nvSpPr>
          <p:spPr bwMode="auto">
            <a:xfrm>
              <a:off x="3198813" y="3222625"/>
              <a:ext cx="338137"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491" name="Group 12">
              <a:extLst>
                <a:ext uri="{FF2B5EF4-FFF2-40B4-BE49-F238E27FC236}">
                  <a16:creationId xmlns:a16="http://schemas.microsoft.com/office/drawing/2014/main" id="{B6E80EA8-6C6F-4E99-A938-E44E15E4ED37}"/>
                </a:ext>
              </a:extLst>
            </p:cNvPr>
            <p:cNvGrpSpPr>
              <a:grpSpLocks/>
            </p:cNvGrpSpPr>
            <p:nvPr/>
          </p:nvGrpSpPr>
          <p:grpSpPr bwMode="auto">
            <a:xfrm>
              <a:off x="1914503" y="3630604"/>
              <a:ext cx="376237" cy="271462"/>
              <a:chOff x="3456" y="2400"/>
              <a:chExt cx="480" cy="384"/>
            </a:xfrm>
            <a:solidFill>
              <a:srgbClr val="00B0F0"/>
            </a:solidFill>
          </p:grpSpPr>
          <p:sp>
            <p:nvSpPr>
              <p:cNvPr id="492" name="AutoShape 13">
                <a:extLst>
                  <a:ext uri="{FF2B5EF4-FFF2-40B4-BE49-F238E27FC236}">
                    <a16:creationId xmlns:a16="http://schemas.microsoft.com/office/drawing/2014/main" id="{57815B33-56CA-4BC7-B2BB-91FEBCFBB149}"/>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493" name="AutoShape 14">
                <a:extLst>
                  <a:ext uri="{FF2B5EF4-FFF2-40B4-BE49-F238E27FC236}">
                    <a16:creationId xmlns:a16="http://schemas.microsoft.com/office/drawing/2014/main" id="{C845C778-F940-46A6-8E75-F8E1627396F6}"/>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494" name="Line 15">
              <a:extLst>
                <a:ext uri="{FF2B5EF4-FFF2-40B4-BE49-F238E27FC236}">
                  <a16:creationId xmlns:a16="http://schemas.microsoft.com/office/drawing/2014/main" id="{4E046BED-38D7-4804-8220-D9CAF33421DC}"/>
                </a:ext>
              </a:extLst>
            </p:cNvPr>
            <p:cNvSpPr>
              <a:spLocks noChangeShapeType="1"/>
            </p:cNvSpPr>
            <p:nvPr/>
          </p:nvSpPr>
          <p:spPr bwMode="auto">
            <a:xfrm>
              <a:off x="2165350" y="2355850"/>
              <a:ext cx="338138" cy="0"/>
            </a:xfrm>
            <a:prstGeom prst="line">
              <a:avLst/>
            </a:prstGeom>
            <a:noFill/>
            <a:ln w="38100">
              <a:solidFill>
                <a:srgbClr val="FF0000"/>
              </a:solidFill>
              <a:round/>
              <a:headEnd/>
              <a:tailEnd type="triangle" w="med" len="med"/>
            </a:ln>
          </p:spPr>
          <p:txBody>
            <a:bodyPr/>
            <a:lstStyle/>
            <a:p>
              <a:endParaRPr lang="en-IN"/>
            </a:p>
          </p:txBody>
        </p:sp>
        <p:sp>
          <p:nvSpPr>
            <p:cNvPr id="495" name="Line 16">
              <a:extLst>
                <a:ext uri="{FF2B5EF4-FFF2-40B4-BE49-F238E27FC236}">
                  <a16:creationId xmlns:a16="http://schemas.microsoft.com/office/drawing/2014/main" id="{684CC535-1AA3-44FB-B061-3CED698958F5}"/>
                </a:ext>
              </a:extLst>
            </p:cNvPr>
            <p:cNvSpPr>
              <a:spLocks noChangeShapeType="1"/>
            </p:cNvSpPr>
            <p:nvPr/>
          </p:nvSpPr>
          <p:spPr bwMode="auto">
            <a:xfrm>
              <a:off x="3236913" y="2678113"/>
              <a:ext cx="487362" cy="0"/>
            </a:xfrm>
            <a:prstGeom prst="line">
              <a:avLst/>
            </a:prstGeom>
            <a:noFill/>
            <a:ln w="38100">
              <a:solidFill>
                <a:srgbClr val="FF0000"/>
              </a:solidFill>
              <a:round/>
              <a:headEnd type="diamond" w="med" len="med"/>
              <a:tailEnd type="diamond" w="med" len="med"/>
            </a:ln>
          </p:spPr>
          <p:txBody>
            <a:bodyPr/>
            <a:lstStyle/>
            <a:p>
              <a:endParaRPr lang="en-IN"/>
            </a:p>
          </p:txBody>
        </p:sp>
        <p:sp>
          <p:nvSpPr>
            <p:cNvPr id="496" name="Line 17">
              <a:extLst>
                <a:ext uri="{FF2B5EF4-FFF2-40B4-BE49-F238E27FC236}">
                  <a16:creationId xmlns:a16="http://schemas.microsoft.com/office/drawing/2014/main" id="{7DD92165-61A7-4240-B66D-634107CC34D0}"/>
                </a:ext>
              </a:extLst>
            </p:cNvPr>
            <p:cNvSpPr>
              <a:spLocks noChangeShapeType="1"/>
            </p:cNvSpPr>
            <p:nvPr/>
          </p:nvSpPr>
          <p:spPr bwMode="auto">
            <a:xfrm>
              <a:off x="2935288" y="2355850"/>
              <a:ext cx="150812" cy="0"/>
            </a:xfrm>
            <a:prstGeom prst="line">
              <a:avLst/>
            </a:prstGeom>
            <a:noFill/>
            <a:ln w="38100">
              <a:solidFill>
                <a:srgbClr val="FF0000"/>
              </a:solidFill>
              <a:round/>
              <a:headEnd/>
              <a:tailEnd/>
            </a:ln>
          </p:spPr>
          <p:txBody>
            <a:bodyPr/>
            <a:lstStyle/>
            <a:p>
              <a:endParaRPr lang="en-IN"/>
            </a:p>
          </p:txBody>
        </p:sp>
        <p:sp>
          <p:nvSpPr>
            <p:cNvPr id="497" name="Line 18">
              <a:extLst>
                <a:ext uri="{FF2B5EF4-FFF2-40B4-BE49-F238E27FC236}">
                  <a16:creationId xmlns:a16="http://schemas.microsoft.com/office/drawing/2014/main" id="{EB1605EC-CBA2-4AB1-8E8B-9A856C96CBA7}"/>
                </a:ext>
              </a:extLst>
            </p:cNvPr>
            <p:cNvSpPr>
              <a:spLocks noChangeShapeType="1"/>
            </p:cNvSpPr>
            <p:nvPr/>
          </p:nvSpPr>
          <p:spPr bwMode="auto">
            <a:xfrm>
              <a:off x="2297113" y="3765550"/>
              <a:ext cx="206375" cy="0"/>
            </a:xfrm>
            <a:prstGeom prst="line">
              <a:avLst/>
            </a:prstGeom>
            <a:noFill/>
            <a:ln w="38100">
              <a:solidFill>
                <a:srgbClr val="FF0000"/>
              </a:solidFill>
              <a:round/>
              <a:headEnd/>
              <a:tailEnd type="triangle" w="med" len="med"/>
            </a:ln>
          </p:spPr>
          <p:txBody>
            <a:bodyPr/>
            <a:lstStyle/>
            <a:p>
              <a:endParaRPr lang="en-IN"/>
            </a:p>
          </p:txBody>
        </p:sp>
        <p:sp>
          <p:nvSpPr>
            <p:cNvPr id="498" name="Line 19">
              <a:extLst>
                <a:ext uri="{FF2B5EF4-FFF2-40B4-BE49-F238E27FC236}">
                  <a16:creationId xmlns:a16="http://schemas.microsoft.com/office/drawing/2014/main" id="{CDDD3946-D7E2-44B2-B531-1C711B399C0D}"/>
                </a:ext>
              </a:extLst>
            </p:cNvPr>
            <p:cNvSpPr>
              <a:spLocks noChangeShapeType="1"/>
            </p:cNvSpPr>
            <p:nvPr/>
          </p:nvSpPr>
          <p:spPr bwMode="auto">
            <a:xfrm>
              <a:off x="2033588" y="3324225"/>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499" name="Line 20">
              <a:extLst>
                <a:ext uri="{FF2B5EF4-FFF2-40B4-BE49-F238E27FC236}">
                  <a16:creationId xmlns:a16="http://schemas.microsoft.com/office/drawing/2014/main" id="{9F6FD8A7-653C-47D2-820B-DE32DB64CBA5}"/>
                </a:ext>
              </a:extLst>
            </p:cNvPr>
            <p:cNvSpPr>
              <a:spLocks noChangeShapeType="1"/>
            </p:cNvSpPr>
            <p:nvPr/>
          </p:nvSpPr>
          <p:spPr bwMode="auto">
            <a:xfrm>
              <a:off x="2867025" y="3833813"/>
              <a:ext cx="187325" cy="0"/>
            </a:xfrm>
            <a:prstGeom prst="line">
              <a:avLst/>
            </a:prstGeom>
            <a:noFill/>
            <a:ln w="38100">
              <a:solidFill>
                <a:srgbClr val="FF0000"/>
              </a:solidFill>
              <a:round/>
              <a:headEnd/>
              <a:tailEnd/>
            </a:ln>
          </p:spPr>
          <p:txBody>
            <a:bodyPr/>
            <a:lstStyle/>
            <a:p>
              <a:endParaRPr lang="en-IN"/>
            </a:p>
          </p:txBody>
        </p:sp>
        <p:sp>
          <p:nvSpPr>
            <p:cNvPr id="500" name="Line 21">
              <a:extLst>
                <a:ext uri="{FF2B5EF4-FFF2-40B4-BE49-F238E27FC236}">
                  <a16:creationId xmlns:a16="http://schemas.microsoft.com/office/drawing/2014/main" id="{B2297E96-EB5A-4F67-91AD-985833A6736C}"/>
                </a:ext>
              </a:extLst>
            </p:cNvPr>
            <p:cNvSpPr>
              <a:spLocks noChangeShapeType="1"/>
            </p:cNvSpPr>
            <p:nvPr/>
          </p:nvSpPr>
          <p:spPr bwMode="auto">
            <a:xfrm>
              <a:off x="3048000" y="3494088"/>
              <a:ext cx="150813" cy="0"/>
            </a:xfrm>
            <a:prstGeom prst="line">
              <a:avLst/>
            </a:prstGeom>
            <a:noFill/>
            <a:ln w="38100">
              <a:solidFill>
                <a:srgbClr val="FF0000"/>
              </a:solidFill>
              <a:round/>
              <a:headEnd/>
              <a:tailEnd type="triangle" w="med" len="med"/>
            </a:ln>
          </p:spPr>
          <p:txBody>
            <a:bodyPr/>
            <a:lstStyle/>
            <a:p>
              <a:endParaRPr lang="en-IN"/>
            </a:p>
          </p:txBody>
        </p:sp>
        <p:sp>
          <p:nvSpPr>
            <p:cNvPr id="501" name="Line 22">
              <a:extLst>
                <a:ext uri="{FF2B5EF4-FFF2-40B4-BE49-F238E27FC236}">
                  <a16:creationId xmlns:a16="http://schemas.microsoft.com/office/drawing/2014/main" id="{42CAFFD9-D808-4E5A-A210-F187FE3B03F8}"/>
                </a:ext>
              </a:extLst>
            </p:cNvPr>
            <p:cNvSpPr>
              <a:spLocks noChangeShapeType="1"/>
            </p:cNvSpPr>
            <p:nvPr/>
          </p:nvSpPr>
          <p:spPr bwMode="auto">
            <a:xfrm flipV="1">
              <a:off x="2033588" y="3046413"/>
              <a:ext cx="1052512" cy="6350"/>
            </a:xfrm>
            <a:prstGeom prst="line">
              <a:avLst/>
            </a:prstGeom>
            <a:noFill/>
            <a:ln w="38100">
              <a:solidFill>
                <a:srgbClr val="FF0000"/>
              </a:solidFill>
              <a:round/>
              <a:headEnd type="oval" w="med" len="med"/>
              <a:tailEnd/>
            </a:ln>
          </p:spPr>
          <p:txBody>
            <a:bodyPr/>
            <a:lstStyle/>
            <a:p>
              <a:endParaRPr lang="en-IN"/>
            </a:p>
          </p:txBody>
        </p:sp>
        <p:sp>
          <p:nvSpPr>
            <p:cNvPr id="502" name="Line 23">
              <a:extLst>
                <a:ext uri="{FF2B5EF4-FFF2-40B4-BE49-F238E27FC236}">
                  <a16:creationId xmlns:a16="http://schemas.microsoft.com/office/drawing/2014/main" id="{D727C809-BFA1-439A-BEB1-88E4A78D15F9}"/>
                </a:ext>
              </a:extLst>
            </p:cNvPr>
            <p:cNvSpPr>
              <a:spLocks noChangeShapeType="1"/>
            </p:cNvSpPr>
            <p:nvPr/>
          </p:nvSpPr>
          <p:spPr bwMode="auto">
            <a:xfrm>
              <a:off x="3086100" y="2349500"/>
              <a:ext cx="0" cy="260350"/>
            </a:xfrm>
            <a:prstGeom prst="line">
              <a:avLst/>
            </a:prstGeom>
            <a:noFill/>
            <a:ln w="38100">
              <a:solidFill>
                <a:srgbClr val="FF0000"/>
              </a:solidFill>
              <a:round/>
              <a:headEnd/>
              <a:tailEnd type="triangle" w="med" len="med"/>
            </a:ln>
          </p:spPr>
          <p:txBody>
            <a:bodyPr/>
            <a:lstStyle/>
            <a:p>
              <a:endParaRPr lang="en-IN"/>
            </a:p>
          </p:txBody>
        </p:sp>
        <p:sp>
          <p:nvSpPr>
            <p:cNvPr id="503" name="Line 24">
              <a:extLst>
                <a:ext uri="{FF2B5EF4-FFF2-40B4-BE49-F238E27FC236}">
                  <a16:creationId xmlns:a16="http://schemas.microsoft.com/office/drawing/2014/main" id="{DB1A7107-8411-45A3-9B2B-9352CCC33E91}"/>
                </a:ext>
              </a:extLst>
            </p:cNvPr>
            <p:cNvSpPr>
              <a:spLocks noChangeShapeType="1"/>
            </p:cNvSpPr>
            <p:nvPr/>
          </p:nvSpPr>
          <p:spPr bwMode="auto">
            <a:xfrm flipV="1">
              <a:off x="3086100" y="2746375"/>
              <a:ext cx="0" cy="306388"/>
            </a:xfrm>
            <a:prstGeom prst="line">
              <a:avLst/>
            </a:prstGeom>
            <a:noFill/>
            <a:ln w="38100">
              <a:solidFill>
                <a:srgbClr val="FF0000"/>
              </a:solidFill>
              <a:round/>
              <a:headEnd/>
              <a:tailEnd type="triangle" w="med" len="med"/>
            </a:ln>
          </p:spPr>
          <p:txBody>
            <a:bodyPr/>
            <a:lstStyle/>
            <a:p>
              <a:endParaRPr lang="en-IN"/>
            </a:p>
          </p:txBody>
        </p:sp>
        <p:sp>
          <p:nvSpPr>
            <p:cNvPr id="504" name="Line 25">
              <a:extLst>
                <a:ext uri="{FF2B5EF4-FFF2-40B4-BE49-F238E27FC236}">
                  <a16:creationId xmlns:a16="http://schemas.microsoft.com/office/drawing/2014/main" id="{EFE93924-48DC-49D0-A843-6C5406C9298A}"/>
                </a:ext>
              </a:extLst>
            </p:cNvPr>
            <p:cNvSpPr>
              <a:spLocks noChangeShapeType="1"/>
            </p:cNvSpPr>
            <p:nvPr/>
          </p:nvSpPr>
          <p:spPr bwMode="auto">
            <a:xfrm flipV="1">
              <a:off x="3048000" y="3489325"/>
              <a:ext cx="0" cy="339725"/>
            </a:xfrm>
            <a:prstGeom prst="line">
              <a:avLst/>
            </a:prstGeom>
            <a:noFill/>
            <a:ln w="38100">
              <a:solidFill>
                <a:srgbClr val="FF0000"/>
              </a:solidFill>
              <a:round/>
              <a:headEnd/>
              <a:tailEnd/>
            </a:ln>
          </p:spPr>
          <p:txBody>
            <a:bodyPr/>
            <a:lstStyle/>
            <a:p>
              <a:endParaRPr lang="en-IN"/>
            </a:p>
          </p:txBody>
        </p:sp>
        <p:graphicFrame>
          <p:nvGraphicFramePr>
            <p:cNvPr id="505" name="Object 2">
              <a:extLst>
                <a:ext uri="{FF2B5EF4-FFF2-40B4-BE49-F238E27FC236}">
                  <a16:creationId xmlns:a16="http://schemas.microsoft.com/office/drawing/2014/main" id="{97BAF23E-2752-40AD-AEBE-B3F8AEFB535B}"/>
                </a:ext>
              </a:extLst>
            </p:cNvPr>
            <p:cNvGraphicFramePr>
              <a:graphicFrameLocks noChangeAspect="1"/>
            </p:cNvGraphicFramePr>
            <p:nvPr/>
          </p:nvGraphicFramePr>
          <p:xfrm>
            <a:off x="3160713" y="2508250"/>
            <a:ext cx="431800" cy="139700"/>
          </p:xfrm>
          <a:graphic>
            <a:graphicData uri="http://schemas.openxmlformats.org/presentationml/2006/ole">
              <mc:AlternateContent xmlns:mc="http://schemas.openxmlformats.org/markup-compatibility/2006">
                <mc:Choice xmlns:v="urn:schemas-microsoft-com:vml" Requires="v">
                  <p:oleObj spid="_x0000_s7177" name="Equation" r:id="rId3" imgW="571320" imgH="203040" progId="">
                    <p:embed/>
                  </p:oleObj>
                </mc:Choice>
                <mc:Fallback>
                  <p:oleObj name="Equation" r:id="rId3" imgW="571320" imgH="203040" progId="">
                    <p:embed/>
                    <p:pic>
                      <p:nvPicPr>
                        <p:cNvPr id="505" name="Object 2">
                          <a:extLst>
                            <a:ext uri="{FF2B5EF4-FFF2-40B4-BE49-F238E27FC236}">
                              <a16:creationId xmlns:a16="http://schemas.microsoft.com/office/drawing/2014/main" id="{97BAF23E-2752-40AD-AEBE-B3F8AEFB53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3" y="2508250"/>
                          <a:ext cx="431800" cy="139700"/>
                        </a:xfrm>
                        <a:prstGeom prst="rect">
                          <a:avLst/>
                        </a:prstGeom>
                        <a:solidFill>
                          <a:schemeClr val="accent1">
                            <a:lumMod val="50000"/>
                          </a:schemeClr>
                        </a:solidFill>
                        <a:ln>
                          <a:noFill/>
                        </a:ln>
                        <a:effectLst/>
                      </p:spPr>
                    </p:pic>
                  </p:oleObj>
                </mc:Fallback>
              </mc:AlternateContent>
            </a:graphicData>
          </a:graphic>
        </p:graphicFrame>
        <p:graphicFrame>
          <p:nvGraphicFramePr>
            <p:cNvPr id="506" name="Object 3">
              <a:extLst>
                <a:ext uri="{FF2B5EF4-FFF2-40B4-BE49-F238E27FC236}">
                  <a16:creationId xmlns:a16="http://schemas.microsoft.com/office/drawing/2014/main" id="{A40C88C7-620E-4A16-A6E9-E1EEF650B25C}"/>
                </a:ext>
              </a:extLst>
            </p:cNvPr>
            <p:cNvGraphicFramePr>
              <a:graphicFrameLocks noChangeAspect="1"/>
            </p:cNvGraphicFramePr>
            <p:nvPr/>
          </p:nvGraphicFramePr>
          <p:xfrm>
            <a:off x="3160713" y="2746375"/>
            <a:ext cx="412750" cy="138113"/>
          </p:xfrm>
          <a:graphic>
            <a:graphicData uri="http://schemas.openxmlformats.org/presentationml/2006/ole">
              <mc:AlternateContent xmlns:mc="http://schemas.openxmlformats.org/markup-compatibility/2006">
                <mc:Choice xmlns:v="urn:schemas-microsoft-com:vml" Requires="v">
                  <p:oleObj spid="_x0000_s7178" name="Equation" r:id="rId5" imgW="545760" imgH="203040" progId="">
                    <p:embed/>
                  </p:oleObj>
                </mc:Choice>
                <mc:Fallback>
                  <p:oleObj name="Equation" r:id="rId5" imgW="545760" imgH="203040" progId="">
                    <p:embed/>
                    <p:pic>
                      <p:nvPicPr>
                        <p:cNvPr id="506" name="Object 3">
                          <a:extLst>
                            <a:ext uri="{FF2B5EF4-FFF2-40B4-BE49-F238E27FC236}">
                              <a16:creationId xmlns:a16="http://schemas.microsoft.com/office/drawing/2014/main" id="{A40C88C7-620E-4A16-A6E9-E1EEF650B2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0713" y="2746375"/>
                          <a:ext cx="412750" cy="138113"/>
                        </a:xfrm>
                        <a:prstGeom prst="rect">
                          <a:avLst/>
                        </a:prstGeom>
                        <a:solidFill>
                          <a:schemeClr val="accent1">
                            <a:lumMod val="50000"/>
                          </a:schemeClr>
                        </a:solidFill>
                        <a:ln>
                          <a:noFill/>
                        </a:ln>
                        <a:effectLst/>
                      </p:spPr>
                    </p:pic>
                  </p:oleObj>
                </mc:Fallback>
              </mc:AlternateContent>
            </a:graphicData>
          </a:graphic>
        </p:graphicFrame>
        <p:sp>
          <p:nvSpPr>
            <p:cNvPr id="507" name="Line 28">
              <a:extLst>
                <a:ext uri="{FF2B5EF4-FFF2-40B4-BE49-F238E27FC236}">
                  <a16:creationId xmlns:a16="http://schemas.microsoft.com/office/drawing/2014/main" id="{359F432C-EB0A-4D84-B408-64DF063886CC}"/>
                </a:ext>
              </a:extLst>
            </p:cNvPr>
            <p:cNvSpPr>
              <a:spLocks noChangeShapeType="1"/>
            </p:cNvSpPr>
            <p:nvPr/>
          </p:nvSpPr>
          <p:spPr bwMode="auto">
            <a:xfrm flipH="1" flipV="1">
              <a:off x="3086100" y="2609850"/>
              <a:ext cx="150813" cy="68263"/>
            </a:xfrm>
            <a:prstGeom prst="line">
              <a:avLst/>
            </a:prstGeom>
            <a:noFill/>
            <a:ln w="12700">
              <a:solidFill>
                <a:srgbClr val="FF3333"/>
              </a:solidFill>
              <a:round/>
              <a:headEnd type="diamond" w="med" len="med"/>
              <a:tailEnd/>
            </a:ln>
          </p:spPr>
          <p:txBody>
            <a:bodyPr/>
            <a:lstStyle/>
            <a:p>
              <a:endParaRPr lang="en-IN"/>
            </a:p>
          </p:txBody>
        </p:sp>
        <p:sp>
          <p:nvSpPr>
            <p:cNvPr id="508" name="Line 29">
              <a:extLst>
                <a:ext uri="{FF2B5EF4-FFF2-40B4-BE49-F238E27FC236}">
                  <a16:creationId xmlns:a16="http://schemas.microsoft.com/office/drawing/2014/main" id="{DEA2418F-FA25-4ECD-BB10-CE14D65C6216}"/>
                </a:ext>
              </a:extLst>
            </p:cNvPr>
            <p:cNvSpPr>
              <a:spLocks noChangeShapeType="1"/>
            </p:cNvSpPr>
            <p:nvPr/>
          </p:nvSpPr>
          <p:spPr bwMode="auto">
            <a:xfrm>
              <a:off x="1770063" y="3765550"/>
              <a:ext cx="150812"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509" name="Object 4">
              <a:extLst>
                <a:ext uri="{FF2B5EF4-FFF2-40B4-BE49-F238E27FC236}">
                  <a16:creationId xmlns:a16="http://schemas.microsoft.com/office/drawing/2014/main" id="{6D9B5DCA-4DD3-4393-A92D-D9A2F5109FFD}"/>
                </a:ext>
              </a:extLst>
            </p:cNvPr>
            <p:cNvGraphicFramePr>
              <a:graphicFrameLocks noChangeAspect="1"/>
            </p:cNvGraphicFramePr>
            <p:nvPr/>
          </p:nvGraphicFramePr>
          <p:xfrm>
            <a:off x="1404938" y="4184650"/>
            <a:ext cx="566737" cy="184150"/>
          </p:xfrm>
          <a:graphic>
            <a:graphicData uri="http://schemas.openxmlformats.org/presentationml/2006/ole">
              <mc:AlternateContent xmlns:mc="http://schemas.openxmlformats.org/markup-compatibility/2006">
                <mc:Choice xmlns:v="urn:schemas-microsoft-com:vml" Requires="v">
                  <p:oleObj spid="_x0000_s7179" name="Equation" r:id="rId7" imgW="672840" imgH="241200" progId="">
                    <p:embed/>
                  </p:oleObj>
                </mc:Choice>
                <mc:Fallback>
                  <p:oleObj name="Equation" r:id="rId7" imgW="672840" imgH="241200" progId="">
                    <p:embed/>
                    <p:pic>
                      <p:nvPicPr>
                        <p:cNvPr id="509" name="Object 4">
                          <a:extLst>
                            <a:ext uri="{FF2B5EF4-FFF2-40B4-BE49-F238E27FC236}">
                              <a16:creationId xmlns:a16="http://schemas.microsoft.com/office/drawing/2014/main" id="{6D9B5DCA-4DD3-4393-A92D-D9A2F5109F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4938" y="4184650"/>
                          <a:ext cx="566737" cy="184150"/>
                        </a:xfrm>
                        <a:prstGeom prst="rect">
                          <a:avLst/>
                        </a:prstGeom>
                        <a:solidFill>
                          <a:schemeClr val="accent1">
                            <a:lumMod val="50000"/>
                          </a:schemeClr>
                        </a:solidFill>
                        <a:ln>
                          <a:noFill/>
                        </a:ln>
                        <a:effectLst/>
                      </p:spPr>
                    </p:pic>
                  </p:oleObj>
                </mc:Fallback>
              </mc:AlternateContent>
            </a:graphicData>
          </a:graphic>
        </p:graphicFrame>
        <p:graphicFrame>
          <p:nvGraphicFramePr>
            <p:cNvPr id="510" name="Object 5">
              <a:extLst>
                <a:ext uri="{FF2B5EF4-FFF2-40B4-BE49-F238E27FC236}">
                  <a16:creationId xmlns:a16="http://schemas.microsoft.com/office/drawing/2014/main" id="{73CF1F98-6152-423B-A096-FABFF6050F00}"/>
                </a:ext>
              </a:extLst>
            </p:cNvPr>
            <p:cNvGraphicFramePr>
              <a:graphicFrameLocks noChangeAspect="1"/>
            </p:cNvGraphicFramePr>
            <p:nvPr/>
          </p:nvGraphicFramePr>
          <p:xfrm>
            <a:off x="1357313" y="3671888"/>
            <a:ext cx="385762" cy="180975"/>
          </p:xfrm>
          <a:graphic>
            <a:graphicData uri="http://schemas.openxmlformats.org/presentationml/2006/ole">
              <mc:AlternateContent xmlns:mc="http://schemas.openxmlformats.org/markup-compatibility/2006">
                <mc:Choice xmlns:v="urn:schemas-microsoft-com:vml" Requires="v">
                  <p:oleObj spid="_x0000_s7180" name="Equation" r:id="rId9" imgW="342720" imgH="177480" progId="">
                    <p:embed/>
                  </p:oleObj>
                </mc:Choice>
                <mc:Fallback>
                  <p:oleObj name="Equation" r:id="rId9" imgW="342720" imgH="177480" progId="">
                    <p:embed/>
                    <p:pic>
                      <p:nvPicPr>
                        <p:cNvPr id="510" name="Object 5">
                          <a:extLst>
                            <a:ext uri="{FF2B5EF4-FFF2-40B4-BE49-F238E27FC236}">
                              <a16:creationId xmlns:a16="http://schemas.microsoft.com/office/drawing/2014/main" id="{73CF1F98-6152-423B-A096-FABFF6050F0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57313" y="3671888"/>
                          <a:ext cx="385762" cy="180975"/>
                        </a:xfrm>
                        <a:prstGeom prst="rect">
                          <a:avLst/>
                        </a:prstGeom>
                        <a:solidFill>
                          <a:schemeClr val="accent1">
                            <a:lumMod val="50000"/>
                          </a:schemeClr>
                        </a:solidFill>
                        <a:ln>
                          <a:noFill/>
                        </a:ln>
                        <a:effectLst/>
                      </p:spPr>
                    </p:pic>
                  </p:oleObj>
                </mc:Fallback>
              </mc:AlternateContent>
            </a:graphicData>
          </a:graphic>
        </p:graphicFrame>
        <p:graphicFrame>
          <p:nvGraphicFramePr>
            <p:cNvPr id="511" name="Object 6">
              <a:extLst>
                <a:ext uri="{FF2B5EF4-FFF2-40B4-BE49-F238E27FC236}">
                  <a16:creationId xmlns:a16="http://schemas.microsoft.com/office/drawing/2014/main" id="{DA673335-234F-41B5-8ACF-CE0E04EBE5C0}"/>
                </a:ext>
              </a:extLst>
            </p:cNvPr>
            <p:cNvGraphicFramePr>
              <a:graphicFrameLocks noChangeAspect="1"/>
            </p:cNvGraphicFramePr>
            <p:nvPr/>
          </p:nvGraphicFramePr>
          <p:xfrm>
            <a:off x="1604963" y="3214688"/>
            <a:ext cx="360362" cy="198437"/>
          </p:xfrm>
          <a:graphic>
            <a:graphicData uri="http://schemas.openxmlformats.org/presentationml/2006/ole">
              <mc:AlternateContent xmlns:mc="http://schemas.openxmlformats.org/markup-compatibility/2006">
                <mc:Choice xmlns:v="urn:schemas-microsoft-com:vml" Requires="v">
                  <p:oleObj spid="_x0000_s7181" name="Equation" r:id="rId11" imgW="291960" imgH="177480" progId="">
                    <p:embed/>
                  </p:oleObj>
                </mc:Choice>
                <mc:Fallback>
                  <p:oleObj name="Equation" r:id="rId11" imgW="291960" imgH="177480" progId="">
                    <p:embed/>
                    <p:pic>
                      <p:nvPicPr>
                        <p:cNvPr id="511" name="Object 6">
                          <a:extLst>
                            <a:ext uri="{FF2B5EF4-FFF2-40B4-BE49-F238E27FC236}">
                              <a16:creationId xmlns:a16="http://schemas.microsoft.com/office/drawing/2014/main" id="{DA673335-234F-41B5-8ACF-CE0E04EBE5C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4963" y="3214688"/>
                          <a:ext cx="360362" cy="198437"/>
                        </a:xfrm>
                        <a:prstGeom prst="rect">
                          <a:avLst/>
                        </a:prstGeom>
                        <a:solidFill>
                          <a:schemeClr val="accent1">
                            <a:lumMod val="50000"/>
                          </a:schemeClr>
                        </a:solidFill>
                        <a:ln>
                          <a:noFill/>
                        </a:ln>
                        <a:effectLst/>
                      </p:spPr>
                    </p:pic>
                  </p:oleObj>
                </mc:Fallback>
              </mc:AlternateContent>
            </a:graphicData>
          </a:graphic>
        </p:graphicFrame>
        <p:graphicFrame>
          <p:nvGraphicFramePr>
            <p:cNvPr id="512" name="Object 7">
              <a:extLst>
                <a:ext uri="{FF2B5EF4-FFF2-40B4-BE49-F238E27FC236}">
                  <a16:creationId xmlns:a16="http://schemas.microsoft.com/office/drawing/2014/main" id="{DB8506B2-47E4-4DDB-94AD-9FA4618993A9}"/>
                </a:ext>
              </a:extLst>
            </p:cNvPr>
            <p:cNvGraphicFramePr>
              <a:graphicFrameLocks noChangeAspect="1"/>
            </p:cNvGraphicFramePr>
            <p:nvPr/>
          </p:nvGraphicFramePr>
          <p:xfrm>
            <a:off x="1455738" y="2949575"/>
            <a:ext cx="555625" cy="185738"/>
          </p:xfrm>
          <a:graphic>
            <a:graphicData uri="http://schemas.openxmlformats.org/presentationml/2006/ole">
              <mc:AlternateContent xmlns:mc="http://schemas.openxmlformats.org/markup-compatibility/2006">
                <mc:Choice xmlns:v="urn:schemas-microsoft-com:vml" Requires="v">
                  <p:oleObj spid="_x0000_s7182" name="Equation" r:id="rId13" imgW="482400" imgH="177480" progId="">
                    <p:embed/>
                  </p:oleObj>
                </mc:Choice>
                <mc:Fallback>
                  <p:oleObj name="Equation" r:id="rId13" imgW="482400" imgH="177480" progId="">
                    <p:embed/>
                    <p:pic>
                      <p:nvPicPr>
                        <p:cNvPr id="512" name="Object 7">
                          <a:extLst>
                            <a:ext uri="{FF2B5EF4-FFF2-40B4-BE49-F238E27FC236}">
                              <a16:creationId xmlns:a16="http://schemas.microsoft.com/office/drawing/2014/main" id="{DB8506B2-47E4-4DDB-94AD-9FA4618993A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55738" y="2949575"/>
                          <a:ext cx="555625" cy="185738"/>
                        </a:xfrm>
                        <a:prstGeom prst="rect">
                          <a:avLst/>
                        </a:prstGeom>
                        <a:solidFill>
                          <a:schemeClr val="accent1">
                            <a:lumMod val="50000"/>
                          </a:schemeClr>
                        </a:solidFill>
                        <a:ln>
                          <a:solidFill>
                            <a:srgbClr val="00B0F0"/>
                          </a:solidFill>
                        </a:ln>
                        <a:effectLst/>
                      </p:spPr>
                    </p:pic>
                  </p:oleObj>
                </mc:Fallback>
              </mc:AlternateContent>
            </a:graphicData>
          </a:graphic>
        </p:graphicFrame>
        <p:sp>
          <p:nvSpPr>
            <p:cNvPr id="513" name="Line 34">
              <a:extLst>
                <a:ext uri="{FF2B5EF4-FFF2-40B4-BE49-F238E27FC236}">
                  <a16:creationId xmlns:a16="http://schemas.microsoft.com/office/drawing/2014/main" id="{EC483220-E20B-41EB-B8FD-F7D7A2266A8D}"/>
                </a:ext>
              </a:extLst>
            </p:cNvPr>
            <p:cNvSpPr>
              <a:spLocks noChangeShapeType="1"/>
            </p:cNvSpPr>
            <p:nvPr/>
          </p:nvSpPr>
          <p:spPr bwMode="auto">
            <a:xfrm>
              <a:off x="2033588" y="4276725"/>
              <a:ext cx="331787" cy="0"/>
            </a:xfrm>
            <a:prstGeom prst="line">
              <a:avLst/>
            </a:prstGeom>
            <a:noFill/>
            <a:ln w="38100">
              <a:solidFill>
                <a:srgbClr val="FF0000"/>
              </a:solidFill>
              <a:round/>
              <a:headEnd type="oval" w="med" len="med"/>
              <a:tailEnd/>
            </a:ln>
          </p:spPr>
          <p:txBody>
            <a:bodyPr/>
            <a:lstStyle/>
            <a:p>
              <a:endParaRPr lang="en-IN"/>
            </a:p>
          </p:txBody>
        </p:sp>
        <p:sp>
          <p:nvSpPr>
            <p:cNvPr id="514" name="Line 35">
              <a:extLst>
                <a:ext uri="{FF2B5EF4-FFF2-40B4-BE49-F238E27FC236}">
                  <a16:creationId xmlns:a16="http://schemas.microsoft.com/office/drawing/2014/main" id="{63A2B719-3CDF-484E-84CD-24A686521897}"/>
                </a:ext>
              </a:extLst>
            </p:cNvPr>
            <p:cNvSpPr>
              <a:spLocks noChangeShapeType="1"/>
            </p:cNvSpPr>
            <p:nvPr/>
          </p:nvSpPr>
          <p:spPr bwMode="auto">
            <a:xfrm>
              <a:off x="2359025" y="3935413"/>
              <a:ext cx="150813" cy="0"/>
            </a:xfrm>
            <a:prstGeom prst="line">
              <a:avLst/>
            </a:prstGeom>
            <a:noFill/>
            <a:ln w="38100">
              <a:solidFill>
                <a:srgbClr val="FF0000"/>
              </a:solidFill>
              <a:round/>
              <a:headEnd/>
              <a:tailEnd type="triangle" w="med" len="med"/>
            </a:ln>
          </p:spPr>
          <p:txBody>
            <a:bodyPr/>
            <a:lstStyle/>
            <a:p>
              <a:endParaRPr lang="en-IN"/>
            </a:p>
          </p:txBody>
        </p:sp>
        <p:sp>
          <p:nvSpPr>
            <p:cNvPr id="515" name="Line 36">
              <a:extLst>
                <a:ext uri="{FF2B5EF4-FFF2-40B4-BE49-F238E27FC236}">
                  <a16:creationId xmlns:a16="http://schemas.microsoft.com/office/drawing/2014/main" id="{A2530E9C-0C48-43BF-880D-308C006F3F81}"/>
                </a:ext>
              </a:extLst>
            </p:cNvPr>
            <p:cNvSpPr>
              <a:spLocks noChangeShapeType="1"/>
            </p:cNvSpPr>
            <p:nvPr/>
          </p:nvSpPr>
          <p:spPr bwMode="auto">
            <a:xfrm flipV="1">
              <a:off x="2359025" y="3930650"/>
              <a:ext cx="0" cy="339725"/>
            </a:xfrm>
            <a:prstGeom prst="line">
              <a:avLst/>
            </a:prstGeom>
            <a:noFill/>
            <a:ln w="38100">
              <a:solidFill>
                <a:srgbClr val="FF0000"/>
              </a:solidFill>
              <a:round/>
              <a:headEnd/>
              <a:tailEnd/>
            </a:ln>
          </p:spPr>
          <p:txBody>
            <a:bodyPr/>
            <a:lstStyle/>
            <a:p>
              <a:endParaRPr lang="en-IN"/>
            </a:p>
          </p:txBody>
        </p:sp>
        <p:sp>
          <p:nvSpPr>
            <p:cNvPr id="516" name="Line 37">
              <a:extLst>
                <a:ext uri="{FF2B5EF4-FFF2-40B4-BE49-F238E27FC236}">
                  <a16:creationId xmlns:a16="http://schemas.microsoft.com/office/drawing/2014/main" id="{F1B42D54-CF32-474E-A2E6-488A793BCBAB}"/>
                </a:ext>
              </a:extLst>
            </p:cNvPr>
            <p:cNvSpPr>
              <a:spLocks noChangeShapeType="1"/>
            </p:cNvSpPr>
            <p:nvPr/>
          </p:nvSpPr>
          <p:spPr bwMode="auto">
            <a:xfrm flipV="1">
              <a:off x="3949700" y="2676525"/>
              <a:ext cx="531813"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517" name="Line 38">
              <a:extLst>
                <a:ext uri="{FF2B5EF4-FFF2-40B4-BE49-F238E27FC236}">
                  <a16:creationId xmlns:a16="http://schemas.microsoft.com/office/drawing/2014/main" id="{B0A49617-0042-44BE-817D-587723EEBDE3}"/>
                </a:ext>
              </a:extLst>
            </p:cNvPr>
            <p:cNvSpPr>
              <a:spLocks noChangeShapeType="1"/>
            </p:cNvSpPr>
            <p:nvPr/>
          </p:nvSpPr>
          <p:spPr bwMode="auto">
            <a:xfrm flipH="1" flipV="1">
              <a:off x="3724275" y="2576513"/>
              <a:ext cx="225425" cy="101600"/>
            </a:xfrm>
            <a:prstGeom prst="line">
              <a:avLst/>
            </a:prstGeom>
            <a:noFill/>
            <a:ln w="12700">
              <a:solidFill>
                <a:srgbClr val="FF3333"/>
              </a:solidFill>
              <a:round/>
              <a:headEnd type="diamond" w="med" len="med"/>
              <a:tailEnd/>
            </a:ln>
          </p:spPr>
          <p:txBody>
            <a:bodyPr/>
            <a:lstStyle/>
            <a:p>
              <a:endParaRPr lang="en-IN"/>
            </a:p>
          </p:txBody>
        </p:sp>
        <p:sp>
          <p:nvSpPr>
            <p:cNvPr id="518" name="Line 39">
              <a:extLst>
                <a:ext uri="{FF2B5EF4-FFF2-40B4-BE49-F238E27FC236}">
                  <a16:creationId xmlns:a16="http://schemas.microsoft.com/office/drawing/2014/main" id="{EBA3B834-B8A6-489C-B845-2A569CCA1CB7}"/>
                </a:ext>
              </a:extLst>
            </p:cNvPr>
            <p:cNvSpPr>
              <a:spLocks noChangeShapeType="1"/>
            </p:cNvSpPr>
            <p:nvPr/>
          </p:nvSpPr>
          <p:spPr bwMode="auto">
            <a:xfrm flipV="1">
              <a:off x="3800475" y="2627313"/>
              <a:ext cx="17463" cy="765175"/>
            </a:xfrm>
            <a:prstGeom prst="line">
              <a:avLst/>
            </a:prstGeom>
            <a:noFill/>
            <a:ln w="28575">
              <a:solidFill>
                <a:srgbClr val="FF0000"/>
              </a:solidFill>
              <a:prstDash val="dash"/>
              <a:round/>
              <a:headEnd/>
              <a:tailEnd type="triangle" w="med" len="med"/>
            </a:ln>
          </p:spPr>
          <p:txBody>
            <a:bodyPr/>
            <a:lstStyle/>
            <a:p>
              <a:endParaRPr lang="en-IN"/>
            </a:p>
          </p:txBody>
        </p:sp>
        <p:sp>
          <p:nvSpPr>
            <p:cNvPr id="519" name="Line 40">
              <a:extLst>
                <a:ext uri="{FF2B5EF4-FFF2-40B4-BE49-F238E27FC236}">
                  <a16:creationId xmlns:a16="http://schemas.microsoft.com/office/drawing/2014/main" id="{9F0FBC54-C770-4C84-9379-4D7F1CFCF0E8}"/>
                </a:ext>
              </a:extLst>
            </p:cNvPr>
            <p:cNvSpPr>
              <a:spLocks noChangeShapeType="1"/>
            </p:cNvSpPr>
            <p:nvPr/>
          </p:nvSpPr>
          <p:spPr bwMode="auto">
            <a:xfrm>
              <a:off x="3543300" y="3397250"/>
              <a:ext cx="263525" cy="0"/>
            </a:xfrm>
            <a:prstGeom prst="line">
              <a:avLst/>
            </a:prstGeom>
            <a:noFill/>
            <a:ln w="28575">
              <a:solidFill>
                <a:srgbClr val="FF0000"/>
              </a:solidFill>
              <a:prstDash val="dash"/>
              <a:round/>
              <a:headEnd/>
              <a:tailEnd/>
            </a:ln>
          </p:spPr>
          <p:txBody>
            <a:bodyPr/>
            <a:lstStyle/>
            <a:p>
              <a:endParaRPr lang="en-IN"/>
            </a:p>
          </p:txBody>
        </p:sp>
        <p:sp>
          <p:nvSpPr>
            <p:cNvPr id="520" name="AutoShape 43">
              <a:extLst>
                <a:ext uri="{FF2B5EF4-FFF2-40B4-BE49-F238E27FC236}">
                  <a16:creationId xmlns:a16="http://schemas.microsoft.com/office/drawing/2014/main" id="{178FBC63-4962-4CAD-BCD7-20749928123E}"/>
                </a:ext>
              </a:extLst>
            </p:cNvPr>
            <p:cNvSpPr>
              <a:spLocks noChangeArrowheads="1"/>
            </p:cNvSpPr>
            <p:nvPr/>
          </p:nvSpPr>
          <p:spPr bwMode="auto">
            <a:xfrm>
              <a:off x="5943600" y="2143125"/>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TF0</a:t>
              </a:r>
            </a:p>
          </p:txBody>
        </p:sp>
        <p:sp>
          <p:nvSpPr>
            <p:cNvPr id="521" name="Line 44">
              <a:extLst>
                <a:ext uri="{FF2B5EF4-FFF2-40B4-BE49-F238E27FC236}">
                  <a16:creationId xmlns:a16="http://schemas.microsoft.com/office/drawing/2014/main" id="{916A5F23-8B6C-46A0-837A-701E1C22C7D2}"/>
                </a:ext>
              </a:extLst>
            </p:cNvPr>
            <p:cNvSpPr>
              <a:spLocks noChangeShapeType="1"/>
            </p:cNvSpPr>
            <p:nvPr/>
          </p:nvSpPr>
          <p:spPr bwMode="auto">
            <a:xfrm flipV="1">
              <a:off x="5665788" y="2676525"/>
              <a:ext cx="277812" cy="1588"/>
            </a:xfrm>
            <a:prstGeom prst="line">
              <a:avLst/>
            </a:prstGeom>
            <a:noFill/>
            <a:ln w="38100">
              <a:solidFill>
                <a:srgbClr val="FF0000"/>
              </a:solidFill>
              <a:round/>
              <a:headEnd/>
              <a:tailEnd type="triangle" w="med" len="med"/>
            </a:ln>
          </p:spPr>
          <p:txBody>
            <a:bodyPr/>
            <a:lstStyle/>
            <a:p>
              <a:endParaRPr lang="en-IN"/>
            </a:p>
          </p:txBody>
        </p:sp>
        <p:sp>
          <p:nvSpPr>
            <p:cNvPr id="522" name="Line 45">
              <a:extLst>
                <a:ext uri="{FF2B5EF4-FFF2-40B4-BE49-F238E27FC236}">
                  <a16:creationId xmlns:a16="http://schemas.microsoft.com/office/drawing/2014/main" id="{A76F2A85-8942-4528-AE53-E78FE0670DCD}"/>
                </a:ext>
              </a:extLst>
            </p:cNvPr>
            <p:cNvSpPr>
              <a:spLocks noChangeShapeType="1"/>
            </p:cNvSpPr>
            <p:nvPr/>
          </p:nvSpPr>
          <p:spPr bwMode="auto">
            <a:xfrm flipV="1">
              <a:off x="7099300" y="2676525"/>
              <a:ext cx="381000" cy="1588"/>
            </a:xfrm>
            <a:prstGeom prst="line">
              <a:avLst/>
            </a:prstGeom>
            <a:noFill/>
            <a:ln w="38100">
              <a:solidFill>
                <a:srgbClr val="FF0000"/>
              </a:solidFill>
              <a:round/>
              <a:headEnd/>
              <a:tailEnd type="triangle" w="med" len="med"/>
            </a:ln>
          </p:spPr>
          <p:txBody>
            <a:bodyPr/>
            <a:lstStyle/>
            <a:p>
              <a:endParaRPr lang="en-IN"/>
            </a:p>
          </p:txBody>
        </p:sp>
        <p:sp>
          <p:nvSpPr>
            <p:cNvPr id="523" name="AutoShape 49">
              <a:extLst>
                <a:ext uri="{FF2B5EF4-FFF2-40B4-BE49-F238E27FC236}">
                  <a16:creationId xmlns:a16="http://schemas.microsoft.com/office/drawing/2014/main" id="{67C1808C-BA59-436B-BC30-1B246FB8BC45}"/>
                </a:ext>
              </a:extLst>
            </p:cNvPr>
            <p:cNvSpPr>
              <a:spLocks noChangeArrowheads="1"/>
            </p:cNvSpPr>
            <p:nvPr/>
          </p:nvSpPr>
          <p:spPr bwMode="auto">
            <a:xfrm>
              <a:off x="877888" y="4614863"/>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OSC</a:t>
              </a:r>
            </a:p>
          </p:txBody>
        </p:sp>
        <p:sp>
          <p:nvSpPr>
            <p:cNvPr id="524" name="AutoShape 50">
              <a:extLst>
                <a:ext uri="{FF2B5EF4-FFF2-40B4-BE49-F238E27FC236}">
                  <a16:creationId xmlns:a16="http://schemas.microsoft.com/office/drawing/2014/main" id="{5576023C-DFCB-4719-990F-62E4F51F766B}"/>
                </a:ext>
              </a:extLst>
            </p:cNvPr>
            <p:cNvSpPr>
              <a:spLocks noChangeArrowheads="1"/>
            </p:cNvSpPr>
            <p:nvPr/>
          </p:nvSpPr>
          <p:spPr bwMode="auto">
            <a:xfrm>
              <a:off x="2452688" y="4614863"/>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÷12</a:t>
              </a:r>
            </a:p>
          </p:txBody>
        </p:sp>
        <p:sp>
          <p:nvSpPr>
            <p:cNvPr id="525" name="Line 51">
              <a:extLst>
                <a:ext uri="{FF2B5EF4-FFF2-40B4-BE49-F238E27FC236}">
                  <a16:creationId xmlns:a16="http://schemas.microsoft.com/office/drawing/2014/main" id="{9C3F77E7-31D9-40E3-B7E7-45C0DEC3EB3A}"/>
                </a:ext>
              </a:extLst>
            </p:cNvPr>
            <p:cNvSpPr>
              <a:spLocks noChangeShapeType="1"/>
            </p:cNvSpPr>
            <p:nvPr/>
          </p:nvSpPr>
          <p:spPr bwMode="auto">
            <a:xfrm>
              <a:off x="1754188" y="5033963"/>
              <a:ext cx="685800" cy="0"/>
            </a:xfrm>
            <a:prstGeom prst="line">
              <a:avLst/>
            </a:prstGeom>
            <a:noFill/>
            <a:ln w="38100">
              <a:solidFill>
                <a:srgbClr val="FF0000"/>
              </a:solidFill>
              <a:round/>
              <a:headEnd/>
              <a:tailEnd type="triangle" w="med" len="med"/>
            </a:ln>
          </p:spPr>
          <p:txBody>
            <a:bodyPr/>
            <a:lstStyle/>
            <a:p>
              <a:endParaRPr lang="en-IN"/>
            </a:p>
          </p:txBody>
        </p:sp>
        <p:sp>
          <p:nvSpPr>
            <p:cNvPr id="526" name="Line 52">
              <a:extLst>
                <a:ext uri="{FF2B5EF4-FFF2-40B4-BE49-F238E27FC236}">
                  <a16:creationId xmlns:a16="http://schemas.microsoft.com/office/drawing/2014/main" id="{F65F1FA8-ABB0-41FD-A2EB-DC0D2AEA3722}"/>
                </a:ext>
              </a:extLst>
            </p:cNvPr>
            <p:cNvSpPr>
              <a:spLocks noChangeShapeType="1"/>
            </p:cNvSpPr>
            <p:nvPr/>
          </p:nvSpPr>
          <p:spPr bwMode="auto">
            <a:xfrm>
              <a:off x="3316288" y="5033963"/>
              <a:ext cx="304800" cy="0"/>
            </a:xfrm>
            <a:prstGeom prst="line">
              <a:avLst/>
            </a:prstGeom>
            <a:noFill/>
            <a:ln w="38100">
              <a:solidFill>
                <a:srgbClr val="FF0000"/>
              </a:solidFill>
              <a:round/>
              <a:headEnd/>
              <a:tailEnd type="diamond" w="med" len="med"/>
            </a:ln>
          </p:spPr>
          <p:txBody>
            <a:bodyPr/>
            <a:lstStyle/>
            <a:p>
              <a:endParaRPr lang="en-IN"/>
            </a:p>
          </p:txBody>
        </p:sp>
        <p:sp>
          <p:nvSpPr>
            <p:cNvPr id="527" name="Line 53">
              <a:extLst>
                <a:ext uri="{FF2B5EF4-FFF2-40B4-BE49-F238E27FC236}">
                  <a16:creationId xmlns:a16="http://schemas.microsoft.com/office/drawing/2014/main" id="{4A6E0AAC-58DC-4D06-98A9-4B3DA5C90EE8}"/>
                </a:ext>
              </a:extLst>
            </p:cNvPr>
            <p:cNvSpPr>
              <a:spLocks noChangeShapeType="1"/>
            </p:cNvSpPr>
            <p:nvPr/>
          </p:nvSpPr>
          <p:spPr bwMode="auto">
            <a:xfrm flipV="1">
              <a:off x="1741488" y="5910263"/>
              <a:ext cx="1600200" cy="0"/>
            </a:xfrm>
            <a:prstGeom prst="line">
              <a:avLst/>
            </a:prstGeom>
            <a:noFill/>
            <a:ln w="38100">
              <a:solidFill>
                <a:srgbClr val="FF0000"/>
              </a:solidFill>
              <a:round/>
              <a:headEnd type="oval" w="med" len="med"/>
              <a:tailEnd/>
            </a:ln>
          </p:spPr>
          <p:txBody>
            <a:bodyPr/>
            <a:lstStyle/>
            <a:p>
              <a:endParaRPr lang="en-IN"/>
            </a:p>
          </p:txBody>
        </p:sp>
        <p:graphicFrame>
          <p:nvGraphicFramePr>
            <p:cNvPr id="528" name="Object 8">
              <a:extLst>
                <a:ext uri="{FF2B5EF4-FFF2-40B4-BE49-F238E27FC236}">
                  <a16:creationId xmlns:a16="http://schemas.microsoft.com/office/drawing/2014/main" id="{CA9EE62C-1263-4375-A771-18D1CCFB0210}"/>
                </a:ext>
              </a:extLst>
            </p:cNvPr>
            <p:cNvGraphicFramePr>
              <a:graphicFrameLocks noChangeAspect="1"/>
            </p:cNvGraphicFramePr>
            <p:nvPr/>
          </p:nvGraphicFramePr>
          <p:xfrm>
            <a:off x="979488" y="5681663"/>
            <a:ext cx="666750" cy="412750"/>
          </p:xfrm>
          <a:graphic>
            <a:graphicData uri="http://schemas.openxmlformats.org/presentationml/2006/ole">
              <mc:AlternateContent xmlns:mc="http://schemas.openxmlformats.org/markup-compatibility/2006">
                <mc:Choice xmlns:v="urn:schemas-microsoft-com:vml" Requires="v">
                  <p:oleObj spid="_x0000_s7183" name="Equation" r:id="rId15" imgW="266400" imgH="164880" progId="">
                    <p:embed/>
                  </p:oleObj>
                </mc:Choice>
                <mc:Fallback>
                  <p:oleObj name="Equation" r:id="rId15" imgW="266400" imgH="164880" progId="">
                    <p:embed/>
                    <p:pic>
                      <p:nvPicPr>
                        <p:cNvPr id="528" name="Object 8">
                          <a:extLst>
                            <a:ext uri="{FF2B5EF4-FFF2-40B4-BE49-F238E27FC236}">
                              <a16:creationId xmlns:a16="http://schemas.microsoft.com/office/drawing/2014/main" id="{CA9EE62C-1263-4375-A771-18D1CCFB021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9488" y="5681663"/>
                          <a:ext cx="666750" cy="412750"/>
                        </a:xfrm>
                        <a:prstGeom prst="rect">
                          <a:avLst/>
                        </a:prstGeom>
                        <a:solidFill>
                          <a:schemeClr val="accent1">
                            <a:lumMod val="50000"/>
                          </a:schemeClr>
                        </a:solidFill>
                        <a:ln>
                          <a:noFill/>
                        </a:ln>
                        <a:effectLst/>
                      </p:spPr>
                    </p:pic>
                  </p:oleObj>
                </mc:Fallback>
              </mc:AlternateContent>
            </a:graphicData>
          </a:graphic>
        </p:graphicFrame>
        <p:sp>
          <p:nvSpPr>
            <p:cNvPr id="529" name="Line 55">
              <a:extLst>
                <a:ext uri="{FF2B5EF4-FFF2-40B4-BE49-F238E27FC236}">
                  <a16:creationId xmlns:a16="http://schemas.microsoft.com/office/drawing/2014/main" id="{62EBD8ED-02C4-42EC-BBDE-50243037DB6A}"/>
                </a:ext>
              </a:extLst>
            </p:cNvPr>
            <p:cNvSpPr>
              <a:spLocks noChangeShapeType="1"/>
            </p:cNvSpPr>
            <p:nvPr/>
          </p:nvSpPr>
          <p:spPr bwMode="auto">
            <a:xfrm>
              <a:off x="4167188" y="5059363"/>
              <a:ext cx="304800" cy="0"/>
            </a:xfrm>
            <a:prstGeom prst="line">
              <a:avLst/>
            </a:prstGeom>
            <a:noFill/>
            <a:ln w="38100">
              <a:solidFill>
                <a:srgbClr val="FF0000"/>
              </a:solidFill>
              <a:round/>
              <a:headEnd type="diamond" w="med" len="med"/>
              <a:tailEnd type="triangle" w="med" len="med"/>
            </a:ln>
          </p:spPr>
          <p:txBody>
            <a:bodyPr/>
            <a:lstStyle/>
            <a:p>
              <a:endParaRPr lang="en-IN"/>
            </a:p>
          </p:txBody>
        </p:sp>
        <p:sp>
          <p:nvSpPr>
            <p:cNvPr id="530" name="Line 56">
              <a:extLst>
                <a:ext uri="{FF2B5EF4-FFF2-40B4-BE49-F238E27FC236}">
                  <a16:creationId xmlns:a16="http://schemas.microsoft.com/office/drawing/2014/main" id="{9C63B780-40BC-4135-A9A4-8A5B59662BBB}"/>
                </a:ext>
              </a:extLst>
            </p:cNvPr>
            <p:cNvSpPr>
              <a:spLocks noChangeShapeType="1"/>
            </p:cNvSpPr>
            <p:nvPr/>
          </p:nvSpPr>
          <p:spPr bwMode="auto">
            <a:xfrm flipH="1" flipV="1">
              <a:off x="3709988" y="4830763"/>
              <a:ext cx="457200" cy="228600"/>
            </a:xfrm>
            <a:prstGeom prst="line">
              <a:avLst/>
            </a:prstGeom>
            <a:noFill/>
            <a:ln w="12700">
              <a:solidFill>
                <a:srgbClr val="FF3333"/>
              </a:solidFill>
              <a:round/>
              <a:headEnd type="diamond" w="med" len="med"/>
              <a:tailEnd/>
            </a:ln>
          </p:spPr>
          <p:txBody>
            <a:bodyPr/>
            <a:lstStyle/>
            <a:p>
              <a:endParaRPr lang="en-IN"/>
            </a:p>
          </p:txBody>
        </p:sp>
        <p:sp>
          <p:nvSpPr>
            <p:cNvPr id="531" name="Line 57">
              <a:extLst>
                <a:ext uri="{FF2B5EF4-FFF2-40B4-BE49-F238E27FC236}">
                  <a16:creationId xmlns:a16="http://schemas.microsoft.com/office/drawing/2014/main" id="{7CE348DC-4101-4917-A9B4-449D5C89E1A6}"/>
                </a:ext>
              </a:extLst>
            </p:cNvPr>
            <p:cNvSpPr>
              <a:spLocks noChangeShapeType="1"/>
            </p:cNvSpPr>
            <p:nvPr/>
          </p:nvSpPr>
          <p:spPr bwMode="auto">
            <a:xfrm flipV="1">
              <a:off x="3875088" y="4945063"/>
              <a:ext cx="25400" cy="965200"/>
            </a:xfrm>
            <a:prstGeom prst="line">
              <a:avLst/>
            </a:prstGeom>
            <a:noFill/>
            <a:ln w="28575">
              <a:solidFill>
                <a:srgbClr val="FF0000"/>
              </a:solidFill>
              <a:prstDash val="dash"/>
              <a:round/>
              <a:headEnd/>
              <a:tailEnd type="triangle" w="med" len="med"/>
            </a:ln>
          </p:spPr>
          <p:txBody>
            <a:bodyPr/>
            <a:lstStyle/>
            <a:p>
              <a:endParaRPr lang="en-IN"/>
            </a:p>
          </p:txBody>
        </p:sp>
        <p:sp>
          <p:nvSpPr>
            <p:cNvPr id="532" name="Line 58">
              <a:extLst>
                <a:ext uri="{FF2B5EF4-FFF2-40B4-BE49-F238E27FC236}">
                  <a16:creationId xmlns:a16="http://schemas.microsoft.com/office/drawing/2014/main" id="{024B63AC-E5B2-4E36-85A7-5D2154F515B3}"/>
                </a:ext>
              </a:extLst>
            </p:cNvPr>
            <p:cNvSpPr>
              <a:spLocks noChangeShapeType="1"/>
            </p:cNvSpPr>
            <p:nvPr/>
          </p:nvSpPr>
          <p:spPr bwMode="auto">
            <a:xfrm>
              <a:off x="3341688" y="5910263"/>
              <a:ext cx="533400" cy="0"/>
            </a:xfrm>
            <a:prstGeom prst="line">
              <a:avLst/>
            </a:prstGeom>
            <a:noFill/>
            <a:ln w="28575">
              <a:solidFill>
                <a:srgbClr val="FF0000"/>
              </a:solidFill>
              <a:prstDash val="dash"/>
              <a:round/>
              <a:headEnd/>
              <a:tailEnd/>
            </a:ln>
          </p:spPr>
          <p:txBody>
            <a:bodyPr/>
            <a:lstStyle/>
            <a:p>
              <a:endParaRPr lang="en-IN"/>
            </a:p>
          </p:txBody>
        </p:sp>
        <p:sp>
          <p:nvSpPr>
            <p:cNvPr id="533" name="AutoShape 59">
              <a:extLst>
                <a:ext uri="{FF2B5EF4-FFF2-40B4-BE49-F238E27FC236}">
                  <a16:creationId xmlns:a16="http://schemas.microsoft.com/office/drawing/2014/main" id="{B0EA5B5A-2D16-4B08-98D7-835181D2FF0E}"/>
                </a:ext>
              </a:extLst>
            </p:cNvPr>
            <p:cNvSpPr>
              <a:spLocks noChangeArrowheads="1"/>
            </p:cNvSpPr>
            <p:nvPr/>
          </p:nvSpPr>
          <p:spPr bwMode="auto">
            <a:xfrm>
              <a:off x="4471988" y="45212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TH0</a:t>
              </a:r>
            </a:p>
            <a:p>
              <a:pPr algn="ctr"/>
              <a:r>
                <a:rPr lang="en-US" sz="2400" b="1">
                  <a:solidFill>
                    <a:schemeClr val="tx1"/>
                  </a:solidFill>
                  <a:latin typeface="Calibri" pitchFamily="34" charset="0"/>
                </a:rPr>
                <a:t>(8 Bit)</a:t>
              </a:r>
            </a:p>
          </p:txBody>
        </p:sp>
        <p:sp>
          <p:nvSpPr>
            <p:cNvPr id="534" name="Text Box 60">
              <a:extLst>
                <a:ext uri="{FF2B5EF4-FFF2-40B4-BE49-F238E27FC236}">
                  <a16:creationId xmlns:a16="http://schemas.microsoft.com/office/drawing/2014/main" id="{9CB6342F-221A-4A34-997D-7C8B08B1AD59}"/>
                </a:ext>
              </a:extLst>
            </p:cNvPr>
            <p:cNvSpPr txBox="1">
              <a:spLocks noChangeArrowheads="1"/>
            </p:cNvSpPr>
            <p:nvPr/>
          </p:nvSpPr>
          <p:spPr bwMode="auto">
            <a:xfrm>
              <a:off x="7431088" y="4843463"/>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535" name="AutoShape 61">
              <a:extLst>
                <a:ext uri="{FF2B5EF4-FFF2-40B4-BE49-F238E27FC236}">
                  <a16:creationId xmlns:a16="http://schemas.microsoft.com/office/drawing/2014/main" id="{C77A1A74-3ADB-46A7-AD7B-A1A45E5E985F}"/>
                </a:ext>
              </a:extLst>
            </p:cNvPr>
            <p:cNvSpPr>
              <a:spLocks noChangeArrowheads="1"/>
            </p:cNvSpPr>
            <p:nvPr/>
          </p:nvSpPr>
          <p:spPr bwMode="auto">
            <a:xfrm>
              <a:off x="5932488" y="450056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TF1</a:t>
              </a:r>
            </a:p>
          </p:txBody>
        </p:sp>
        <p:sp>
          <p:nvSpPr>
            <p:cNvPr id="536" name="Line 62">
              <a:extLst>
                <a:ext uri="{FF2B5EF4-FFF2-40B4-BE49-F238E27FC236}">
                  <a16:creationId xmlns:a16="http://schemas.microsoft.com/office/drawing/2014/main" id="{D31EFCFA-2CBE-46C8-8311-D171C18875C2}"/>
                </a:ext>
              </a:extLst>
            </p:cNvPr>
            <p:cNvSpPr>
              <a:spLocks noChangeShapeType="1"/>
            </p:cNvSpPr>
            <p:nvPr/>
          </p:nvSpPr>
          <p:spPr bwMode="auto">
            <a:xfrm flipV="1">
              <a:off x="5654675" y="5033963"/>
              <a:ext cx="277813" cy="1587"/>
            </a:xfrm>
            <a:prstGeom prst="line">
              <a:avLst/>
            </a:prstGeom>
            <a:noFill/>
            <a:ln w="38100">
              <a:solidFill>
                <a:srgbClr val="FF0000"/>
              </a:solidFill>
              <a:round/>
              <a:headEnd/>
              <a:tailEnd type="triangle" w="med" len="med"/>
            </a:ln>
          </p:spPr>
          <p:txBody>
            <a:bodyPr/>
            <a:lstStyle/>
            <a:p>
              <a:endParaRPr lang="en-IN"/>
            </a:p>
          </p:txBody>
        </p:sp>
        <p:sp>
          <p:nvSpPr>
            <p:cNvPr id="537" name="Line 63">
              <a:extLst>
                <a:ext uri="{FF2B5EF4-FFF2-40B4-BE49-F238E27FC236}">
                  <a16:creationId xmlns:a16="http://schemas.microsoft.com/office/drawing/2014/main" id="{A17094B3-6BFE-4339-A09C-7F40CA661BBF}"/>
                </a:ext>
              </a:extLst>
            </p:cNvPr>
            <p:cNvSpPr>
              <a:spLocks noChangeShapeType="1"/>
            </p:cNvSpPr>
            <p:nvPr/>
          </p:nvSpPr>
          <p:spPr bwMode="auto">
            <a:xfrm flipV="1">
              <a:off x="7088188" y="5033963"/>
              <a:ext cx="381000" cy="1587"/>
            </a:xfrm>
            <a:prstGeom prst="line">
              <a:avLst/>
            </a:prstGeom>
            <a:noFill/>
            <a:ln w="38100">
              <a:solidFill>
                <a:srgbClr val="FF0000"/>
              </a:solidFill>
              <a:round/>
              <a:headEnd/>
              <a:tailEnd type="triangle" w="med" len="med"/>
            </a:ln>
          </p:spPr>
          <p:txBody>
            <a:bodyPr/>
            <a:lstStyle/>
            <a:p>
              <a:endParaRPr lang="en-IN"/>
            </a:p>
          </p:txBody>
        </p:sp>
      </p:grpSp>
      <p:graphicFrame>
        <p:nvGraphicFramePr>
          <p:cNvPr id="539" name="Table 13">
            <a:extLst>
              <a:ext uri="{FF2B5EF4-FFF2-40B4-BE49-F238E27FC236}">
                <a16:creationId xmlns:a16="http://schemas.microsoft.com/office/drawing/2014/main" id="{DA939F0B-28CA-49E9-BECA-8A1C97BF0459}"/>
              </a:ext>
            </a:extLst>
          </p:cNvPr>
          <p:cNvGraphicFramePr>
            <a:graphicFrameLocks noGrp="1"/>
          </p:cNvGraphicFramePr>
          <p:nvPr>
            <p:extLst>
              <p:ext uri="{D42A27DB-BD31-4B8C-83A1-F6EECF244321}">
                <p14:modId xmlns:p14="http://schemas.microsoft.com/office/powerpoint/2010/main" val="2741593294"/>
              </p:ext>
            </p:extLst>
          </p:nvPr>
        </p:nvGraphicFramePr>
        <p:xfrm>
          <a:off x="8376444" y="2025767"/>
          <a:ext cx="3739356" cy="1036320"/>
        </p:xfrm>
        <a:graphic>
          <a:graphicData uri="http://schemas.openxmlformats.org/drawingml/2006/table">
            <a:tbl>
              <a:tblPr firstRow="1" bandRow="1">
                <a:tableStyleId>{8EC20E35-A176-4012-BC5E-935CFFF8708E}</a:tableStyleId>
              </a:tblPr>
              <a:tblGrid>
                <a:gridCol w="1246452">
                  <a:extLst>
                    <a:ext uri="{9D8B030D-6E8A-4147-A177-3AD203B41FA5}">
                      <a16:colId xmlns:a16="http://schemas.microsoft.com/office/drawing/2014/main" val="4130295340"/>
                    </a:ext>
                  </a:extLst>
                </a:gridCol>
                <a:gridCol w="1246452">
                  <a:extLst>
                    <a:ext uri="{9D8B030D-6E8A-4147-A177-3AD203B41FA5}">
                      <a16:colId xmlns:a16="http://schemas.microsoft.com/office/drawing/2014/main" val="3689456285"/>
                    </a:ext>
                  </a:extLst>
                </a:gridCol>
                <a:gridCol w="1246452">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1</a:t>
                      </a:r>
                      <a:endParaRPr lang="en-IN" sz="2800" dirty="0"/>
                    </a:p>
                  </a:txBody>
                  <a:tcPr/>
                </a:tc>
                <a:tc>
                  <a:txBody>
                    <a:bodyPr/>
                    <a:lstStyle/>
                    <a:p>
                      <a:pPr algn="ctr"/>
                      <a:r>
                        <a:rPr lang="en-US" sz="2800" dirty="0"/>
                        <a:t>1</a:t>
                      </a:r>
                      <a:endParaRPr lang="en-IN" sz="2800" dirty="0"/>
                    </a:p>
                  </a:txBody>
                  <a:tcPr/>
                </a:tc>
                <a:tc>
                  <a:txBody>
                    <a:bodyPr/>
                    <a:lstStyle/>
                    <a:p>
                      <a:pPr algn="ctr"/>
                      <a:r>
                        <a:rPr lang="en-US" sz="2800" dirty="0"/>
                        <a:t>3</a:t>
                      </a:r>
                      <a:endParaRPr lang="en-IN" sz="2800" dirty="0"/>
                    </a:p>
                  </a:txBody>
                  <a:tcPr/>
                </a:tc>
                <a:extLst>
                  <a:ext uri="{0D108BD9-81ED-4DB2-BD59-A6C34878D82A}">
                    <a16:rowId xmlns:a16="http://schemas.microsoft.com/office/drawing/2014/main" val="1783089939"/>
                  </a:ext>
                </a:extLst>
              </a:tr>
            </a:tbl>
          </a:graphicData>
        </a:graphic>
      </p:graphicFrame>
      <p:sp>
        <p:nvSpPr>
          <p:cNvPr id="541" name="TextBox 540">
            <a:extLst>
              <a:ext uri="{FF2B5EF4-FFF2-40B4-BE49-F238E27FC236}">
                <a16:creationId xmlns:a16="http://schemas.microsoft.com/office/drawing/2014/main" id="{CCF2A4B2-C5D1-4D8B-87F7-037AF3C1C67B}"/>
              </a:ext>
            </a:extLst>
          </p:cNvPr>
          <p:cNvSpPr txBox="1"/>
          <p:nvPr/>
        </p:nvSpPr>
        <p:spPr>
          <a:xfrm>
            <a:off x="0" y="4724400"/>
            <a:ext cx="12039600" cy="1685846"/>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Mode 3 is different for Timer0 and Timer1. When the </a:t>
            </a:r>
            <a:r>
              <a:rPr lang="en-US" sz="2400" dirty="0">
                <a:solidFill>
                  <a:srgbClr val="00B050"/>
                </a:solidFill>
              </a:rPr>
              <a:t>Timer0 </a:t>
            </a:r>
            <a:r>
              <a:rPr lang="en-US" sz="2400" dirty="0"/>
              <a:t>is working in </a:t>
            </a:r>
            <a:r>
              <a:rPr lang="en-US" sz="2400" dirty="0">
                <a:solidFill>
                  <a:srgbClr val="00B050"/>
                </a:solidFill>
              </a:rPr>
              <a:t>mode 3</a:t>
            </a:r>
            <a:r>
              <a:rPr lang="en-US" sz="2400" dirty="0"/>
              <a:t>, the </a:t>
            </a:r>
            <a:r>
              <a:rPr lang="en-US" sz="2400" dirty="0">
                <a:solidFill>
                  <a:srgbClr val="00B050"/>
                </a:solidFill>
              </a:rPr>
              <a:t>TL0</a:t>
            </a:r>
            <a:r>
              <a:rPr lang="en-US" sz="2400" dirty="0"/>
              <a:t> will be used as an </a:t>
            </a:r>
            <a:r>
              <a:rPr lang="en-US" sz="2400" dirty="0">
                <a:solidFill>
                  <a:srgbClr val="00B050"/>
                </a:solidFill>
              </a:rPr>
              <a:t>8-bit timer/counter</a:t>
            </a:r>
            <a:r>
              <a:rPr lang="en-US" sz="2400" dirty="0"/>
              <a:t>. It will be controlled by the standard Timer0 control bits, </a:t>
            </a:r>
            <a:r>
              <a:rPr lang="en-US" sz="2400" dirty="0">
                <a:solidFill>
                  <a:srgbClr val="00B050"/>
                </a:solidFill>
              </a:rPr>
              <a:t>T0 and INT0 </a:t>
            </a:r>
            <a:r>
              <a:rPr lang="en-US" sz="2400" dirty="0"/>
              <a:t>inputs</a:t>
            </a:r>
            <a:endParaRPr lang="en-IN" sz="2400" dirty="0"/>
          </a:p>
        </p:txBody>
      </p:sp>
    </p:spTree>
    <p:extLst>
      <p:ext uri="{BB962C8B-B14F-4D97-AF65-F5344CB8AC3E}">
        <p14:creationId xmlns:p14="http://schemas.microsoft.com/office/powerpoint/2010/main" val="378206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E56917-E7AE-4FD8-BAD0-A43DDE025700}"/>
              </a:ext>
            </a:extLst>
          </p:cNvPr>
          <p:cNvSpPr txBox="1"/>
          <p:nvPr/>
        </p:nvSpPr>
        <p:spPr>
          <a:xfrm>
            <a:off x="2971800" y="3581376"/>
            <a:ext cx="6096000"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 </a:t>
            </a:r>
            <a:endParaRPr lang="en-IN" dirty="0"/>
          </a:p>
        </p:txBody>
      </p:sp>
      <p:sp>
        <p:nvSpPr>
          <p:cNvPr id="6" name="Title 45">
            <a:extLst>
              <a:ext uri="{FF2B5EF4-FFF2-40B4-BE49-F238E27FC236}">
                <a16:creationId xmlns:a16="http://schemas.microsoft.com/office/drawing/2014/main" id="{9E8877FF-8F09-4246-9803-5FA664B7A582}"/>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7" name="Title 45">
            <a:extLst>
              <a:ext uri="{FF2B5EF4-FFF2-40B4-BE49-F238E27FC236}">
                <a16:creationId xmlns:a16="http://schemas.microsoft.com/office/drawing/2014/main" id="{C47D6F29-ADE8-4268-BEA4-B62ED68F7A41}"/>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3</a:t>
            </a:r>
          </a:p>
        </p:txBody>
      </p:sp>
      <p:sp>
        <p:nvSpPr>
          <p:cNvPr id="9" name="TextBox 8">
            <a:extLst>
              <a:ext uri="{FF2B5EF4-FFF2-40B4-BE49-F238E27FC236}">
                <a16:creationId xmlns:a16="http://schemas.microsoft.com/office/drawing/2014/main" id="{8328EBA6-7C81-44B8-A51F-3D3B550C33DD}"/>
              </a:ext>
            </a:extLst>
          </p:cNvPr>
          <p:cNvSpPr txBox="1"/>
          <p:nvPr/>
        </p:nvSpPr>
        <p:spPr>
          <a:xfrm>
            <a:off x="195943" y="1028519"/>
            <a:ext cx="11963400" cy="3901837"/>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sz="2400" dirty="0"/>
              <a:t>When the TL0 overflows from FFH to 00H, then the TF0 of TCON register will be high (set)</a:t>
            </a:r>
          </a:p>
          <a:p>
            <a:r>
              <a:rPr lang="en-US" sz="2400" dirty="0"/>
              <a:t>The </a:t>
            </a:r>
            <a:r>
              <a:rPr lang="en-US" sz="2400" dirty="0">
                <a:solidFill>
                  <a:srgbClr val="00B050"/>
                </a:solidFill>
              </a:rPr>
              <a:t>TH0</a:t>
            </a:r>
            <a:r>
              <a:rPr lang="en-US" sz="2400" dirty="0"/>
              <a:t> is used as an </a:t>
            </a:r>
            <a:r>
              <a:rPr lang="en-US" sz="2400" dirty="0">
                <a:solidFill>
                  <a:srgbClr val="00B050"/>
                </a:solidFill>
              </a:rPr>
              <a:t>8-bit timer </a:t>
            </a:r>
            <a:r>
              <a:rPr lang="en-US" sz="2400" dirty="0"/>
              <a:t>but </a:t>
            </a:r>
            <a:r>
              <a:rPr lang="en-US" sz="2400" dirty="0">
                <a:solidFill>
                  <a:srgbClr val="00B050"/>
                </a:solidFill>
              </a:rPr>
              <a:t>not the counter</a:t>
            </a:r>
            <a:r>
              <a:rPr lang="en-US" sz="2400" dirty="0"/>
              <a:t>. </a:t>
            </a:r>
          </a:p>
          <a:p>
            <a:r>
              <a:rPr lang="en-US" sz="2400" dirty="0"/>
              <a:t>This is controlled by Timer1 Control bit </a:t>
            </a:r>
            <a:r>
              <a:rPr lang="en-US" sz="2400" dirty="0">
                <a:solidFill>
                  <a:srgbClr val="00B050"/>
                </a:solidFill>
              </a:rPr>
              <a:t>TR1</a:t>
            </a:r>
            <a:r>
              <a:rPr lang="en-US" sz="2400" dirty="0"/>
              <a:t>. </a:t>
            </a:r>
          </a:p>
          <a:p>
            <a:r>
              <a:rPr lang="en-US" sz="2400" dirty="0"/>
              <a:t>When the TH0 overflows from FFH to 00H, then TF1 is set to 1. </a:t>
            </a:r>
          </a:p>
          <a:p>
            <a:r>
              <a:rPr lang="en-US" sz="2400" b="0" i="0" dirty="0">
                <a:solidFill>
                  <a:srgbClr val="000000"/>
                </a:solidFill>
                <a:effectLst/>
                <a:latin typeface="Arial" panose="020B0604020202020204" pitchFamily="34" charset="0"/>
              </a:rPr>
              <a:t>When the Timer1 is working in Mode 3, it simply holds the count but does not run. </a:t>
            </a:r>
          </a:p>
          <a:p>
            <a:r>
              <a:rPr lang="en-US" sz="2400" b="0" i="0" dirty="0">
                <a:solidFill>
                  <a:srgbClr val="000000"/>
                </a:solidFill>
                <a:effectLst/>
                <a:latin typeface="Arial" panose="020B0604020202020204" pitchFamily="34" charset="0"/>
              </a:rPr>
              <a:t>When Timer0 is in mode 3, the Timer1 is configured in one of the mode 0, 1 and 2. </a:t>
            </a:r>
          </a:p>
        </p:txBody>
      </p:sp>
    </p:spTree>
    <p:extLst>
      <p:ext uri="{BB962C8B-B14F-4D97-AF65-F5344CB8AC3E}">
        <p14:creationId xmlns:p14="http://schemas.microsoft.com/office/powerpoint/2010/main" val="4062419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5F0B8A-6612-4861-B317-31666EAE915B}"/>
              </a:ext>
            </a:extLst>
          </p:cNvPr>
          <p:cNvSpPr txBox="1"/>
          <p:nvPr/>
        </p:nvSpPr>
        <p:spPr>
          <a:xfrm>
            <a:off x="190500" y="1078596"/>
            <a:ext cx="11811000" cy="3903504"/>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ea typeface="Calibri" pitchFamily="34" charset="0"/>
              </a:defRPr>
            </a:lvl1pPr>
          </a:lstStyle>
          <a:p>
            <a:r>
              <a:rPr lang="en-US" dirty="0"/>
              <a:t>In this case, the Timer1 cannot interrupt the microcontroller. When the TF1 is used by TH0 timer, the Timer1 is used as </a:t>
            </a:r>
            <a:r>
              <a:rPr lang="en-US" dirty="0">
                <a:solidFill>
                  <a:srgbClr val="00B050"/>
                </a:solidFill>
              </a:rPr>
              <a:t>Baud Rate </a:t>
            </a:r>
            <a:r>
              <a:rPr lang="en-US" dirty="0"/>
              <a:t>Generator.</a:t>
            </a:r>
          </a:p>
          <a:p>
            <a:r>
              <a:rPr lang="en-US" dirty="0"/>
              <a:t>If the </a:t>
            </a:r>
            <a:r>
              <a:rPr lang="en-US" dirty="0">
                <a:solidFill>
                  <a:srgbClr val="00B050"/>
                </a:solidFill>
              </a:rPr>
              <a:t>Timer0</a:t>
            </a:r>
            <a:r>
              <a:rPr lang="en-US" dirty="0"/>
              <a:t> is in </a:t>
            </a:r>
            <a:r>
              <a:rPr lang="en-US" dirty="0">
                <a:solidFill>
                  <a:srgbClr val="00B050"/>
                </a:solidFill>
              </a:rPr>
              <a:t>mode3</a:t>
            </a:r>
            <a:r>
              <a:rPr lang="en-US" dirty="0"/>
              <a:t>, and </a:t>
            </a:r>
            <a:r>
              <a:rPr lang="en-US" dirty="0">
                <a:solidFill>
                  <a:srgbClr val="00B050"/>
                </a:solidFill>
              </a:rPr>
              <a:t>Timer1</a:t>
            </a:r>
            <a:r>
              <a:rPr lang="en-US" dirty="0"/>
              <a:t> is working on either </a:t>
            </a:r>
            <a:r>
              <a:rPr lang="en-US" dirty="0">
                <a:solidFill>
                  <a:srgbClr val="00B050"/>
                </a:solidFill>
              </a:rPr>
              <a:t>0, 1 or 2</a:t>
            </a:r>
            <a:r>
              <a:rPr lang="en-US" dirty="0"/>
              <a:t>, then the run control (</a:t>
            </a:r>
            <a:r>
              <a:rPr lang="en-US" dirty="0">
                <a:solidFill>
                  <a:srgbClr val="00B050"/>
                </a:solidFill>
              </a:rPr>
              <a:t>TR1</a:t>
            </a:r>
            <a:r>
              <a:rPr lang="en-US" dirty="0"/>
              <a:t>) of the </a:t>
            </a:r>
            <a:r>
              <a:rPr lang="en-US" dirty="0">
                <a:solidFill>
                  <a:srgbClr val="00B050"/>
                </a:solidFill>
              </a:rPr>
              <a:t>Timer1</a:t>
            </a:r>
            <a:r>
              <a:rPr lang="en-US" dirty="0"/>
              <a:t> is activated when the </a:t>
            </a:r>
            <a:r>
              <a:rPr lang="en-US" dirty="0">
                <a:solidFill>
                  <a:srgbClr val="00B050"/>
                </a:solidFill>
              </a:rPr>
              <a:t>gate bit </a:t>
            </a:r>
            <a:r>
              <a:rPr lang="en-US" dirty="0"/>
              <a:t>is </a:t>
            </a:r>
            <a:r>
              <a:rPr lang="en-US" dirty="0">
                <a:solidFill>
                  <a:srgbClr val="00B050"/>
                </a:solidFill>
              </a:rPr>
              <a:t>low</a:t>
            </a:r>
            <a:r>
              <a:rPr lang="en-US" dirty="0"/>
              <a:t> or </a:t>
            </a:r>
            <a:r>
              <a:rPr lang="en-US" dirty="0">
                <a:solidFill>
                  <a:srgbClr val="00B050"/>
                </a:solidFill>
              </a:rPr>
              <a:t>INT1</a:t>
            </a:r>
            <a:r>
              <a:rPr lang="en-US" dirty="0"/>
              <a:t> is </a:t>
            </a:r>
            <a:r>
              <a:rPr lang="en-US" dirty="0">
                <a:solidFill>
                  <a:srgbClr val="00B050"/>
                </a:solidFill>
              </a:rPr>
              <a:t>high</a:t>
            </a:r>
            <a:r>
              <a:rPr lang="en-US" dirty="0"/>
              <a:t>. </a:t>
            </a:r>
          </a:p>
          <a:p>
            <a:r>
              <a:rPr lang="en-US" dirty="0"/>
              <a:t>The run control is deactivated when the gate is high and INT1 is low. </a:t>
            </a:r>
          </a:p>
        </p:txBody>
      </p:sp>
      <p:sp>
        <p:nvSpPr>
          <p:cNvPr id="6" name="Title 45">
            <a:extLst>
              <a:ext uri="{FF2B5EF4-FFF2-40B4-BE49-F238E27FC236}">
                <a16:creationId xmlns:a16="http://schemas.microsoft.com/office/drawing/2014/main" id="{B89D791A-4203-47F3-A2D2-B35121EBD209}"/>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7" name="Title 45">
            <a:extLst>
              <a:ext uri="{FF2B5EF4-FFF2-40B4-BE49-F238E27FC236}">
                <a16:creationId xmlns:a16="http://schemas.microsoft.com/office/drawing/2014/main" id="{57F42925-0F8E-4698-A176-9DBAEBABBF59}"/>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0 – </a:t>
            </a:r>
            <a:r>
              <a:rPr lang="en-US" sz="2800" b="1" dirty="0">
                <a:solidFill>
                  <a:srgbClr val="00B0F0"/>
                </a:solidFill>
                <a:ea typeface="Calibri" pitchFamily="34" charset="0"/>
              </a:rPr>
              <a:t>Mode 3</a:t>
            </a:r>
          </a:p>
        </p:txBody>
      </p:sp>
    </p:spTree>
    <p:extLst>
      <p:ext uri="{BB962C8B-B14F-4D97-AF65-F5344CB8AC3E}">
        <p14:creationId xmlns:p14="http://schemas.microsoft.com/office/powerpoint/2010/main" val="2341441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2C77240-EF83-4B40-9378-3B34EF6CA78D}"/>
              </a:ext>
            </a:extLst>
          </p:cNvPr>
          <p:cNvGrpSpPr/>
          <p:nvPr/>
        </p:nvGrpSpPr>
        <p:grpSpPr>
          <a:xfrm>
            <a:off x="969963" y="1600200"/>
            <a:ext cx="9024937" cy="4932363"/>
            <a:chOff x="969963" y="1600200"/>
            <a:chExt cx="9024937" cy="4932363"/>
          </a:xfrm>
        </p:grpSpPr>
        <p:sp>
          <p:nvSpPr>
            <p:cNvPr id="4" name="AutoShape 6">
              <a:extLst>
                <a:ext uri="{FF2B5EF4-FFF2-40B4-BE49-F238E27FC236}">
                  <a16:creationId xmlns:a16="http://schemas.microsoft.com/office/drawing/2014/main" id="{84B037E0-F889-43CF-B3A3-51965BC84374}"/>
                </a:ext>
              </a:extLst>
            </p:cNvPr>
            <p:cNvSpPr>
              <a:spLocks noChangeArrowheads="1"/>
            </p:cNvSpPr>
            <p:nvPr/>
          </p:nvSpPr>
          <p:spPr bwMode="auto">
            <a:xfrm>
              <a:off x="1612900" y="160020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OSC</a:t>
              </a:r>
            </a:p>
          </p:txBody>
        </p:sp>
        <p:sp>
          <p:nvSpPr>
            <p:cNvPr id="5" name="AutoShape 11">
              <a:extLst>
                <a:ext uri="{FF2B5EF4-FFF2-40B4-BE49-F238E27FC236}">
                  <a16:creationId xmlns:a16="http://schemas.microsoft.com/office/drawing/2014/main" id="{7D4560A9-6BD8-49C0-ACAE-2F7FCB1F7116}"/>
                </a:ext>
              </a:extLst>
            </p:cNvPr>
            <p:cNvSpPr>
              <a:spLocks noChangeArrowheads="1"/>
            </p:cNvSpPr>
            <p:nvPr/>
          </p:nvSpPr>
          <p:spPr bwMode="auto">
            <a:xfrm>
              <a:off x="3187700" y="160020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÷12</a:t>
              </a:r>
            </a:p>
          </p:txBody>
        </p:sp>
        <p:sp>
          <p:nvSpPr>
            <p:cNvPr id="6" name="AutoShape 12">
              <a:extLst>
                <a:ext uri="{FF2B5EF4-FFF2-40B4-BE49-F238E27FC236}">
                  <a16:creationId xmlns:a16="http://schemas.microsoft.com/office/drawing/2014/main" id="{B8550E73-C7F9-4FE2-BB60-E05B2CEC16C4}"/>
                </a:ext>
              </a:extLst>
            </p:cNvPr>
            <p:cNvSpPr>
              <a:spLocks noChangeArrowheads="1"/>
            </p:cNvSpPr>
            <p:nvPr/>
          </p:nvSpPr>
          <p:spPr bwMode="auto">
            <a:xfrm rot="10800000">
              <a:off x="3086100" y="4927600"/>
              <a:ext cx="838200" cy="83820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7" name="AutoShape 15">
              <a:extLst>
                <a:ext uri="{FF2B5EF4-FFF2-40B4-BE49-F238E27FC236}">
                  <a16:creationId xmlns:a16="http://schemas.microsoft.com/office/drawing/2014/main" id="{93F7E105-5A12-4356-8919-FB48010FF3BE}"/>
                </a:ext>
              </a:extLst>
            </p:cNvPr>
            <p:cNvSpPr>
              <a:spLocks noChangeArrowheads="1"/>
            </p:cNvSpPr>
            <p:nvPr/>
          </p:nvSpPr>
          <p:spPr bwMode="auto">
            <a:xfrm>
              <a:off x="4584700" y="3962400"/>
              <a:ext cx="685800" cy="838200"/>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8" name="Group 18">
              <a:extLst>
                <a:ext uri="{FF2B5EF4-FFF2-40B4-BE49-F238E27FC236}">
                  <a16:creationId xmlns:a16="http://schemas.microsoft.com/office/drawing/2014/main" id="{15648CEF-7B6C-4ACE-93EE-D2CB2BA56B67}"/>
                </a:ext>
              </a:extLst>
            </p:cNvPr>
            <p:cNvGrpSpPr>
              <a:grpSpLocks/>
            </p:cNvGrpSpPr>
            <p:nvPr/>
          </p:nvGrpSpPr>
          <p:grpSpPr bwMode="auto">
            <a:xfrm>
              <a:off x="1981200" y="4876800"/>
              <a:ext cx="762000" cy="609600"/>
              <a:chOff x="3456" y="2400"/>
              <a:chExt cx="480" cy="384"/>
            </a:xfrm>
            <a:solidFill>
              <a:srgbClr val="00B0F0"/>
            </a:solidFill>
          </p:grpSpPr>
          <p:sp>
            <p:nvSpPr>
              <p:cNvPr id="9" name="AutoShape 16">
                <a:extLst>
                  <a:ext uri="{FF2B5EF4-FFF2-40B4-BE49-F238E27FC236}">
                    <a16:creationId xmlns:a16="http://schemas.microsoft.com/office/drawing/2014/main" id="{66950807-C4F4-4988-9C65-3D8E35CF138A}"/>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0" name="AutoShape 17">
                <a:extLst>
                  <a:ext uri="{FF2B5EF4-FFF2-40B4-BE49-F238E27FC236}">
                    <a16:creationId xmlns:a16="http://schemas.microsoft.com/office/drawing/2014/main" id="{2B1C9181-ADAF-41C9-A443-B9AF7193B29E}"/>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1" name="Line 19">
              <a:extLst>
                <a:ext uri="{FF2B5EF4-FFF2-40B4-BE49-F238E27FC236}">
                  <a16:creationId xmlns:a16="http://schemas.microsoft.com/office/drawing/2014/main" id="{4DA74CF0-E0FC-4F8C-A17B-88C52FE9C763}"/>
                </a:ext>
              </a:extLst>
            </p:cNvPr>
            <p:cNvSpPr>
              <a:spLocks noChangeShapeType="1"/>
            </p:cNvSpPr>
            <p:nvPr/>
          </p:nvSpPr>
          <p:spPr bwMode="auto">
            <a:xfrm>
              <a:off x="2489200" y="2019300"/>
              <a:ext cx="685800" cy="0"/>
            </a:xfrm>
            <a:prstGeom prst="line">
              <a:avLst/>
            </a:prstGeom>
            <a:noFill/>
            <a:ln w="38100">
              <a:solidFill>
                <a:srgbClr val="FF0000"/>
              </a:solidFill>
              <a:round/>
              <a:headEnd/>
              <a:tailEnd type="triangle" w="med" len="med"/>
            </a:ln>
          </p:spPr>
          <p:txBody>
            <a:bodyPr/>
            <a:lstStyle/>
            <a:p>
              <a:endParaRPr lang="en-IN"/>
            </a:p>
          </p:txBody>
        </p:sp>
        <p:sp>
          <p:nvSpPr>
            <p:cNvPr id="12" name="AutoShape 26">
              <a:extLst>
                <a:ext uri="{FF2B5EF4-FFF2-40B4-BE49-F238E27FC236}">
                  <a16:creationId xmlns:a16="http://schemas.microsoft.com/office/drawing/2014/main" id="{3BD82135-65E3-41B0-8136-568D25CAAD74}"/>
                </a:ext>
              </a:extLst>
            </p:cNvPr>
            <p:cNvSpPr>
              <a:spLocks noChangeArrowheads="1"/>
            </p:cNvSpPr>
            <p:nvPr/>
          </p:nvSpPr>
          <p:spPr bwMode="auto">
            <a:xfrm>
              <a:off x="6413500" y="23622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TL1</a:t>
              </a:r>
            </a:p>
          </p:txBody>
        </p:sp>
        <p:sp>
          <p:nvSpPr>
            <p:cNvPr id="13" name="Line 28">
              <a:extLst>
                <a:ext uri="{FF2B5EF4-FFF2-40B4-BE49-F238E27FC236}">
                  <a16:creationId xmlns:a16="http://schemas.microsoft.com/office/drawing/2014/main" id="{D2C92547-4FCC-49DA-A6E4-C27F8E27DB19}"/>
                </a:ext>
              </a:extLst>
            </p:cNvPr>
            <p:cNvSpPr>
              <a:spLocks noChangeShapeType="1"/>
            </p:cNvSpPr>
            <p:nvPr/>
          </p:nvSpPr>
          <p:spPr bwMode="auto">
            <a:xfrm>
              <a:off x="4660900" y="2743200"/>
              <a:ext cx="990600" cy="0"/>
            </a:xfrm>
            <a:prstGeom prst="line">
              <a:avLst/>
            </a:prstGeom>
            <a:noFill/>
            <a:ln w="38100">
              <a:solidFill>
                <a:srgbClr val="FF0000"/>
              </a:solidFill>
              <a:round/>
              <a:headEnd type="diamond" w="med" len="med"/>
              <a:tailEnd type="diamond" w="med" len="med"/>
            </a:ln>
          </p:spPr>
          <p:txBody>
            <a:bodyPr/>
            <a:lstStyle/>
            <a:p>
              <a:endParaRPr lang="en-IN"/>
            </a:p>
          </p:txBody>
        </p:sp>
        <p:sp>
          <p:nvSpPr>
            <p:cNvPr id="14" name="Line 29">
              <a:extLst>
                <a:ext uri="{FF2B5EF4-FFF2-40B4-BE49-F238E27FC236}">
                  <a16:creationId xmlns:a16="http://schemas.microsoft.com/office/drawing/2014/main" id="{19EB3E8A-F9DD-4D78-8F30-F2AE2768DAD8}"/>
                </a:ext>
              </a:extLst>
            </p:cNvPr>
            <p:cNvSpPr>
              <a:spLocks noChangeShapeType="1"/>
            </p:cNvSpPr>
            <p:nvPr/>
          </p:nvSpPr>
          <p:spPr bwMode="auto">
            <a:xfrm>
              <a:off x="4051300" y="2019300"/>
              <a:ext cx="304800" cy="0"/>
            </a:xfrm>
            <a:prstGeom prst="line">
              <a:avLst/>
            </a:prstGeom>
            <a:noFill/>
            <a:ln w="38100">
              <a:solidFill>
                <a:srgbClr val="FF0000"/>
              </a:solidFill>
              <a:round/>
              <a:headEnd/>
              <a:tailEnd/>
            </a:ln>
          </p:spPr>
          <p:txBody>
            <a:bodyPr/>
            <a:lstStyle/>
            <a:p>
              <a:endParaRPr lang="en-IN"/>
            </a:p>
          </p:txBody>
        </p:sp>
        <p:sp>
          <p:nvSpPr>
            <p:cNvPr id="15" name="Line 30">
              <a:extLst>
                <a:ext uri="{FF2B5EF4-FFF2-40B4-BE49-F238E27FC236}">
                  <a16:creationId xmlns:a16="http://schemas.microsoft.com/office/drawing/2014/main" id="{2113AF86-B3B9-4DE5-ADDB-884A16A9B2F9}"/>
                </a:ext>
              </a:extLst>
            </p:cNvPr>
            <p:cNvSpPr>
              <a:spLocks noChangeShapeType="1"/>
            </p:cNvSpPr>
            <p:nvPr/>
          </p:nvSpPr>
          <p:spPr bwMode="auto">
            <a:xfrm>
              <a:off x="2755900" y="5181600"/>
              <a:ext cx="419100" cy="0"/>
            </a:xfrm>
            <a:prstGeom prst="line">
              <a:avLst/>
            </a:prstGeom>
            <a:noFill/>
            <a:ln w="38100">
              <a:solidFill>
                <a:srgbClr val="FF0000"/>
              </a:solidFill>
              <a:round/>
              <a:headEnd/>
              <a:tailEnd type="triangle" w="med" len="med"/>
            </a:ln>
          </p:spPr>
          <p:txBody>
            <a:bodyPr/>
            <a:lstStyle/>
            <a:p>
              <a:endParaRPr lang="en-IN"/>
            </a:p>
          </p:txBody>
        </p:sp>
        <p:sp>
          <p:nvSpPr>
            <p:cNvPr id="16" name="Line 31">
              <a:extLst>
                <a:ext uri="{FF2B5EF4-FFF2-40B4-BE49-F238E27FC236}">
                  <a16:creationId xmlns:a16="http://schemas.microsoft.com/office/drawing/2014/main" id="{2B92E843-C63D-4CCB-BD65-6B6CE9151778}"/>
                </a:ext>
              </a:extLst>
            </p:cNvPr>
            <p:cNvSpPr>
              <a:spLocks noChangeShapeType="1"/>
            </p:cNvSpPr>
            <p:nvPr/>
          </p:nvSpPr>
          <p:spPr bwMode="auto">
            <a:xfrm>
              <a:off x="2222500" y="4191000"/>
              <a:ext cx="2362200" cy="0"/>
            </a:xfrm>
            <a:prstGeom prst="line">
              <a:avLst/>
            </a:prstGeom>
            <a:noFill/>
            <a:ln w="38100">
              <a:solidFill>
                <a:srgbClr val="FF0000"/>
              </a:solidFill>
              <a:round/>
              <a:headEnd type="oval" w="med" len="med"/>
              <a:tailEnd type="triangle" w="med" len="med"/>
            </a:ln>
          </p:spPr>
          <p:txBody>
            <a:bodyPr/>
            <a:lstStyle/>
            <a:p>
              <a:endParaRPr lang="en-IN"/>
            </a:p>
          </p:txBody>
        </p:sp>
        <p:sp>
          <p:nvSpPr>
            <p:cNvPr id="17" name="Line 32">
              <a:extLst>
                <a:ext uri="{FF2B5EF4-FFF2-40B4-BE49-F238E27FC236}">
                  <a16:creationId xmlns:a16="http://schemas.microsoft.com/office/drawing/2014/main" id="{2D3892DC-73AA-4E9C-9D11-C03015631A5E}"/>
                </a:ext>
              </a:extLst>
            </p:cNvPr>
            <p:cNvSpPr>
              <a:spLocks noChangeShapeType="1"/>
            </p:cNvSpPr>
            <p:nvPr/>
          </p:nvSpPr>
          <p:spPr bwMode="auto">
            <a:xfrm>
              <a:off x="3911600" y="5334000"/>
              <a:ext cx="381000" cy="0"/>
            </a:xfrm>
            <a:prstGeom prst="line">
              <a:avLst/>
            </a:prstGeom>
            <a:noFill/>
            <a:ln w="38100">
              <a:solidFill>
                <a:srgbClr val="FF0000"/>
              </a:solidFill>
              <a:round/>
              <a:headEnd/>
              <a:tailEnd/>
            </a:ln>
          </p:spPr>
          <p:txBody>
            <a:bodyPr/>
            <a:lstStyle/>
            <a:p>
              <a:endParaRPr lang="en-IN"/>
            </a:p>
          </p:txBody>
        </p:sp>
        <p:sp>
          <p:nvSpPr>
            <p:cNvPr id="18" name="Line 33">
              <a:extLst>
                <a:ext uri="{FF2B5EF4-FFF2-40B4-BE49-F238E27FC236}">
                  <a16:creationId xmlns:a16="http://schemas.microsoft.com/office/drawing/2014/main" id="{74C6729F-7CB5-4282-A3B8-BC5CA66C26B7}"/>
                </a:ext>
              </a:extLst>
            </p:cNvPr>
            <p:cNvSpPr>
              <a:spLocks noChangeShapeType="1"/>
            </p:cNvSpPr>
            <p:nvPr/>
          </p:nvSpPr>
          <p:spPr bwMode="auto">
            <a:xfrm>
              <a:off x="4279900" y="4572000"/>
              <a:ext cx="304800" cy="0"/>
            </a:xfrm>
            <a:prstGeom prst="line">
              <a:avLst/>
            </a:prstGeom>
            <a:noFill/>
            <a:ln w="38100">
              <a:solidFill>
                <a:srgbClr val="FF0000"/>
              </a:solidFill>
              <a:round/>
              <a:headEnd/>
              <a:tailEnd type="triangle" w="med" len="med"/>
            </a:ln>
          </p:spPr>
          <p:txBody>
            <a:bodyPr/>
            <a:lstStyle/>
            <a:p>
              <a:endParaRPr lang="en-IN"/>
            </a:p>
          </p:txBody>
        </p:sp>
        <p:sp>
          <p:nvSpPr>
            <p:cNvPr id="19" name="Line 34">
              <a:extLst>
                <a:ext uri="{FF2B5EF4-FFF2-40B4-BE49-F238E27FC236}">
                  <a16:creationId xmlns:a16="http://schemas.microsoft.com/office/drawing/2014/main" id="{8150DF2C-188E-4892-8B81-722BF59254BE}"/>
                </a:ext>
              </a:extLst>
            </p:cNvPr>
            <p:cNvSpPr>
              <a:spLocks noChangeShapeType="1"/>
            </p:cNvSpPr>
            <p:nvPr/>
          </p:nvSpPr>
          <p:spPr bwMode="auto">
            <a:xfrm flipV="1">
              <a:off x="2222500" y="3568700"/>
              <a:ext cx="2133600" cy="12700"/>
            </a:xfrm>
            <a:prstGeom prst="line">
              <a:avLst/>
            </a:prstGeom>
            <a:noFill/>
            <a:ln w="38100">
              <a:solidFill>
                <a:srgbClr val="FF0000"/>
              </a:solidFill>
              <a:round/>
              <a:headEnd type="oval" w="med" len="med"/>
              <a:tailEnd/>
            </a:ln>
          </p:spPr>
          <p:txBody>
            <a:bodyPr/>
            <a:lstStyle/>
            <a:p>
              <a:endParaRPr lang="en-IN"/>
            </a:p>
          </p:txBody>
        </p:sp>
        <p:sp>
          <p:nvSpPr>
            <p:cNvPr id="20" name="Line 35">
              <a:extLst>
                <a:ext uri="{FF2B5EF4-FFF2-40B4-BE49-F238E27FC236}">
                  <a16:creationId xmlns:a16="http://schemas.microsoft.com/office/drawing/2014/main" id="{723A0615-996B-40E4-BCF8-00CE49C22A46}"/>
                </a:ext>
              </a:extLst>
            </p:cNvPr>
            <p:cNvSpPr>
              <a:spLocks noChangeShapeType="1"/>
            </p:cNvSpPr>
            <p:nvPr/>
          </p:nvSpPr>
          <p:spPr bwMode="auto">
            <a:xfrm>
              <a:off x="4356100" y="2006600"/>
              <a:ext cx="0" cy="584200"/>
            </a:xfrm>
            <a:prstGeom prst="line">
              <a:avLst/>
            </a:prstGeom>
            <a:noFill/>
            <a:ln w="38100">
              <a:solidFill>
                <a:srgbClr val="FF0000"/>
              </a:solidFill>
              <a:round/>
              <a:headEnd/>
              <a:tailEnd type="triangle" w="med" len="med"/>
            </a:ln>
          </p:spPr>
          <p:txBody>
            <a:bodyPr/>
            <a:lstStyle/>
            <a:p>
              <a:endParaRPr lang="en-IN"/>
            </a:p>
          </p:txBody>
        </p:sp>
        <p:sp>
          <p:nvSpPr>
            <p:cNvPr id="21" name="Line 36">
              <a:extLst>
                <a:ext uri="{FF2B5EF4-FFF2-40B4-BE49-F238E27FC236}">
                  <a16:creationId xmlns:a16="http://schemas.microsoft.com/office/drawing/2014/main" id="{8588EE1D-076A-4766-BAB7-089D2AFA676F}"/>
                </a:ext>
              </a:extLst>
            </p:cNvPr>
            <p:cNvSpPr>
              <a:spLocks noChangeShapeType="1"/>
            </p:cNvSpPr>
            <p:nvPr/>
          </p:nvSpPr>
          <p:spPr bwMode="auto">
            <a:xfrm flipV="1">
              <a:off x="4356100" y="2895600"/>
              <a:ext cx="0" cy="685800"/>
            </a:xfrm>
            <a:prstGeom prst="line">
              <a:avLst/>
            </a:prstGeom>
            <a:noFill/>
            <a:ln w="38100">
              <a:solidFill>
                <a:srgbClr val="FF0000"/>
              </a:solidFill>
              <a:round/>
              <a:headEnd/>
              <a:tailEnd type="triangle" w="med" len="med"/>
            </a:ln>
          </p:spPr>
          <p:txBody>
            <a:bodyPr/>
            <a:lstStyle/>
            <a:p>
              <a:endParaRPr lang="en-IN"/>
            </a:p>
          </p:txBody>
        </p:sp>
        <p:sp>
          <p:nvSpPr>
            <p:cNvPr id="22" name="Line 37">
              <a:extLst>
                <a:ext uri="{FF2B5EF4-FFF2-40B4-BE49-F238E27FC236}">
                  <a16:creationId xmlns:a16="http://schemas.microsoft.com/office/drawing/2014/main" id="{C71E4F23-F83A-4CD4-8A52-34A63B496A73}"/>
                </a:ext>
              </a:extLst>
            </p:cNvPr>
            <p:cNvSpPr>
              <a:spLocks noChangeShapeType="1"/>
            </p:cNvSpPr>
            <p:nvPr/>
          </p:nvSpPr>
          <p:spPr bwMode="auto">
            <a:xfrm flipV="1">
              <a:off x="4279900" y="4559300"/>
              <a:ext cx="0" cy="762000"/>
            </a:xfrm>
            <a:prstGeom prst="line">
              <a:avLst/>
            </a:prstGeom>
            <a:noFill/>
            <a:ln w="38100">
              <a:solidFill>
                <a:srgbClr val="FF0000"/>
              </a:solidFill>
              <a:round/>
              <a:headEnd/>
              <a:tailEnd/>
            </a:ln>
          </p:spPr>
          <p:txBody>
            <a:bodyPr/>
            <a:lstStyle/>
            <a:p>
              <a:endParaRPr lang="en-IN"/>
            </a:p>
          </p:txBody>
        </p:sp>
        <p:graphicFrame>
          <p:nvGraphicFramePr>
            <p:cNvPr id="23" name="Object 2">
              <a:extLst>
                <a:ext uri="{FF2B5EF4-FFF2-40B4-BE49-F238E27FC236}">
                  <a16:creationId xmlns:a16="http://schemas.microsoft.com/office/drawing/2014/main" id="{75793612-E301-4E0A-9AB8-0A8EA0425C58}"/>
                </a:ext>
              </a:extLst>
            </p:cNvPr>
            <p:cNvGraphicFramePr>
              <a:graphicFrameLocks noChangeAspect="1"/>
            </p:cNvGraphicFramePr>
            <p:nvPr/>
          </p:nvGraphicFramePr>
          <p:xfrm>
            <a:off x="4508500" y="2362200"/>
            <a:ext cx="876300" cy="311150"/>
          </p:xfrm>
          <a:graphic>
            <a:graphicData uri="http://schemas.openxmlformats.org/presentationml/2006/ole">
              <mc:AlternateContent xmlns:mc="http://schemas.openxmlformats.org/markup-compatibility/2006">
                <mc:Choice xmlns:v="urn:schemas-microsoft-com:vml" Requires="v">
                  <p:oleObj spid="_x0000_s8200" name="Equation" r:id="rId3" imgW="571320" imgH="203040" progId="">
                    <p:embed/>
                  </p:oleObj>
                </mc:Choice>
                <mc:Fallback>
                  <p:oleObj name="Equation" r:id="rId3" imgW="571320" imgH="203040" progId="">
                    <p:embed/>
                    <p:pic>
                      <p:nvPicPr>
                        <p:cNvPr id="23" name="Object 2">
                          <a:extLst>
                            <a:ext uri="{FF2B5EF4-FFF2-40B4-BE49-F238E27FC236}">
                              <a16:creationId xmlns:a16="http://schemas.microsoft.com/office/drawing/2014/main" id="{75793612-E301-4E0A-9AB8-0A8EA0425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0" y="2362200"/>
                          <a:ext cx="876300" cy="311150"/>
                        </a:xfrm>
                        <a:prstGeom prst="rect">
                          <a:avLst/>
                        </a:prstGeom>
                        <a:solidFill>
                          <a:schemeClr val="accent1">
                            <a:lumMod val="50000"/>
                          </a:schemeClr>
                        </a:solidFill>
                        <a:ln>
                          <a:noFill/>
                        </a:ln>
                        <a:effectLst/>
                      </p:spPr>
                    </p:pic>
                  </p:oleObj>
                </mc:Fallback>
              </mc:AlternateContent>
            </a:graphicData>
          </a:graphic>
        </p:graphicFrame>
        <p:graphicFrame>
          <p:nvGraphicFramePr>
            <p:cNvPr id="24" name="Object 3">
              <a:extLst>
                <a:ext uri="{FF2B5EF4-FFF2-40B4-BE49-F238E27FC236}">
                  <a16:creationId xmlns:a16="http://schemas.microsoft.com/office/drawing/2014/main" id="{27A78029-9097-4241-8764-421C43091DB2}"/>
                </a:ext>
              </a:extLst>
            </p:cNvPr>
            <p:cNvGraphicFramePr>
              <a:graphicFrameLocks noChangeAspect="1"/>
            </p:cNvGraphicFramePr>
            <p:nvPr/>
          </p:nvGraphicFramePr>
          <p:xfrm>
            <a:off x="4508500" y="2895600"/>
            <a:ext cx="836613" cy="311150"/>
          </p:xfrm>
          <a:graphic>
            <a:graphicData uri="http://schemas.openxmlformats.org/presentationml/2006/ole">
              <mc:AlternateContent xmlns:mc="http://schemas.openxmlformats.org/markup-compatibility/2006">
                <mc:Choice xmlns:v="urn:schemas-microsoft-com:vml" Requires="v">
                  <p:oleObj spid="_x0000_s8201" name="Equation" r:id="rId5" imgW="545760" imgH="203040" progId="">
                    <p:embed/>
                  </p:oleObj>
                </mc:Choice>
                <mc:Fallback>
                  <p:oleObj name="Equation" r:id="rId5" imgW="545760" imgH="203040" progId="">
                    <p:embed/>
                    <p:pic>
                      <p:nvPicPr>
                        <p:cNvPr id="24" name="Object 3">
                          <a:extLst>
                            <a:ext uri="{FF2B5EF4-FFF2-40B4-BE49-F238E27FC236}">
                              <a16:creationId xmlns:a16="http://schemas.microsoft.com/office/drawing/2014/main" id="{27A78029-9097-4241-8764-421C43091D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8500" y="2895600"/>
                          <a:ext cx="836613" cy="311150"/>
                        </a:xfrm>
                        <a:prstGeom prst="rect">
                          <a:avLst/>
                        </a:prstGeom>
                        <a:solidFill>
                          <a:schemeClr val="accent1">
                            <a:lumMod val="50000"/>
                          </a:schemeClr>
                        </a:solidFill>
                        <a:ln>
                          <a:noFill/>
                        </a:ln>
                        <a:effectLst/>
                      </p:spPr>
                    </p:pic>
                  </p:oleObj>
                </mc:Fallback>
              </mc:AlternateContent>
            </a:graphicData>
          </a:graphic>
        </p:graphicFrame>
        <p:sp>
          <p:nvSpPr>
            <p:cNvPr id="25" name="Line 45">
              <a:extLst>
                <a:ext uri="{FF2B5EF4-FFF2-40B4-BE49-F238E27FC236}">
                  <a16:creationId xmlns:a16="http://schemas.microsoft.com/office/drawing/2014/main" id="{0AA48497-2066-4306-AA86-7045D9AD5AE1}"/>
                </a:ext>
              </a:extLst>
            </p:cNvPr>
            <p:cNvSpPr>
              <a:spLocks noChangeShapeType="1"/>
            </p:cNvSpPr>
            <p:nvPr/>
          </p:nvSpPr>
          <p:spPr bwMode="auto">
            <a:xfrm flipH="1" flipV="1">
              <a:off x="4356100" y="2590800"/>
              <a:ext cx="304800" cy="152400"/>
            </a:xfrm>
            <a:prstGeom prst="line">
              <a:avLst/>
            </a:prstGeom>
            <a:noFill/>
            <a:ln w="12700">
              <a:solidFill>
                <a:srgbClr val="FF3333"/>
              </a:solidFill>
              <a:round/>
              <a:headEnd type="diamond" w="med" len="med"/>
              <a:tailEnd/>
            </a:ln>
          </p:spPr>
          <p:txBody>
            <a:bodyPr/>
            <a:lstStyle/>
            <a:p>
              <a:endParaRPr lang="en-IN"/>
            </a:p>
          </p:txBody>
        </p:sp>
        <p:sp>
          <p:nvSpPr>
            <p:cNvPr id="26" name="Line 48">
              <a:extLst>
                <a:ext uri="{FF2B5EF4-FFF2-40B4-BE49-F238E27FC236}">
                  <a16:creationId xmlns:a16="http://schemas.microsoft.com/office/drawing/2014/main" id="{48A1D1DA-9B2C-4233-8CC8-D1C60288877E}"/>
                </a:ext>
              </a:extLst>
            </p:cNvPr>
            <p:cNvSpPr>
              <a:spLocks noChangeShapeType="1"/>
            </p:cNvSpPr>
            <p:nvPr/>
          </p:nvSpPr>
          <p:spPr bwMode="auto">
            <a:xfrm>
              <a:off x="1689100" y="5181600"/>
              <a:ext cx="304800" cy="0"/>
            </a:xfrm>
            <a:prstGeom prst="line">
              <a:avLst/>
            </a:prstGeom>
            <a:noFill/>
            <a:ln w="38100">
              <a:solidFill>
                <a:srgbClr val="FF0000"/>
              </a:solidFill>
              <a:round/>
              <a:headEnd type="oval" w="med" len="med"/>
              <a:tailEnd type="triangle" w="med" len="med"/>
            </a:ln>
          </p:spPr>
          <p:txBody>
            <a:bodyPr/>
            <a:lstStyle/>
            <a:p>
              <a:endParaRPr lang="en-IN"/>
            </a:p>
          </p:txBody>
        </p:sp>
        <p:sp>
          <p:nvSpPr>
            <p:cNvPr id="27" name="Line 55">
              <a:extLst>
                <a:ext uri="{FF2B5EF4-FFF2-40B4-BE49-F238E27FC236}">
                  <a16:creationId xmlns:a16="http://schemas.microsoft.com/office/drawing/2014/main" id="{8755DEC9-09FF-41DB-A6ED-231F746B53B5}"/>
                </a:ext>
              </a:extLst>
            </p:cNvPr>
            <p:cNvSpPr>
              <a:spLocks noChangeShapeType="1"/>
            </p:cNvSpPr>
            <p:nvPr/>
          </p:nvSpPr>
          <p:spPr bwMode="auto">
            <a:xfrm>
              <a:off x="2222500" y="6324600"/>
              <a:ext cx="673100" cy="0"/>
            </a:xfrm>
            <a:prstGeom prst="line">
              <a:avLst/>
            </a:prstGeom>
            <a:noFill/>
            <a:ln w="38100">
              <a:solidFill>
                <a:srgbClr val="FF0000"/>
              </a:solidFill>
              <a:round/>
              <a:headEnd type="oval" w="med" len="med"/>
              <a:tailEnd/>
            </a:ln>
          </p:spPr>
          <p:txBody>
            <a:bodyPr/>
            <a:lstStyle/>
            <a:p>
              <a:endParaRPr lang="en-IN"/>
            </a:p>
          </p:txBody>
        </p:sp>
        <p:sp>
          <p:nvSpPr>
            <p:cNvPr id="28" name="Line 56">
              <a:extLst>
                <a:ext uri="{FF2B5EF4-FFF2-40B4-BE49-F238E27FC236}">
                  <a16:creationId xmlns:a16="http://schemas.microsoft.com/office/drawing/2014/main" id="{7E452A72-B535-459C-BA6E-B75D24D94DD8}"/>
                </a:ext>
              </a:extLst>
            </p:cNvPr>
            <p:cNvSpPr>
              <a:spLocks noChangeShapeType="1"/>
            </p:cNvSpPr>
            <p:nvPr/>
          </p:nvSpPr>
          <p:spPr bwMode="auto">
            <a:xfrm>
              <a:off x="2882900" y="5562600"/>
              <a:ext cx="304800" cy="0"/>
            </a:xfrm>
            <a:prstGeom prst="line">
              <a:avLst/>
            </a:prstGeom>
            <a:noFill/>
            <a:ln w="38100">
              <a:solidFill>
                <a:srgbClr val="FF0000"/>
              </a:solidFill>
              <a:round/>
              <a:headEnd/>
              <a:tailEnd type="triangle" w="med" len="med"/>
            </a:ln>
          </p:spPr>
          <p:txBody>
            <a:bodyPr/>
            <a:lstStyle/>
            <a:p>
              <a:endParaRPr lang="en-IN"/>
            </a:p>
          </p:txBody>
        </p:sp>
        <p:sp>
          <p:nvSpPr>
            <p:cNvPr id="29" name="Line 57">
              <a:extLst>
                <a:ext uri="{FF2B5EF4-FFF2-40B4-BE49-F238E27FC236}">
                  <a16:creationId xmlns:a16="http://schemas.microsoft.com/office/drawing/2014/main" id="{171A6CF7-B115-49EE-B835-10C78D17FE98}"/>
                </a:ext>
              </a:extLst>
            </p:cNvPr>
            <p:cNvSpPr>
              <a:spLocks noChangeShapeType="1"/>
            </p:cNvSpPr>
            <p:nvPr/>
          </p:nvSpPr>
          <p:spPr bwMode="auto">
            <a:xfrm flipV="1">
              <a:off x="2882900" y="5549900"/>
              <a:ext cx="0" cy="762000"/>
            </a:xfrm>
            <a:prstGeom prst="line">
              <a:avLst/>
            </a:prstGeom>
            <a:noFill/>
            <a:ln w="38100">
              <a:solidFill>
                <a:srgbClr val="FF0000"/>
              </a:solidFill>
              <a:round/>
              <a:headEnd/>
              <a:tailEnd/>
            </a:ln>
          </p:spPr>
          <p:txBody>
            <a:bodyPr/>
            <a:lstStyle/>
            <a:p>
              <a:endParaRPr lang="en-IN"/>
            </a:p>
          </p:txBody>
        </p:sp>
        <p:sp>
          <p:nvSpPr>
            <p:cNvPr id="30" name="Line 58">
              <a:extLst>
                <a:ext uri="{FF2B5EF4-FFF2-40B4-BE49-F238E27FC236}">
                  <a16:creationId xmlns:a16="http://schemas.microsoft.com/office/drawing/2014/main" id="{BECDD846-39B8-4232-882E-5522DC15430B}"/>
                </a:ext>
              </a:extLst>
            </p:cNvPr>
            <p:cNvSpPr>
              <a:spLocks noChangeShapeType="1"/>
            </p:cNvSpPr>
            <p:nvPr/>
          </p:nvSpPr>
          <p:spPr bwMode="auto">
            <a:xfrm>
              <a:off x="6108700" y="2743200"/>
              <a:ext cx="304800" cy="0"/>
            </a:xfrm>
            <a:prstGeom prst="line">
              <a:avLst/>
            </a:prstGeom>
            <a:noFill/>
            <a:ln w="38100">
              <a:solidFill>
                <a:srgbClr val="FF0000"/>
              </a:solidFill>
              <a:round/>
              <a:headEnd type="diamond" w="med" len="med"/>
              <a:tailEnd type="triangle" w="med" len="med"/>
            </a:ln>
          </p:spPr>
          <p:txBody>
            <a:bodyPr/>
            <a:lstStyle/>
            <a:p>
              <a:endParaRPr lang="en-IN"/>
            </a:p>
          </p:txBody>
        </p:sp>
        <p:sp>
          <p:nvSpPr>
            <p:cNvPr id="31" name="Line 59">
              <a:extLst>
                <a:ext uri="{FF2B5EF4-FFF2-40B4-BE49-F238E27FC236}">
                  <a16:creationId xmlns:a16="http://schemas.microsoft.com/office/drawing/2014/main" id="{E3330198-9A81-4BEF-987E-8B99D7BC3372}"/>
                </a:ext>
              </a:extLst>
            </p:cNvPr>
            <p:cNvSpPr>
              <a:spLocks noChangeShapeType="1"/>
            </p:cNvSpPr>
            <p:nvPr/>
          </p:nvSpPr>
          <p:spPr bwMode="auto">
            <a:xfrm flipH="1" flipV="1">
              <a:off x="5651500" y="2514600"/>
              <a:ext cx="457200" cy="228600"/>
            </a:xfrm>
            <a:prstGeom prst="line">
              <a:avLst/>
            </a:prstGeom>
            <a:noFill/>
            <a:ln w="12700">
              <a:solidFill>
                <a:srgbClr val="FF3333"/>
              </a:solidFill>
              <a:round/>
              <a:headEnd type="diamond" w="med" len="med"/>
              <a:tailEnd/>
            </a:ln>
          </p:spPr>
          <p:txBody>
            <a:bodyPr/>
            <a:lstStyle/>
            <a:p>
              <a:endParaRPr lang="en-IN"/>
            </a:p>
          </p:txBody>
        </p:sp>
        <p:sp>
          <p:nvSpPr>
            <p:cNvPr id="32" name="Line 60">
              <a:extLst>
                <a:ext uri="{FF2B5EF4-FFF2-40B4-BE49-F238E27FC236}">
                  <a16:creationId xmlns:a16="http://schemas.microsoft.com/office/drawing/2014/main" id="{DD30E155-D4F8-43DF-A4FB-21A7B95686F2}"/>
                </a:ext>
              </a:extLst>
            </p:cNvPr>
            <p:cNvSpPr>
              <a:spLocks noChangeShapeType="1"/>
            </p:cNvSpPr>
            <p:nvPr/>
          </p:nvSpPr>
          <p:spPr bwMode="auto">
            <a:xfrm flipV="1">
              <a:off x="5803900" y="2628900"/>
              <a:ext cx="38100" cy="1714500"/>
            </a:xfrm>
            <a:prstGeom prst="line">
              <a:avLst/>
            </a:prstGeom>
            <a:noFill/>
            <a:ln w="28575">
              <a:solidFill>
                <a:srgbClr val="FF0000"/>
              </a:solidFill>
              <a:prstDash val="dash"/>
              <a:round/>
              <a:headEnd/>
              <a:tailEnd type="triangle" w="med" len="med"/>
            </a:ln>
          </p:spPr>
          <p:txBody>
            <a:bodyPr/>
            <a:lstStyle/>
            <a:p>
              <a:endParaRPr lang="en-IN"/>
            </a:p>
          </p:txBody>
        </p:sp>
        <p:sp>
          <p:nvSpPr>
            <p:cNvPr id="33" name="Line 61">
              <a:extLst>
                <a:ext uri="{FF2B5EF4-FFF2-40B4-BE49-F238E27FC236}">
                  <a16:creationId xmlns:a16="http://schemas.microsoft.com/office/drawing/2014/main" id="{421C0859-F92E-4FE2-BB9D-AB1D68F15039}"/>
                </a:ext>
              </a:extLst>
            </p:cNvPr>
            <p:cNvSpPr>
              <a:spLocks noChangeShapeType="1"/>
            </p:cNvSpPr>
            <p:nvPr/>
          </p:nvSpPr>
          <p:spPr bwMode="auto">
            <a:xfrm>
              <a:off x="5283200" y="4356100"/>
              <a:ext cx="533400" cy="0"/>
            </a:xfrm>
            <a:prstGeom prst="line">
              <a:avLst/>
            </a:prstGeom>
            <a:noFill/>
            <a:ln w="28575">
              <a:solidFill>
                <a:srgbClr val="FF0000"/>
              </a:solidFill>
              <a:prstDash val="dash"/>
              <a:round/>
              <a:headEnd/>
              <a:tailEnd/>
            </a:ln>
          </p:spPr>
          <p:txBody>
            <a:bodyPr/>
            <a:lstStyle/>
            <a:p>
              <a:endParaRPr lang="en-IN"/>
            </a:p>
          </p:txBody>
        </p:sp>
        <p:sp>
          <p:nvSpPr>
            <p:cNvPr id="34" name="AutoShape 66">
              <a:extLst>
                <a:ext uri="{FF2B5EF4-FFF2-40B4-BE49-F238E27FC236}">
                  <a16:creationId xmlns:a16="http://schemas.microsoft.com/office/drawing/2014/main" id="{94F13E61-DF0A-44FB-914A-E2B79D1433B1}"/>
                </a:ext>
              </a:extLst>
            </p:cNvPr>
            <p:cNvSpPr>
              <a:spLocks noChangeArrowheads="1"/>
            </p:cNvSpPr>
            <p:nvPr/>
          </p:nvSpPr>
          <p:spPr bwMode="auto">
            <a:xfrm>
              <a:off x="7175500" y="23622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TH1</a:t>
              </a:r>
            </a:p>
          </p:txBody>
        </p:sp>
        <p:sp>
          <p:nvSpPr>
            <p:cNvPr id="35" name="Line 67">
              <a:extLst>
                <a:ext uri="{FF2B5EF4-FFF2-40B4-BE49-F238E27FC236}">
                  <a16:creationId xmlns:a16="http://schemas.microsoft.com/office/drawing/2014/main" id="{4B3E8B1B-D7ED-4FE7-9C34-504709C6E680}"/>
                </a:ext>
              </a:extLst>
            </p:cNvPr>
            <p:cNvSpPr>
              <a:spLocks noChangeShapeType="1"/>
            </p:cNvSpPr>
            <p:nvPr/>
          </p:nvSpPr>
          <p:spPr bwMode="auto">
            <a:xfrm>
              <a:off x="7988300" y="2705100"/>
              <a:ext cx="304800" cy="0"/>
            </a:xfrm>
            <a:prstGeom prst="line">
              <a:avLst/>
            </a:prstGeom>
            <a:noFill/>
            <a:ln w="38100">
              <a:solidFill>
                <a:srgbClr val="FF0000"/>
              </a:solidFill>
              <a:round/>
              <a:headEnd/>
              <a:tailEnd type="triangle" w="med" len="med"/>
            </a:ln>
          </p:spPr>
          <p:txBody>
            <a:bodyPr/>
            <a:lstStyle/>
            <a:p>
              <a:endParaRPr lang="en-IN"/>
            </a:p>
          </p:txBody>
        </p:sp>
        <p:sp>
          <p:nvSpPr>
            <p:cNvPr id="36" name="Text Box 74">
              <a:extLst>
                <a:ext uri="{FF2B5EF4-FFF2-40B4-BE49-F238E27FC236}">
                  <a16:creationId xmlns:a16="http://schemas.microsoft.com/office/drawing/2014/main" id="{8390D487-A144-4AB6-9309-D80DBC2DA68A}"/>
                </a:ext>
              </a:extLst>
            </p:cNvPr>
            <p:cNvSpPr txBox="1">
              <a:spLocks noChangeArrowheads="1"/>
            </p:cNvSpPr>
            <p:nvPr/>
          </p:nvSpPr>
          <p:spPr bwMode="auto">
            <a:xfrm>
              <a:off x="8375650" y="3733800"/>
              <a:ext cx="1619250" cy="461963"/>
            </a:xfrm>
            <a:prstGeom prst="rect">
              <a:avLst/>
            </a:prstGeom>
            <a:noFill/>
            <a:ln w="9525">
              <a:noFill/>
              <a:miter lim="800000"/>
              <a:headEnd/>
              <a:tailEnd/>
            </a:ln>
          </p:spPr>
          <p:txBody>
            <a:bodyPr>
              <a:spAutoFit/>
            </a:bodyPr>
            <a:lstStyle/>
            <a:p>
              <a:r>
                <a:rPr lang="en-US" sz="2400" b="1">
                  <a:solidFill>
                    <a:srgbClr val="CC99FF"/>
                  </a:solidFill>
                  <a:latin typeface="Calibri" pitchFamily="34" charset="0"/>
                </a:rPr>
                <a:t>INTERRUPT</a:t>
              </a:r>
            </a:p>
          </p:txBody>
        </p:sp>
        <p:sp>
          <p:nvSpPr>
            <p:cNvPr id="37" name="Line 77">
              <a:extLst>
                <a:ext uri="{FF2B5EF4-FFF2-40B4-BE49-F238E27FC236}">
                  <a16:creationId xmlns:a16="http://schemas.microsoft.com/office/drawing/2014/main" id="{7951884B-C26F-42CD-BA61-E15466E18532}"/>
                </a:ext>
              </a:extLst>
            </p:cNvPr>
            <p:cNvSpPr>
              <a:spLocks noChangeShapeType="1"/>
            </p:cNvSpPr>
            <p:nvPr/>
          </p:nvSpPr>
          <p:spPr bwMode="auto">
            <a:xfrm>
              <a:off x="9461500" y="2667000"/>
              <a:ext cx="0" cy="1066800"/>
            </a:xfrm>
            <a:prstGeom prst="line">
              <a:avLst/>
            </a:prstGeom>
            <a:noFill/>
            <a:ln w="38100">
              <a:solidFill>
                <a:srgbClr val="FF0000"/>
              </a:solidFill>
              <a:round/>
              <a:headEnd/>
              <a:tailEnd type="triangle" w="med" len="med"/>
            </a:ln>
          </p:spPr>
          <p:txBody>
            <a:bodyPr/>
            <a:lstStyle/>
            <a:p>
              <a:endParaRPr lang="en-IN"/>
            </a:p>
          </p:txBody>
        </p:sp>
        <p:sp>
          <p:nvSpPr>
            <p:cNvPr id="38" name="AutoShape 85">
              <a:extLst>
                <a:ext uri="{FF2B5EF4-FFF2-40B4-BE49-F238E27FC236}">
                  <a16:creationId xmlns:a16="http://schemas.microsoft.com/office/drawing/2014/main" id="{D897279E-D8ED-412A-AECB-6F03D527FC5D}"/>
                </a:ext>
              </a:extLst>
            </p:cNvPr>
            <p:cNvSpPr>
              <a:spLocks noChangeArrowheads="1"/>
            </p:cNvSpPr>
            <p:nvPr/>
          </p:nvSpPr>
          <p:spPr bwMode="auto">
            <a:xfrm>
              <a:off x="8305800" y="236220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TF1</a:t>
              </a:r>
            </a:p>
          </p:txBody>
        </p:sp>
        <p:sp>
          <p:nvSpPr>
            <p:cNvPr id="39" name="Line 86">
              <a:extLst>
                <a:ext uri="{FF2B5EF4-FFF2-40B4-BE49-F238E27FC236}">
                  <a16:creationId xmlns:a16="http://schemas.microsoft.com/office/drawing/2014/main" id="{90C22CC9-1ABC-42D7-98EA-E9DBF6991300}"/>
                </a:ext>
              </a:extLst>
            </p:cNvPr>
            <p:cNvSpPr>
              <a:spLocks noChangeShapeType="1"/>
            </p:cNvSpPr>
            <p:nvPr/>
          </p:nvSpPr>
          <p:spPr bwMode="auto">
            <a:xfrm>
              <a:off x="9144000" y="2692400"/>
              <a:ext cx="304800" cy="0"/>
            </a:xfrm>
            <a:prstGeom prst="line">
              <a:avLst/>
            </a:prstGeom>
            <a:noFill/>
            <a:ln w="38100">
              <a:solidFill>
                <a:srgbClr val="FF0000"/>
              </a:solidFill>
              <a:round/>
              <a:headEnd/>
              <a:tailEnd/>
            </a:ln>
          </p:spPr>
          <p:txBody>
            <a:bodyPr/>
            <a:lstStyle/>
            <a:p>
              <a:endParaRPr lang="en-IN"/>
            </a:p>
          </p:txBody>
        </p:sp>
        <p:graphicFrame>
          <p:nvGraphicFramePr>
            <p:cNvPr id="40" name="Object 8">
              <a:extLst>
                <a:ext uri="{FF2B5EF4-FFF2-40B4-BE49-F238E27FC236}">
                  <a16:creationId xmlns:a16="http://schemas.microsoft.com/office/drawing/2014/main" id="{E43F8E86-E50B-42FA-8A01-E8C823D1632B}"/>
                </a:ext>
              </a:extLst>
            </p:cNvPr>
            <p:cNvGraphicFramePr>
              <a:graphicFrameLocks noChangeAspect="1"/>
            </p:cNvGraphicFramePr>
            <p:nvPr/>
          </p:nvGraphicFramePr>
          <p:xfrm>
            <a:off x="969963" y="6121400"/>
            <a:ext cx="1103312" cy="411163"/>
          </p:xfrm>
          <a:graphic>
            <a:graphicData uri="http://schemas.openxmlformats.org/presentationml/2006/ole">
              <mc:AlternateContent xmlns:mc="http://schemas.openxmlformats.org/markup-compatibility/2006">
                <mc:Choice xmlns:v="urn:schemas-microsoft-com:vml" Requires="v">
                  <p:oleObj spid="_x0000_s8202" name="Equation" r:id="rId7" imgW="647640" imgH="241200" progId="">
                    <p:embed/>
                  </p:oleObj>
                </mc:Choice>
                <mc:Fallback>
                  <p:oleObj name="Equation" r:id="rId7" imgW="647640" imgH="241200" progId="">
                    <p:embed/>
                    <p:pic>
                      <p:nvPicPr>
                        <p:cNvPr id="40" name="Object 8">
                          <a:extLst>
                            <a:ext uri="{FF2B5EF4-FFF2-40B4-BE49-F238E27FC236}">
                              <a16:creationId xmlns:a16="http://schemas.microsoft.com/office/drawing/2014/main" id="{E43F8E86-E50B-42FA-8A01-E8C823D163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9963" y="6121400"/>
                          <a:ext cx="1103312" cy="411163"/>
                        </a:xfrm>
                        <a:prstGeom prst="rect">
                          <a:avLst/>
                        </a:prstGeom>
                        <a:solidFill>
                          <a:schemeClr val="accent1">
                            <a:lumMod val="50000"/>
                          </a:schemeClr>
                        </a:solidFill>
                        <a:ln>
                          <a:noFill/>
                        </a:ln>
                        <a:effectLst/>
                      </p:spPr>
                    </p:pic>
                  </p:oleObj>
                </mc:Fallback>
              </mc:AlternateContent>
            </a:graphicData>
          </a:graphic>
        </p:graphicFrame>
        <p:graphicFrame>
          <p:nvGraphicFramePr>
            <p:cNvPr id="41" name="Object 9">
              <a:extLst>
                <a:ext uri="{FF2B5EF4-FFF2-40B4-BE49-F238E27FC236}">
                  <a16:creationId xmlns:a16="http://schemas.microsoft.com/office/drawing/2014/main" id="{A6AD24D9-19B6-4B0F-A7F2-318ABAD8BF68}"/>
                </a:ext>
              </a:extLst>
            </p:cNvPr>
            <p:cNvGraphicFramePr>
              <a:graphicFrameLocks noChangeAspect="1"/>
            </p:cNvGraphicFramePr>
            <p:nvPr/>
          </p:nvGraphicFramePr>
          <p:xfrm>
            <a:off x="1384300" y="3962400"/>
            <a:ext cx="666750" cy="412750"/>
          </p:xfrm>
          <a:graphic>
            <a:graphicData uri="http://schemas.openxmlformats.org/presentationml/2006/ole">
              <mc:AlternateContent xmlns:mc="http://schemas.openxmlformats.org/markup-compatibility/2006">
                <mc:Choice xmlns:v="urn:schemas-microsoft-com:vml" Requires="v">
                  <p:oleObj spid="_x0000_s8203" name="Equation" r:id="rId9" imgW="266400" imgH="164880" progId="">
                    <p:embed/>
                  </p:oleObj>
                </mc:Choice>
                <mc:Fallback>
                  <p:oleObj name="Equation" r:id="rId9" imgW="266400" imgH="164880" progId="">
                    <p:embed/>
                    <p:pic>
                      <p:nvPicPr>
                        <p:cNvPr id="41" name="Object 9">
                          <a:extLst>
                            <a:ext uri="{FF2B5EF4-FFF2-40B4-BE49-F238E27FC236}">
                              <a16:creationId xmlns:a16="http://schemas.microsoft.com/office/drawing/2014/main" id="{A6AD24D9-19B6-4B0F-A7F2-318ABAD8BF6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84300" y="3962400"/>
                          <a:ext cx="666750" cy="412750"/>
                        </a:xfrm>
                        <a:prstGeom prst="rect">
                          <a:avLst/>
                        </a:prstGeom>
                        <a:solidFill>
                          <a:schemeClr val="accent1">
                            <a:lumMod val="50000"/>
                          </a:schemeClr>
                        </a:solidFill>
                        <a:ln>
                          <a:noFill/>
                        </a:ln>
                        <a:effectLst/>
                      </p:spPr>
                    </p:pic>
                  </p:oleObj>
                </mc:Fallback>
              </mc:AlternateContent>
            </a:graphicData>
          </a:graphic>
        </p:graphicFrame>
        <p:graphicFrame>
          <p:nvGraphicFramePr>
            <p:cNvPr id="42" name="Object 10">
              <a:extLst>
                <a:ext uri="{FF2B5EF4-FFF2-40B4-BE49-F238E27FC236}">
                  <a16:creationId xmlns:a16="http://schemas.microsoft.com/office/drawing/2014/main" id="{9969B392-AF4A-4E31-B1AF-43FEF0828F5C}"/>
                </a:ext>
              </a:extLst>
            </p:cNvPr>
            <p:cNvGraphicFramePr>
              <a:graphicFrameLocks noChangeAspect="1"/>
            </p:cNvGraphicFramePr>
            <p:nvPr/>
          </p:nvGraphicFramePr>
          <p:xfrm>
            <a:off x="1079500" y="3352800"/>
            <a:ext cx="1066800" cy="415925"/>
          </p:xfrm>
          <a:graphic>
            <a:graphicData uri="http://schemas.openxmlformats.org/presentationml/2006/ole">
              <mc:AlternateContent xmlns:mc="http://schemas.openxmlformats.org/markup-compatibility/2006">
                <mc:Choice xmlns:v="urn:schemas-microsoft-com:vml" Requires="v">
                  <p:oleObj spid="_x0000_s8204" name="Equation" r:id="rId11" imgW="457200" imgH="177480" progId="">
                    <p:embed/>
                  </p:oleObj>
                </mc:Choice>
                <mc:Fallback>
                  <p:oleObj name="Equation" r:id="rId11" imgW="457200" imgH="177480" progId="">
                    <p:embed/>
                    <p:pic>
                      <p:nvPicPr>
                        <p:cNvPr id="42" name="Object 10">
                          <a:extLst>
                            <a:ext uri="{FF2B5EF4-FFF2-40B4-BE49-F238E27FC236}">
                              <a16:creationId xmlns:a16="http://schemas.microsoft.com/office/drawing/2014/main" id="{9969B392-AF4A-4E31-B1AF-43FEF0828F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79500" y="3352800"/>
                          <a:ext cx="1066800" cy="415925"/>
                        </a:xfrm>
                        <a:prstGeom prst="rect">
                          <a:avLst/>
                        </a:prstGeom>
                        <a:solidFill>
                          <a:schemeClr val="accent1">
                            <a:lumMod val="50000"/>
                          </a:schemeClr>
                        </a:solidFill>
                        <a:ln>
                          <a:noFill/>
                        </a:ln>
                        <a:effectLst/>
                      </p:spPr>
                    </p:pic>
                  </p:oleObj>
                </mc:Fallback>
              </mc:AlternateContent>
            </a:graphicData>
          </a:graphic>
        </p:graphicFrame>
      </p:grpSp>
      <p:graphicFrame>
        <p:nvGraphicFramePr>
          <p:cNvPr id="44" name="Object 5">
            <a:extLst>
              <a:ext uri="{FF2B5EF4-FFF2-40B4-BE49-F238E27FC236}">
                <a16:creationId xmlns:a16="http://schemas.microsoft.com/office/drawing/2014/main" id="{8810D189-CE51-45C1-9DDE-5BF1D84B6FAA}"/>
              </a:ext>
            </a:extLst>
          </p:cNvPr>
          <p:cNvGraphicFramePr>
            <a:graphicFrameLocks noChangeAspect="1"/>
          </p:cNvGraphicFramePr>
          <p:nvPr/>
        </p:nvGraphicFramePr>
        <p:xfrm>
          <a:off x="1022349" y="4742656"/>
          <a:ext cx="781050" cy="404812"/>
        </p:xfrm>
        <a:graphic>
          <a:graphicData uri="http://schemas.openxmlformats.org/presentationml/2006/ole">
            <mc:AlternateContent xmlns:mc="http://schemas.openxmlformats.org/markup-compatibility/2006">
              <mc:Choice xmlns:v="urn:schemas-microsoft-com:vml" Requires="v">
                <p:oleObj spid="_x0000_s8205" name="Equation" r:id="rId13" imgW="342720" imgH="177480" progId="">
                  <p:embed/>
                </p:oleObj>
              </mc:Choice>
              <mc:Fallback>
                <p:oleObj name="Equation" r:id="rId13" imgW="342720" imgH="177480" progId="">
                  <p:embed/>
                  <p:pic>
                    <p:nvPicPr>
                      <p:cNvPr id="44" name="Object 5">
                        <a:extLst>
                          <a:ext uri="{FF2B5EF4-FFF2-40B4-BE49-F238E27FC236}">
                            <a16:creationId xmlns:a16="http://schemas.microsoft.com/office/drawing/2014/main" id="{8810D189-CE51-45C1-9DDE-5BF1D84B6FA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2349" y="4742656"/>
                        <a:ext cx="781050" cy="404812"/>
                      </a:xfrm>
                      <a:prstGeom prst="rect">
                        <a:avLst/>
                      </a:prstGeom>
                      <a:solidFill>
                        <a:schemeClr val="accent1">
                          <a:lumMod val="50000"/>
                        </a:schemeClr>
                      </a:solidFill>
                      <a:ln>
                        <a:noFill/>
                      </a:ln>
                      <a:effectLst/>
                    </p:spPr>
                  </p:pic>
                </p:oleObj>
              </mc:Fallback>
            </mc:AlternateContent>
          </a:graphicData>
        </a:graphic>
      </p:graphicFrame>
      <p:sp>
        <p:nvSpPr>
          <p:cNvPr id="45" name="Title 45">
            <a:extLst>
              <a:ext uri="{FF2B5EF4-FFF2-40B4-BE49-F238E27FC236}">
                <a16:creationId xmlns:a16="http://schemas.microsoft.com/office/drawing/2014/main" id="{9A06EA20-615E-4CED-B884-EB34CE83776E}"/>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46" name="Title 45">
            <a:extLst>
              <a:ext uri="{FF2B5EF4-FFF2-40B4-BE49-F238E27FC236}">
                <a16:creationId xmlns:a16="http://schemas.microsoft.com/office/drawing/2014/main" id="{2A61F45C-9D75-4ABA-BED8-617CA7206CA3}"/>
              </a:ext>
            </a:extLst>
          </p:cNvPr>
          <p:cNvSpPr txBox="1">
            <a:spLocks/>
          </p:cNvSpPr>
          <p:nvPr/>
        </p:nvSpPr>
        <p:spPr>
          <a:xfrm>
            <a:off x="0" y="609600"/>
            <a:ext cx="1517650" cy="551656"/>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1</a:t>
            </a:r>
          </a:p>
        </p:txBody>
      </p:sp>
      <p:pic>
        <p:nvPicPr>
          <p:cNvPr id="47" name="Picture 8">
            <a:extLst>
              <a:ext uri="{FF2B5EF4-FFF2-40B4-BE49-F238E27FC236}">
                <a16:creationId xmlns:a16="http://schemas.microsoft.com/office/drawing/2014/main" id="{51906D28-3467-4400-A356-EA67A8D7200B}"/>
              </a:ext>
            </a:extLst>
          </p:cNvPr>
          <p:cNvPicPr>
            <a:picLocks noChangeAspect="1" noChangeArrowheads="1"/>
          </p:cNvPicPr>
          <p:nvPr/>
        </p:nvPicPr>
        <p:blipFill>
          <a:blip r:embed="rId15" cstate="print"/>
          <a:srcRect/>
          <a:stretch>
            <a:fillRect/>
          </a:stretch>
        </p:blipFill>
        <p:spPr bwMode="auto">
          <a:xfrm>
            <a:off x="6598843" y="194469"/>
            <a:ext cx="4953000" cy="781050"/>
          </a:xfrm>
          <a:prstGeom prst="rect">
            <a:avLst/>
          </a:prstGeom>
          <a:noFill/>
          <a:ln w="9525">
            <a:noFill/>
            <a:miter lim="800000"/>
            <a:headEnd/>
            <a:tailEnd/>
          </a:ln>
        </p:spPr>
      </p:pic>
      <p:pic>
        <p:nvPicPr>
          <p:cNvPr id="48" name="Picture 9">
            <a:extLst>
              <a:ext uri="{FF2B5EF4-FFF2-40B4-BE49-F238E27FC236}">
                <a16:creationId xmlns:a16="http://schemas.microsoft.com/office/drawing/2014/main" id="{8E36F1A3-087A-428D-9D65-0263E623346B}"/>
              </a:ext>
            </a:extLst>
          </p:cNvPr>
          <p:cNvPicPr>
            <a:picLocks noChangeAspect="1" noChangeArrowheads="1"/>
          </p:cNvPicPr>
          <p:nvPr/>
        </p:nvPicPr>
        <p:blipFill>
          <a:blip r:embed="rId16" cstate="print"/>
          <a:srcRect/>
          <a:stretch>
            <a:fillRect/>
          </a:stretch>
        </p:blipFill>
        <p:spPr bwMode="auto">
          <a:xfrm>
            <a:off x="6608368" y="1081881"/>
            <a:ext cx="4924425" cy="809625"/>
          </a:xfrm>
          <a:prstGeom prst="rect">
            <a:avLst/>
          </a:prstGeom>
          <a:noFill/>
          <a:ln w="9525">
            <a:noFill/>
            <a:miter lim="800000"/>
            <a:headEnd/>
            <a:tailEnd/>
          </a:ln>
        </p:spPr>
      </p:pic>
      <p:sp>
        <p:nvSpPr>
          <p:cNvPr id="49" name="TextBox 48">
            <a:extLst>
              <a:ext uri="{FF2B5EF4-FFF2-40B4-BE49-F238E27FC236}">
                <a16:creationId xmlns:a16="http://schemas.microsoft.com/office/drawing/2014/main" id="{DE1E066E-E404-453A-B219-0A2FAB6A0907}"/>
              </a:ext>
            </a:extLst>
          </p:cNvPr>
          <p:cNvSpPr txBox="1"/>
          <p:nvPr/>
        </p:nvSpPr>
        <p:spPr>
          <a:xfrm>
            <a:off x="5580172" y="4419600"/>
            <a:ext cx="6307027" cy="1938992"/>
          </a:xfrm>
          <a:prstGeom prst="rect">
            <a:avLst/>
          </a:prstGeom>
          <a:noFill/>
        </p:spPr>
        <p:txBody>
          <a:bodyPr wrap="square">
            <a:spAutoFit/>
          </a:bodyPr>
          <a:lstStyle/>
          <a:p>
            <a:pPr marL="342900" indent="-342900" algn="just">
              <a:buFont typeface="Wingdings" panose="05000000000000000000" pitchFamily="2" charset="2"/>
              <a:buChar char="§"/>
            </a:pPr>
            <a:r>
              <a:rPr lang="en-US" sz="2400" dirty="0">
                <a:ea typeface="Calibri" pitchFamily="34" charset="0"/>
              </a:rPr>
              <a:t> The oscillator clock pulse will reach the timer, if the </a:t>
            </a:r>
            <a:r>
              <a:rPr lang="en-US" sz="2400" dirty="0">
                <a:solidFill>
                  <a:srgbClr val="00B050"/>
                </a:solidFill>
                <a:ea typeface="Calibri" pitchFamily="34" charset="0"/>
              </a:rPr>
              <a:t>C/T</a:t>
            </a:r>
            <a:r>
              <a:rPr lang="en-US" sz="2400" dirty="0">
                <a:ea typeface="Calibri" pitchFamily="34" charset="0"/>
              </a:rPr>
              <a:t> bit in the TMOD must be </a:t>
            </a:r>
            <a:r>
              <a:rPr lang="en-US" sz="2400" dirty="0">
                <a:solidFill>
                  <a:srgbClr val="FF0000"/>
                </a:solidFill>
                <a:ea typeface="Calibri" pitchFamily="34" charset="0"/>
              </a:rPr>
              <a:t>‘0’</a:t>
            </a:r>
            <a:r>
              <a:rPr lang="en-US" sz="2400" dirty="0">
                <a:ea typeface="Calibri" pitchFamily="34" charset="0"/>
              </a:rPr>
              <a:t>, </a:t>
            </a:r>
            <a:r>
              <a:rPr lang="en-US" sz="2400" dirty="0">
                <a:solidFill>
                  <a:srgbClr val="00B050"/>
                </a:solidFill>
                <a:ea typeface="Calibri" pitchFamily="34" charset="0"/>
              </a:rPr>
              <a:t>TR1 </a:t>
            </a:r>
            <a:r>
              <a:rPr lang="en-US" sz="2400" dirty="0">
                <a:ea typeface="Calibri" pitchFamily="34" charset="0"/>
              </a:rPr>
              <a:t>in the TCON must be </a:t>
            </a:r>
            <a:r>
              <a:rPr lang="en-US" sz="2400" dirty="0">
                <a:solidFill>
                  <a:srgbClr val="FF0000"/>
                </a:solidFill>
                <a:ea typeface="Calibri" pitchFamily="34" charset="0"/>
              </a:rPr>
              <a:t>1</a:t>
            </a:r>
            <a:r>
              <a:rPr lang="en-US" sz="2400" dirty="0">
                <a:ea typeface="Calibri" pitchFamily="34" charset="0"/>
              </a:rPr>
              <a:t>(timer run) and  the </a:t>
            </a:r>
            <a:r>
              <a:rPr lang="en-US" sz="2400" dirty="0">
                <a:solidFill>
                  <a:srgbClr val="00B050"/>
                </a:solidFill>
                <a:ea typeface="Calibri" pitchFamily="34" charset="0"/>
              </a:rPr>
              <a:t>gate</a:t>
            </a:r>
            <a:r>
              <a:rPr lang="en-US" sz="2400" dirty="0">
                <a:ea typeface="Calibri" pitchFamily="34" charset="0"/>
              </a:rPr>
              <a:t> bit in the TMOD must be </a:t>
            </a:r>
            <a:r>
              <a:rPr lang="en-US" sz="2400" dirty="0">
                <a:solidFill>
                  <a:srgbClr val="FF0000"/>
                </a:solidFill>
                <a:ea typeface="Calibri" pitchFamily="34" charset="0"/>
              </a:rPr>
              <a:t>‘0’</a:t>
            </a:r>
            <a:r>
              <a:rPr lang="en-US" sz="2400" dirty="0">
                <a:ea typeface="Calibri" pitchFamily="34" charset="0"/>
              </a:rPr>
              <a:t> or external pin  </a:t>
            </a:r>
            <a:r>
              <a:rPr lang="en-US" sz="2400" dirty="0">
                <a:solidFill>
                  <a:srgbClr val="00B050"/>
                </a:solidFill>
                <a:ea typeface="Calibri" pitchFamily="34" charset="0"/>
              </a:rPr>
              <a:t>INT1</a:t>
            </a:r>
            <a:r>
              <a:rPr lang="en-US" sz="2400" dirty="0">
                <a:ea typeface="Calibri" pitchFamily="34" charset="0"/>
              </a:rPr>
              <a:t> must be </a:t>
            </a:r>
            <a:r>
              <a:rPr lang="en-US" sz="2400" dirty="0">
                <a:solidFill>
                  <a:srgbClr val="FF0000"/>
                </a:solidFill>
                <a:ea typeface="Calibri" pitchFamily="34" charset="0"/>
              </a:rPr>
              <a:t>‘1</a:t>
            </a:r>
            <a:endParaRPr lang="en-IN" sz="2400" dirty="0"/>
          </a:p>
        </p:txBody>
      </p:sp>
      <p:sp>
        <p:nvSpPr>
          <p:cNvPr id="50" name="Rectangle 49">
            <a:extLst>
              <a:ext uri="{FF2B5EF4-FFF2-40B4-BE49-F238E27FC236}">
                <a16:creationId xmlns:a16="http://schemas.microsoft.com/office/drawing/2014/main" id="{75CE4427-58D5-4AC8-BFDE-725FFFE895C1}"/>
              </a:ext>
            </a:extLst>
          </p:cNvPr>
          <p:cNvSpPr>
            <a:spLocks noChangeArrowheads="1"/>
          </p:cNvSpPr>
          <p:nvPr/>
        </p:nvSpPr>
        <p:spPr bwMode="auto">
          <a:xfrm>
            <a:off x="7246029" y="675028"/>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51" name="Rectangle 50">
            <a:extLst>
              <a:ext uri="{FF2B5EF4-FFF2-40B4-BE49-F238E27FC236}">
                <a16:creationId xmlns:a16="http://schemas.microsoft.com/office/drawing/2014/main" id="{BC295EB2-5590-4297-94D4-0F4805193190}"/>
              </a:ext>
            </a:extLst>
          </p:cNvPr>
          <p:cNvSpPr>
            <a:spLocks noChangeArrowheads="1"/>
          </p:cNvSpPr>
          <p:nvPr/>
        </p:nvSpPr>
        <p:spPr bwMode="auto">
          <a:xfrm>
            <a:off x="7246029" y="1549315"/>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Tree>
    <p:extLst>
      <p:ext uri="{BB962C8B-B14F-4D97-AF65-F5344CB8AC3E}">
        <p14:creationId xmlns:p14="http://schemas.microsoft.com/office/powerpoint/2010/main" val="272627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par>
                          <p:cTn id="13" fill="hold">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 calcmode="lin" valueType="num">
                                      <p:cBhvr>
                                        <p:cTn id="16" dur="500" fill="hold"/>
                                        <p:tgtEl>
                                          <p:spTgt spid="50"/>
                                        </p:tgtEl>
                                        <p:attrNameLst>
                                          <p:attrName>ppt_w</p:attrName>
                                        </p:attrNameLst>
                                      </p:cBhvr>
                                      <p:tavLst>
                                        <p:tav tm="0">
                                          <p:val>
                                            <p:fltVal val="0"/>
                                          </p:val>
                                        </p:tav>
                                        <p:tav tm="100000">
                                          <p:val>
                                            <p:strVal val="#ppt_w"/>
                                          </p:val>
                                        </p:tav>
                                      </p:tavLst>
                                    </p:anim>
                                    <p:anim calcmode="lin" valueType="num">
                                      <p:cBhvr>
                                        <p:cTn id="17" dur="500" fill="hold"/>
                                        <p:tgtEl>
                                          <p:spTgt spid="50"/>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3" presetClass="entr" presetSubtype="16" fill="hold" grpId="0" nodeType="afterEffect">
                                  <p:stCondLst>
                                    <p:cond delay="0"/>
                                  </p:stCondLst>
                                  <p:childTnLst>
                                    <p:set>
                                      <p:cBhvr>
                                        <p:cTn id="20" dur="1" fill="hold">
                                          <p:stCondLst>
                                            <p:cond delay="0"/>
                                          </p:stCondLst>
                                        </p:cTn>
                                        <p:tgtEl>
                                          <p:spTgt spid="51"/>
                                        </p:tgtEl>
                                        <p:attrNameLst>
                                          <p:attrName>style.visibility</p:attrName>
                                        </p:attrNameLst>
                                      </p:cBhvr>
                                      <p:to>
                                        <p:strVal val="visible"/>
                                      </p:to>
                                    </p:set>
                                    <p:anim calcmode="lin" valueType="num">
                                      <p:cBhvr>
                                        <p:cTn id="21" dur="500" fill="hold"/>
                                        <p:tgtEl>
                                          <p:spTgt spid="51"/>
                                        </p:tgtEl>
                                        <p:attrNameLst>
                                          <p:attrName>ppt_w</p:attrName>
                                        </p:attrNameLst>
                                      </p:cBhvr>
                                      <p:tavLst>
                                        <p:tav tm="0">
                                          <p:val>
                                            <p:fltVal val="0"/>
                                          </p:val>
                                        </p:tav>
                                        <p:tav tm="100000">
                                          <p:val>
                                            <p:strVal val="#ppt_w"/>
                                          </p:val>
                                        </p:tav>
                                      </p:tavLst>
                                    </p:anim>
                                    <p:anim calcmode="lin" valueType="num">
                                      <p:cBhvr>
                                        <p:cTn id="22"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EBBB0E-4EA2-4F0D-BE32-52B95FB26F4F}"/>
              </a:ext>
            </a:extLst>
          </p:cNvPr>
          <p:cNvSpPr txBox="1"/>
          <p:nvPr/>
        </p:nvSpPr>
        <p:spPr>
          <a:xfrm>
            <a:off x="114300" y="704850"/>
            <a:ext cx="11963400" cy="5842497"/>
          </a:xfrm>
          <a:prstGeom prst="rect">
            <a:avLst/>
          </a:prstGeom>
          <a:noFill/>
        </p:spPr>
        <p:txBody>
          <a:bodyPr wrap="square" rtlCol="0">
            <a:spAutoFit/>
          </a:bodyPr>
          <a:lstStyle>
            <a:defPPr>
              <a:defRPr lang="en-US"/>
            </a:defPPr>
            <a:lvl1pPr marL="457200" indent="-457200" algn="just">
              <a:lnSpc>
                <a:spcPct val="150000"/>
              </a:lnSpc>
              <a:buFont typeface="Wingdings" panose="05000000000000000000" pitchFamily="2" charset="2"/>
              <a:buChar char="§"/>
              <a:defRPr sz="2800"/>
            </a:lvl1pPr>
          </a:lstStyle>
          <a:p>
            <a:r>
              <a:rPr lang="en-US" sz="2800" dirty="0"/>
              <a:t>Each counter may be programmed </a:t>
            </a:r>
            <a:r>
              <a:rPr lang="en-US" sz="2800" dirty="0">
                <a:solidFill>
                  <a:srgbClr val="00B0F0"/>
                </a:solidFill>
              </a:rPr>
              <a:t>to count internal clock pulse (or to generate time delay)</a:t>
            </a:r>
            <a:r>
              <a:rPr lang="en-US" sz="2800" dirty="0"/>
              <a:t>, acting as a </a:t>
            </a:r>
            <a:r>
              <a:rPr lang="en-US" sz="2800" dirty="0">
                <a:solidFill>
                  <a:srgbClr val="00B0F0"/>
                </a:solidFill>
              </a:rPr>
              <a:t>timer</a:t>
            </a:r>
            <a:r>
              <a:rPr lang="en-US" sz="2800" dirty="0"/>
              <a:t>, or programmed </a:t>
            </a:r>
            <a:r>
              <a:rPr lang="en-US" sz="2800" dirty="0">
                <a:solidFill>
                  <a:srgbClr val="00B050"/>
                </a:solidFill>
              </a:rPr>
              <a:t>to count external pulses </a:t>
            </a:r>
            <a:r>
              <a:rPr lang="en-US" sz="2800" dirty="0"/>
              <a:t>as a </a:t>
            </a:r>
            <a:r>
              <a:rPr lang="en-US" sz="2800" dirty="0">
                <a:solidFill>
                  <a:srgbClr val="00B050"/>
                </a:solidFill>
              </a:rPr>
              <a:t>counter.</a:t>
            </a:r>
            <a:endParaRPr lang="en-US" dirty="0"/>
          </a:p>
          <a:p>
            <a:r>
              <a:rPr lang="en-US" dirty="0"/>
              <a:t>The counters are divided into </a:t>
            </a:r>
            <a:r>
              <a:rPr lang="en-US" dirty="0">
                <a:solidFill>
                  <a:srgbClr val="00B050"/>
                </a:solidFill>
              </a:rPr>
              <a:t>two 8-bit registers </a:t>
            </a:r>
            <a:r>
              <a:rPr lang="en-US" dirty="0"/>
              <a:t>called the timer low(</a:t>
            </a:r>
            <a:r>
              <a:rPr lang="en-US" dirty="0">
                <a:solidFill>
                  <a:srgbClr val="00B050"/>
                </a:solidFill>
              </a:rPr>
              <a:t>TL0 for timer 0 and TL1 for timer 1</a:t>
            </a:r>
            <a:r>
              <a:rPr lang="en-US" dirty="0"/>
              <a:t>) and  high (</a:t>
            </a:r>
            <a:r>
              <a:rPr lang="en-US" dirty="0">
                <a:solidFill>
                  <a:srgbClr val="00B050"/>
                </a:solidFill>
              </a:rPr>
              <a:t>TH0 for timer 0 and TH1 for timer 1</a:t>
            </a:r>
            <a:r>
              <a:rPr lang="en-US" dirty="0"/>
              <a:t>) bytes. </a:t>
            </a:r>
          </a:p>
          <a:p>
            <a:r>
              <a:rPr lang="en-US" dirty="0"/>
              <a:t>Counters always count up.</a:t>
            </a:r>
          </a:p>
          <a:p>
            <a:r>
              <a:rPr lang="en-US" dirty="0"/>
              <a:t>All counter action is controlled by bit states in the timer mode control register </a:t>
            </a:r>
            <a:r>
              <a:rPr lang="en-US" dirty="0">
                <a:solidFill>
                  <a:srgbClr val="00B0F0"/>
                </a:solidFill>
              </a:rPr>
              <a:t>(TMOD)</a:t>
            </a:r>
            <a:r>
              <a:rPr lang="en-US" dirty="0"/>
              <a:t>, and timer/counter control register </a:t>
            </a:r>
            <a:r>
              <a:rPr lang="en-US" dirty="0">
                <a:solidFill>
                  <a:srgbClr val="00B0F0"/>
                </a:solidFill>
              </a:rPr>
              <a:t>(TCON)</a:t>
            </a:r>
            <a:r>
              <a:rPr lang="en-US" dirty="0"/>
              <a:t>, and certain instructions</a:t>
            </a:r>
          </a:p>
        </p:txBody>
      </p:sp>
      <p:sp>
        <p:nvSpPr>
          <p:cNvPr id="5" name="Title 45">
            <a:extLst>
              <a:ext uri="{FF2B5EF4-FFF2-40B4-BE49-F238E27FC236}">
                <a16:creationId xmlns:a16="http://schemas.microsoft.com/office/drawing/2014/main" id="{F048531B-5244-41A1-9A0F-7509DDE6B044}"/>
              </a:ext>
            </a:extLst>
          </p:cNvPr>
          <p:cNvSpPr>
            <a:spLocks noGrp="1"/>
          </p:cNvSpPr>
          <p:nvPr>
            <p:ph type="title"/>
          </p:nvPr>
        </p:nvSpPr>
        <p:spPr>
          <a:xfrm>
            <a:off x="0" y="0"/>
            <a:ext cx="4953000" cy="704850"/>
          </a:xfrm>
        </p:spPr>
        <p:txBody>
          <a:bodyPr>
            <a:normAutofit/>
          </a:bodyPr>
          <a:lstStyle/>
          <a:p>
            <a:pPr eaLnBrk="1" hangingPunct="1"/>
            <a:r>
              <a:rPr lang="en-US" dirty="0">
                <a:ea typeface="Calibri" pitchFamily="34" charset="0"/>
              </a:rPr>
              <a:t>8051 Timer/Counter</a:t>
            </a:r>
          </a:p>
        </p:txBody>
      </p:sp>
    </p:spTree>
    <p:extLst>
      <p:ext uri="{BB962C8B-B14F-4D97-AF65-F5344CB8AC3E}">
        <p14:creationId xmlns:p14="http://schemas.microsoft.com/office/powerpoint/2010/main" val="1288302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4AE4C86A-2BB4-4A7C-9AE9-3EFC8F993D54}"/>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5">
            <a:extLst>
              <a:ext uri="{FF2B5EF4-FFF2-40B4-BE49-F238E27FC236}">
                <a16:creationId xmlns:a16="http://schemas.microsoft.com/office/drawing/2014/main" id="{15BF1A24-D724-41DA-8285-866136A5ED78}"/>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1 – </a:t>
            </a:r>
            <a:r>
              <a:rPr lang="en-US" sz="2800" b="1" dirty="0">
                <a:solidFill>
                  <a:srgbClr val="00B0F0"/>
                </a:solidFill>
                <a:ea typeface="Calibri" pitchFamily="34" charset="0"/>
              </a:rPr>
              <a:t>Mode 0</a:t>
            </a:r>
          </a:p>
        </p:txBody>
      </p:sp>
      <p:sp>
        <p:nvSpPr>
          <p:cNvPr id="6" name="AutoShape 2">
            <a:extLst>
              <a:ext uri="{FF2B5EF4-FFF2-40B4-BE49-F238E27FC236}">
                <a16:creationId xmlns:a16="http://schemas.microsoft.com/office/drawing/2014/main" id="{17926918-D110-4E74-9869-E4BC359FF2A1}"/>
              </a:ext>
            </a:extLst>
          </p:cNvPr>
          <p:cNvSpPr>
            <a:spLocks noChangeArrowheads="1"/>
          </p:cNvSpPr>
          <p:nvPr/>
        </p:nvSpPr>
        <p:spPr bwMode="auto">
          <a:xfrm>
            <a:off x="44196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TL1</a:t>
            </a:r>
          </a:p>
          <a:p>
            <a:pPr algn="ctr"/>
            <a:r>
              <a:rPr lang="en-US" sz="2400" b="1">
                <a:solidFill>
                  <a:schemeClr val="tx1"/>
                </a:solidFill>
                <a:latin typeface="Calibri" pitchFamily="34" charset="0"/>
              </a:rPr>
              <a:t>(5 Bit)</a:t>
            </a:r>
          </a:p>
        </p:txBody>
      </p:sp>
      <p:sp>
        <p:nvSpPr>
          <p:cNvPr id="7" name="Text Box 4">
            <a:extLst>
              <a:ext uri="{FF2B5EF4-FFF2-40B4-BE49-F238E27FC236}">
                <a16:creationId xmlns:a16="http://schemas.microsoft.com/office/drawing/2014/main" id="{6E77FC30-57BE-460C-9E4E-915603377412}"/>
              </a:ext>
            </a:extLst>
          </p:cNvPr>
          <p:cNvSpPr txBox="1">
            <a:spLocks noChangeArrowheads="1"/>
          </p:cNvSpPr>
          <p:nvPr/>
        </p:nvSpPr>
        <p:spPr bwMode="auto">
          <a:xfrm>
            <a:off x="8509000" y="2608833"/>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8" name="AutoShape 8">
            <a:extLst>
              <a:ext uri="{FF2B5EF4-FFF2-40B4-BE49-F238E27FC236}">
                <a16:creationId xmlns:a16="http://schemas.microsoft.com/office/drawing/2014/main" id="{A2E7C798-D061-4A62-B8CC-05F1C5CB15F3}"/>
              </a:ext>
            </a:extLst>
          </p:cNvPr>
          <p:cNvSpPr>
            <a:spLocks noChangeArrowheads="1"/>
          </p:cNvSpPr>
          <p:nvPr/>
        </p:nvSpPr>
        <p:spPr bwMode="auto">
          <a:xfrm>
            <a:off x="1643746" y="2275114"/>
            <a:ext cx="500740" cy="424207"/>
          </a:xfrm>
          <a:prstGeom prst="cube">
            <a:avLst>
              <a:gd name="adj" fmla="val 0"/>
            </a:avLst>
          </a:prstGeom>
          <a:solidFill>
            <a:srgbClr val="00B0F0"/>
          </a:solidFill>
          <a:ln w="9525">
            <a:solidFill>
              <a:schemeClr val="tx1"/>
            </a:solidFill>
            <a:miter lim="800000"/>
            <a:headEnd/>
            <a:tailEnd/>
          </a:ln>
        </p:spPr>
        <p:txBody>
          <a:bodyPr wrap="none" anchor="ctr"/>
          <a:lstStyle/>
          <a:p>
            <a:pPr algn="ctr"/>
            <a:r>
              <a:rPr lang="en-US" sz="1600" b="1" dirty="0">
                <a:solidFill>
                  <a:schemeClr val="tx1"/>
                </a:solidFill>
                <a:latin typeface="Calibri" pitchFamily="34" charset="0"/>
              </a:rPr>
              <a:t>OSC</a:t>
            </a:r>
          </a:p>
        </p:txBody>
      </p:sp>
      <p:sp>
        <p:nvSpPr>
          <p:cNvPr id="9" name="AutoShape 9">
            <a:extLst>
              <a:ext uri="{FF2B5EF4-FFF2-40B4-BE49-F238E27FC236}">
                <a16:creationId xmlns:a16="http://schemas.microsoft.com/office/drawing/2014/main" id="{FA273166-91CE-493D-BA42-66F504E73945}"/>
              </a:ext>
            </a:extLst>
          </p:cNvPr>
          <p:cNvSpPr>
            <a:spLocks noChangeArrowheads="1"/>
          </p:cNvSpPr>
          <p:nvPr/>
        </p:nvSpPr>
        <p:spPr bwMode="auto">
          <a:xfrm>
            <a:off x="2447925" y="2291333"/>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10" name="AutoShape 10">
            <a:extLst>
              <a:ext uri="{FF2B5EF4-FFF2-40B4-BE49-F238E27FC236}">
                <a16:creationId xmlns:a16="http://schemas.microsoft.com/office/drawing/2014/main" id="{9BFA3090-A12E-4BCB-A522-79C35D800B9B}"/>
              </a:ext>
            </a:extLst>
          </p:cNvPr>
          <p:cNvSpPr>
            <a:spLocks noChangeArrowheads="1"/>
          </p:cNvSpPr>
          <p:nvPr/>
        </p:nvSpPr>
        <p:spPr bwMode="auto">
          <a:xfrm rot="10800000">
            <a:off x="2397125" y="3775646"/>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1" name="AutoShape 11">
            <a:extLst>
              <a:ext uri="{FF2B5EF4-FFF2-40B4-BE49-F238E27FC236}">
                <a16:creationId xmlns:a16="http://schemas.microsoft.com/office/drawing/2014/main" id="{1EA0DE91-0882-444D-88E1-7BB0F5D2EAB8}"/>
              </a:ext>
            </a:extLst>
          </p:cNvPr>
          <p:cNvSpPr>
            <a:spLocks noChangeArrowheads="1"/>
          </p:cNvSpPr>
          <p:nvPr/>
        </p:nvSpPr>
        <p:spPr bwMode="auto">
          <a:xfrm>
            <a:off x="3136900" y="3345433"/>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2" name="Group 12">
            <a:extLst>
              <a:ext uri="{FF2B5EF4-FFF2-40B4-BE49-F238E27FC236}">
                <a16:creationId xmlns:a16="http://schemas.microsoft.com/office/drawing/2014/main" id="{15C9FCA2-D036-4C27-8F0D-5AE5013DE35A}"/>
              </a:ext>
            </a:extLst>
          </p:cNvPr>
          <p:cNvGrpSpPr>
            <a:grpSpLocks/>
          </p:cNvGrpSpPr>
          <p:nvPr/>
        </p:nvGrpSpPr>
        <p:grpSpPr bwMode="auto">
          <a:xfrm>
            <a:off x="1852613" y="3753421"/>
            <a:ext cx="376237" cy="271462"/>
            <a:chOff x="3456" y="2400"/>
            <a:chExt cx="480" cy="384"/>
          </a:xfrm>
          <a:solidFill>
            <a:srgbClr val="00B0F0"/>
          </a:solidFill>
        </p:grpSpPr>
        <p:sp>
          <p:nvSpPr>
            <p:cNvPr id="13" name="AutoShape 13">
              <a:extLst>
                <a:ext uri="{FF2B5EF4-FFF2-40B4-BE49-F238E27FC236}">
                  <a16:creationId xmlns:a16="http://schemas.microsoft.com/office/drawing/2014/main" id="{CC98503C-8601-461B-BA68-DAF796623212}"/>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4" name="AutoShape 14">
              <a:extLst>
                <a:ext uri="{FF2B5EF4-FFF2-40B4-BE49-F238E27FC236}">
                  <a16:creationId xmlns:a16="http://schemas.microsoft.com/office/drawing/2014/main" id="{BC5FD810-E792-4EFF-BB61-542E05F966FD}"/>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5" name="Line 15">
            <a:extLst>
              <a:ext uri="{FF2B5EF4-FFF2-40B4-BE49-F238E27FC236}">
                <a16:creationId xmlns:a16="http://schemas.microsoft.com/office/drawing/2014/main" id="{6DC5F163-E1BC-40E8-BC7F-0281070F19AE}"/>
              </a:ext>
            </a:extLst>
          </p:cNvPr>
          <p:cNvSpPr>
            <a:spLocks noChangeShapeType="1"/>
          </p:cNvSpPr>
          <p:nvPr/>
        </p:nvSpPr>
        <p:spPr bwMode="auto">
          <a:xfrm>
            <a:off x="2103438" y="2478658"/>
            <a:ext cx="338137" cy="0"/>
          </a:xfrm>
          <a:prstGeom prst="line">
            <a:avLst/>
          </a:prstGeom>
          <a:noFill/>
          <a:ln w="38100">
            <a:solidFill>
              <a:srgbClr val="FF0000"/>
            </a:solidFill>
            <a:round/>
            <a:headEnd/>
            <a:tailEnd type="triangle" w="med" len="med"/>
          </a:ln>
        </p:spPr>
        <p:txBody>
          <a:bodyPr/>
          <a:lstStyle/>
          <a:p>
            <a:endParaRPr lang="en-IN"/>
          </a:p>
        </p:txBody>
      </p:sp>
      <p:sp>
        <p:nvSpPr>
          <p:cNvPr id="16" name="Line 16">
            <a:extLst>
              <a:ext uri="{FF2B5EF4-FFF2-40B4-BE49-F238E27FC236}">
                <a16:creationId xmlns:a16="http://schemas.microsoft.com/office/drawing/2014/main" id="{4FC78CF4-1084-44C7-A35A-C56810379F36}"/>
              </a:ext>
            </a:extLst>
          </p:cNvPr>
          <p:cNvSpPr>
            <a:spLocks noChangeShapeType="1"/>
          </p:cNvSpPr>
          <p:nvPr/>
        </p:nvSpPr>
        <p:spPr bwMode="auto">
          <a:xfrm>
            <a:off x="3175000" y="2800921"/>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17" name="Line 17">
            <a:extLst>
              <a:ext uri="{FF2B5EF4-FFF2-40B4-BE49-F238E27FC236}">
                <a16:creationId xmlns:a16="http://schemas.microsoft.com/office/drawing/2014/main" id="{3671EB2D-8E68-4620-A740-A901948D4226}"/>
              </a:ext>
            </a:extLst>
          </p:cNvPr>
          <p:cNvSpPr>
            <a:spLocks noChangeShapeType="1"/>
          </p:cNvSpPr>
          <p:nvPr/>
        </p:nvSpPr>
        <p:spPr bwMode="auto">
          <a:xfrm>
            <a:off x="2873375" y="2478658"/>
            <a:ext cx="150813" cy="0"/>
          </a:xfrm>
          <a:prstGeom prst="line">
            <a:avLst/>
          </a:prstGeom>
          <a:noFill/>
          <a:ln w="38100">
            <a:solidFill>
              <a:srgbClr val="FF0000"/>
            </a:solidFill>
            <a:round/>
            <a:headEnd/>
            <a:tailEnd/>
          </a:ln>
        </p:spPr>
        <p:txBody>
          <a:bodyPr/>
          <a:lstStyle/>
          <a:p>
            <a:endParaRPr lang="en-IN"/>
          </a:p>
        </p:txBody>
      </p:sp>
      <p:sp>
        <p:nvSpPr>
          <p:cNvPr id="18" name="Line 18">
            <a:extLst>
              <a:ext uri="{FF2B5EF4-FFF2-40B4-BE49-F238E27FC236}">
                <a16:creationId xmlns:a16="http://schemas.microsoft.com/office/drawing/2014/main" id="{26B00567-AE94-4747-9022-8AC230E09608}"/>
              </a:ext>
            </a:extLst>
          </p:cNvPr>
          <p:cNvSpPr>
            <a:spLocks noChangeShapeType="1"/>
          </p:cNvSpPr>
          <p:nvPr/>
        </p:nvSpPr>
        <p:spPr bwMode="auto">
          <a:xfrm>
            <a:off x="2235200" y="3888358"/>
            <a:ext cx="206375" cy="0"/>
          </a:xfrm>
          <a:prstGeom prst="line">
            <a:avLst/>
          </a:prstGeom>
          <a:noFill/>
          <a:ln w="38100">
            <a:solidFill>
              <a:srgbClr val="FF0000"/>
            </a:solidFill>
            <a:round/>
            <a:headEnd/>
            <a:tailEnd type="triangle" w="med" len="med"/>
          </a:ln>
        </p:spPr>
        <p:txBody>
          <a:bodyPr/>
          <a:lstStyle/>
          <a:p>
            <a:endParaRPr lang="en-IN"/>
          </a:p>
        </p:txBody>
      </p:sp>
      <p:sp>
        <p:nvSpPr>
          <p:cNvPr id="19" name="Line 19">
            <a:extLst>
              <a:ext uri="{FF2B5EF4-FFF2-40B4-BE49-F238E27FC236}">
                <a16:creationId xmlns:a16="http://schemas.microsoft.com/office/drawing/2014/main" id="{5116EB37-9DD7-407F-82E5-2376BEF99FD2}"/>
              </a:ext>
            </a:extLst>
          </p:cNvPr>
          <p:cNvSpPr>
            <a:spLocks noChangeShapeType="1"/>
          </p:cNvSpPr>
          <p:nvPr/>
        </p:nvSpPr>
        <p:spPr bwMode="auto">
          <a:xfrm>
            <a:off x="1971675" y="3447033"/>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20" name="Line 20">
            <a:extLst>
              <a:ext uri="{FF2B5EF4-FFF2-40B4-BE49-F238E27FC236}">
                <a16:creationId xmlns:a16="http://schemas.microsoft.com/office/drawing/2014/main" id="{9E0E8EC9-0666-4137-A69C-96BBE9E49108}"/>
              </a:ext>
            </a:extLst>
          </p:cNvPr>
          <p:cNvSpPr>
            <a:spLocks noChangeShapeType="1"/>
          </p:cNvSpPr>
          <p:nvPr/>
        </p:nvSpPr>
        <p:spPr bwMode="auto">
          <a:xfrm>
            <a:off x="2805113" y="3956621"/>
            <a:ext cx="187325" cy="0"/>
          </a:xfrm>
          <a:prstGeom prst="line">
            <a:avLst/>
          </a:prstGeom>
          <a:noFill/>
          <a:ln w="38100">
            <a:solidFill>
              <a:srgbClr val="FF0000"/>
            </a:solidFill>
            <a:round/>
            <a:headEnd/>
            <a:tailEnd/>
          </a:ln>
        </p:spPr>
        <p:txBody>
          <a:bodyPr/>
          <a:lstStyle/>
          <a:p>
            <a:endParaRPr lang="en-IN"/>
          </a:p>
        </p:txBody>
      </p:sp>
      <p:sp>
        <p:nvSpPr>
          <p:cNvPr id="21" name="Line 21">
            <a:extLst>
              <a:ext uri="{FF2B5EF4-FFF2-40B4-BE49-F238E27FC236}">
                <a16:creationId xmlns:a16="http://schemas.microsoft.com/office/drawing/2014/main" id="{EB358942-5B6F-4D20-8AC6-3A8BC1AE272E}"/>
              </a:ext>
            </a:extLst>
          </p:cNvPr>
          <p:cNvSpPr>
            <a:spLocks noChangeShapeType="1"/>
          </p:cNvSpPr>
          <p:nvPr/>
        </p:nvSpPr>
        <p:spPr bwMode="auto">
          <a:xfrm>
            <a:off x="2986088" y="3616896"/>
            <a:ext cx="150812" cy="0"/>
          </a:xfrm>
          <a:prstGeom prst="line">
            <a:avLst/>
          </a:prstGeom>
          <a:noFill/>
          <a:ln w="38100">
            <a:solidFill>
              <a:srgbClr val="FF0000"/>
            </a:solidFill>
            <a:round/>
            <a:headEnd/>
            <a:tailEnd type="triangle" w="med" len="med"/>
          </a:ln>
        </p:spPr>
        <p:txBody>
          <a:bodyPr/>
          <a:lstStyle/>
          <a:p>
            <a:endParaRPr lang="en-IN"/>
          </a:p>
        </p:txBody>
      </p:sp>
      <p:sp>
        <p:nvSpPr>
          <p:cNvPr id="22" name="Line 22">
            <a:extLst>
              <a:ext uri="{FF2B5EF4-FFF2-40B4-BE49-F238E27FC236}">
                <a16:creationId xmlns:a16="http://schemas.microsoft.com/office/drawing/2014/main" id="{88FBB751-6A4B-4AA2-8F0B-2CC229E639C7}"/>
              </a:ext>
            </a:extLst>
          </p:cNvPr>
          <p:cNvSpPr>
            <a:spLocks noChangeShapeType="1"/>
          </p:cNvSpPr>
          <p:nvPr/>
        </p:nvSpPr>
        <p:spPr bwMode="auto">
          <a:xfrm flipV="1">
            <a:off x="1971675" y="3169221"/>
            <a:ext cx="1052513" cy="6350"/>
          </a:xfrm>
          <a:prstGeom prst="line">
            <a:avLst/>
          </a:prstGeom>
          <a:noFill/>
          <a:ln w="38100">
            <a:solidFill>
              <a:srgbClr val="FF0000"/>
            </a:solidFill>
            <a:round/>
            <a:headEnd type="oval" w="med" len="med"/>
            <a:tailEnd/>
          </a:ln>
        </p:spPr>
        <p:txBody>
          <a:bodyPr/>
          <a:lstStyle/>
          <a:p>
            <a:endParaRPr lang="en-IN"/>
          </a:p>
        </p:txBody>
      </p:sp>
      <p:sp>
        <p:nvSpPr>
          <p:cNvPr id="23" name="Line 23">
            <a:extLst>
              <a:ext uri="{FF2B5EF4-FFF2-40B4-BE49-F238E27FC236}">
                <a16:creationId xmlns:a16="http://schemas.microsoft.com/office/drawing/2014/main" id="{6CDF9A55-39EB-49A0-8B88-AFD0AEEEB557}"/>
              </a:ext>
            </a:extLst>
          </p:cNvPr>
          <p:cNvSpPr>
            <a:spLocks noChangeShapeType="1"/>
          </p:cNvSpPr>
          <p:nvPr/>
        </p:nvSpPr>
        <p:spPr bwMode="auto">
          <a:xfrm>
            <a:off x="3024188" y="2472308"/>
            <a:ext cx="0" cy="260350"/>
          </a:xfrm>
          <a:prstGeom prst="line">
            <a:avLst/>
          </a:prstGeom>
          <a:noFill/>
          <a:ln w="38100">
            <a:solidFill>
              <a:srgbClr val="FF0000"/>
            </a:solidFill>
            <a:round/>
            <a:headEnd/>
            <a:tailEnd type="triangle" w="med" len="med"/>
          </a:ln>
        </p:spPr>
        <p:txBody>
          <a:bodyPr/>
          <a:lstStyle/>
          <a:p>
            <a:endParaRPr lang="en-IN"/>
          </a:p>
        </p:txBody>
      </p:sp>
      <p:sp>
        <p:nvSpPr>
          <p:cNvPr id="24" name="Line 24">
            <a:extLst>
              <a:ext uri="{FF2B5EF4-FFF2-40B4-BE49-F238E27FC236}">
                <a16:creationId xmlns:a16="http://schemas.microsoft.com/office/drawing/2014/main" id="{91AD52A4-7683-478F-B9CC-F34AFE331FEB}"/>
              </a:ext>
            </a:extLst>
          </p:cNvPr>
          <p:cNvSpPr>
            <a:spLocks noChangeShapeType="1"/>
          </p:cNvSpPr>
          <p:nvPr/>
        </p:nvSpPr>
        <p:spPr bwMode="auto">
          <a:xfrm flipV="1">
            <a:off x="3024188" y="2869183"/>
            <a:ext cx="0" cy="306388"/>
          </a:xfrm>
          <a:prstGeom prst="line">
            <a:avLst/>
          </a:prstGeom>
          <a:noFill/>
          <a:ln w="38100">
            <a:solidFill>
              <a:srgbClr val="FF0000"/>
            </a:solidFill>
            <a:round/>
            <a:headEnd/>
            <a:tailEnd type="triangle" w="med" len="med"/>
          </a:ln>
        </p:spPr>
        <p:txBody>
          <a:bodyPr/>
          <a:lstStyle/>
          <a:p>
            <a:endParaRPr lang="en-IN"/>
          </a:p>
        </p:txBody>
      </p:sp>
      <p:sp>
        <p:nvSpPr>
          <p:cNvPr id="25" name="Line 25">
            <a:extLst>
              <a:ext uri="{FF2B5EF4-FFF2-40B4-BE49-F238E27FC236}">
                <a16:creationId xmlns:a16="http://schemas.microsoft.com/office/drawing/2014/main" id="{51A79299-F926-460C-8EB3-65831250D366}"/>
              </a:ext>
            </a:extLst>
          </p:cNvPr>
          <p:cNvSpPr>
            <a:spLocks noChangeShapeType="1"/>
          </p:cNvSpPr>
          <p:nvPr/>
        </p:nvSpPr>
        <p:spPr bwMode="auto">
          <a:xfrm flipV="1">
            <a:off x="2986088" y="3612133"/>
            <a:ext cx="0" cy="339725"/>
          </a:xfrm>
          <a:prstGeom prst="line">
            <a:avLst/>
          </a:prstGeom>
          <a:noFill/>
          <a:ln w="38100">
            <a:solidFill>
              <a:srgbClr val="FF0000"/>
            </a:solidFill>
            <a:round/>
            <a:headEnd/>
            <a:tailEnd/>
          </a:ln>
        </p:spPr>
        <p:txBody>
          <a:bodyPr/>
          <a:lstStyle/>
          <a:p>
            <a:endParaRPr lang="en-IN"/>
          </a:p>
        </p:txBody>
      </p:sp>
      <p:graphicFrame>
        <p:nvGraphicFramePr>
          <p:cNvPr id="26" name="Object 2">
            <a:extLst>
              <a:ext uri="{FF2B5EF4-FFF2-40B4-BE49-F238E27FC236}">
                <a16:creationId xmlns:a16="http://schemas.microsoft.com/office/drawing/2014/main" id="{A388A91D-FEEF-4831-8EBB-E88DCF1EF9D6}"/>
              </a:ext>
            </a:extLst>
          </p:cNvPr>
          <p:cNvGraphicFramePr>
            <a:graphicFrameLocks noChangeAspect="1"/>
          </p:cNvGraphicFramePr>
          <p:nvPr/>
        </p:nvGraphicFramePr>
        <p:xfrm>
          <a:off x="3149600" y="2452688"/>
          <a:ext cx="858692" cy="277812"/>
        </p:xfrm>
        <a:graphic>
          <a:graphicData uri="http://schemas.openxmlformats.org/presentationml/2006/ole">
            <mc:AlternateContent xmlns:mc="http://schemas.openxmlformats.org/markup-compatibility/2006">
              <mc:Choice xmlns:v="urn:schemas-microsoft-com:vml" Requires="v">
                <p:oleObj spid="_x0000_s9224" name="Equation" r:id="rId3" imgW="571320" imgH="203040" progId="">
                  <p:embed/>
                </p:oleObj>
              </mc:Choice>
              <mc:Fallback>
                <p:oleObj name="Equation" r:id="rId3" imgW="571320" imgH="203040" progId="">
                  <p:embed/>
                  <p:pic>
                    <p:nvPicPr>
                      <p:cNvPr id="26" name="Object 2">
                        <a:extLst>
                          <a:ext uri="{FF2B5EF4-FFF2-40B4-BE49-F238E27FC236}">
                            <a16:creationId xmlns:a16="http://schemas.microsoft.com/office/drawing/2014/main" id="{A388A91D-FEEF-4831-8EBB-E88DCF1EF9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2452688"/>
                        <a:ext cx="858692" cy="277812"/>
                      </a:xfrm>
                      <a:prstGeom prst="rect">
                        <a:avLst/>
                      </a:prstGeom>
                      <a:solidFill>
                        <a:schemeClr val="accent1">
                          <a:lumMod val="50000"/>
                        </a:schemeClr>
                      </a:solidFill>
                      <a:ln>
                        <a:noFill/>
                      </a:ln>
                      <a:effectLst/>
                    </p:spPr>
                  </p:pic>
                </p:oleObj>
              </mc:Fallback>
            </mc:AlternateContent>
          </a:graphicData>
        </a:graphic>
      </p:graphicFrame>
      <p:graphicFrame>
        <p:nvGraphicFramePr>
          <p:cNvPr id="27" name="Object 3">
            <a:extLst>
              <a:ext uri="{FF2B5EF4-FFF2-40B4-BE49-F238E27FC236}">
                <a16:creationId xmlns:a16="http://schemas.microsoft.com/office/drawing/2014/main" id="{DB8E9EC5-88FA-4FB0-B72A-B3FB9E4AB1BB}"/>
              </a:ext>
            </a:extLst>
          </p:cNvPr>
          <p:cNvGraphicFramePr>
            <a:graphicFrameLocks noChangeAspect="1"/>
          </p:cNvGraphicFramePr>
          <p:nvPr/>
        </p:nvGraphicFramePr>
        <p:xfrm>
          <a:off x="3168649" y="2909887"/>
          <a:ext cx="836689" cy="279970"/>
        </p:xfrm>
        <a:graphic>
          <a:graphicData uri="http://schemas.openxmlformats.org/presentationml/2006/ole">
            <mc:AlternateContent xmlns:mc="http://schemas.openxmlformats.org/markup-compatibility/2006">
              <mc:Choice xmlns:v="urn:schemas-microsoft-com:vml" Requires="v">
                <p:oleObj spid="_x0000_s9225" name="Equation" r:id="rId5" imgW="545760" imgH="203040" progId="">
                  <p:embed/>
                </p:oleObj>
              </mc:Choice>
              <mc:Fallback>
                <p:oleObj name="Equation" r:id="rId5" imgW="545760" imgH="203040" progId="">
                  <p:embed/>
                  <p:pic>
                    <p:nvPicPr>
                      <p:cNvPr id="27" name="Object 3">
                        <a:extLst>
                          <a:ext uri="{FF2B5EF4-FFF2-40B4-BE49-F238E27FC236}">
                            <a16:creationId xmlns:a16="http://schemas.microsoft.com/office/drawing/2014/main" id="{DB8E9EC5-88FA-4FB0-B72A-B3FB9E4AB1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49" y="2909887"/>
                        <a:ext cx="836689" cy="279970"/>
                      </a:xfrm>
                      <a:prstGeom prst="rect">
                        <a:avLst/>
                      </a:prstGeom>
                      <a:solidFill>
                        <a:schemeClr val="accent1">
                          <a:lumMod val="50000"/>
                        </a:schemeClr>
                      </a:solidFill>
                      <a:ln>
                        <a:noFill/>
                      </a:ln>
                      <a:effectLst/>
                    </p:spPr>
                  </p:pic>
                </p:oleObj>
              </mc:Fallback>
            </mc:AlternateContent>
          </a:graphicData>
        </a:graphic>
      </p:graphicFrame>
      <p:sp>
        <p:nvSpPr>
          <p:cNvPr id="28" name="Line 28">
            <a:extLst>
              <a:ext uri="{FF2B5EF4-FFF2-40B4-BE49-F238E27FC236}">
                <a16:creationId xmlns:a16="http://schemas.microsoft.com/office/drawing/2014/main" id="{1DB57AE2-F7D1-44F2-8896-D576EE911D6E}"/>
              </a:ext>
            </a:extLst>
          </p:cNvPr>
          <p:cNvSpPr>
            <a:spLocks noChangeShapeType="1"/>
          </p:cNvSpPr>
          <p:nvPr/>
        </p:nvSpPr>
        <p:spPr bwMode="auto">
          <a:xfrm flipH="1" flipV="1">
            <a:off x="3024188" y="2732658"/>
            <a:ext cx="150812" cy="68263"/>
          </a:xfrm>
          <a:prstGeom prst="line">
            <a:avLst/>
          </a:prstGeom>
          <a:noFill/>
          <a:ln w="12700">
            <a:solidFill>
              <a:srgbClr val="FF3333"/>
            </a:solidFill>
            <a:round/>
            <a:headEnd type="diamond" w="med" len="med"/>
            <a:tailEnd/>
          </a:ln>
        </p:spPr>
        <p:txBody>
          <a:bodyPr/>
          <a:lstStyle/>
          <a:p>
            <a:endParaRPr lang="en-IN"/>
          </a:p>
        </p:txBody>
      </p:sp>
      <p:sp>
        <p:nvSpPr>
          <p:cNvPr id="29" name="Line 29">
            <a:extLst>
              <a:ext uri="{FF2B5EF4-FFF2-40B4-BE49-F238E27FC236}">
                <a16:creationId xmlns:a16="http://schemas.microsoft.com/office/drawing/2014/main" id="{0B090023-C618-4939-A716-B6B4B4AC1340}"/>
              </a:ext>
            </a:extLst>
          </p:cNvPr>
          <p:cNvSpPr>
            <a:spLocks noChangeShapeType="1"/>
          </p:cNvSpPr>
          <p:nvPr/>
        </p:nvSpPr>
        <p:spPr bwMode="auto">
          <a:xfrm>
            <a:off x="1708150" y="3888358"/>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30" name="Object 5">
            <a:extLst>
              <a:ext uri="{FF2B5EF4-FFF2-40B4-BE49-F238E27FC236}">
                <a16:creationId xmlns:a16="http://schemas.microsoft.com/office/drawing/2014/main" id="{F991296E-2C8A-4B6D-B24E-082FBA907358}"/>
              </a:ext>
            </a:extLst>
          </p:cNvPr>
          <p:cNvGraphicFramePr>
            <a:graphicFrameLocks noChangeAspect="1"/>
          </p:cNvGraphicFramePr>
          <p:nvPr/>
        </p:nvGraphicFramePr>
        <p:xfrm>
          <a:off x="882564" y="3794696"/>
          <a:ext cx="798599" cy="374651"/>
        </p:xfrm>
        <a:graphic>
          <a:graphicData uri="http://schemas.openxmlformats.org/presentationml/2006/ole">
            <mc:AlternateContent xmlns:mc="http://schemas.openxmlformats.org/markup-compatibility/2006">
              <mc:Choice xmlns:v="urn:schemas-microsoft-com:vml" Requires="v">
                <p:oleObj spid="_x0000_s9226" name="Equation" r:id="rId7" imgW="342720" imgH="177480" progId="">
                  <p:embed/>
                </p:oleObj>
              </mc:Choice>
              <mc:Fallback>
                <p:oleObj name="Equation" r:id="rId7" imgW="342720" imgH="177480" progId="">
                  <p:embed/>
                  <p:pic>
                    <p:nvPicPr>
                      <p:cNvPr id="30" name="Object 5">
                        <a:extLst>
                          <a:ext uri="{FF2B5EF4-FFF2-40B4-BE49-F238E27FC236}">
                            <a16:creationId xmlns:a16="http://schemas.microsoft.com/office/drawing/2014/main" id="{F991296E-2C8A-4B6D-B24E-082FBA9073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564" y="3794696"/>
                        <a:ext cx="798599" cy="374651"/>
                      </a:xfrm>
                      <a:prstGeom prst="rect">
                        <a:avLst/>
                      </a:prstGeom>
                      <a:solidFill>
                        <a:schemeClr val="accent1">
                          <a:lumMod val="50000"/>
                        </a:schemeClr>
                      </a:solidFill>
                      <a:ln>
                        <a:noFill/>
                      </a:ln>
                      <a:effectLst/>
                    </p:spPr>
                  </p:pic>
                </p:oleObj>
              </mc:Fallback>
            </mc:AlternateContent>
          </a:graphicData>
        </a:graphic>
      </p:graphicFrame>
      <p:sp>
        <p:nvSpPr>
          <p:cNvPr id="31" name="Line 34">
            <a:extLst>
              <a:ext uri="{FF2B5EF4-FFF2-40B4-BE49-F238E27FC236}">
                <a16:creationId xmlns:a16="http://schemas.microsoft.com/office/drawing/2014/main" id="{A9BFB700-2778-4558-A01E-D90EC5E2BF0A}"/>
              </a:ext>
            </a:extLst>
          </p:cNvPr>
          <p:cNvSpPr>
            <a:spLocks noChangeShapeType="1"/>
          </p:cNvSpPr>
          <p:nvPr/>
        </p:nvSpPr>
        <p:spPr bwMode="auto">
          <a:xfrm>
            <a:off x="1971675" y="4399533"/>
            <a:ext cx="331788" cy="0"/>
          </a:xfrm>
          <a:prstGeom prst="line">
            <a:avLst/>
          </a:prstGeom>
          <a:noFill/>
          <a:ln w="38100">
            <a:solidFill>
              <a:srgbClr val="FF0000"/>
            </a:solidFill>
            <a:round/>
            <a:headEnd type="oval" w="med" len="med"/>
            <a:tailEnd/>
          </a:ln>
        </p:spPr>
        <p:txBody>
          <a:bodyPr/>
          <a:lstStyle/>
          <a:p>
            <a:endParaRPr lang="en-IN"/>
          </a:p>
        </p:txBody>
      </p:sp>
      <p:sp>
        <p:nvSpPr>
          <p:cNvPr id="32" name="Line 35">
            <a:extLst>
              <a:ext uri="{FF2B5EF4-FFF2-40B4-BE49-F238E27FC236}">
                <a16:creationId xmlns:a16="http://schemas.microsoft.com/office/drawing/2014/main" id="{E1007975-98EF-40E2-8415-A679F54FE2A2}"/>
              </a:ext>
            </a:extLst>
          </p:cNvPr>
          <p:cNvSpPr>
            <a:spLocks noChangeShapeType="1"/>
          </p:cNvSpPr>
          <p:nvPr/>
        </p:nvSpPr>
        <p:spPr bwMode="auto">
          <a:xfrm>
            <a:off x="2297113" y="4058221"/>
            <a:ext cx="150812" cy="0"/>
          </a:xfrm>
          <a:prstGeom prst="line">
            <a:avLst/>
          </a:prstGeom>
          <a:noFill/>
          <a:ln w="38100">
            <a:solidFill>
              <a:srgbClr val="FF0000"/>
            </a:solidFill>
            <a:round/>
            <a:headEnd/>
            <a:tailEnd type="triangle" w="med" len="med"/>
          </a:ln>
        </p:spPr>
        <p:txBody>
          <a:bodyPr/>
          <a:lstStyle/>
          <a:p>
            <a:endParaRPr lang="en-IN"/>
          </a:p>
        </p:txBody>
      </p:sp>
      <p:sp>
        <p:nvSpPr>
          <p:cNvPr id="33" name="Line 36">
            <a:extLst>
              <a:ext uri="{FF2B5EF4-FFF2-40B4-BE49-F238E27FC236}">
                <a16:creationId xmlns:a16="http://schemas.microsoft.com/office/drawing/2014/main" id="{65B6EAF2-4AA9-4BF8-ACDE-E9D8E1B057F8}"/>
              </a:ext>
            </a:extLst>
          </p:cNvPr>
          <p:cNvSpPr>
            <a:spLocks noChangeShapeType="1"/>
          </p:cNvSpPr>
          <p:nvPr/>
        </p:nvSpPr>
        <p:spPr bwMode="auto">
          <a:xfrm flipV="1">
            <a:off x="2297113" y="4053458"/>
            <a:ext cx="0" cy="339725"/>
          </a:xfrm>
          <a:prstGeom prst="line">
            <a:avLst/>
          </a:prstGeom>
          <a:noFill/>
          <a:ln w="38100">
            <a:solidFill>
              <a:srgbClr val="FF0000"/>
            </a:solidFill>
            <a:round/>
            <a:headEnd/>
            <a:tailEnd/>
          </a:ln>
        </p:spPr>
        <p:txBody>
          <a:bodyPr/>
          <a:lstStyle/>
          <a:p>
            <a:endParaRPr lang="en-IN"/>
          </a:p>
        </p:txBody>
      </p:sp>
      <p:sp>
        <p:nvSpPr>
          <p:cNvPr id="34" name="Line 37">
            <a:extLst>
              <a:ext uri="{FF2B5EF4-FFF2-40B4-BE49-F238E27FC236}">
                <a16:creationId xmlns:a16="http://schemas.microsoft.com/office/drawing/2014/main" id="{F750EE37-8338-4788-A502-D9C75C212E06}"/>
              </a:ext>
            </a:extLst>
          </p:cNvPr>
          <p:cNvSpPr>
            <a:spLocks noChangeShapeType="1"/>
          </p:cNvSpPr>
          <p:nvPr/>
        </p:nvSpPr>
        <p:spPr bwMode="auto">
          <a:xfrm flipV="1">
            <a:off x="3887788" y="2799333"/>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35" name="Line 38">
            <a:extLst>
              <a:ext uri="{FF2B5EF4-FFF2-40B4-BE49-F238E27FC236}">
                <a16:creationId xmlns:a16="http://schemas.microsoft.com/office/drawing/2014/main" id="{2D18FF3F-8751-4DA6-AE49-EACFC080598C}"/>
              </a:ext>
            </a:extLst>
          </p:cNvPr>
          <p:cNvSpPr>
            <a:spLocks noChangeShapeType="1"/>
          </p:cNvSpPr>
          <p:nvPr/>
        </p:nvSpPr>
        <p:spPr bwMode="auto">
          <a:xfrm flipH="1" flipV="1">
            <a:off x="3662363" y="2699321"/>
            <a:ext cx="225425" cy="101600"/>
          </a:xfrm>
          <a:prstGeom prst="line">
            <a:avLst/>
          </a:prstGeom>
          <a:noFill/>
          <a:ln w="12700">
            <a:solidFill>
              <a:srgbClr val="FF3333"/>
            </a:solidFill>
            <a:round/>
            <a:headEnd type="diamond" w="med" len="med"/>
            <a:tailEnd/>
          </a:ln>
        </p:spPr>
        <p:txBody>
          <a:bodyPr/>
          <a:lstStyle/>
          <a:p>
            <a:endParaRPr lang="en-IN"/>
          </a:p>
        </p:txBody>
      </p:sp>
      <p:sp>
        <p:nvSpPr>
          <p:cNvPr id="36" name="Line 39">
            <a:extLst>
              <a:ext uri="{FF2B5EF4-FFF2-40B4-BE49-F238E27FC236}">
                <a16:creationId xmlns:a16="http://schemas.microsoft.com/office/drawing/2014/main" id="{DF7DBBE5-8A9D-4604-BF33-376E9B53CD1E}"/>
              </a:ext>
            </a:extLst>
          </p:cNvPr>
          <p:cNvSpPr>
            <a:spLocks noChangeShapeType="1"/>
          </p:cNvSpPr>
          <p:nvPr/>
        </p:nvSpPr>
        <p:spPr bwMode="auto">
          <a:xfrm flipV="1">
            <a:off x="3738563" y="2750121"/>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37" name="Line 40">
            <a:extLst>
              <a:ext uri="{FF2B5EF4-FFF2-40B4-BE49-F238E27FC236}">
                <a16:creationId xmlns:a16="http://schemas.microsoft.com/office/drawing/2014/main" id="{73A59C31-E5C4-4FD7-A410-1FCFD5779F41}"/>
              </a:ext>
            </a:extLst>
          </p:cNvPr>
          <p:cNvSpPr>
            <a:spLocks noChangeShapeType="1"/>
          </p:cNvSpPr>
          <p:nvPr/>
        </p:nvSpPr>
        <p:spPr bwMode="auto">
          <a:xfrm>
            <a:off x="3481388" y="3520058"/>
            <a:ext cx="263525" cy="0"/>
          </a:xfrm>
          <a:prstGeom prst="line">
            <a:avLst/>
          </a:prstGeom>
          <a:noFill/>
          <a:ln w="28575">
            <a:solidFill>
              <a:srgbClr val="FF0000"/>
            </a:solidFill>
            <a:prstDash val="dash"/>
            <a:round/>
            <a:headEnd/>
            <a:tailEnd/>
          </a:ln>
        </p:spPr>
        <p:txBody>
          <a:bodyPr/>
          <a:lstStyle/>
          <a:p>
            <a:endParaRPr lang="en-IN"/>
          </a:p>
        </p:txBody>
      </p:sp>
      <p:sp>
        <p:nvSpPr>
          <p:cNvPr id="38" name="AutoShape 42">
            <a:extLst>
              <a:ext uri="{FF2B5EF4-FFF2-40B4-BE49-F238E27FC236}">
                <a16:creationId xmlns:a16="http://schemas.microsoft.com/office/drawing/2014/main" id="{1209BA72-E15A-4921-BB0A-6FC02AA3F5E0}"/>
              </a:ext>
            </a:extLst>
          </p:cNvPr>
          <p:cNvSpPr>
            <a:spLocks noChangeArrowheads="1"/>
          </p:cNvSpPr>
          <p:nvPr/>
        </p:nvSpPr>
        <p:spPr bwMode="auto">
          <a:xfrm>
            <a:off x="55499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TH1</a:t>
            </a:r>
          </a:p>
          <a:p>
            <a:pPr algn="ctr"/>
            <a:r>
              <a:rPr lang="en-US" sz="2400" b="1">
                <a:solidFill>
                  <a:schemeClr val="tx1"/>
                </a:solidFill>
                <a:latin typeface="Calibri" pitchFamily="34" charset="0"/>
              </a:rPr>
              <a:t>(8 Bit)</a:t>
            </a:r>
          </a:p>
        </p:txBody>
      </p:sp>
      <p:sp>
        <p:nvSpPr>
          <p:cNvPr id="39" name="AutoShape 43">
            <a:extLst>
              <a:ext uri="{FF2B5EF4-FFF2-40B4-BE49-F238E27FC236}">
                <a16:creationId xmlns:a16="http://schemas.microsoft.com/office/drawing/2014/main" id="{04EDFB6F-A7D1-4E05-AA09-56862361028E}"/>
              </a:ext>
            </a:extLst>
          </p:cNvPr>
          <p:cNvSpPr>
            <a:spLocks noChangeArrowheads="1"/>
          </p:cNvSpPr>
          <p:nvPr/>
        </p:nvSpPr>
        <p:spPr bwMode="auto">
          <a:xfrm>
            <a:off x="70104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TF1</a:t>
            </a:r>
          </a:p>
        </p:txBody>
      </p:sp>
      <p:sp>
        <p:nvSpPr>
          <p:cNvPr id="40" name="Line 44">
            <a:extLst>
              <a:ext uri="{FF2B5EF4-FFF2-40B4-BE49-F238E27FC236}">
                <a16:creationId xmlns:a16="http://schemas.microsoft.com/office/drawing/2014/main" id="{9167ACC7-FF7F-4764-A5AC-541A9D123FD1}"/>
              </a:ext>
            </a:extLst>
          </p:cNvPr>
          <p:cNvSpPr>
            <a:spLocks noChangeShapeType="1"/>
          </p:cNvSpPr>
          <p:nvPr/>
        </p:nvSpPr>
        <p:spPr bwMode="auto">
          <a:xfrm flipV="1">
            <a:off x="6732588" y="2799333"/>
            <a:ext cx="277812" cy="1588"/>
          </a:xfrm>
          <a:prstGeom prst="line">
            <a:avLst/>
          </a:prstGeom>
          <a:noFill/>
          <a:ln w="38100">
            <a:solidFill>
              <a:srgbClr val="FF0000"/>
            </a:solidFill>
            <a:round/>
            <a:headEnd/>
            <a:tailEnd type="triangle" w="med" len="med"/>
          </a:ln>
        </p:spPr>
        <p:txBody>
          <a:bodyPr/>
          <a:lstStyle/>
          <a:p>
            <a:endParaRPr lang="en-IN"/>
          </a:p>
        </p:txBody>
      </p:sp>
      <p:sp>
        <p:nvSpPr>
          <p:cNvPr id="41" name="Line 45">
            <a:extLst>
              <a:ext uri="{FF2B5EF4-FFF2-40B4-BE49-F238E27FC236}">
                <a16:creationId xmlns:a16="http://schemas.microsoft.com/office/drawing/2014/main" id="{B86F1101-FED6-49DC-914B-E77F85CB8DEF}"/>
              </a:ext>
            </a:extLst>
          </p:cNvPr>
          <p:cNvSpPr>
            <a:spLocks noChangeShapeType="1"/>
          </p:cNvSpPr>
          <p:nvPr/>
        </p:nvSpPr>
        <p:spPr bwMode="auto">
          <a:xfrm flipV="1">
            <a:off x="8166100" y="2799333"/>
            <a:ext cx="381000" cy="1588"/>
          </a:xfrm>
          <a:prstGeom prst="line">
            <a:avLst/>
          </a:prstGeom>
          <a:noFill/>
          <a:ln w="38100">
            <a:solidFill>
              <a:srgbClr val="FF0000"/>
            </a:solidFill>
            <a:round/>
            <a:headEnd/>
            <a:tailEnd type="triangle" w="med" len="med"/>
          </a:ln>
        </p:spPr>
        <p:txBody>
          <a:bodyPr/>
          <a:lstStyle/>
          <a:p>
            <a:endParaRPr lang="en-IN"/>
          </a:p>
        </p:txBody>
      </p:sp>
      <p:sp>
        <p:nvSpPr>
          <p:cNvPr id="42" name="Text Box 46">
            <a:extLst>
              <a:ext uri="{FF2B5EF4-FFF2-40B4-BE49-F238E27FC236}">
                <a16:creationId xmlns:a16="http://schemas.microsoft.com/office/drawing/2014/main" id="{2F0887F7-EC22-445F-9F5F-C77ABFE8CB2B}"/>
              </a:ext>
            </a:extLst>
          </p:cNvPr>
          <p:cNvSpPr txBox="1">
            <a:spLocks noChangeArrowheads="1"/>
          </p:cNvSpPr>
          <p:nvPr/>
        </p:nvSpPr>
        <p:spPr bwMode="auto">
          <a:xfrm>
            <a:off x="4005338" y="1273363"/>
            <a:ext cx="3886200" cy="523220"/>
          </a:xfrm>
          <a:prstGeom prst="rect">
            <a:avLst/>
          </a:prstGeom>
          <a:noFill/>
          <a:ln w="9525">
            <a:noFill/>
            <a:miter lim="800000"/>
            <a:headEnd/>
            <a:tailEnd/>
          </a:ln>
        </p:spPr>
        <p:txBody>
          <a:bodyPr wrap="square">
            <a:spAutoFit/>
          </a:bodyPr>
          <a:lstStyle>
            <a:defPPr>
              <a:defRPr lang="en-US"/>
            </a:defPPr>
            <a:lvl1pPr algn="ctr">
              <a:defRPr sz="2800" b="1" u="sng">
                <a:solidFill>
                  <a:schemeClr val="accent2">
                    <a:lumMod val="75000"/>
                  </a:schemeClr>
                </a:solidFill>
                <a:latin typeface="Calibri" pitchFamily="34" charset="0"/>
              </a:defRPr>
            </a:lvl1pPr>
          </a:lstStyle>
          <a:p>
            <a:r>
              <a:rPr lang="en-US" dirty="0"/>
              <a:t>13 Bit Timer / Counter</a:t>
            </a:r>
          </a:p>
        </p:txBody>
      </p:sp>
      <p:sp>
        <p:nvSpPr>
          <p:cNvPr id="43" name="Text Box 47">
            <a:extLst>
              <a:ext uri="{FF2B5EF4-FFF2-40B4-BE49-F238E27FC236}">
                <a16:creationId xmlns:a16="http://schemas.microsoft.com/office/drawing/2014/main" id="{07CA5A16-D939-4165-A666-06406289DCB2}"/>
              </a:ext>
            </a:extLst>
          </p:cNvPr>
          <p:cNvSpPr txBox="1">
            <a:spLocks noChangeArrowheads="1"/>
          </p:cNvSpPr>
          <p:nvPr/>
        </p:nvSpPr>
        <p:spPr bwMode="auto">
          <a:xfrm>
            <a:off x="1504950" y="5471096"/>
            <a:ext cx="8277225" cy="584200"/>
          </a:xfrm>
          <a:prstGeom prst="rect">
            <a:avLst/>
          </a:prstGeom>
          <a:noFill/>
          <a:ln w="9525">
            <a:solidFill>
              <a:srgbClr val="00B0F0"/>
            </a:solidFill>
            <a:miter lim="800000"/>
            <a:headEnd/>
            <a:tailEnd/>
          </a:ln>
        </p:spPr>
        <p:txBody>
          <a:bodyPr>
            <a:spAutoFit/>
          </a:bodyPr>
          <a:lstStyle/>
          <a:p>
            <a:pPr algn="ctr"/>
            <a:r>
              <a:rPr lang="en-US" sz="3200" b="1" dirty="0">
                <a:solidFill>
                  <a:schemeClr val="folHlink"/>
                </a:solidFill>
                <a:latin typeface="Calibri" pitchFamily="34" charset="0"/>
              </a:rPr>
              <a:t>Maximum Count = 1FFFh  (0001111111111111)</a:t>
            </a:r>
            <a:endParaRPr lang="en-US" sz="3200" b="1" dirty="0">
              <a:latin typeface="Calibri" pitchFamily="34" charset="0"/>
            </a:endParaRPr>
          </a:p>
        </p:txBody>
      </p:sp>
      <p:graphicFrame>
        <p:nvGraphicFramePr>
          <p:cNvPr id="44" name="Object 8">
            <a:extLst>
              <a:ext uri="{FF2B5EF4-FFF2-40B4-BE49-F238E27FC236}">
                <a16:creationId xmlns:a16="http://schemas.microsoft.com/office/drawing/2014/main" id="{2E27460D-EE8F-45A2-AB01-513114E3422C}"/>
              </a:ext>
            </a:extLst>
          </p:cNvPr>
          <p:cNvGraphicFramePr>
            <a:graphicFrameLocks noChangeAspect="1"/>
          </p:cNvGraphicFramePr>
          <p:nvPr/>
        </p:nvGraphicFramePr>
        <p:xfrm>
          <a:off x="777659" y="4307457"/>
          <a:ext cx="1136866" cy="374649"/>
        </p:xfrm>
        <a:graphic>
          <a:graphicData uri="http://schemas.openxmlformats.org/presentationml/2006/ole">
            <mc:AlternateContent xmlns:mc="http://schemas.openxmlformats.org/markup-compatibility/2006">
              <mc:Choice xmlns:v="urn:schemas-microsoft-com:vml" Requires="v">
                <p:oleObj spid="_x0000_s9227" name="Equation" r:id="rId9" imgW="647640" imgH="241200" progId="">
                  <p:embed/>
                </p:oleObj>
              </mc:Choice>
              <mc:Fallback>
                <p:oleObj name="Equation" r:id="rId9" imgW="647640" imgH="241200" progId="">
                  <p:embed/>
                  <p:pic>
                    <p:nvPicPr>
                      <p:cNvPr id="44" name="Object 8">
                        <a:extLst>
                          <a:ext uri="{FF2B5EF4-FFF2-40B4-BE49-F238E27FC236}">
                            <a16:creationId xmlns:a16="http://schemas.microsoft.com/office/drawing/2014/main" id="{2E27460D-EE8F-45A2-AB01-513114E342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59" y="4307457"/>
                        <a:ext cx="1136866" cy="374649"/>
                      </a:xfrm>
                      <a:prstGeom prst="rect">
                        <a:avLst/>
                      </a:prstGeom>
                      <a:solidFill>
                        <a:schemeClr val="accent1">
                          <a:lumMod val="50000"/>
                        </a:schemeClr>
                      </a:solidFill>
                      <a:ln>
                        <a:noFill/>
                      </a:ln>
                      <a:effectLst/>
                    </p:spPr>
                  </p:pic>
                </p:oleObj>
              </mc:Fallback>
            </mc:AlternateContent>
          </a:graphicData>
        </a:graphic>
      </p:graphicFrame>
      <p:graphicFrame>
        <p:nvGraphicFramePr>
          <p:cNvPr id="45" name="Object 9">
            <a:extLst>
              <a:ext uri="{FF2B5EF4-FFF2-40B4-BE49-F238E27FC236}">
                <a16:creationId xmlns:a16="http://schemas.microsoft.com/office/drawing/2014/main" id="{784D50A2-B521-4539-9991-986BF380B1BC}"/>
              </a:ext>
            </a:extLst>
          </p:cNvPr>
          <p:cNvGraphicFramePr>
            <a:graphicFrameLocks noChangeAspect="1"/>
          </p:cNvGraphicFramePr>
          <p:nvPr/>
        </p:nvGraphicFramePr>
        <p:xfrm>
          <a:off x="1295400" y="3345433"/>
          <a:ext cx="612321" cy="333470"/>
        </p:xfrm>
        <a:graphic>
          <a:graphicData uri="http://schemas.openxmlformats.org/presentationml/2006/ole">
            <mc:AlternateContent xmlns:mc="http://schemas.openxmlformats.org/markup-compatibility/2006">
              <mc:Choice xmlns:v="urn:schemas-microsoft-com:vml" Requires="v">
                <p:oleObj spid="_x0000_s9228" name="Equation" r:id="rId11" imgW="266400" imgH="164880" progId="">
                  <p:embed/>
                </p:oleObj>
              </mc:Choice>
              <mc:Fallback>
                <p:oleObj name="Equation" r:id="rId11" imgW="266400" imgH="164880" progId="">
                  <p:embed/>
                  <p:pic>
                    <p:nvPicPr>
                      <p:cNvPr id="45" name="Object 9">
                        <a:extLst>
                          <a:ext uri="{FF2B5EF4-FFF2-40B4-BE49-F238E27FC236}">
                            <a16:creationId xmlns:a16="http://schemas.microsoft.com/office/drawing/2014/main" id="{784D50A2-B521-4539-9991-986BF380B1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345433"/>
                        <a:ext cx="612321" cy="333470"/>
                      </a:xfrm>
                      <a:prstGeom prst="rect">
                        <a:avLst/>
                      </a:prstGeom>
                      <a:solidFill>
                        <a:schemeClr val="accent1">
                          <a:lumMod val="50000"/>
                        </a:schemeClr>
                      </a:solidFill>
                      <a:ln>
                        <a:noFill/>
                      </a:ln>
                      <a:effectLst/>
                    </p:spPr>
                  </p:pic>
                </p:oleObj>
              </mc:Fallback>
            </mc:AlternateContent>
          </a:graphicData>
        </a:graphic>
      </p:graphicFrame>
      <p:graphicFrame>
        <p:nvGraphicFramePr>
          <p:cNvPr id="46" name="Object 10">
            <a:extLst>
              <a:ext uri="{FF2B5EF4-FFF2-40B4-BE49-F238E27FC236}">
                <a16:creationId xmlns:a16="http://schemas.microsoft.com/office/drawing/2014/main" id="{CFE2BC24-02F1-48B7-AC9F-4A9311FE66A4}"/>
              </a:ext>
            </a:extLst>
          </p:cNvPr>
          <p:cNvGraphicFramePr>
            <a:graphicFrameLocks noChangeAspect="1"/>
          </p:cNvGraphicFramePr>
          <p:nvPr/>
        </p:nvGraphicFramePr>
        <p:xfrm>
          <a:off x="832123" y="2962845"/>
          <a:ext cx="1120503" cy="295276"/>
        </p:xfrm>
        <a:graphic>
          <a:graphicData uri="http://schemas.openxmlformats.org/presentationml/2006/ole">
            <mc:AlternateContent xmlns:mc="http://schemas.openxmlformats.org/markup-compatibility/2006">
              <mc:Choice xmlns:v="urn:schemas-microsoft-com:vml" Requires="v">
                <p:oleObj spid="_x0000_s9229" name="Equation" r:id="rId13" imgW="457200" imgH="177480" progId="">
                  <p:embed/>
                </p:oleObj>
              </mc:Choice>
              <mc:Fallback>
                <p:oleObj name="Equation" r:id="rId13" imgW="457200" imgH="177480" progId="">
                  <p:embed/>
                  <p:pic>
                    <p:nvPicPr>
                      <p:cNvPr id="46" name="Object 10">
                        <a:extLst>
                          <a:ext uri="{FF2B5EF4-FFF2-40B4-BE49-F238E27FC236}">
                            <a16:creationId xmlns:a16="http://schemas.microsoft.com/office/drawing/2014/main" id="{CFE2BC24-02F1-48B7-AC9F-4A9311FE66A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123" y="2962845"/>
                        <a:ext cx="1120503" cy="295276"/>
                      </a:xfrm>
                      <a:prstGeom prst="rect">
                        <a:avLst/>
                      </a:prstGeom>
                      <a:solidFill>
                        <a:schemeClr val="accent1">
                          <a:lumMod val="50000"/>
                        </a:schemeClr>
                      </a:solidFill>
                      <a:ln>
                        <a:noFill/>
                      </a:ln>
                      <a:effectLst/>
                    </p:spPr>
                  </p:pic>
                </p:oleObj>
              </mc:Fallback>
            </mc:AlternateContent>
          </a:graphicData>
        </a:graphic>
      </p:graphicFrame>
      <p:graphicFrame>
        <p:nvGraphicFramePr>
          <p:cNvPr id="47" name="Table 13">
            <a:extLst>
              <a:ext uri="{FF2B5EF4-FFF2-40B4-BE49-F238E27FC236}">
                <a16:creationId xmlns:a16="http://schemas.microsoft.com/office/drawing/2014/main" id="{0EA352F6-9A9D-4B1F-889E-74790CBE32B7}"/>
              </a:ext>
            </a:extLst>
          </p:cNvPr>
          <p:cNvGraphicFramePr>
            <a:graphicFrameLocks noGrp="1"/>
          </p:cNvGraphicFramePr>
          <p:nvPr>
            <p:extLst>
              <p:ext uri="{D42A27DB-BD31-4B8C-83A1-F6EECF244321}">
                <p14:modId xmlns:p14="http://schemas.microsoft.com/office/powerpoint/2010/main" val="1290996672"/>
              </p:ext>
            </p:extLst>
          </p:nvPr>
        </p:nvGraphicFramePr>
        <p:xfrm>
          <a:off x="8562974" y="3143913"/>
          <a:ext cx="3476625" cy="1036320"/>
        </p:xfrm>
        <a:graphic>
          <a:graphicData uri="http://schemas.openxmlformats.org/drawingml/2006/table">
            <a:tbl>
              <a:tblPr firstRow="1" bandRow="1">
                <a:tableStyleId>{8EC20E35-A176-4012-BC5E-935CFFF8708E}</a:tableStyleId>
              </a:tblPr>
              <a:tblGrid>
                <a:gridCol w="1158875">
                  <a:extLst>
                    <a:ext uri="{9D8B030D-6E8A-4147-A177-3AD203B41FA5}">
                      <a16:colId xmlns:a16="http://schemas.microsoft.com/office/drawing/2014/main" val="4130295340"/>
                    </a:ext>
                  </a:extLst>
                </a:gridCol>
                <a:gridCol w="1158875">
                  <a:extLst>
                    <a:ext uri="{9D8B030D-6E8A-4147-A177-3AD203B41FA5}">
                      <a16:colId xmlns:a16="http://schemas.microsoft.com/office/drawing/2014/main" val="3689456285"/>
                    </a:ext>
                  </a:extLst>
                </a:gridCol>
                <a:gridCol w="1158875">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extLst>
                  <a:ext uri="{0D108BD9-81ED-4DB2-BD59-A6C34878D82A}">
                    <a16:rowId xmlns:a16="http://schemas.microsoft.com/office/drawing/2014/main" val="1783089939"/>
                  </a:ext>
                </a:extLst>
              </a:tr>
            </a:tbl>
          </a:graphicData>
        </a:graphic>
      </p:graphicFrame>
    </p:spTree>
    <p:extLst>
      <p:ext uri="{BB962C8B-B14F-4D97-AF65-F5344CB8AC3E}">
        <p14:creationId xmlns:p14="http://schemas.microsoft.com/office/powerpoint/2010/main" val="2882944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2B250DF9-BD5F-488C-9465-478214E2E126}"/>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5">
            <a:extLst>
              <a:ext uri="{FF2B5EF4-FFF2-40B4-BE49-F238E27FC236}">
                <a16:creationId xmlns:a16="http://schemas.microsoft.com/office/drawing/2014/main" id="{92056C85-AB43-465C-9284-37C5E93DB504}"/>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1 – </a:t>
            </a:r>
            <a:r>
              <a:rPr lang="en-US" sz="2800" b="1" dirty="0">
                <a:solidFill>
                  <a:srgbClr val="00B0F0"/>
                </a:solidFill>
                <a:ea typeface="Calibri" pitchFamily="34" charset="0"/>
              </a:rPr>
              <a:t>Mode 1</a:t>
            </a:r>
          </a:p>
        </p:txBody>
      </p:sp>
      <p:sp>
        <p:nvSpPr>
          <p:cNvPr id="6" name="AutoShape 2">
            <a:extLst>
              <a:ext uri="{FF2B5EF4-FFF2-40B4-BE49-F238E27FC236}">
                <a16:creationId xmlns:a16="http://schemas.microsoft.com/office/drawing/2014/main" id="{5C04404D-ABEA-492E-8CF9-1258F02CFFA8}"/>
              </a:ext>
            </a:extLst>
          </p:cNvPr>
          <p:cNvSpPr>
            <a:spLocks noChangeArrowheads="1"/>
          </p:cNvSpPr>
          <p:nvPr/>
        </p:nvSpPr>
        <p:spPr bwMode="auto">
          <a:xfrm>
            <a:off x="44196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dirty="0">
                <a:solidFill>
                  <a:schemeClr val="tx1"/>
                </a:solidFill>
                <a:latin typeface="Calibri" pitchFamily="34" charset="0"/>
              </a:rPr>
              <a:t>TL1</a:t>
            </a:r>
          </a:p>
          <a:p>
            <a:pPr algn="ctr"/>
            <a:r>
              <a:rPr lang="en-US" sz="2400" b="1" dirty="0">
                <a:solidFill>
                  <a:schemeClr val="tx1"/>
                </a:solidFill>
                <a:latin typeface="Calibri" pitchFamily="34" charset="0"/>
              </a:rPr>
              <a:t>(8 Bit)</a:t>
            </a:r>
          </a:p>
        </p:txBody>
      </p:sp>
      <p:sp>
        <p:nvSpPr>
          <p:cNvPr id="7" name="Text Box 4">
            <a:extLst>
              <a:ext uri="{FF2B5EF4-FFF2-40B4-BE49-F238E27FC236}">
                <a16:creationId xmlns:a16="http://schemas.microsoft.com/office/drawing/2014/main" id="{76FD8E0D-7009-4A08-9C63-B0B5993AC86F}"/>
              </a:ext>
            </a:extLst>
          </p:cNvPr>
          <p:cNvSpPr txBox="1">
            <a:spLocks noChangeArrowheads="1"/>
          </p:cNvSpPr>
          <p:nvPr/>
        </p:nvSpPr>
        <p:spPr bwMode="auto">
          <a:xfrm>
            <a:off x="8509000" y="2608833"/>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sp>
        <p:nvSpPr>
          <p:cNvPr id="8" name="AutoShape 8">
            <a:extLst>
              <a:ext uri="{FF2B5EF4-FFF2-40B4-BE49-F238E27FC236}">
                <a16:creationId xmlns:a16="http://schemas.microsoft.com/office/drawing/2014/main" id="{3E82C578-744C-4B7F-8B09-12F9AE5333A7}"/>
              </a:ext>
            </a:extLst>
          </p:cNvPr>
          <p:cNvSpPr>
            <a:spLocks noChangeArrowheads="1"/>
          </p:cNvSpPr>
          <p:nvPr/>
        </p:nvSpPr>
        <p:spPr bwMode="auto">
          <a:xfrm>
            <a:off x="1643746" y="2275114"/>
            <a:ext cx="500740" cy="424207"/>
          </a:xfrm>
          <a:prstGeom prst="cube">
            <a:avLst>
              <a:gd name="adj" fmla="val 0"/>
            </a:avLst>
          </a:prstGeom>
          <a:solidFill>
            <a:srgbClr val="00B0F0"/>
          </a:solidFill>
          <a:ln w="9525">
            <a:solidFill>
              <a:schemeClr val="tx1"/>
            </a:solidFill>
            <a:miter lim="800000"/>
            <a:headEnd/>
            <a:tailEnd/>
          </a:ln>
        </p:spPr>
        <p:txBody>
          <a:bodyPr wrap="none" anchor="ctr"/>
          <a:lstStyle/>
          <a:p>
            <a:pPr algn="ctr"/>
            <a:r>
              <a:rPr lang="en-US" sz="1600" b="1" dirty="0">
                <a:solidFill>
                  <a:schemeClr val="tx1"/>
                </a:solidFill>
                <a:latin typeface="Calibri" pitchFamily="34" charset="0"/>
              </a:rPr>
              <a:t>OSC</a:t>
            </a:r>
          </a:p>
        </p:txBody>
      </p:sp>
      <p:sp>
        <p:nvSpPr>
          <p:cNvPr id="9" name="AutoShape 9">
            <a:extLst>
              <a:ext uri="{FF2B5EF4-FFF2-40B4-BE49-F238E27FC236}">
                <a16:creationId xmlns:a16="http://schemas.microsoft.com/office/drawing/2014/main" id="{A217DAAC-3F98-4D6A-B6C6-20F0B09A0836}"/>
              </a:ext>
            </a:extLst>
          </p:cNvPr>
          <p:cNvSpPr>
            <a:spLocks noChangeArrowheads="1"/>
          </p:cNvSpPr>
          <p:nvPr/>
        </p:nvSpPr>
        <p:spPr bwMode="auto">
          <a:xfrm>
            <a:off x="2447925" y="2291333"/>
            <a:ext cx="450850" cy="339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a:solidFill>
                  <a:schemeClr val="tx1"/>
                </a:solidFill>
                <a:latin typeface="Calibri" pitchFamily="34" charset="0"/>
              </a:rPr>
              <a:t>÷12</a:t>
            </a:r>
          </a:p>
        </p:txBody>
      </p:sp>
      <p:sp>
        <p:nvSpPr>
          <p:cNvPr id="10" name="AutoShape 10">
            <a:extLst>
              <a:ext uri="{FF2B5EF4-FFF2-40B4-BE49-F238E27FC236}">
                <a16:creationId xmlns:a16="http://schemas.microsoft.com/office/drawing/2014/main" id="{A59880CD-C0B8-4AA6-98A6-468BAED90ED2}"/>
              </a:ext>
            </a:extLst>
          </p:cNvPr>
          <p:cNvSpPr>
            <a:spLocks noChangeArrowheads="1"/>
          </p:cNvSpPr>
          <p:nvPr/>
        </p:nvSpPr>
        <p:spPr bwMode="auto">
          <a:xfrm rot="10800000">
            <a:off x="2397125" y="3775646"/>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1" name="AutoShape 11">
            <a:extLst>
              <a:ext uri="{FF2B5EF4-FFF2-40B4-BE49-F238E27FC236}">
                <a16:creationId xmlns:a16="http://schemas.microsoft.com/office/drawing/2014/main" id="{27897862-7010-4A0E-96FC-24E9B30054A4}"/>
              </a:ext>
            </a:extLst>
          </p:cNvPr>
          <p:cNvSpPr>
            <a:spLocks noChangeArrowheads="1"/>
          </p:cNvSpPr>
          <p:nvPr/>
        </p:nvSpPr>
        <p:spPr bwMode="auto">
          <a:xfrm>
            <a:off x="3136900" y="3345433"/>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2" name="Group 12">
            <a:extLst>
              <a:ext uri="{FF2B5EF4-FFF2-40B4-BE49-F238E27FC236}">
                <a16:creationId xmlns:a16="http://schemas.microsoft.com/office/drawing/2014/main" id="{3318ED61-DB5E-4AA4-8266-F04154636E81}"/>
              </a:ext>
            </a:extLst>
          </p:cNvPr>
          <p:cNvGrpSpPr>
            <a:grpSpLocks/>
          </p:cNvGrpSpPr>
          <p:nvPr/>
        </p:nvGrpSpPr>
        <p:grpSpPr bwMode="auto">
          <a:xfrm>
            <a:off x="1852613" y="3753421"/>
            <a:ext cx="376237" cy="271462"/>
            <a:chOff x="3456" y="2400"/>
            <a:chExt cx="480" cy="384"/>
          </a:xfrm>
          <a:solidFill>
            <a:srgbClr val="00B0F0"/>
          </a:solidFill>
        </p:grpSpPr>
        <p:sp>
          <p:nvSpPr>
            <p:cNvPr id="13" name="AutoShape 13">
              <a:extLst>
                <a:ext uri="{FF2B5EF4-FFF2-40B4-BE49-F238E27FC236}">
                  <a16:creationId xmlns:a16="http://schemas.microsoft.com/office/drawing/2014/main" id="{1A1B1ECB-1B26-4962-94A7-C558B9931919}"/>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4" name="AutoShape 14">
              <a:extLst>
                <a:ext uri="{FF2B5EF4-FFF2-40B4-BE49-F238E27FC236}">
                  <a16:creationId xmlns:a16="http://schemas.microsoft.com/office/drawing/2014/main" id="{229CF52D-FBA5-4978-AC27-96E95B4E5897}"/>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5" name="Line 15">
            <a:extLst>
              <a:ext uri="{FF2B5EF4-FFF2-40B4-BE49-F238E27FC236}">
                <a16:creationId xmlns:a16="http://schemas.microsoft.com/office/drawing/2014/main" id="{553AE1CB-1D8C-442B-B875-DDA73B82CF3A}"/>
              </a:ext>
            </a:extLst>
          </p:cNvPr>
          <p:cNvSpPr>
            <a:spLocks noChangeShapeType="1"/>
          </p:cNvSpPr>
          <p:nvPr/>
        </p:nvSpPr>
        <p:spPr bwMode="auto">
          <a:xfrm>
            <a:off x="2103438" y="2478658"/>
            <a:ext cx="338137" cy="0"/>
          </a:xfrm>
          <a:prstGeom prst="line">
            <a:avLst/>
          </a:prstGeom>
          <a:noFill/>
          <a:ln w="38100">
            <a:solidFill>
              <a:srgbClr val="FF0000"/>
            </a:solidFill>
            <a:round/>
            <a:headEnd/>
            <a:tailEnd type="triangle" w="med" len="med"/>
          </a:ln>
        </p:spPr>
        <p:txBody>
          <a:bodyPr/>
          <a:lstStyle/>
          <a:p>
            <a:endParaRPr lang="en-IN"/>
          </a:p>
        </p:txBody>
      </p:sp>
      <p:sp>
        <p:nvSpPr>
          <p:cNvPr id="16" name="Line 16">
            <a:extLst>
              <a:ext uri="{FF2B5EF4-FFF2-40B4-BE49-F238E27FC236}">
                <a16:creationId xmlns:a16="http://schemas.microsoft.com/office/drawing/2014/main" id="{EF112AC5-55F5-4835-AD59-1837DD1EB998}"/>
              </a:ext>
            </a:extLst>
          </p:cNvPr>
          <p:cNvSpPr>
            <a:spLocks noChangeShapeType="1"/>
          </p:cNvSpPr>
          <p:nvPr/>
        </p:nvSpPr>
        <p:spPr bwMode="auto">
          <a:xfrm>
            <a:off x="3175000" y="2800921"/>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17" name="Line 17">
            <a:extLst>
              <a:ext uri="{FF2B5EF4-FFF2-40B4-BE49-F238E27FC236}">
                <a16:creationId xmlns:a16="http://schemas.microsoft.com/office/drawing/2014/main" id="{EFD9573E-5FCA-438C-9BFF-4FD74554EA27}"/>
              </a:ext>
            </a:extLst>
          </p:cNvPr>
          <p:cNvSpPr>
            <a:spLocks noChangeShapeType="1"/>
          </p:cNvSpPr>
          <p:nvPr/>
        </p:nvSpPr>
        <p:spPr bwMode="auto">
          <a:xfrm>
            <a:off x="2873375" y="2478658"/>
            <a:ext cx="150813" cy="0"/>
          </a:xfrm>
          <a:prstGeom prst="line">
            <a:avLst/>
          </a:prstGeom>
          <a:noFill/>
          <a:ln w="38100">
            <a:solidFill>
              <a:srgbClr val="FF0000"/>
            </a:solidFill>
            <a:round/>
            <a:headEnd/>
            <a:tailEnd/>
          </a:ln>
        </p:spPr>
        <p:txBody>
          <a:bodyPr/>
          <a:lstStyle/>
          <a:p>
            <a:endParaRPr lang="en-IN"/>
          </a:p>
        </p:txBody>
      </p:sp>
      <p:sp>
        <p:nvSpPr>
          <p:cNvPr id="18" name="Line 18">
            <a:extLst>
              <a:ext uri="{FF2B5EF4-FFF2-40B4-BE49-F238E27FC236}">
                <a16:creationId xmlns:a16="http://schemas.microsoft.com/office/drawing/2014/main" id="{597485FF-C026-4D7B-9F78-F2B2A43A101C}"/>
              </a:ext>
            </a:extLst>
          </p:cNvPr>
          <p:cNvSpPr>
            <a:spLocks noChangeShapeType="1"/>
          </p:cNvSpPr>
          <p:nvPr/>
        </p:nvSpPr>
        <p:spPr bwMode="auto">
          <a:xfrm>
            <a:off x="2235200" y="3888358"/>
            <a:ext cx="206375" cy="0"/>
          </a:xfrm>
          <a:prstGeom prst="line">
            <a:avLst/>
          </a:prstGeom>
          <a:noFill/>
          <a:ln w="38100">
            <a:solidFill>
              <a:srgbClr val="FF0000"/>
            </a:solidFill>
            <a:round/>
            <a:headEnd/>
            <a:tailEnd type="triangle" w="med" len="med"/>
          </a:ln>
        </p:spPr>
        <p:txBody>
          <a:bodyPr/>
          <a:lstStyle/>
          <a:p>
            <a:endParaRPr lang="en-IN"/>
          </a:p>
        </p:txBody>
      </p:sp>
      <p:sp>
        <p:nvSpPr>
          <p:cNvPr id="19" name="Line 19">
            <a:extLst>
              <a:ext uri="{FF2B5EF4-FFF2-40B4-BE49-F238E27FC236}">
                <a16:creationId xmlns:a16="http://schemas.microsoft.com/office/drawing/2014/main" id="{7CF48579-129F-427A-A86E-7CA0DF9B1B7C}"/>
              </a:ext>
            </a:extLst>
          </p:cNvPr>
          <p:cNvSpPr>
            <a:spLocks noChangeShapeType="1"/>
          </p:cNvSpPr>
          <p:nvPr/>
        </p:nvSpPr>
        <p:spPr bwMode="auto">
          <a:xfrm>
            <a:off x="1971675" y="3447033"/>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20" name="Line 20">
            <a:extLst>
              <a:ext uri="{FF2B5EF4-FFF2-40B4-BE49-F238E27FC236}">
                <a16:creationId xmlns:a16="http://schemas.microsoft.com/office/drawing/2014/main" id="{8A1A0E55-B9B0-4306-A8BE-009C8A1D3905}"/>
              </a:ext>
            </a:extLst>
          </p:cNvPr>
          <p:cNvSpPr>
            <a:spLocks noChangeShapeType="1"/>
          </p:cNvSpPr>
          <p:nvPr/>
        </p:nvSpPr>
        <p:spPr bwMode="auto">
          <a:xfrm>
            <a:off x="2805113" y="3956621"/>
            <a:ext cx="187325" cy="0"/>
          </a:xfrm>
          <a:prstGeom prst="line">
            <a:avLst/>
          </a:prstGeom>
          <a:noFill/>
          <a:ln w="38100">
            <a:solidFill>
              <a:srgbClr val="FF0000"/>
            </a:solidFill>
            <a:round/>
            <a:headEnd/>
            <a:tailEnd/>
          </a:ln>
        </p:spPr>
        <p:txBody>
          <a:bodyPr/>
          <a:lstStyle/>
          <a:p>
            <a:endParaRPr lang="en-IN"/>
          </a:p>
        </p:txBody>
      </p:sp>
      <p:sp>
        <p:nvSpPr>
          <p:cNvPr id="21" name="Line 21">
            <a:extLst>
              <a:ext uri="{FF2B5EF4-FFF2-40B4-BE49-F238E27FC236}">
                <a16:creationId xmlns:a16="http://schemas.microsoft.com/office/drawing/2014/main" id="{6F7BC218-3E56-40BC-998A-678C0118C6B1}"/>
              </a:ext>
            </a:extLst>
          </p:cNvPr>
          <p:cNvSpPr>
            <a:spLocks noChangeShapeType="1"/>
          </p:cNvSpPr>
          <p:nvPr/>
        </p:nvSpPr>
        <p:spPr bwMode="auto">
          <a:xfrm>
            <a:off x="2986088" y="3616896"/>
            <a:ext cx="150812" cy="0"/>
          </a:xfrm>
          <a:prstGeom prst="line">
            <a:avLst/>
          </a:prstGeom>
          <a:noFill/>
          <a:ln w="38100">
            <a:solidFill>
              <a:srgbClr val="FF0000"/>
            </a:solidFill>
            <a:round/>
            <a:headEnd/>
            <a:tailEnd type="triangle" w="med" len="med"/>
          </a:ln>
        </p:spPr>
        <p:txBody>
          <a:bodyPr/>
          <a:lstStyle/>
          <a:p>
            <a:endParaRPr lang="en-IN"/>
          </a:p>
        </p:txBody>
      </p:sp>
      <p:sp>
        <p:nvSpPr>
          <p:cNvPr id="22" name="Line 22">
            <a:extLst>
              <a:ext uri="{FF2B5EF4-FFF2-40B4-BE49-F238E27FC236}">
                <a16:creationId xmlns:a16="http://schemas.microsoft.com/office/drawing/2014/main" id="{0E7F37A5-9B5B-4136-B9E9-973AF03002D8}"/>
              </a:ext>
            </a:extLst>
          </p:cNvPr>
          <p:cNvSpPr>
            <a:spLocks noChangeShapeType="1"/>
          </p:cNvSpPr>
          <p:nvPr/>
        </p:nvSpPr>
        <p:spPr bwMode="auto">
          <a:xfrm flipV="1">
            <a:off x="1971675" y="3169221"/>
            <a:ext cx="1052513" cy="6350"/>
          </a:xfrm>
          <a:prstGeom prst="line">
            <a:avLst/>
          </a:prstGeom>
          <a:noFill/>
          <a:ln w="38100">
            <a:solidFill>
              <a:srgbClr val="FF0000"/>
            </a:solidFill>
            <a:round/>
            <a:headEnd type="oval" w="med" len="med"/>
            <a:tailEnd/>
          </a:ln>
        </p:spPr>
        <p:txBody>
          <a:bodyPr/>
          <a:lstStyle/>
          <a:p>
            <a:endParaRPr lang="en-IN"/>
          </a:p>
        </p:txBody>
      </p:sp>
      <p:sp>
        <p:nvSpPr>
          <p:cNvPr id="23" name="Line 23">
            <a:extLst>
              <a:ext uri="{FF2B5EF4-FFF2-40B4-BE49-F238E27FC236}">
                <a16:creationId xmlns:a16="http://schemas.microsoft.com/office/drawing/2014/main" id="{11AFAFC8-0635-47DA-860C-ED8B04D3C7A8}"/>
              </a:ext>
            </a:extLst>
          </p:cNvPr>
          <p:cNvSpPr>
            <a:spLocks noChangeShapeType="1"/>
          </p:cNvSpPr>
          <p:nvPr/>
        </p:nvSpPr>
        <p:spPr bwMode="auto">
          <a:xfrm>
            <a:off x="3024188" y="2472308"/>
            <a:ext cx="0" cy="260350"/>
          </a:xfrm>
          <a:prstGeom prst="line">
            <a:avLst/>
          </a:prstGeom>
          <a:noFill/>
          <a:ln w="38100">
            <a:solidFill>
              <a:srgbClr val="FF0000"/>
            </a:solidFill>
            <a:round/>
            <a:headEnd/>
            <a:tailEnd type="triangle" w="med" len="med"/>
          </a:ln>
        </p:spPr>
        <p:txBody>
          <a:bodyPr/>
          <a:lstStyle/>
          <a:p>
            <a:endParaRPr lang="en-IN"/>
          </a:p>
        </p:txBody>
      </p:sp>
      <p:sp>
        <p:nvSpPr>
          <p:cNvPr id="24" name="Line 24">
            <a:extLst>
              <a:ext uri="{FF2B5EF4-FFF2-40B4-BE49-F238E27FC236}">
                <a16:creationId xmlns:a16="http://schemas.microsoft.com/office/drawing/2014/main" id="{84CAB0B6-0E87-4D7C-BFD8-2CC7E7CF362A}"/>
              </a:ext>
            </a:extLst>
          </p:cNvPr>
          <p:cNvSpPr>
            <a:spLocks noChangeShapeType="1"/>
          </p:cNvSpPr>
          <p:nvPr/>
        </p:nvSpPr>
        <p:spPr bwMode="auto">
          <a:xfrm flipV="1">
            <a:off x="3024188" y="2869183"/>
            <a:ext cx="0" cy="306388"/>
          </a:xfrm>
          <a:prstGeom prst="line">
            <a:avLst/>
          </a:prstGeom>
          <a:noFill/>
          <a:ln w="38100">
            <a:solidFill>
              <a:srgbClr val="FF0000"/>
            </a:solidFill>
            <a:round/>
            <a:headEnd/>
            <a:tailEnd type="triangle" w="med" len="med"/>
          </a:ln>
        </p:spPr>
        <p:txBody>
          <a:bodyPr/>
          <a:lstStyle/>
          <a:p>
            <a:endParaRPr lang="en-IN"/>
          </a:p>
        </p:txBody>
      </p:sp>
      <p:sp>
        <p:nvSpPr>
          <p:cNvPr id="25" name="Line 25">
            <a:extLst>
              <a:ext uri="{FF2B5EF4-FFF2-40B4-BE49-F238E27FC236}">
                <a16:creationId xmlns:a16="http://schemas.microsoft.com/office/drawing/2014/main" id="{B2FD4944-438B-455E-B8A7-9F28BDE9D748}"/>
              </a:ext>
            </a:extLst>
          </p:cNvPr>
          <p:cNvSpPr>
            <a:spLocks noChangeShapeType="1"/>
          </p:cNvSpPr>
          <p:nvPr/>
        </p:nvSpPr>
        <p:spPr bwMode="auto">
          <a:xfrm flipV="1">
            <a:off x="2986088" y="3612133"/>
            <a:ext cx="0" cy="339725"/>
          </a:xfrm>
          <a:prstGeom prst="line">
            <a:avLst/>
          </a:prstGeom>
          <a:noFill/>
          <a:ln w="38100">
            <a:solidFill>
              <a:srgbClr val="FF0000"/>
            </a:solidFill>
            <a:round/>
            <a:headEnd/>
            <a:tailEnd/>
          </a:ln>
        </p:spPr>
        <p:txBody>
          <a:bodyPr/>
          <a:lstStyle/>
          <a:p>
            <a:endParaRPr lang="en-IN"/>
          </a:p>
        </p:txBody>
      </p:sp>
      <p:graphicFrame>
        <p:nvGraphicFramePr>
          <p:cNvPr id="26" name="Object 2">
            <a:extLst>
              <a:ext uri="{FF2B5EF4-FFF2-40B4-BE49-F238E27FC236}">
                <a16:creationId xmlns:a16="http://schemas.microsoft.com/office/drawing/2014/main" id="{C2D75702-5DBD-4484-A287-A2893C2CD7FD}"/>
              </a:ext>
            </a:extLst>
          </p:cNvPr>
          <p:cNvGraphicFramePr>
            <a:graphicFrameLocks noChangeAspect="1"/>
          </p:cNvGraphicFramePr>
          <p:nvPr/>
        </p:nvGraphicFramePr>
        <p:xfrm>
          <a:off x="3149600" y="2452688"/>
          <a:ext cx="858692" cy="277812"/>
        </p:xfrm>
        <a:graphic>
          <a:graphicData uri="http://schemas.openxmlformats.org/presentationml/2006/ole">
            <mc:AlternateContent xmlns:mc="http://schemas.openxmlformats.org/markup-compatibility/2006">
              <mc:Choice xmlns:v="urn:schemas-microsoft-com:vml" Requires="v">
                <p:oleObj spid="_x0000_s10248" name="Equation" r:id="rId3" imgW="571320" imgH="203040" progId="">
                  <p:embed/>
                </p:oleObj>
              </mc:Choice>
              <mc:Fallback>
                <p:oleObj name="Equation" r:id="rId3" imgW="571320" imgH="203040" progId="">
                  <p:embed/>
                  <p:pic>
                    <p:nvPicPr>
                      <p:cNvPr id="26" name="Object 2">
                        <a:extLst>
                          <a:ext uri="{FF2B5EF4-FFF2-40B4-BE49-F238E27FC236}">
                            <a16:creationId xmlns:a16="http://schemas.microsoft.com/office/drawing/2014/main" id="{C2D75702-5DBD-4484-A287-A2893C2CD7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9600" y="2452688"/>
                        <a:ext cx="858692" cy="277812"/>
                      </a:xfrm>
                      <a:prstGeom prst="rect">
                        <a:avLst/>
                      </a:prstGeom>
                      <a:solidFill>
                        <a:schemeClr val="accent1">
                          <a:lumMod val="50000"/>
                        </a:schemeClr>
                      </a:solidFill>
                      <a:ln>
                        <a:noFill/>
                      </a:ln>
                      <a:effectLst/>
                    </p:spPr>
                  </p:pic>
                </p:oleObj>
              </mc:Fallback>
            </mc:AlternateContent>
          </a:graphicData>
        </a:graphic>
      </p:graphicFrame>
      <p:graphicFrame>
        <p:nvGraphicFramePr>
          <p:cNvPr id="27" name="Object 3">
            <a:extLst>
              <a:ext uri="{FF2B5EF4-FFF2-40B4-BE49-F238E27FC236}">
                <a16:creationId xmlns:a16="http://schemas.microsoft.com/office/drawing/2014/main" id="{4E6DCB45-38F2-405A-9285-3A533B3BB760}"/>
              </a:ext>
            </a:extLst>
          </p:cNvPr>
          <p:cNvGraphicFramePr>
            <a:graphicFrameLocks noChangeAspect="1"/>
          </p:cNvGraphicFramePr>
          <p:nvPr/>
        </p:nvGraphicFramePr>
        <p:xfrm>
          <a:off x="3168649" y="2909887"/>
          <a:ext cx="836689" cy="279970"/>
        </p:xfrm>
        <a:graphic>
          <a:graphicData uri="http://schemas.openxmlformats.org/presentationml/2006/ole">
            <mc:AlternateContent xmlns:mc="http://schemas.openxmlformats.org/markup-compatibility/2006">
              <mc:Choice xmlns:v="urn:schemas-microsoft-com:vml" Requires="v">
                <p:oleObj spid="_x0000_s10249" name="Equation" r:id="rId5" imgW="545760" imgH="203040" progId="">
                  <p:embed/>
                </p:oleObj>
              </mc:Choice>
              <mc:Fallback>
                <p:oleObj name="Equation" r:id="rId5" imgW="545760" imgH="203040" progId="">
                  <p:embed/>
                  <p:pic>
                    <p:nvPicPr>
                      <p:cNvPr id="27" name="Object 3">
                        <a:extLst>
                          <a:ext uri="{FF2B5EF4-FFF2-40B4-BE49-F238E27FC236}">
                            <a16:creationId xmlns:a16="http://schemas.microsoft.com/office/drawing/2014/main" id="{4E6DCB45-38F2-405A-9285-3A533B3BB7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8649" y="2909887"/>
                        <a:ext cx="836689" cy="279970"/>
                      </a:xfrm>
                      <a:prstGeom prst="rect">
                        <a:avLst/>
                      </a:prstGeom>
                      <a:solidFill>
                        <a:schemeClr val="accent1">
                          <a:lumMod val="50000"/>
                        </a:schemeClr>
                      </a:solidFill>
                      <a:ln>
                        <a:noFill/>
                      </a:ln>
                      <a:effectLst/>
                    </p:spPr>
                  </p:pic>
                </p:oleObj>
              </mc:Fallback>
            </mc:AlternateContent>
          </a:graphicData>
        </a:graphic>
      </p:graphicFrame>
      <p:sp>
        <p:nvSpPr>
          <p:cNvPr id="28" name="Line 28">
            <a:extLst>
              <a:ext uri="{FF2B5EF4-FFF2-40B4-BE49-F238E27FC236}">
                <a16:creationId xmlns:a16="http://schemas.microsoft.com/office/drawing/2014/main" id="{980DD0CB-4A26-4F74-B457-6A3A1423D7E0}"/>
              </a:ext>
            </a:extLst>
          </p:cNvPr>
          <p:cNvSpPr>
            <a:spLocks noChangeShapeType="1"/>
          </p:cNvSpPr>
          <p:nvPr/>
        </p:nvSpPr>
        <p:spPr bwMode="auto">
          <a:xfrm flipH="1" flipV="1">
            <a:off x="3024188" y="2732658"/>
            <a:ext cx="150812" cy="68263"/>
          </a:xfrm>
          <a:prstGeom prst="line">
            <a:avLst/>
          </a:prstGeom>
          <a:noFill/>
          <a:ln w="12700">
            <a:solidFill>
              <a:srgbClr val="FF3333"/>
            </a:solidFill>
            <a:round/>
            <a:headEnd type="diamond" w="med" len="med"/>
            <a:tailEnd/>
          </a:ln>
        </p:spPr>
        <p:txBody>
          <a:bodyPr/>
          <a:lstStyle/>
          <a:p>
            <a:endParaRPr lang="en-IN"/>
          </a:p>
        </p:txBody>
      </p:sp>
      <p:sp>
        <p:nvSpPr>
          <p:cNvPr id="29" name="Line 29">
            <a:extLst>
              <a:ext uri="{FF2B5EF4-FFF2-40B4-BE49-F238E27FC236}">
                <a16:creationId xmlns:a16="http://schemas.microsoft.com/office/drawing/2014/main" id="{0CB0A5DF-B2C0-495A-88A3-B5E6D44ADBED}"/>
              </a:ext>
            </a:extLst>
          </p:cNvPr>
          <p:cNvSpPr>
            <a:spLocks noChangeShapeType="1"/>
          </p:cNvSpPr>
          <p:nvPr/>
        </p:nvSpPr>
        <p:spPr bwMode="auto">
          <a:xfrm>
            <a:off x="1708150" y="3888358"/>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30" name="Object 5">
            <a:extLst>
              <a:ext uri="{FF2B5EF4-FFF2-40B4-BE49-F238E27FC236}">
                <a16:creationId xmlns:a16="http://schemas.microsoft.com/office/drawing/2014/main" id="{21E4D2CD-0E44-40C0-BA2B-35BCD505BAE0}"/>
              </a:ext>
            </a:extLst>
          </p:cNvPr>
          <p:cNvGraphicFramePr>
            <a:graphicFrameLocks noChangeAspect="1"/>
          </p:cNvGraphicFramePr>
          <p:nvPr/>
        </p:nvGraphicFramePr>
        <p:xfrm>
          <a:off x="882564" y="3794696"/>
          <a:ext cx="798599" cy="374651"/>
        </p:xfrm>
        <a:graphic>
          <a:graphicData uri="http://schemas.openxmlformats.org/presentationml/2006/ole">
            <mc:AlternateContent xmlns:mc="http://schemas.openxmlformats.org/markup-compatibility/2006">
              <mc:Choice xmlns:v="urn:schemas-microsoft-com:vml" Requires="v">
                <p:oleObj spid="_x0000_s10250" name="Equation" r:id="rId7" imgW="342720" imgH="177480" progId="">
                  <p:embed/>
                </p:oleObj>
              </mc:Choice>
              <mc:Fallback>
                <p:oleObj name="Equation" r:id="rId7" imgW="342720" imgH="177480" progId="">
                  <p:embed/>
                  <p:pic>
                    <p:nvPicPr>
                      <p:cNvPr id="30" name="Object 5">
                        <a:extLst>
                          <a:ext uri="{FF2B5EF4-FFF2-40B4-BE49-F238E27FC236}">
                            <a16:creationId xmlns:a16="http://schemas.microsoft.com/office/drawing/2014/main" id="{21E4D2CD-0E44-40C0-BA2B-35BCD505BA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2564" y="3794696"/>
                        <a:ext cx="798599" cy="374651"/>
                      </a:xfrm>
                      <a:prstGeom prst="rect">
                        <a:avLst/>
                      </a:prstGeom>
                      <a:solidFill>
                        <a:schemeClr val="accent1">
                          <a:lumMod val="50000"/>
                        </a:schemeClr>
                      </a:solidFill>
                      <a:ln>
                        <a:noFill/>
                      </a:ln>
                      <a:effectLst/>
                    </p:spPr>
                  </p:pic>
                </p:oleObj>
              </mc:Fallback>
            </mc:AlternateContent>
          </a:graphicData>
        </a:graphic>
      </p:graphicFrame>
      <p:sp>
        <p:nvSpPr>
          <p:cNvPr id="31" name="Line 34">
            <a:extLst>
              <a:ext uri="{FF2B5EF4-FFF2-40B4-BE49-F238E27FC236}">
                <a16:creationId xmlns:a16="http://schemas.microsoft.com/office/drawing/2014/main" id="{E8E95F76-4B5B-4F73-AE8B-23E5C66FCF3D}"/>
              </a:ext>
            </a:extLst>
          </p:cNvPr>
          <p:cNvSpPr>
            <a:spLocks noChangeShapeType="1"/>
          </p:cNvSpPr>
          <p:nvPr/>
        </p:nvSpPr>
        <p:spPr bwMode="auto">
          <a:xfrm>
            <a:off x="1971675" y="4399533"/>
            <a:ext cx="331788" cy="0"/>
          </a:xfrm>
          <a:prstGeom prst="line">
            <a:avLst/>
          </a:prstGeom>
          <a:noFill/>
          <a:ln w="38100">
            <a:solidFill>
              <a:srgbClr val="FF0000"/>
            </a:solidFill>
            <a:round/>
            <a:headEnd type="oval" w="med" len="med"/>
            <a:tailEnd/>
          </a:ln>
        </p:spPr>
        <p:txBody>
          <a:bodyPr/>
          <a:lstStyle/>
          <a:p>
            <a:endParaRPr lang="en-IN"/>
          </a:p>
        </p:txBody>
      </p:sp>
      <p:sp>
        <p:nvSpPr>
          <p:cNvPr id="32" name="Line 35">
            <a:extLst>
              <a:ext uri="{FF2B5EF4-FFF2-40B4-BE49-F238E27FC236}">
                <a16:creationId xmlns:a16="http://schemas.microsoft.com/office/drawing/2014/main" id="{1E2F352A-C53E-44D5-B0A6-37CCD62D5580}"/>
              </a:ext>
            </a:extLst>
          </p:cNvPr>
          <p:cNvSpPr>
            <a:spLocks noChangeShapeType="1"/>
          </p:cNvSpPr>
          <p:nvPr/>
        </p:nvSpPr>
        <p:spPr bwMode="auto">
          <a:xfrm>
            <a:off x="2297113" y="4058221"/>
            <a:ext cx="150812" cy="0"/>
          </a:xfrm>
          <a:prstGeom prst="line">
            <a:avLst/>
          </a:prstGeom>
          <a:noFill/>
          <a:ln w="38100">
            <a:solidFill>
              <a:srgbClr val="FF0000"/>
            </a:solidFill>
            <a:round/>
            <a:headEnd/>
            <a:tailEnd type="triangle" w="med" len="med"/>
          </a:ln>
        </p:spPr>
        <p:txBody>
          <a:bodyPr/>
          <a:lstStyle/>
          <a:p>
            <a:endParaRPr lang="en-IN"/>
          </a:p>
        </p:txBody>
      </p:sp>
      <p:sp>
        <p:nvSpPr>
          <p:cNvPr id="33" name="Line 36">
            <a:extLst>
              <a:ext uri="{FF2B5EF4-FFF2-40B4-BE49-F238E27FC236}">
                <a16:creationId xmlns:a16="http://schemas.microsoft.com/office/drawing/2014/main" id="{8F399D59-35A7-4247-B269-BDFE860D01DF}"/>
              </a:ext>
            </a:extLst>
          </p:cNvPr>
          <p:cNvSpPr>
            <a:spLocks noChangeShapeType="1"/>
          </p:cNvSpPr>
          <p:nvPr/>
        </p:nvSpPr>
        <p:spPr bwMode="auto">
          <a:xfrm flipV="1">
            <a:off x="2297113" y="4053458"/>
            <a:ext cx="0" cy="339725"/>
          </a:xfrm>
          <a:prstGeom prst="line">
            <a:avLst/>
          </a:prstGeom>
          <a:noFill/>
          <a:ln w="38100">
            <a:solidFill>
              <a:srgbClr val="FF0000"/>
            </a:solidFill>
            <a:round/>
            <a:headEnd/>
            <a:tailEnd/>
          </a:ln>
        </p:spPr>
        <p:txBody>
          <a:bodyPr/>
          <a:lstStyle/>
          <a:p>
            <a:endParaRPr lang="en-IN"/>
          </a:p>
        </p:txBody>
      </p:sp>
      <p:sp>
        <p:nvSpPr>
          <p:cNvPr id="34" name="Line 37">
            <a:extLst>
              <a:ext uri="{FF2B5EF4-FFF2-40B4-BE49-F238E27FC236}">
                <a16:creationId xmlns:a16="http://schemas.microsoft.com/office/drawing/2014/main" id="{A54D2B1C-A5CD-4CE0-B050-E6A1B3D3B6E9}"/>
              </a:ext>
            </a:extLst>
          </p:cNvPr>
          <p:cNvSpPr>
            <a:spLocks noChangeShapeType="1"/>
          </p:cNvSpPr>
          <p:nvPr/>
        </p:nvSpPr>
        <p:spPr bwMode="auto">
          <a:xfrm flipV="1">
            <a:off x="3887788" y="2799333"/>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35" name="Line 38">
            <a:extLst>
              <a:ext uri="{FF2B5EF4-FFF2-40B4-BE49-F238E27FC236}">
                <a16:creationId xmlns:a16="http://schemas.microsoft.com/office/drawing/2014/main" id="{C3CF22A2-0754-4D9E-8CAB-3B35DE3C5B09}"/>
              </a:ext>
            </a:extLst>
          </p:cNvPr>
          <p:cNvSpPr>
            <a:spLocks noChangeShapeType="1"/>
          </p:cNvSpPr>
          <p:nvPr/>
        </p:nvSpPr>
        <p:spPr bwMode="auto">
          <a:xfrm flipH="1" flipV="1">
            <a:off x="3662363" y="2699321"/>
            <a:ext cx="225425" cy="101600"/>
          </a:xfrm>
          <a:prstGeom prst="line">
            <a:avLst/>
          </a:prstGeom>
          <a:noFill/>
          <a:ln w="12700">
            <a:solidFill>
              <a:srgbClr val="FF3333"/>
            </a:solidFill>
            <a:round/>
            <a:headEnd type="diamond" w="med" len="med"/>
            <a:tailEnd/>
          </a:ln>
        </p:spPr>
        <p:txBody>
          <a:bodyPr/>
          <a:lstStyle/>
          <a:p>
            <a:endParaRPr lang="en-IN"/>
          </a:p>
        </p:txBody>
      </p:sp>
      <p:sp>
        <p:nvSpPr>
          <p:cNvPr id="36" name="Line 39">
            <a:extLst>
              <a:ext uri="{FF2B5EF4-FFF2-40B4-BE49-F238E27FC236}">
                <a16:creationId xmlns:a16="http://schemas.microsoft.com/office/drawing/2014/main" id="{41818160-3371-43DD-A688-F71C7F4A55CD}"/>
              </a:ext>
            </a:extLst>
          </p:cNvPr>
          <p:cNvSpPr>
            <a:spLocks noChangeShapeType="1"/>
          </p:cNvSpPr>
          <p:nvPr/>
        </p:nvSpPr>
        <p:spPr bwMode="auto">
          <a:xfrm flipV="1">
            <a:off x="3738563" y="2750121"/>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37" name="Line 40">
            <a:extLst>
              <a:ext uri="{FF2B5EF4-FFF2-40B4-BE49-F238E27FC236}">
                <a16:creationId xmlns:a16="http://schemas.microsoft.com/office/drawing/2014/main" id="{3E7B2285-0585-4C88-AA8F-0D35E7E3E306}"/>
              </a:ext>
            </a:extLst>
          </p:cNvPr>
          <p:cNvSpPr>
            <a:spLocks noChangeShapeType="1"/>
          </p:cNvSpPr>
          <p:nvPr/>
        </p:nvSpPr>
        <p:spPr bwMode="auto">
          <a:xfrm>
            <a:off x="3481388" y="3520058"/>
            <a:ext cx="263525" cy="0"/>
          </a:xfrm>
          <a:prstGeom prst="line">
            <a:avLst/>
          </a:prstGeom>
          <a:noFill/>
          <a:ln w="28575">
            <a:solidFill>
              <a:srgbClr val="FF0000"/>
            </a:solidFill>
            <a:prstDash val="dash"/>
            <a:round/>
            <a:headEnd/>
            <a:tailEnd/>
          </a:ln>
        </p:spPr>
        <p:txBody>
          <a:bodyPr/>
          <a:lstStyle/>
          <a:p>
            <a:endParaRPr lang="en-IN"/>
          </a:p>
        </p:txBody>
      </p:sp>
      <p:sp>
        <p:nvSpPr>
          <p:cNvPr id="38" name="AutoShape 42">
            <a:extLst>
              <a:ext uri="{FF2B5EF4-FFF2-40B4-BE49-F238E27FC236}">
                <a16:creationId xmlns:a16="http://schemas.microsoft.com/office/drawing/2014/main" id="{B82F56ED-2F0A-49D5-A418-B5DF8DB4F217}"/>
              </a:ext>
            </a:extLst>
          </p:cNvPr>
          <p:cNvSpPr>
            <a:spLocks noChangeArrowheads="1"/>
          </p:cNvSpPr>
          <p:nvPr/>
        </p:nvSpPr>
        <p:spPr bwMode="auto">
          <a:xfrm>
            <a:off x="55499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TH1</a:t>
            </a:r>
          </a:p>
          <a:p>
            <a:pPr algn="ctr"/>
            <a:r>
              <a:rPr lang="en-US" sz="2400" b="1">
                <a:solidFill>
                  <a:schemeClr val="tx1"/>
                </a:solidFill>
                <a:latin typeface="Calibri" pitchFamily="34" charset="0"/>
              </a:rPr>
              <a:t>(8 Bit)</a:t>
            </a:r>
          </a:p>
        </p:txBody>
      </p:sp>
      <p:sp>
        <p:nvSpPr>
          <p:cNvPr id="39" name="AutoShape 43">
            <a:extLst>
              <a:ext uri="{FF2B5EF4-FFF2-40B4-BE49-F238E27FC236}">
                <a16:creationId xmlns:a16="http://schemas.microsoft.com/office/drawing/2014/main" id="{2D2C087D-396F-4C00-903E-2CDC24C99DBE}"/>
              </a:ext>
            </a:extLst>
          </p:cNvPr>
          <p:cNvSpPr>
            <a:spLocks noChangeArrowheads="1"/>
          </p:cNvSpPr>
          <p:nvPr/>
        </p:nvSpPr>
        <p:spPr bwMode="auto">
          <a:xfrm>
            <a:off x="7010400" y="2265933"/>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TF1</a:t>
            </a:r>
          </a:p>
        </p:txBody>
      </p:sp>
      <p:sp>
        <p:nvSpPr>
          <p:cNvPr id="40" name="Line 44">
            <a:extLst>
              <a:ext uri="{FF2B5EF4-FFF2-40B4-BE49-F238E27FC236}">
                <a16:creationId xmlns:a16="http://schemas.microsoft.com/office/drawing/2014/main" id="{7FDAA3CF-A5AF-4007-A025-EF2F76FE5FB1}"/>
              </a:ext>
            </a:extLst>
          </p:cNvPr>
          <p:cNvSpPr>
            <a:spLocks noChangeShapeType="1"/>
          </p:cNvSpPr>
          <p:nvPr/>
        </p:nvSpPr>
        <p:spPr bwMode="auto">
          <a:xfrm flipV="1">
            <a:off x="6732588" y="2799333"/>
            <a:ext cx="277812" cy="1588"/>
          </a:xfrm>
          <a:prstGeom prst="line">
            <a:avLst/>
          </a:prstGeom>
          <a:noFill/>
          <a:ln w="38100">
            <a:solidFill>
              <a:srgbClr val="FF0000"/>
            </a:solidFill>
            <a:round/>
            <a:headEnd/>
            <a:tailEnd type="triangle" w="med" len="med"/>
          </a:ln>
        </p:spPr>
        <p:txBody>
          <a:bodyPr/>
          <a:lstStyle/>
          <a:p>
            <a:endParaRPr lang="en-IN"/>
          </a:p>
        </p:txBody>
      </p:sp>
      <p:sp>
        <p:nvSpPr>
          <p:cNvPr id="41" name="Line 45">
            <a:extLst>
              <a:ext uri="{FF2B5EF4-FFF2-40B4-BE49-F238E27FC236}">
                <a16:creationId xmlns:a16="http://schemas.microsoft.com/office/drawing/2014/main" id="{38FCB00A-7688-4411-AD81-F1B5D76C41A7}"/>
              </a:ext>
            </a:extLst>
          </p:cNvPr>
          <p:cNvSpPr>
            <a:spLocks noChangeShapeType="1"/>
          </p:cNvSpPr>
          <p:nvPr/>
        </p:nvSpPr>
        <p:spPr bwMode="auto">
          <a:xfrm flipV="1">
            <a:off x="8166100" y="2799333"/>
            <a:ext cx="381000" cy="1588"/>
          </a:xfrm>
          <a:prstGeom prst="line">
            <a:avLst/>
          </a:prstGeom>
          <a:noFill/>
          <a:ln w="38100">
            <a:solidFill>
              <a:srgbClr val="FF0000"/>
            </a:solidFill>
            <a:round/>
            <a:headEnd/>
            <a:tailEnd type="triangle" w="med" len="med"/>
          </a:ln>
        </p:spPr>
        <p:txBody>
          <a:bodyPr/>
          <a:lstStyle/>
          <a:p>
            <a:endParaRPr lang="en-IN"/>
          </a:p>
        </p:txBody>
      </p:sp>
      <p:sp>
        <p:nvSpPr>
          <p:cNvPr id="42" name="Text Box 46">
            <a:extLst>
              <a:ext uri="{FF2B5EF4-FFF2-40B4-BE49-F238E27FC236}">
                <a16:creationId xmlns:a16="http://schemas.microsoft.com/office/drawing/2014/main" id="{084066E9-AFD3-4A08-9A4B-CDD9734EF30B}"/>
              </a:ext>
            </a:extLst>
          </p:cNvPr>
          <p:cNvSpPr txBox="1">
            <a:spLocks noChangeArrowheads="1"/>
          </p:cNvSpPr>
          <p:nvPr/>
        </p:nvSpPr>
        <p:spPr bwMode="auto">
          <a:xfrm>
            <a:off x="4005338" y="1273363"/>
            <a:ext cx="3886200" cy="523220"/>
          </a:xfrm>
          <a:prstGeom prst="rect">
            <a:avLst/>
          </a:prstGeom>
          <a:noFill/>
          <a:ln w="9525">
            <a:noFill/>
            <a:miter lim="800000"/>
            <a:headEnd/>
            <a:tailEnd/>
          </a:ln>
        </p:spPr>
        <p:txBody>
          <a:bodyPr wrap="square">
            <a:spAutoFit/>
          </a:bodyPr>
          <a:lstStyle>
            <a:defPPr>
              <a:defRPr lang="en-US"/>
            </a:defPPr>
            <a:lvl1pPr algn="ctr">
              <a:defRPr sz="2800" b="1" u="sng">
                <a:solidFill>
                  <a:schemeClr val="accent2">
                    <a:lumMod val="75000"/>
                  </a:schemeClr>
                </a:solidFill>
                <a:latin typeface="Calibri" pitchFamily="34" charset="0"/>
              </a:defRPr>
            </a:lvl1pPr>
          </a:lstStyle>
          <a:p>
            <a:r>
              <a:rPr lang="en-US" dirty="0"/>
              <a:t>16 Bit Timer / Counter</a:t>
            </a:r>
          </a:p>
        </p:txBody>
      </p:sp>
      <p:sp>
        <p:nvSpPr>
          <p:cNvPr id="43" name="Text Box 47">
            <a:extLst>
              <a:ext uri="{FF2B5EF4-FFF2-40B4-BE49-F238E27FC236}">
                <a16:creationId xmlns:a16="http://schemas.microsoft.com/office/drawing/2014/main" id="{5A533B3D-4D92-4441-A8E2-8B9999BAD6A9}"/>
              </a:ext>
            </a:extLst>
          </p:cNvPr>
          <p:cNvSpPr txBox="1">
            <a:spLocks noChangeArrowheads="1"/>
          </p:cNvSpPr>
          <p:nvPr/>
        </p:nvSpPr>
        <p:spPr bwMode="auto">
          <a:xfrm>
            <a:off x="1504950" y="5471096"/>
            <a:ext cx="8277225" cy="584200"/>
          </a:xfrm>
          <a:prstGeom prst="rect">
            <a:avLst/>
          </a:prstGeom>
          <a:noFill/>
          <a:ln w="9525">
            <a:solidFill>
              <a:srgbClr val="00B0F0"/>
            </a:solidFill>
            <a:miter lim="800000"/>
            <a:headEnd/>
            <a:tailEnd/>
          </a:ln>
        </p:spPr>
        <p:txBody>
          <a:bodyPr>
            <a:spAutoFit/>
          </a:bodyPr>
          <a:lstStyle/>
          <a:p>
            <a:pPr algn="ctr"/>
            <a:r>
              <a:rPr lang="en-US" sz="3200" b="1" dirty="0">
                <a:solidFill>
                  <a:schemeClr val="folHlink"/>
                </a:solidFill>
                <a:latin typeface="Calibri" pitchFamily="34" charset="0"/>
              </a:rPr>
              <a:t>Maximum Count = </a:t>
            </a:r>
            <a:r>
              <a:rPr lang="en-US" sz="3200" b="1" dirty="0" err="1">
                <a:solidFill>
                  <a:schemeClr val="folHlink"/>
                </a:solidFill>
                <a:latin typeface="Calibri" pitchFamily="34" charset="0"/>
              </a:rPr>
              <a:t>FFFFh</a:t>
            </a:r>
            <a:r>
              <a:rPr lang="en-US" sz="3200" b="1" dirty="0">
                <a:solidFill>
                  <a:schemeClr val="folHlink"/>
                </a:solidFill>
                <a:latin typeface="Calibri" pitchFamily="34" charset="0"/>
              </a:rPr>
              <a:t>  (1111111111111111)</a:t>
            </a:r>
            <a:endParaRPr lang="en-US" sz="3200" b="1" dirty="0">
              <a:latin typeface="Calibri" pitchFamily="34" charset="0"/>
            </a:endParaRPr>
          </a:p>
        </p:txBody>
      </p:sp>
      <p:graphicFrame>
        <p:nvGraphicFramePr>
          <p:cNvPr id="44" name="Object 8">
            <a:extLst>
              <a:ext uri="{FF2B5EF4-FFF2-40B4-BE49-F238E27FC236}">
                <a16:creationId xmlns:a16="http://schemas.microsoft.com/office/drawing/2014/main" id="{CF766C8E-370D-4E5D-AA4F-B0E02DAC1225}"/>
              </a:ext>
            </a:extLst>
          </p:cNvPr>
          <p:cNvGraphicFramePr>
            <a:graphicFrameLocks noChangeAspect="1"/>
          </p:cNvGraphicFramePr>
          <p:nvPr/>
        </p:nvGraphicFramePr>
        <p:xfrm>
          <a:off x="777659" y="4307457"/>
          <a:ext cx="1136866" cy="374649"/>
        </p:xfrm>
        <a:graphic>
          <a:graphicData uri="http://schemas.openxmlformats.org/presentationml/2006/ole">
            <mc:AlternateContent xmlns:mc="http://schemas.openxmlformats.org/markup-compatibility/2006">
              <mc:Choice xmlns:v="urn:schemas-microsoft-com:vml" Requires="v">
                <p:oleObj spid="_x0000_s10251" name="Equation" r:id="rId9" imgW="647640" imgH="241200" progId="">
                  <p:embed/>
                </p:oleObj>
              </mc:Choice>
              <mc:Fallback>
                <p:oleObj name="Equation" r:id="rId9" imgW="647640" imgH="241200" progId="">
                  <p:embed/>
                  <p:pic>
                    <p:nvPicPr>
                      <p:cNvPr id="44" name="Object 8">
                        <a:extLst>
                          <a:ext uri="{FF2B5EF4-FFF2-40B4-BE49-F238E27FC236}">
                            <a16:creationId xmlns:a16="http://schemas.microsoft.com/office/drawing/2014/main" id="{CF766C8E-370D-4E5D-AA4F-B0E02DAC122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659" y="4307457"/>
                        <a:ext cx="1136866" cy="374649"/>
                      </a:xfrm>
                      <a:prstGeom prst="rect">
                        <a:avLst/>
                      </a:prstGeom>
                      <a:solidFill>
                        <a:schemeClr val="accent1">
                          <a:lumMod val="50000"/>
                        </a:schemeClr>
                      </a:solidFill>
                      <a:ln>
                        <a:noFill/>
                      </a:ln>
                      <a:effectLst/>
                    </p:spPr>
                  </p:pic>
                </p:oleObj>
              </mc:Fallback>
            </mc:AlternateContent>
          </a:graphicData>
        </a:graphic>
      </p:graphicFrame>
      <p:graphicFrame>
        <p:nvGraphicFramePr>
          <p:cNvPr id="45" name="Object 9">
            <a:extLst>
              <a:ext uri="{FF2B5EF4-FFF2-40B4-BE49-F238E27FC236}">
                <a16:creationId xmlns:a16="http://schemas.microsoft.com/office/drawing/2014/main" id="{F515A672-34AB-49D9-8BDB-C931DF54E41E}"/>
              </a:ext>
            </a:extLst>
          </p:cNvPr>
          <p:cNvGraphicFramePr>
            <a:graphicFrameLocks noChangeAspect="1"/>
          </p:cNvGraphicFramePr>
          <p:nvPr/>
        </p:nvGraphicFramePr>
        <p:xfrm>
          <a:off x="1295400" y="3345433"/>
          <a:ext cx="612321" cy="333470"/>
        </p:xfrm>
        <a:graphic>
          <a:graphicData uri="http://schemas.openxmlformats.org/presentationml/2006/ole">
            <mc:AlternateContent xmlns:mc="http://schemas.openxmlformats.org/markup-compatibility/2006">
              <mc:Choice xmlns:v="urn:schemas-microsoft-com:vml" Requires="v">
                <p:oleObj spid="_x0000_s10252" name="Equation" r:id="rId11" imgW="266400" imgH="164880" progId="">
                  <p:embed/>
                </p:oleObj>
              </mc:Choice>
              <mc:Fallback>
                <p:oleObj name="Equation" r:id="rId11" imgW="266400" imgH="164880" progId="">
                  <p:embed/>
                  <p:pic>
                    <p:nvPicPr>
                      <p:cNvPr id="45" name="Object 9">
                        <a:extLst>
                          <a:ext uri="{FF2B5EF4-FFF2-40B4-BE49-F238E27FC236}">
                            <a16:creationId xmlns:a16="http://schemas.microsoft.com/office/drawing/2014/main" id="{F515A672-34AB-49D9-8BDB-C931DF54E41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345433"/>
                        <a:ext cx="612321" cy="333470"/>
                      </a:xfrm>
                      <a:prstGeom prst="rect">
                        <a:avLst/>
                      </a:prstGeom>
                      <a:solidFill>
                        <a:schemeClr val="accent1">
                          <a:lumMod val="50000"/>
                        </a:schemeClr>
                      </a:solidFill>
                      <a:ln>
                        <a:noFill/>
                      </a:ln>
                      <a:effectLst/>
                    </p:spPr>
                  </p:pic>
                </p:oleObj>
              </mc:Fallback>
            </mc:AlternateContent>
          </a:graphicData>
        </a:graphic>
      </p:graphicFrame>
      <p:graphicFrame>
        <p:nvGraphicFramePr>
          <p:cNvPr id="46" name="Object 10">
            <a:extLst>
              <a:ext uri="{FF2B5EF4-FFF2-40B4-BE49-F238E27FC236}">
                <a16:creationId xmlns:a16="http://schemas.microsoft.com/office/drawing/2014/main" id="{A30E421C-B60B-4040-9418-B8593859D132}"/>
              </a:ext>
            </a:extLst>
          </p:cNvPr>
          <p:cNvGraphicFramePr>
            <a:graphicFrameLocks noChangeAspect="1"/>
          </p:cNvGraphicFramePr>
          <p:nvPr/>
        </p:nvGraphicFramePr>
        <p:xfrm>
          <a:off x="832123" y="2962845"/>
          <a:ext cx="1120503" cy="295276"/>
        </p:xfrm>
        <a:graphic>
          <a:graphicData uri="http://schemas.openxmlformats.org/presentationml/2006/ole">
            <mc:AlternateContent xmlns:mc="http://schemas.openxmlformats.org/markup-compatibility/2006">
              <mc:Choice xmlns:v="urn:schemas-microsoft-com:vml" Requires="v">
                <p:oleObj spid="_x0000_s10253" name="Equation" r:id="rId13" imgW="457200" imgH="177480" progId="">
                  <p:embed/>
                </p:oleObj>
              </mc:Choice>
              <mc:Fallback>
                <p:oleObj name="Equation" r:id="rId13" imgW="457200" imgH="177480" progId="">
                  <p:embed/>
                  <p:pic>
                    <p:nvPicPr>
                      <p:cNvPr id="46" name="Object 10">
                        <a:extLst>
                          <a:ext uri="{FF2B5EF4-FFF2-40B4-BE49-F238E27FC236}">
                            <a16:creationId xmlns:a16="http://schemas.microsoft.com/office/drawing/2014/main" id="{A30E421C-B60B-4040-9418-B8593859D13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2123" y="2962845"/>
                        <a:ext cx="1120503" cy="295276"/>
                      </a:xfrm>
                      <a:prstGeom prst="rect">
                        <a:avLst/>
                      </a:prstGeom>
                      <a:solidFill>
                        <a:schemeClr val="accent1">
                          <a:lumMod val="50000"/>
                        </a:schemeClr>
                      </a:solidFill>
                      <a:ln>
                        <a:noFill/>
                      </a:ln>
                      <a:effectLst/>
                    </p:spPr>
                  </p:pic>
                </p:oleObj>
              </mc:Fallback>
            </mc:AlternateContent>
          </a:graphicData>
        </a:graphic>
      </p:graphicFrame>
      <p:graphicFrame>
        <p:nvGraphicFramePr>
          <p:cNvPr id="47" name="Table 13">
            <a:extLst>
              <a:ext uri="{FF2B5EF4-FFF2-40B4-BE49-F238E27FC236}">
                <a16:creationId xmlns:a16="http://schemas.microsoft.com/office/drawing/2014/main" id="{2ED8BF12-7BA2-4124-BE8C-407A295B5180}"/>
              </a:ext>
            </a:extLst>
          </p:cNvPr>
          <p:cNvGraphicFramePr>
            <a:graphicFrameLocks noGrp="1"/>
          </p:cNvGraphicFramePr>
          <p:nvPr>
            <p:extLst>
              <p:ext uri="{D42A27DB-BD31-4B8C-83A1-F6EECF244321}">
                <p14:modId xmlns:p14="http://schemas.microsoft.com/office/powerpoint/2010/main" val="806493117"/>
              </p:ext>
            </p:extLst>
          </p:nvPr>
        </p:nvGraphicFramePr>
        <p:xfrm>
          <a:off x="8509000" y="3321847"/>
          <a:ext cx="3530601" cy="1036320"/>
        </p:xfrm>
        <a:graphic>
          <a:graphicData uri="http://schemas.openxmlformats.org/drawingml/2006/table">
            <a:tbl>
              <a:tblPr firstRow="1" bandRow="1">
                <a:tableStyleId>{8EC20E35-A176-4012-BC5E-935CFFF8708E}</a:tableStyleId>
              </a:tblPr>
              <a:tblGrid>
                <a:gridCol w="1176867">
                  <a:extLst>
                    <a:ext uri="{9D8B030D-6E8A-4147-A177-3AD203B41FA5}">
                      <a16:colId xmlns:a16="http://schemas.microsoft.com/office/drawing/2014/main" val="4130295340"/>
                    </a:ext>
                  </a:extLst>
                </a:gridCol>
                <a:gridCol w="1176867">
                  <a:extLst>
                    <a:ext uri="{9D8B030D-6E8A-4147-A177-3AD203B41FA5}">
                      <a16:colId xmlns:a16="http://schemas.microsoft.com/office/drawing/2014/main" val="3689456285"/>
                    </a:ext>
                  </a:extLst>
                </a:gridCol>
                <a:gridCol w="1176867">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0</a:t>
                      </a:r>
                      <a:endParaRPr lang="en-IN" sz="2800" dirty="0"/>
                    </a:p>
                  </a:txBody>
                  <a:tcPr/>
                </a:tc>
                <a:tc>
                  <a:txBody>
                    <a:bodyPr/>
                    <a:lstStyle/>
                    <a:p>
                      <a:pPr algn="ctr"/>
                      <a:r>
                        <a:rPr lang="en-US" sz="2800" dirty="0"/>
                        <a:t>1</a:t>
                      </a:r>
                      <a:endParaRPr lang="en-IN" sz="2800" dirty="0"/>
                    </a:p>
                  </a:txBody>
                  <a:tcPr/>
                </a:tc>
                <a:tc>
                  <a:txBody>
                    <a:bodyPr/>
                    <a:lstStyle/>
                    <a:p>
                      <a:pPr algn="ctr"/>
                      <a:r>
                        <a:rPr lang="en-US" sz="2800" dirty="0"/>
                        <a:t>1</a:t>
                      </a:r>
                      <a:endParaRPr lang="en-IN" sz="2800" dirty="0"/>
                    </a:p>
                  </a:txBody>
                  <a:tcPr/>
                </a:tc>
                <a:extLst>
                  <a:ext uri="{0D108BD9-81ED-4DB2-BD59-A6C34878D82A}">
                    <a16:rowId xmlns:a16="http://schemas.microsoft.com/office/drawing/2014/main" val="1783089939"/>
                  </a:ext>
                </a:extLst>
              </a:tr>
            </a:tbl>
          </a:graphicData>
        </a:graphic>
      </p:graphicFrame>
    </p:spTree>
    <p:extLst>
      <p:ext uri="{BB962C8B-B14F-4D97-AF65-F5344CB8AC3E}">
        <p14:creationId xmlns:p14="http://schemas.microsoft.com/office/powerpoint/2010/main" val="20709755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1">
            <a:extLst>
              <a:ext uri="{FF2B5EF4-FFF2-40B4-BE49-F238E27FC236}">
                <a16:creationId xmlns:a16="http://schemas.microsoft.com/office/drawing/2014/main" id="{D5EB5772-853D-48DB-85E7-CA85E5D8D76B}"/>
              </a:ext>
            </a:extLst>
          </p:cNvPr>
          <p:cNvSpPr txBox="1">
            <a:spLocks noChangeArrowheads="1"/>
          </p:cNvSpPr>
          <p:nvPr/>
        </p:nvSpPr>
        <p:spPr bwMode="auto">
          <a:xfrm>
            <a:off x="1945174" y="1305608"/>
            <a:ext cx="6794499" cy="523220"/>
          </a:xfrm>
          <a:prstGeom prst="rect">
            <a:avLst/>
          </a:prstGeom>
          <a:noFill/>
          <a:ln w="9525">
            <a:noFill/>
            <a:miter lim="800000"/>
            <a:headEnd/>
            <a:tailEnd/>
          </a:ln>
        </p:spPr>
        <p:txBody>
          <a:bodyPr wrap="square">
            <a:spAutoFit/>
          </a:bodyPr>
          <a:lstStyle>
            <a:defPPr>
              <a:defRPr lang="en-US"/>
            </a:defPPr>
            <a:lvl1pPr algn="ctr">
              <a:defRPr sz="2800" b="1" u="sng">
                <a:solidFill>
                  <a:schemeClr val="accent2">
                    <a:lumMod val="75000"/>
                  </a:schemeClr>
                </a:solidFill>
                <a:latin typeface="Calibri" pitchFamily="34" charset="0"/>
              </a:defRPr>
            </a:lvl1pPr>
          </a:lstStyle>
          <a:p>
            <a:r>
              <a:rPr lang="en-US" dirty="0"/>
              <a:t>8 Bit Timer / Counter with AUTORELOAD</a:t>
            </a:r>
          </a:p>
        </p:txBody>
      </p:sp>
      <p:sp>
        <p:nvSpPr>
          <p:cNvPr id="47" name="Text Box 47">
            <a:extLst>
              <a:ext uri="{FF2B5EF4-FFF2-40B4-BE49-F238E27FC236}">
                <a16:creationId xmlns:a16="http://schemas.microsoft.com/office/drawing/2014/main" id="{480A1812-281A-4D04-A3E1-70C7109B30AC}"/>
              </a:ext>
            </a:extLst>
          </p:cNvPr>
          <p:cNvSpPr txBox="1">
            <a:spLocks noChangeArrowheads="1"/>
          </p:cNvSpPr>
          <p:nvPr/>
        </p:nvSpPr>
        <p:spPr bwMode="auto">
          <a:xfrm>
            <a:off x="1352550" y="5921375"/>
            <a:ext cx="6548043" cy="584200"/>
          </a:xfrm>
          <a:prstGeom prst="rect">
            <a:avLst/>
          </a:prstGeom>
          <a:noFill/>
          <a:ln w="9525">
            <a:solidFill>
              <a:srgbClr val="00B0F0"/>
            </a:solidFill>
            <a:miter lim="800000"/>
            <a:headEnd/>
            <a:tailEnd/>
          </a:ln>
        </p:spPr>
        <p:txBody>
          <a:bodyPr wrap="square">
            <a:spAutoFit/>
          </a:bodyPr>
          <a:lstStyle/>
          <a:p>
            <a:pPr algn="ctr"/>
            <a:r>
              <a:rPr lang="en-US" sz="3200" b="1" dirty="0">
                <a:solidFill>
                  <a:schemeClr val="folHlink"/>
                </a:solidFill>
                <a:latin typeface="Calibri" pitchFamily="34" charset="0"/>
              </a:rPr>
              <a:t>Maximum Count = </a:t>
            </a:r>
            <a:r>
              <a:rPr lang="en-US" sz="3200" b="1" dirty="0" err="1">
                <a:solidFill>
                  <a:schemeClr val="folHlink"/>
                </a:solidFill>
                <a:latin typeface="Calibri" pitchFamily="34" charset="0"/>
              </a:rPr>
              <a:t>FFh</a:t>
            </a:r>
            <a:r>
              <a:rPr lang="en-US" sz="3200" b="1" dirty="0">
                <a:solidFill>
                  <a:schemeClr val="folHlink"/>
                </a:solidFill>
                <a:latin typeface="Calibri" pitchFamily="34" charset="0"/>
              </a:rPr>
              <a:t>  (11111111)</a:t>
            </a:r>
            <a:endParaRPr lang="en-US" sz="3200" b="1" dirty="0">
              <a:latin typeface="Calibri" pitchFamily="34" charset="0"/>
            </a:endParaRPr>
          </a:p>
        </p:txBody>
      </p:sp>
      <p:grpSp>
        <p:nvGrpSpPr>
          <p:cNvPr id="53" name="Group 52">
            <a:extLst>
              <a:ext uri="{FF2B5EF4-FFF2-40B4-BE49-F238E27FC236}">
                <a16:creationId xmlns:a16="http://schemas.microsoft.com/office/drawing/2014/main" id="{899B05A5-03AC-4877-BD8E-51EF73D04E9E}"/>
              </a:ext>
            </a:extLst>
          </p:cNvPr>
          <p:cNvGrpSpPr/>
          <p:nvPr/>
        </p:nvGrpSpPr>
        <p:grpSpPr>
          <a:xfrm>
            <a:off x="990600" y="2140735"/>
            <a:ext cx="9226153" cy="3406894"/>
            <a:chOff x="865585" y="2460506"/>
            <a:chExt cx="9226153" cy="3406894"/>
          </a:xfrm>
        </p:grpSpPr>
        <p:sp>
          <p:nvSpPr>
            <p:cNvPr id="4" name="AutoShape 39">
              <a:extLst>
                <a:ext uri="{FF2B5EF4-FFF2-40B4-BE49-F238E27FC236}">
                  <a16:creationId xmlns:a16="http://schemas.microsoft.com/office/drawing/2014/main" id="{5F5372D7-61CF-4B01-965F-696530C8E1A8}"/>
                </a:ext>
              </a:extLst>
            </p:cNvPr>
            <p:cNvSpPr>
              <a:spLocks noChangeArrowheads="1"/>
            </p:cNvSpPr>
            <p:nvPr/>
          </p:nvSpPr>
          <p:spPr bwMode="auto">
            <a:xfrm>
              <a:off x="4267200" y="48006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TH1</a:t>
              </a:r>
            </a:p>
            <a:p>
              <a:pPr algn="ctr"/>
              <a:r>
                <a:rPr lang="en-US" sz="2400" b="1">
                  <a:solidFill>
                    <a:schemeClr val="tx1"/>
                  </a:solidFill>
                  <a:latin typeface="Calibri" pitchFamily="34" charset="0"/>
                </a:rPr>
                <a:t>(8 Bit)</a:t>
              </a:r>
            </a:p>
          </p:txBody>
        </p:sp>
        <p:sp>
          <p:nvSpPr>
            <p:cNvPr id="5" name="Line 45">
              <a:extLst>
                <a:ext uri="{FF2B5EF4-FFF2-40B4-BE49-F238E27FC236}">
                  <a16:creationId xmlns:a16="http://schemas.microsoft.com/office/drawing/2014/main" id="{8E44A74B-EF7E-499E-A2BF-A6BF22F40F44}"/>
                </a:ext>
              </a:extLst>
            </p:cNvPr>
            <p:cNvSpPr>
              <a:spLocks noChangeShapeType="1"/>
            </p:cNvSpPr>
            <p:nvPr/>
          </p:nvSpPr>
          <p:spPr bwMode="auto">
            <a:xfrm>
              <a:off x="6096000" y="3048000"/>
              <a:ext cx="0" cy="1219200"/>
            </a:xfrm>
            <a:prstGeom prst="line">
              <a:avLst/>
            </a:prstGeom>
            <a:noFill/>
            <a:ln w="38100">
              <a:solidFill>
                <a:srgbClr val="FF0000"/>
              </a:solidFill>
              <a:round/>
              <a:headEnd/>
              <a:tailEnd/>
            </a:ln>
          </p:spPr>
          <p:txBody>
            <a:bodyPr/>
            <a:lstStyle/>
            <a:p>
              <a:endParaRPr lang="en-IN"/>
            </a:p>
          </p:txBody>
        </p:sp>
        <p:sp>
          <p:nvSpPr>
            <p:cNvPr id="6" name="Line 46">
              <a:extLst>
                <a:ext uri="{FF2B5EF4-FFF2-40B4-BE49-F238E27FC236}">
                  <a16:creationId xmlns:a16="http://schemas.microsoft.com/office/drawing/2014/main" id="{331F78E2-4A65-4FB0-8FF3-A603E1AFB879}"/>
                </a:ext>
              </a:extLst>
            </p:cNvPr>
            <p:cNvSpPr>
              <a:spLocks noChangeShapeType="1"/>
            </p:cNvSpPr>
            <p:nvPr/>
          </p:nvSpPr>
          <p:spPr bwMode="auto">
            <a:xfrm flipV="1">
              <a:off x="4876800" y="3581400"/>
              <a:ext cx="0" cy="1295400"/>
            </a:xfrm>
            <a:prstGeom prst="line">
              <a:avLst/>
            </a:prstGeom>
            <a:noFill/>
            <a:ln w="111125">
              <a:solidFill>
                <a:srgbClr val="FF0000"/>
              </a:solidFill>
              <a:round/>
              <a:headEnd/>
              <a:tailEnd type="triangle" w="sm" len="sm"/>
            </a:ln>
          </p:spPr>
          <p:txBody>
            <a:bodyPr/>
            <a:lstStyle/>
            <a:p>
              <a:endParaRPr lang="en-IN"/>
            </a:p>
          </p:txBody>
        </p:sp>
        <p:sp>
          <p:nvSpPr>
            <p:cNvPr id="7" name="AutoShape 47">
              <a:extLst>
                <a:ext uri="{FF2B5EF4-FFF2-40B4-BE49-F238E27FC236}">
                  <a16:creationId xmlns:a16="http://schemas.microsoft.com/office/drawing/2014/main" id="{D83A8316-E463-4E34-9635-52D65DB6A8EB}"/>
                </a:ext>
              </a:extLst>
            </p:cNvPr>
            <p:cNvSpPr>
              <a:spLocks noChangeArrowheads="1"/>
            </p:cNvSpPr>
            <p:nvPr/>
          </p:nvSpPr>
          <p:spPr bwMode="auto">
            <a:xfrm>
              <a:off x="4533900" y="3987800"/>
              <a:ext cx="685800" cy="533400"/>
            </a:xfrm>
            <a:prstGeom prst="flowChartExtract">
              <a:avLst/>
            </a:prstGeom>
            <a:solidFill>
              <a:srgbClr val="00B0F0"/>
            </a:solidFill>
            <a:ln w="9525">
              <a:noFill/>
              <a:miter lim="800000"/>
              <a:headEnd/>
              <a:tailEnd/>
            </a:ln>
          </p:spPr>
          <p:txBody>
            <a:bodyPr wrap="none" anchor="ctr"/>
            <a:lstStyle/>
            <a:p>
              <a:endParaRPr lang="en-US"/>
            </a:p>
          </p:txBody>
        </p:sp>
        <p:sp>
          <p:nvSpPr>
            <p:cNvPr id="8" name="Line 48">
              <a:extLst>
                <a:ext uri="{FF2B5EF4-FFF2-40B4-BE49-F238E27FC236}">
                  <a16:creationId xmlns:a16="http://schemas.microsoft.com/office/drawing/2014/main" id="{1CFF25BE-2651-462F-9844-E4560123DC59}"/>
                </a:ext>
              </a:extLst>
            </p:cNvPr>
            <p:cNvSpPr>
              <a:spLocks noChangeShapeType="1"/>
            </p:cNvSpPr>
            <p:nvPr/>
          </p:nvSpPr>
          <p:spPr bwMode="auto">
            <a:xfrm flipH="1">
              <a:off x="5029200" y="4254500"/>
              <a:ext cx="1066800" cy="0"/>
            </a:xfrm>
            <a:prstGeom prst="line">
              <a:avLst/>
            </a:prstGeom>
            <a:noFill/>
            <a:ln w="38100">
              <a:solidFill>
                <a:srgbClr val="FF0000"/>
              </a:solidFill>
              <a:round/>
              <a:headEnd/>
              <a:tailEnd type="triangle" w="med" len="med"/>
            </a:ln>
          </p:spPr>
          <p:txBody>
            <a:bodyPr/>
            <a:lstStyle/>
            <a:p>
              <a:endParaRPr lang="en-IN"/>
            </a:p>
          </p:txBody>
        </p:sp>
        <p:sp>
          <p:nvSpPr>
            <p:cNvPr id="9" name="Text Box 49">
              <a:extLst>
                <a:ext uri="{FF2B5EF4-FFF2-40B4-BE49-F238E27FC236}">
                  <a16:creationId xmlns:a16="http://schemas.microsoft.com/office/drawing/2014/main" id="{83045A12-0643-4CB5-84B5-05152BB15F86}"/>
                </a:ext>
              </a:extLst>
            </p:cNvPr>
            <p:cNvSpPr txBox="1">
              <a:spLocks noChangeArrowheads="1"/>
            </p:cNvSpPr>
            <p:nvPr/>
          </p:nvSpPr>
          <p:spPr bwMode="auto">
            <a:xfrm>
              <a:off x="5181600" y="3911600"/>
              <a:ext cx="990600" cy="400050"/>
            </a:xfrm>
            <a:prstGeom prst="rect">
              <a:avLst/>
            </a:prstGeom>
            <a:noFill/>
            <a:ln w="9525">
              <a:noFill/>
              <a:miter lim="800000"/>
              <a:headEnd/>
              <a:tailEnd/>
            </a:ln>
          </p:spPr>
          <p:txBody>
            <a:bodyPr>
              <a:spAutoFit/>
            </a:bodyPr>
            <a:lstStyle/>
            <a:p>
              <a:r>
                <a:rPr lang="en-US" b="1">
                  <a:solidFill>
                    <a:srgbClr val="00B0F0"/>
                  </a:solidFill>
                  <a:latin typeface="Calibri" pitchFamily="34" charset="0"/>
                </a:rPr>
                <a:t>Reload</a:t>
              </a:r>
            </a:p>
          </p:txBody>
        </p:sp>
        <p:sp>
          <p:nvSpPr>
            <p:cNvPr id="11" name="AutoShape 2">
              <a:extLst>
                <a:ext uri="{FF2B5EF4-FFF2-40B4-BE49-F238E27FC236}">
                  <a16:creationId xmlns:a16="http://schemas.microsoft.com/office/drawing/2014/main" id="{62A21459-6B86-4457-9B34-687A9BC8BD7B}"/>
                </a:ext>
              </a:extLst>
            </p:cNvPr>
            <p:cNvSpPr>
              <a:spLocks noChangeArrowheads="1"/>
            </p:cNvSpPr>
            <p:nvPr/>
          </p:nvSpPr>
          <p:spPr bwMode="auto">
            <a:xfrm>
              <a:off x="4267200" y="25146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TL1</a:t>
              </a:r>
            </a:p>
            <a:p>
              <a:pPr algn="ctr"/>
              <a:r>
                <a:rPr lang="en-US" sz="2400" b="1">
                  <a:solidFill>
                    <a:schemeClr val="tx1"/>
                  </a:solidFill>
                  <a:latin typeface="Calibri" pitchFamily="34" charset="0"/>
                </a:rPr>
                <a:t>(8 Bit)</a:t>
              </a:r>
            </a:p>
          </p:txBody>
        </p:sp>
        <p:sp>
          <p:nvSpPr>
            <p:cNvPr id="12" name="AutoShape 8">
              <a:extLst>
                <a:ext uri="{FF2B5EF4-FFF2-40B4-BE49-F238E27FC236}">
                  <a16:creationId xmlns:a16="http://schemas.microsoft.com/office/drawing/2014/main" id="{5452E46A-E2C2-4851-87BC-84F7E296FDCA}"/>
                </a:ext>
              </a:extLst>
            </p:cNvPr>
            <p:cNvSpPr>
              <a:spLocks noChangeArrowheads="1"/>
            </p:cNvSpPr>
            <p:nvPr/>
          </p:nvSpPr>
          <p:spPr bwMode="auto">
            <a:xfrm>
              <a:off x="1043012" y="2460506"/>
              <a:ext cx="748482" cy="510725"/>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dirty="0">
                  <a:solidFill>
                    <a:schemeClr val="tx1"/>
                  </a:solidFill>
                  <a:latin typeface="Calibri" pitchFamily="34" charset="0"/>
                </a:rPr>
                <a:t>OSC</a:t>
              </a:r>
            </a:p>
          </p:txBody>
        </p:sp>
        <p:sp>
          <p:nvSpPr>
            <p:cNvPr id="13" name="AutoShape 9">
              <a:extLst>
                <a:ext uri="{FF2B5EF4-FFF2-40B4-BE49-F238E27FC236}">
                  <a16:creationId xmlns:a16="http://schemas.microsoft.com/office/drawing/2014/main" id="{2C792407-5FDF-4D4C-8CC4-641A491430A6}"/>
                </a:ext>
              </a:extLst>
            </p:cNvPr>
            <p:cNvSpPr>
              <a:spLocks noChangeArrowheads="1"/>
            </p:cNvSpPr>
            <p:nvPr/>
          </p:nvSpPr>
          <p:spPr bwMode="auto">
            <a:xfrm>
              <a:off x="2057400" y="2540000"/>
              <a:ext cx="688975" cy="458788"/>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1600" b="1" dirty="0">
                  <a:solidFill>
                    <a:schemeClr val="tx1"/>
                  </a:solidFill>
                  <a:latin typeface="Calibri" pitchFamily="34" charset="0"/>
                </a:rPr>
                <a:t>÷12</a:t>
              </a:r>
            </a:p>
          </p:txBody>
        </p:sp>
        <p:sp>
          <p:nvSpPr>
            <p:cNvPr id="14" name="AutoShape 10">
              <a:extLst>
                <a:ext uri="{FF2B5EF4-FFF2-40B4-BE49-F238E27FC236}">
                  <a16:creationId xmlns:a16="http://schemas.microsoft.com/office/drawing/2014/main" id="{BD5079F6-973A-49A8-9A3C-8E5DC560531D}"/>
                </a:ext>
              </a:extLst>
            </p:cNvPr>
            <p:cNvSpPr>
              <a:spLocks noChangeArrowheads="1"/>
            </p:cNvSpPr>
            <p:nvPr/>
          </p:nvSpPr>
          <p:spPr bwMode="auto">
            <a:xfrm rot="10800000">
              <a:off x="2244725" y="4024313"/>
              <a:ext cx="414338" cy="37465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15" name="AutoShape 11">
              <a:extLst>
                <a:ext uri="{FF2B5EF4-FFF2-40B4-BE49-F238E27FC236}">
                  <a16:creationId xmlns:a16="http://schemas.microsoft.com/office/drawing/2014/main" id="{A81DFC18-3E30-4B17-BFCB-BA62B776C869}"/>
                </a:ext>
              </a:extLst>
            </p:cNvPr>
            <p:cNvSpPr>
              <a:spLocks noChangeArrowheads="1"/>
            </p:cNvSpPr>
            <p:nvPr/>
          </p:nvSpPr>
          <p:spPr bwMode="auto">
            <a:xfrm>
              <a:off x="2984500" y="3594100"/>
              <a:ext cx="338138" cy="373063"/>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16" name="Group 12">
              <a:extLst>
                <a:ext uri="{FF2B5EF4-FFF2-40B4-BE49-F238E27FC236}">
                  <a16:creationId xmlns:a16="http://schemas.microsoft.com/office/drawing/2014/main" id="{1CA78A18-15EE-4B54-8FD9-D8A4F1F3F6D0}"/>
                </a:ext>
              </a:extLst>
            </p:cNvPr>
            <p:cNvGrpSpPr>
              <a:grpSpLocks/>
            </p:cNvGrpSpPr>
            <p:nvPr/>
          </p:nvGrpSpPr>
          <p:grpSpPr bwMode="auto">
            <a:xfrm>
              <a:off x="1700213" y="4002088"/>
              <a:ext cx="376237" cy="271462"/>
              <a:chOff x="3456" y="2400"/>
              <a:chExt cx="480" cy="384"/>
            </a:xfrm>
            <a:solidFill>
              <a:srgbClr val="00B0F0"/>
            </a:solidFill>
          </p:grpSpPr>
          <p:sp>
            <p:nvSpPr>
              <p:cNvPr id="17" name="AutoShape 13">
                <a:extLst>
                  <a:ext uri="{FF2B5EF4-FFF2-40B4-BE49-F238E27FC236}">
                    <a16:creationId xmlns:a16="http://schemas.microsoft.com/office/drawing/2014/main" id="{40A75107-8C37-4C5A-BC2C-4F3559BA2C28}"/>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8" name="AutoShape 14">
                <a:extLst>
                  <a:ext uri="{FF2B5EF4-FFF2-40B4-BE49-F238E27FC236}">
                    <a16:creationId xmlns:a16="http://schemas.microsoft.com/office/drawing/2014/main" id="{05418A08-B78A-4C38-B200-9AA7BB12EE89}"/>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9" name="Line 15">
              <a:extLst>
                <a:ext uri="{FF2B5EF4-FFF2-40B4-BE49-F238E27FC236}">
                  <a16:creationId xmlns:a16="http://schemas.microsoft.com/office/drawing/2014/main" id="{F6107309-764D-4220-8138-173158FA5F45}"/>
                </a:ext>
              </a:extLst>
            </p:cNvPr>
            <p:cNvSpPr>
              <a:spLocks noChangeShapeType="1"/>
            </p:cNvSpPr>
            <p:nvPr/>
          </p:nvSpPr>
          <p:spPr bwMode="auto">
            <a:xfrm>
              <a:off x="1776106" y="2727325"/>
              <a:ext cx="338137" cy="0"/>
            </a:xfrm>
            <a:prstGeom prst="line">
              <a:avLst/>
            </a:prstGeom>
            <a:noFill/>
            <a:ln w="38100">
              <a:solidFill>
                <a:srgbClr val="FF0000"/>
              </a:solidFill>
              <a:round/>
              <a:headEnd/>
              <a:tailEnd type="triangle" w="med" len="med"/>
            </a:ln>
          </p:spPr>
          <p:txBody>
            <a:bodyPr/>
            <a:lstStyle/>
            <a:p>
              <a:endParaRPr lang="en-IN"/>
            </a:p>
          </p:txBody>
        </p:sp>
        <p:sp>
          <p:nvSpPr>
            <p:cNvPr id="20" name="Line 16">
              <a:extLst>
                <a:ext uri="{FF2B5EF4-FFF2-40B4-BE49-F238E27FC236}">
                  <a16:creationId xmlns:a16="http://schemas.microsoft.com/office/drawing/2014/main" id="{51D3E72F-AFBE-47B4-B134-6101BB7581C1}"/>
                </a:ext>
              </a:extLst>
            </p:cNvPr>
            <p:cNvSpPr>
              <a:spLocks noChangeShapeType="1"/>
            </p:cNvSpPr>
            <p:nvPr/>
          </p:nvSpPr>
          <p:spPr bwMode="auto">
            <a:xfrm>
              <a:off x="3022600" y="3049588"/>
              <a:ext cx="487363" cy="0"/>
            </a:xfrm>
            <a:prstGeom prst="line">
              <a:avLst/>
            </a:prstGeom>
            <a:noFill/>
            <a:ln w="38100">
              <a:solidFill>
                <a:srgbClr val="FF0000"/>
              </a:solidFill>
              <a:round/>
              <a:headEnd type="diamond" w="med" len="med"/>
              <a:tailEnd type="diamond" w="med" len="med"/>
            </a:ln>
          </p:spPr>
          <p:txBody>
            <a:bodyPr/>
            <a:lstStyle/>
            <a:p>
              <a:endParaRPr lang="en-IN"/>
            </a:p>
          </p:txBody>
        </p:sp>
        <p:sp>
          <p:nvSpPr>
            <p:cNvPr id="21" name="Line 17">
              <a:extLst>
                <a:ext uri="{FF2B5EF4-FFF2-40B4-BE49-F238E27FC236}">
                  <a16:creationId xmlns:a16="http://schemas.microsoft.com/office/drawing/2014/main" id="{8B8F80F1-9D04-4C3C-9071-82F7DB79DEE5}"/>
                </a:ext>
              </a:extLst>
            </p:cNvPr>
            <p:cNvSpPr>
              <a:spLocks noChangeShapeType="1"/>
            </p:cNvSpPr>
            <p:nvPr/>
          </p:nvSpPr>
          <p:spPr bwMode="auto">
            <a:xfrm>
              <a:off x="2720975" y="2727325"/>
              <a:ext cx="150813" cy="0"/>
            </a:xfrm>
            <a:prstGeom prst="line">
              <a:avLst/>
            </a:prstGeom>
            <a:noFill/>
            <a:ln w="38100">
              <a:solidFill>
                <a:srgbClr val="FF0000"/>
              </a:solidFill>
              <a:round/>
              <a:headEnd/>
              <a:tailEnd/>
            </a:ln>
          </p:spPr>
          <p:txBody>
            <a:bodyPr/>
            <a:lstStyle/>
            <a:p>
              <a:endParaRPr lang="en-IN"/>
            </a:p>
          </p:txBody>
        </p:sp>
        <p:sp>
          <p:nvSpPr>
            <p:cNvPr id="22" name="Line 18">
              <a:extLst>
                <a:ext uri="{FF2B5EF4-FFF2-40B4-BE49-F238E27FC236}">
                  <a16:creationId xmlns:a16="http://schemas.microsoft.com/office/drawing/2014/main" id="{C97F21D8-CAF6-47A8-ACED-AFD89FEA9E8C}"/>
                </a:ext>
              </a:extLst>
            </p:cNvPr>
            <p:cNvSpPr>
              <a:spLocks noChangeShapeType="1"/>
            </p:cNvSpPr>
            <p:nvPr/>
          </p:nvSpPr>
          <p:spPr bwMode="auto">
            <a:xfrm>
              <a:off x="2082800" y="4137025"/>
              <a:ext cx="206375" cy="0"/>
            </a:xfrm>
            <a:prstGeom prst="line">
              <a:avLst/>
            </a:prstGeom>
            <a:noFill/>
            <a:ln w="38100">
              <a:solidFill>
                <a:srgbClr val="FF0000"/>
              </a:solidFill>
              <a:round/>
              <a:headEnd/>
              <a:tailEnd type="triangle" w="med" len="med"/>
            </a:ln>
          </p:spPr>
          <p:txBody>
            <a:bodyPr/>
            <a:lstStyle/>
            <a:p>
              <a:endParaRPr lang="en-IN"/>
            </a:p>
          </p:txBody>
        </p:sp>
        <p:sp>
          <p:nvSpPr>
            <p:cNvPr id="23" name="Line 19">
              <a:extLst>
                <a:ext uri="{FF2B5EF4-FFF2-40B4-BE49-F238E27FC236}">
                  <a16:creationId xmlns:a16="http://schemas.microsoft.com/office/drawing/2014/main" id="{99BFD298-B59D-45AE-93D9-1947DFAF8833}"/>
                </a:ext>
              </a:extLst>
            </p:cNvPr>
            <p:cNvSpPr>
              <a:spLocks noChangeShapeType="1"/>
            </p:cNvSpPr>
            <p:nvPr/>
          </p:nvSpPr>
          <p:spPr bwMode="auto">
            <a:xfrm>
              <a:off x="1819275" y="3695700"/>
              <a:ext cx="1165225" cy="0"/>
            </a:xfrm>
            <a:prstGeom prst="line">
              <a:avLst/>
            </a:prstGeom>
            <a:noFill/>
            <a:ln w="38100">
              <a:solidFill>
                <a:srgbClr val="FF0000"/>
              </a:solidFill>
              <a:round/>
              <a:headEnd type="oval" w="med" len="med"/>
              <a:tailEnd type="triangle" w="med" len="med"/>
            </a:ln>
          </p:spPr>
          <p:txBody>
            <a:bodyPr/>
            <a:lstStyle/>
            <a:p>
              <a:endParaRPr lang="en-IN"/>
            </a:p>
          </p:txBody>
        </p:sp>
        <p:sp>
          <p:nvSpPr>
            <p:cNvPr id="24" name="Line 20">
              <a:extLst>
                <a:ext uri="{FF2B5EF4-FFF2-40B4-BE49-F238E27FC236}">
                  <a16:creationId xmlns:a16="http://schemas.microsoft.com/office/drawing/2014/main" id="{C7309D48-0ECB-404B-AE45-C7D589110E35}"/>
                </a:ext>
              </a:extLst>
            </p:cNvPr>
            <p:cNvSpPr>
              <a:spLocks noChangeShapeType="1"/>
            </p:cNvSpPr>
            <p:nvPr/>
          </p:nvSpPr>
          <p:spPr bwMode="auto">
            <a:xfrm>
              <a:off x="2652713" y="4205288"/>
              <a:ext cx="187325" cy="0"/>
            </a:xfrm>
            <a:prstGeom prst="line">
              <a:avLst/>
            </a:prstGeom>
            <a:noFill/>
            <a:ln w="38100">
              <a:solidFill>
                <a:srgbClr val="FF0000"/>
              </a:solidFill>
              <a:round/>
              <a:headEnd/>
              <a:tailEnd/>
            </a:ln>
          </p:spPr>
          <p:txBody>
            <a:bodyPr/>
            <a:lstStyle/>
            <a:p>
              <a:endParaRPr lang="en-IN"/>
            </a:p>
          </p:txBody>
        </p:sp>
        <p:sp>
          <p:nvSpPr>
            <p:cNvPr id="25" name="Line 21">
              <a:extLst>
                <a:ext uri="{FF2B5EF4-FFF2-40B4-BE49-F238E27FC236}">
                  <a16:creationId xmlns:a16="http://schemas.microsoft.com/office/drawing/2014/main" id="{EC82C6AE-DC83-4DDF-AC29-07FABD92B994}"/>
                </a:ext>
              </a:extLst>
            </p:cNvPr>
            <p:cNvSpPr>
              <a:spLocks noChangeShapeType="1"/>
            </p:cNvSpPr>
            <p:nvPr/>
          </p:nvSpPr>
          <p:spPr bwMode="auto">
            <a:xfrm>
              <a:off x="2833688" y="3865563"/>
              <a:ext cx="150812" cy="0"/>
            </a:xfrm>
            <a:prstGeom prst="line">
              <a:avLst/>
            </a:prstGeom>
            <a:noFill/>
            <a:ln w="38100">
              <a:solidFill>
                <a:srgbClr val="FF0000"/>
              </a:solidFill>
              <a:round/>
              <a:headEnd/>
              <a:tailEnd type="triangle" w="med" len="med"/>
            </a:ln>
          </p:spPr>
          <p:txBody>
            <a:bodyPr/>
            <a:lstStyle/>
            <a:p>
              <a:endParaRPr lang="en-IN"/>
            </a:p>
          </p:txBody>
        </p:sp>
        <p:sp>
          <p:nvSpPr>
            <p:cNvPr id="26" name="Line 22">
              <a:extLst>
                <a:ext uri="{FF2B5EF4-FFF2-40B4-BE49-F238E27FC236}">
                  <a16:creationId xmlns:a16="http://schemas.microsoft.com/office/drawing/2014/main" id="{9888494C-5F0B-4191-B672-FBC2092FC214}"/>
                </a:ext>
              </a:extLst>
            </p:cNvPr>
            <p:cNvSpPr>
              <a:spLocks noChangeShapeType="1"/>
            </p:cNvSpPr>
            <p:nvPr/>
          </p:nvSpPr>
          <p:spPr bwMode="auto">
            <a:xfrm flipV="1">
              <a:off x="1819275" y="3417888"/>
              <a:ext cx="1052513" cy="6350"/>
            </a:xfrm>
            <a:prstGeom prst="line">
              <a:avLst/>
            </a:prstGeom>
            <a:noFill/>
            <a:ln w="38100">
              <a:solidFill>
                <a:srgbClr val="FF0000"/>
              </a:solidFill>
              <a:round/>
              <a:headEnd type="oval" w="med" len="med"/>
              <a:tailEnd/>
            </a:ln>
          </p:spPr>
          <p:txBody>
            <a:bodyPr/>
            <a:lstStyle/>
            <a:p>
              <a:endParaRPr lang="en-IN"/>
            </a:p>
          </p:txBody>
        </p:sp>
        <p:sp>
          <p:nvSpPr>
            <p:cNvPr id="27" name="Line 23">
              <a:extLst>
                <a:ext uri="{FF2B5EF4-FFF2-40B4-BE49-F238E27FC236}">
                  <a16:creationId xmlns:a16="http://schemas.microsoft.com/office/drawing/2014/main" id="{8D4EC01D-780E-4A22-979F-25432BEBD6BE}"/>
                </a:ext>
              </a:extLst>
            </p:cNvPr>
            <p:cNvSpPr>
              <a:spLocks noChangeShapeType="1"/>
            </p:cNvSpPr>
            <p:nvPr/>
          </p:nvSpPr>
          <p:spPr bwMode="auto">
            <a:xfrm>
              <a:off x="2871788" y="2720975"/>
              <a:ext cx="0" cy="260350"/>
            </a:xfrm>
            <a:prstGeom prst="line">
              <a:avLst/>
            </a:prstGeom>
            <a:noFill/>
            <a:ln w="38100">
              <a:solidFill>
                <a:srgbClr val="FF0000"/>
              </a:solidFill>
              <a:round/>
              <a:headEnd/>
              <a:tailEnd type="triangle" w="med" len="med"/>
            </a:ln>
          </p:spPr>
          <p:txBody>
            <a:bodyPr/>
            <a:lstStyle/>
            <a:p>
              <a:endParaRPr lang="en-IN"/>
            </a:p>
          </p:txBody>
        </p:sp>
        <p:sp>
          <p:nvSpPr>
            <p:cNvPr id="28" name="Line 24">
              <a:extLst>
                <a:ext uri="{FF2B5EF4-FFF2-40B4-BE49-F238E27FC236}">
                  <a16:creationId xmlns:a16="http://schemas.microsoft.com/office/drawing/2014/main" id="{698BB45B-A3FD-48F8-B351-4B16A01A4761}"/>
                </a:ext>
              </a:extLst>
            </p:cNvPr>
            <p:cNvSpPr>
              <a:spLocks noChangeShapeType="1"/>
            </p:cNvSpPr>
            <p:nvPr/>
          </p:nvSpPr>
          <p:spPr bwMode="auto">
            <a:xfrm flipV="1">
              <a:off x="2871788" y="3117850"/>
              <a:ext cx="0" cy="306388"/>
            </a:xfrm>
            <a:prstGeom prst="line">
              <a:avLst/>
            </a:prstGeom>
            <a:noFill/>
            <a:ln w="38100">
              <a:solidFill>
                <a:srgbClr val="FF0000"/>
              </a:solidFill>
              <a:round/>
              <a:headEnd/>
              <a:tailEnd type="triangle" w="med" len="med"/>
            </a:ln>
          </p:spPr>
          <p:txBody>
            <a:bodyPr/>
            <a:lstStyle/>
            <a:p>
              <a:endParaRPr lang="en-IN"/>
            </a:p>
          </p:txBody>
        </p:sp>
        <p:sp>
          <p:nvSpPr>
            <p:cNvPr id="29" name="Line 25">
              <a:extLst>
                <a:ext uri="{FF2B5EF4-FFF2-40B4-BE49-F238E27FC236}">
                  <a16:creationId xmlns:a16="http://schemas.microsoft.com/office/drawing/2014/main" id="{22124A40-129A-4904-9253-13598EFF1ABD}"/>
                </a:ext>
              </a:extLst>
            </p:cNvPr>
            <p:cNvSpPr>
              <a:spLocks noChangeShapeType="1"/>
            </p:cNvSpPr>
            <p:nvPr/>
          </p:nvSpPr>
          <p:spPr bwMode="auto">
            <a:xfrm flipV="1">
              <a:off x="2833688" y="3860800"/>
              <a:ext cx="0" cy="339725"/>
            </a:xfrm>
            <a:prstGeom prst="line">
              <a:avLst/>
            </a:prstGeom>
            <a:noFill/>
            <a:ln w="38100">
              <a:solidFill>
                <a:srgbClr val="FF0000"/>
              </a:solidFill>
              <a:round/>
              <a:headEnd/>
              <a:tailEnd/>
            </a:ln>
          </p:spPr>
          <p:txBody>
            <a:bodyPr/>
            <a:lstStyle/>
            <a:p>
              <a:endParaRPr lang="en-IN"/>
            </a:p>
          </p:txBody>
        </p:sp>
        <p:graphicFrame>
          <p:nvGraphicFramePr>
            <p:cNvPr id="30" name="Object 2">
              <a:extLst>
                <a:ext uri="{FF2B5EF4-FFF2-40B4-BE49-F238E27FC236}">
                  <a16:creationId xmlns:a16="http://schemas.microsoft.com/office/drawing/2014/main" id="{6918CE04-F5F8-4DFC-B09D-796D3EE86BF6}"/>
                </a:ext>
              </a:extLst>
            </p:cNvPr>
            <p:cNvGraphicFramePr>
              <a:graphicFrameLocks noChangeAspect="1"/>
            </p:cNvGraphicFramePr>
            <p:nvPr/>
          </p:nvGraphicFramePr>
          <p:xfrm>
            <a:off x="2946399" y="2789238"/>
            <a:ext cx="711487" cy="230187"/>
          </p:xfrm>
          <a:graphic>
            <a:graphicData uri="http://schemas.openxmlformats.org/presentationml/2006/ole">
              <mc:AlternateContent xmlns:mc="http://schemas.openxmlformats.org/markup-compatibility/2006">
                <mc:Choice xmlns:v="urn:schemas-microsoft-com:vml" Requires="v">
                  <p:oleObj spid="_x0000_s11272" name="Equation" r:id="rId3" imgW="571320" imgH="203040" progId="">
                    <p:embed/>
                  </p:oleObj>
                </mc:Choice>
                <mc:Fallback>
                  <p:oleObj name="Equation" r:id="rId3" imgW="571320" imgH="203040" progId="">
                    <p:embed/>
                    <p:pic>
                      <p:nvPicPr>
                        <p:cNvPr id="30" name="Object 2">
                          <a:extLst>
                            <a:ext uri="{FF2B5EF4-FFF2-40B4-BE49-F238E27FC236}">
                              <a16:creationId xmlns:a16="http://schemas.microsoft.com/office/drawing/2014/main" id="{6918CE04-F5F8-4DFC-B09D-796D3EE86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6399" y="2789238"/>
                          <a:ext cx="711487" cy="230187"/>
                        </a:xfrm>
                        <a:prstGeom prst="rect">
                          <a:avLst/>
                        </a:prstGeom>
                        <a:solidFill>
                          <a:schemeClr val="accent1">
                            <a:lumMod val="50000"/>
                          </a:schemeClr>
                        </a:solidFill>
                        <a:ln>
                          <a:noFill/>
                        </a:ln>
                        <a:effectLst/>
                      </p:spPr>
                    </p:pic>
                  </p:oleObj>
                </mc:Fallback>
              </mc:AlternateContent>
            </a:graphicData>
          </a:graphic>
        </p:graphicFrame>
        <p:graphicFrame>
          <p:nvGraphicFramePr>
            <p:cNvPr id="31" name="Object 3">
              <a:extLst>
                <a:ext uri="{FF2B5EF4-FFF2-40B4-BE49-F238E27FC236}">
                  <a16:creationId xmlns:a16="http://schemas.microsoft.com/office/drawing/2014/main" id="{07FB62CF-C7BC-4CF4-8E53-11706A5DDF9E}"/>
                </a:ext>
              </a:extLst>
            </p:cNvPr>
            <p:cNvGraphicFramePr>
              <a:graphicFrameLocks noChangeAspect="1"/>
            </p:cNvGraphicFramePr>
            <p:nvPr/>
          </p:nvGraphicFramePr>
          <p:xfrm>
            <a:off x="2946400" y="3117850"/>
            <a:ext cx="744846" cy="249238"/>
          </p:xfrm>
          <a:graphic>
            <a:graphicData uri="http://schemas.openxmlformats.org/presentationml/2006/ole">
              <mc:AlternateContent xmlns:mc="http://schemas.openxmlformats.org/markup-compatibility/2006">
                <mc:Choice xmlns:v="urn:schemas-microsoft-com:vml" Requires="v">
                  <p:oleObj spid="_x0000_s11273" name="Equation" r:id="rId5" imgW="545760" imgH="203040" progId="">
                    <p:embed/>
                  </p:oleObj>
                </mc:Choice>
                <mc:Fallback>
                  <p:oleObj name="Equation" r:id="rId5" imgW="545760" imgH="203040" progId="">
                    <p:embed/>
                    <p:pic>
                      <p:nvPicPr>
                        <p:cNvPr id="31" name="Object 3">
                          <a:extLst>
                            <a:ext uri="{FF2B5EF4-FFF2-40B4-BE49-F238E27FC236}">
                              <a16:creationId xmlns:a16="http://schemas.microsoft.com/office/drawing/2014/main" id="{07FB62CF-C7BC-4CF4-8E53-11706A5DD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6400" y="3117850"/>
                          <a:ext cx="744846" cy="249238"/>
                        </a:xfrm>
                        <a:prstGeom prst="rect">
                          <a:avLst/>
                        </a:prstGeom>
                        <a:solidFill>
                          <a:schemeClr val="accent1">
                            <a:lumMod val="50000"/>
                          </a:schemeClr>
                        </a:solidFill>
                        <a:ln>
                          <a:noFill/>
                        </a:ln>
                        <a:effectLst/>
                      </p:spPr>
                    </p:pic>
                  </p:oleObj>
                </mc:Fallback>
              </mc:AlternateContent>
            </a:graphicData>
          </a:graphic>
        </p:graphicFrame>
        <p:sp>
          <p:nvSpPr>
            <p:cNvPr id="32" name="Line 28">
              <a:extLst>
                <a:ext uri="{FF2B5EF4-FFF2-40B4-BE49-F238E27FC236}">
                  <a16:creationId xmlns:a16="http://schemas.microsoft.com/office/drawing/2014/main" id="{ECF578C0-7F22-4B6D-9ADA-C1CB576FF9E7}"/>
                </a:ext>
              </a:extLst>
            </p:cNvPr>
            <p:cNvSpPr>
              <a:spLocks noChangeShapeType="1"/>
            </p:cNvSpPr>
            <p:nvPr/>
          </p:nvSpPr>
          <p:spPr bwMode="auto">
            <a:xfrm flipH="1" flipV="1">
              <a:off x="2871788" y="2981325"/>
              <a:ext cx="150812" cy="68263"/>
            </a:xfrm>
            <a:prstGeom prst="line">
              <a:avLst/>
            </a:prstGeom>
            <a:noFill/>
            <a:ln w="12700">
              <a:solidFill>
                <a:srgbClr val="FF3333"/>
              </a:solidFill>
              <a:round/>
              <a:headEnd type="diamond" w="med" len="med"/>
              <a:tailEnd/>
            </a:ln>
          </p:spPr>
          <p:txBody>
            <a:bodyPr/>
            <a:lstStyle/>
            <a:p>
              <a:endParaRPr lang="en-IN"/>
            </a:p>
          </p:txBody>
        </p:sp>
        <p:sp>
          <p:nvSpPr>
            <p:cNvPr id="33" name="Line 29">
              <a:extLst>
                <a:ext uri="{FF2B5EF4-FFF2-40B4-BE49-F238E27FC236}">
                  <a16:creationId xmlns:a16="http://schemas.microsoft.com/office/drawing/2014/main" id="{8DBB3648-9719-476D-890C-DDA9263ED367}"/>
                </a:ext>
              </a:extLst>
            </p:cNvPr>
            <p:cNvSpPr>
              <a:spLocks noChangeShapeType="1"/>
            </p:cNvSpPr>
            <p:nvPr/>
          </p:nvSpPr>
          <p:spPr bwMode="auto">
            <a:xfrm>
              <a:off x="1555750" y="4137025"/>
              <a:ext cx="150813"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34" name="Object 5">
              <a:extLst>
                <a:ext uri="{FF2B5EF4-FFF2-40B4-BE49-F238E27FC236}">
                  <a16:creationId xmlns:a16="http://schemas.microsoft.com/office/drawing/2014/main" id="{1E7E76D6-643E-4C2D-A777-1E389E9B6F28}"/>
                </a:ext>
              </a:extLst>
            </p:cNvPr>
            <p:cNvGraphicFramePr>
              <a:graphicFrameLocks noChangeAspect="1"/>
            </p:cNvGraphicFramePr>
            <p:nvPr/>
          </p:nvGraphicFramePr>
          <p:xfrm>
            <a:off x="908858" y="4043363"/>
            <a:ext cx="653085" cy="306385"/>
          </p:xfrm>
          <a:graphic>
            <a:graphicData uri="http://schemas.openxmlformats.org/presentationml/2006/ole">
              <mc:AlternateContent xmlns:mc="http://schemas.openxmlformats.org/markup-compatibility/2006">
                <mc:Choice xmlns:v="urn:schemas-microsoft-com:vml" Requires="v">
                  <p:oleObj spid="_x0000_s11274" name="Equation" r:id="rId7" imgW="342720" imgH="177480" progId="">
                    <p:embed/>
                  </p:oleObj>
                </mc:Choice>
                <mc:Fallback>
                  <p:oleObj name="Equation" r:id="rId7" imgW="342720" imgH="177480" progId="">
                    <p:embed/>
                    <p:pic>
                      <p:nvPicPr>
                        <p:cNvPr id="34" name="Object 5">
                          <a:extLst>
                            <a:ext uri="{FF2B5EF4-FFF2-40B4-BE49-F238E27FC236}">
                              <a16:creationId xmlns:a16="http://schemas.microsoft.com/office/drawing/2014/main" id="{1E7E76D6-643E-4C2D-A777-1E389E9B6F2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8858" y="4043363"/>
                          <a:ext cx="653085" cy="306385"/>
                        </a:xfrm>
                        <a:prstGeom prst="rect">
                          <a:avLst/>
                        </a:prstGeom>
                        <a:solidFill>
                          <a:schemeClr val="accent1">
                            <a:lumMod val="50000"/>
                          </a:schemeClr>
                        </a:solidFill>
                        <a:ln>
                          <a:noFill/>
                        </a:ln>
                        <a:effectLst/>
                      </p:spPr>
                    </p:pic>
                  </p:oleObj>
                </mc:Fallback>
              </mc:AlternateContent>
            </a:graphicData>
          </a:graphic>
        </p:graphicFrame>
        <p:sp>
          <p:nvSpPr>
            <p:cNvPr id="35" name="Line 34">
              <a:extLst>
                <a:ext uri="{FF2B5EF4-FFF2-40B4-BE49-F238E27FC236}">
                  <a16:creationId xmlns:a16="http://schemas.microsoft.com/office/drawing/2014/main" id="{F4E2BBA1-5A9F-4CF2-8E9C-4910518D6D6D}"/>
                </a:ext>
              </a:extLst>
            </p:cNvPr>
            <p:cNvSpPr>
              <a:spLocks noChangeShapeType="1"/>
            </p:cNvSpPr>
            <p:nvPr/>
          </p:nvSpPr>
          <p:spPr bwMode="auto">
            <a:xfrm>
              <a:off x="1819275" y="4648200"/>
              <a:ext cx="331788" cy="0"/>
            </a:xfrm>
            <a:prstGeom prst="line">
              <a:avLst/>
            </a:prstGeom>
            <a:noFill/>
            <a:ln w="38100">
              <a:solidFill>
                <a:srgbClr val="FF0000"/>
              </a:solidFill>
              <a:round/>
              <a:headEnd type="oval" w="med" len="med"/>
              <a:tailEnd/>
            </a:ln>
          </p:spPr>
          <p:txBody>
            <a:bodyPr/>
            <a:lstStyle/>
            <a:p>
              <a:endParaRPr lang="en-IN"/>
            </a:p>
          </p:txBody>
        </p:sp>
        <p:sp>
          <p:nvSpPr>
            <p:cNvPr id="36" name="Line 35">
              <a:extLst>
                <a:ext uri="{FF2B5EF4-FFF2-40B4-BE49-F238E27FC236}">
                  <a16:creationId xmlns:a16="http://schemas.microsoft.com/office/drawing/2014/main" id="{67BE453D-D591-4515-B910-52D0DB0EE188}"/>
                </a:ext>
              </a:extLst>
            </p:cNvPr>
            <p:cNvSpPr>
              <a:spLocks noChangeShapeType="1"/>
            </p:cNvSpPr>
            <p:nvPr/>
          </p:nvSpPr>
          <p:spPr bwMode="auto">
            <a:xfrm>
              <a:off x="2144713" y="4306888"/>
              <a:ext cx="150812" cy="0"/>
            </a:xfrm>
            <a:prstGeom prst="line">
              <a:avLst/>
            </a:prstGeom>
            <a:noFill/>
            <a:ln w="38100">
              <a:solidFill>
                <a:srgbClr val="FF0000"/>
              </a:solidFill>
              <a:round/>
              <a:headEnd/>
              <a:tailEnd type="triangle" w="med" len="med"/>
            </a:ln>
          </p:spPr>
          <p:txBody>
            <a:bodyPr/>
            <a:lstStyle/>
            <a:p>
              <a:endParaRPr lang="en-IN"/>
            </a:p>
          </p:txBody>
        </p:sp>
        <p:sp>
          <p:nvSpPr>
            <p:cNvPr id="37" name="Line 36">
              <a:extLst>
                <a:ext uri="{FF2B5EF4-FFF2-40B4-BE49-F238E27FC236}">
                  <a16:creationId xmlns:a16="http://schemas.microsoft.com/office/drawing/2014/main" id="{22BF54A1-EFB4-48AE-BBFC-3CDD8B155549}"/>
                </a:ext>
              </a:extLst>
            </p:cNvPr>
            <p:cNvSpPr>
              <a:spLocks noChangeShapeType="1"/>
            </p:cNvSpPr>
            <p:nvPr/>
          </p:nvSpPr>
          <p:spPr bwMode="auto">
            <a:xfrm flipV="1">
              <a:off x="2144713" y="4302125"/>
              <a:ext cx="0" cy="339725"/>
            </a:xfrm>
            <a:prstGeom prst="line">
              <a:avLst/>
            </a:prstGeom>
            <a:noFill/>
            <a:ln w="38100">
              <a:solidFill>
                <a:srgbClr val="FF0000"/>
              </a:solidFill>
              <a:round/>
              <a:headEnd/>
              <a:tailEnd/>
            </a:ln>
          </p:spPr>
          <p:txBody>
            <a:bodyPr/>
            <a:lstStyle/>
            <a:p>
              <a:endParaRPr lang="en-IN"/>
            </a:p>
          </p:txBody>
        </p:sp>
        <p:sp>
          <p:nvSpPr>
            <p:cNvPr id="38" name="Line 37">
              <a:extLst>
                <a:ext uri="{FF2B5EF4-FFF2-40B4-BE49-F238E27FC236}">
                  <a16:creationId xmlns:a16="http://schemas.microsoft.com/office/drawing/2014/main" id="{D8DBFA99-ABEC-4EEC-BBB2-BF217D2D54BB}"/>
                </a:ext>
              </a:extLst>
            </p:cNvPr>
            <p:cNvSpPr>
              <a:spLocks noChangeShapeType="1"/>
            </p:cNvSpPr>
            <p:nvPr/>
          </p:nvSpPr>
          <p:spPr bwMode="auto">
            <a:xfrm flipV="1">
              <a:off x="3735388" y="3048000"/>
              <a:ext cx="531812" cy="1588"/>
            </a:xfrm>
            <a:prstGeom prst="line">
              <a:avLst/>
            </a:prstGeom>
            <a:noFill/>
            <a:ln w="38100">
              <a:solidFill>
                <a:srgbClr val="FF0000"/>
              </a:solidFill>
              <a:round/>
              <a:headEnd type="diamond" w="med" len="med"/>
              <a:tailEnd type="triangle" w="med" len="med"/>
            </a:ln>
          </p:spPr>
          <p:txBody>
            <a:bodyPr/>
            <a:lstStyle/>
            <a:p>
              <a:endParaRPr lang="en-IN"/>
            </a:p>
          </p:txBody>
        </p:sp>
        <p:sp>
          <p:nvSpPr>
            <p:cNvPr id="39" name="Line 38">
              <a:extLst>
                <a:ext uri="{FF2B5EF4-FFF2-40B4-BE49-F238E27FC236}">
                  <a16:creationId xmlns:a16="http://schemas.microsoft.com/office/drawing/2014/main" id="{E5F75550-5591-4C39-8665-742927B11F9F}"/>
                </a:ext>
              </a:extLst>
            </p:cNvPr>
            <p:cNvSpPr>
              <a:spLocks noChangeShapeType="1"/>
            </p:cNvSpPr>
            <p:nvPr/>
          </p:nvSpPr>
          <p:spPr bwMode="auto">
            <a:xfrm flipH="1" flipV="1">
              <a:off x="3509963" y="2947988"/>
              <a:ext cx="225425" cy="101600"/>
            </a:xfrm>
            <a:prstGeom prst="line">
              <a:avLst/>
            </a:prstGeom>
            <a:noFill/>
            <a:ln w="12700">
              <a:solidFill>
                <a:srgbClr val="FF3333"/>
              </a:solidFill>
              <a:round/>
              <a:headEnd type="diamond" w="med" len="med"/>
              <a:tailEnd/>
            </a:ln>
          </p:spPr>
          <p:txBody>
            <a:bodyPr/>
            <a:lstStyle/>
            <a:p>
              <a:endParaRPr lang="en-IN"/>
            </a:p>
          </p:txBody>
        </p:sp>
        <p:sp>
          <p:nvSpPr>
            <p:cNvPr id="40" name="Line 39">
              <a:extLst>
                <a:ext uri="{FF2B5EF4-FFF2-40B4-BE49-F238E27FC236}">
                  <a16:creationId xmlns:a16="http://schemas.microsoft.com/office/drawing/2014/main" id="{232CFC91-236D-4C1A-A666-5D9D9B83F93A}"/>
                </a:ext>
              </a:extLst>
            </p:cNvPr>
            <p:cNvSpPr>
              <a:spLocks noChangeShapeType="1"/>
            </p:cNvSpPr>
            <p:nvPr/>
          </p:nvSpPr>
          <p:spPr bwMode="auto">
            <a:xfrm flipV="1">
              <a:off x="3586163" y="2998788"/>
              <a:ext cx="17462" cy="765175"/>
            </a:xfrm>
            <a:prstGeom prst="line">
              <a:avLst/>
            </a:prstGeom>
            <a:noFill/>
            <a:ln w="28575">
              <a:solidFill>
                <a:srgbClr val="FF0000"/>
              </a:solidFill>
              <a:prstDash val="dash"/>
              <a:round/>
              <a:headEnd/>
              <a:tailEnd type="triangle" w="med" len="med"/>
            </a:ln>
          </p:spPr>
          <p:txBody>
            <a:bodyPr/>
            <a:lstStyle/>
            <a:p>
              <a:endParaRPr lang="en-IN"/>
            </a:p>
          </p:txBody>
        </p:sp>
        <p:sp>
          <p:nvSpPr>
            <p:cNvPr id="41" name="Line 40">
              <a:extLst>
                <a:ext uri="{FF2B5EF4-FFF2-40B4-BE49-F238E27FC236}">
                  <a16:creationId xmlns:a16="http://schemas.microsoft.com/office/drawing/2014/main" id="{149212A4-29B7-4D8B-9AD5-2F95F7302EF4}"/>
                </a:ext>
              </a:extLst>
            </p:cNvPr>
            <p:cNvSpPr>
              <a:spLocks noChangeShapeType="1"/>
            </p:cNvSpPr>
            <p:nvPr/>
          </p:nvSpPr>
          <p:spPr bwMode="auto">
            <a:xfrm>
              <a:off x="3328988" y="3768725"/>
              <a:ext cx="263525" cy="0"/>
            </a:xfrm>
            <a:prstGeom prst="line">
              <a:avLst/>
            </a:prstGeom>
            <a:noFill/>
            <a:ln w="28575">
              <a:solidFill>
                <a:srgbClr val="FF0000"/>
              </a:solidFill>
              <a:prstDash val="dash"/>
              <a:round/>
              <a:headEnd/>
              <a:tailEnd/>
            </a:ln>
          </p:spPr>
          <p:txBody>
            <a:bodyPr/>
            <a:lstStyle/>
            <a:p>
              <a:endParaRPr lang="en-IN"/>
            </a:p>
          </p:txBody>
        </p:sp>
        <p:sp>
          <p:nvSpPr>
            <p:cNvPr id="42" name="AutoShape 42">
              <a:extLst>
                <a:ext uri="{FF2B5EF4-FFF2-40B4-BE49-F238E27FC236}">
                  <a16:creationId xmlns:a16="http://schemas.microsoft.com/office/drawing/2014/main" id="{720FE007-2C88-4325-B25B-877E61E78309}"/>
                </a:ext>
              </a:extLst>
            </p:cNvPr>
            <p:cNvSpPr>
              <a:spLocks noChangeArrowheads="1"/>
            </p:cNvSpPr>
            <p:nvPr/>
          </p:nvSpPr>
          <p:spPr bwMode="auto">
            <a:xfrm>
              <a:off x="5397500" y="25146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TH1</a:t>
              </a:r>
            </a:p>
            <a:p>
              <a:pPr algn="ctr"/>
              <a:r>
                <a:rPr lang="en-US" sz="2400" b="1">
                  <a:solidFill>
                    <a:schemeClr val="tx1"/>
                  </a:solidFill>
                  <a:latin typeface="Calibri" pitchFamily="34" charset="0"/>
                </a:rPr>
                <a:t>(8 Bit)</a:t>
              </a:r>
            </a:p>
          </p:txBody>
        </p:sp>
        <p:sp>
          <p:nvSpPr>
            <p:cNvPr id="43" name="AutoShape 43">
              <a:extLst>
                <a:ext uri="{FF2B5EF4-FFF2-40B4-BE49-F238E27FC236}">
                  <a16:creationId xmlns:a16="http://schemas.microsoft.com/office/drawing/2014/main" id="{A05F0F53-E7D0-4F65-989C-9EEA5FF669AF}"/>
                </a:ext>
              </a:extLst>
            </p:cNvPr>
            <p:cNvSpPr>
              <a:spLocks noChangeArrowheads="1"/>
            </p:cNvSpPr>
            <p:nvPr/>
          </p:nvSpPr>
          <p:spPr bwMode="auto">
            <a:xfrm>
              <a:off x="6858000" y="2514600"/>
              <a:ext cx="1219200" cy="1066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TF1</a:t>
              </a:r>
            </a:p>
          </p:txBody>
        </p:sp>
        <p:sp>
          <p:nvSpPr>
            <p:cNvPr id="44" name="Line 44">
              <a:extLst>
                <a:ext uri="{FF2B5EF4-FFF2-40B4-BE49-F238E27FC236}">
                  <a16:creationId xmlns:a16="http://schemas.microsoft.com/office/drawing/2014/main" id="{9D697EDC-425C-4CF2-B2FB-84016189AA1F}"/>
                </a:ext>
              </a:extLst>
            </p:cNvPr>
            <p:cNvSpPr>
              <a:spLocks noChangeShapeType="1"/>
            </p:cNvSpPr>
            <p:nvPr/>
          </p:nvSpPr>
          <p:spPr bwMode="auto">
            <a:xfrm flipV="1">
              <a:off x="6580188" y="3048000"/>
              <a:ext cx="277812" cy="1588"/>
            </a:xfrm>
            <a:prstGeom prst="line">
              <a:avLst/>
            </a:prstGeom>
            <a:noFill/>
            <a:ln w="38100">
              <a:solidFill>
                <a:srgbClr val="FF0000"/>
              </a:solidFill>
              <a:round/>
              <a:headEnd/>
              <a:tailEnd type="triangle" w="med" len="med"/>
            </a:ln>
          </p:spPr>
          <p:txBody>
            <a:bodyPr/>
            <a:lstStyle/>
            <a:p>
              <a:endParaRPr lang="en-IN"/>
            </a:p>
          </p:txBody>
        </p:sp>
        <p:sp>
          <p:nvSpPr>
            <p:cNvPr id="45" name="Line 45">
              <a:extLst>
                <a:ext uri="{FF2B5EF4-FFF2-40B4-BE49-F238E27FC236}">
                  <a16:creationId xmlns:a16="http://schemas.microsoft.com/office/drawing/2014/main" id="{D1485BB6-8482-4C67-8CAC-498A7C8827A7}"/>
                </a:ext>
              </a:extLst>
            </p:cNvPr>
            <p:cNvSpPr>
              <a:spLocks noChangeShapeType="1"/>
            </p:cNvSpPr>
            <p:nvPr/>
          </p:nvSpPr>
          <p:spPr bwMode="auto">
            <a:xfrm flipV="1">
              <a:off x="8013700" y="3048000"/>
              <a:ext cx="381000" cy="1588"/>
            </a:xfrm>
            <a:prstGeom prst="line">
              <a:avLst/>
            </a:prstGeom>
            <a:noFill/>
            <a:ln w="38100">
              <a:solidFill>
                <a:srgbClr val="FF0000"/>
              </a:solidFill>
              <a:round/>
              <a:headEnd/>
              <a:tailEnd type="triangle" w="med" len="med"/>
            </a:ln>
          </p:spPr>
          <p:txBody>
            <a:bodyPr/>
            <a:lstStyle/>
            <a:p>
              <a:endParaRPr lang="en-IN"/>
            </a:p>
          </p:txBody>
        </p:sp>
        <p:sp>
          <p:nvSpPr>
            <p:cNvPr id="46" name="Text Box 4">
              <a:extLst>
                <a:ext uri="{FF2B5EF4-FFF2-40B4-BE49-F238E27FC236}">
                  <a16:creationId xmlns:a16="http://schemas.microsoft.com/office/drawing/2014/main" id="{93202CCF-BE78-4099-A9E7-CED0C7552B33}"/>
                </a:ext>
              </a:extLst>
            </p:cNvPr>
            <p:cNvSpPr txBox="1">
              <a:spLocks noChangeArrowheads="1"/>
            </p:cNvSpPr>
            <p:nvPr/>
          </p:nvSpPr>
          <p:spPr bwMode="auto">
            <a:xfrm>
              <a:off x="8415338" y="2862263"/>
              <a:ext cx="1676400" cy="400050"/>
            </a:xfrm>
            <a:prstGeom prst="rect">
              <a:avLst/>
            </a:prstGeom>
            <a:noFill/>
            <a:ln w="9525">
              <a:noFill/>
              <a:miter lim="800000"/>
              <a:headEnd/>
              <a:tailEnd/>
            </a:ln>
          </p:spPr>
          <p:txBody>
            <a:bodyPr>
              <a:spAutoFit/>
            </a:bodyPr>
            <a:lstStyle/>
            <a:p>
              <a:r>
                <a:rPr lang="en-US" b="1">
                  <a:solidFill>
                    <a:srgbClr val="CC99FF"/>
                  </a:solidFill>
                  <a:latin typeface="Calibri" pitchFamily="34" charset="0"/>
                </a:rPr>
                <a:t>INTERRUPT</a:t>
              </a:r>
            </a:p>
          </p:txBody>
        </p:sp>
        <p:graphicFrame>
          <p:nvGraphicFramePr>
            <p:cNvPr id="48" name="Object 8">
              <a:extLst>
                <a:ext uri="{FF2B5EF4-FFF2-40B4-BE49-F238E27FC236}">
                  <a16:creationId xmlns:a16="http://schemas.microsoft.com/office/drawing/2014/main" id="{5D9F0EEF-CD6A-43B2-B884-73819D9FA077}"/>
                </a:ext>
              </a:extLst>
            </p:cNvPr>
            <p:cNvGraphicFramePr>
              <a:graphicFrameLocks noChangeAspect="1"/>
            </p:cNvGraphicFramePr>
            <p:nvPr/>
          </p:nvGraphicFramePr>
          <p:xfrm>
            <a:off x="865585" y="4556124"/>
            <a:ext cx="929720" cy="306385"/>
          </p:xfrm>
          <a:graphic>
            <a:graphicData uri="http://schemas.openxmlformats.org/presentationml/2006/ole">
              <mc:AlternateContent xmlns:mc="http://schemas.openxmlformats.org/markup-compatibility/2006">
                <mc:Choice xmlns:v="urn:schemas-microsoft-com:vml" Requires="v">
                  <p:oleObj spid="_x0000_s11275" name="Equation" r:id="rId9" imgW="647640" imgH="241200" progId="">
                    <p:embed/>
                  </p:oleObj>
                </mc:Choice>
                <mc:Fallback>
                  <p:oleObj name="Equation" r:id="rId9" imgW="647640" imgH="241200" progId="">
                    <p:embed/>
                    <p:pic>
                      <p:nvPicPr>
                        <p:cNvPr id="48" name="Object 8">
                          <a:extLst>
                            <a:ext uri="{FF2B5EF4-FFF2-40B4-BE49-F238E27FC236}">
                              <a16:creationId xmlns:a16="http://schemas.microsoft.com/office/drawing/2014/main" id="{5D9F0EEF-CD6A-43B2-B884-73819D9FA0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5585" y="4556124"/>
                          <a:ext cx="929720" cy="306385"/>
                        </a:xfrm>
                        <a:prstGeom prst="rect">
                          <a:avLst/>
                        </a:prstGeom>
                        <a:solidFill>
                          <a:schemeClr val="accent1">
                            <a:lumMod val="50000"/>
                          </a:schemeClr>
                        </a:solidFill>
                        <a:ln>
                          <a:noFill/>
                        </a:ln>
                        <a:effectLst/>
                      </p:spPr>
                    </p:pic>
                  </p:oleObj>
                </mc:Fallback>
              </mc:AlternateContent>
            </a:graphicData>
          </a:graphic>
        </p:graphicFrame>
        <p:graphicFrame>
          <p:nvGraphicFramePr>
            <p:cNvPr id="49" name="Object 9">
              <a:extLst>
                <a:ext uri="{FF2B5EF4-FFF2-40B4-BE49-F238E27FC236}">
                  <a16:creationId xmlns:a16="http://schemas.microsoft.com/office/drawing/2014/main" id="{20DC5A69-6C9C-46C1-A400-1BE6151A4FC6}"/>
                </a:ext>
              </a:extLst>
            </p:cNvPr>
            <p:cNvGraphicFramePr>
              <a:graphicFrameLocks noChangeAspect="1"/>
            </p:cNvGraphicFramePr>
            <p:nvPr/>
          </p:nvGraphicFramePr>
          <p:xfrm>
            <a:off x="1221606" y="3594099"/>
            <a:ext cx="562587" cy="306385"/>
          </p:xfrm>
          <a:graphic>
            <a:graphicData uri="http://schemas.openxmlformats.org/presentationml/2006/ole">
              <mc:AlternateContent xmlns:mc="http://schemas.openxmlformats.org/markup-compatibility/2006">
                <mc:Choice xmlns:v="urn:schemas-microsoft-com:vml" Requires="v">
                  <p:oleObj spid="_x0000_s11276" name="Equation" r:id="rId11" imgW="266400" imgH="164880" progId="">
                    <p:embed/>
                  </p:oleObj>
                </mc:Choice>
                <mc:Fallback>
                  <p:oleObj name="Equation" r:id="rId11" imgW="266400" imgH="164880" progId="">
                    <p:embed/>
                    <p:pic>
                      <p:nvPicPr>
                        <p:cNvPr id="49" name="Object 9">
                          <a:extLst>
                            <a:ext uri="{FF2B5EF4-FFF2-40B4-BE49-F238E27FC236}">
                              <a16:creationId xmlns:a16="http://schemas.microsoft.com/office/drawing/2014/main" id="{20DC5A69-6C9C-46C1-A400-1BE6151A4F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21606" y="3594099"/>
                          <a:ext cx="562587" cy="306385"/>
                        </a:xfrm>
                        <a:prstGeom prst="rect">
                          <a:avLst/>
                        </a:prstGeom>
                        <a:solidFill>
                          <a:schemeClr val="accent1">
                            <a:lumMod val="50000"/>
                          </a:schemeClr>
                        </a:solidFill>
                        <a:ln>
                          <a:noFill/>
                        </a:ln>
                        <a:effectLst/>
                      </p:spPr>
                    </p:pic>
                  </p:oleObj>
                </mc:Fallback>
              </mc:AlternateContent>
            </a:graphicData>
          </a:graphic>
        </p:graphicFrame>
        <p:graphicFrame>
          <p:nvGraphicFramePr>
            <p:cNvPr id="50" name="Object 10">
              <a:extLst>
                <a:ext uri="{FF2B5EF4-FFF2-40B4-BE49-F238E27FC236}">
                  <a16:creationId xmlns:a16="http://schemas.microsoft.com/office/drawing/2014/main" id="{1AD459FC-319B-4A88-971C-E6350D744E9B}"/>
                </a:ext>
              </a:extLst>
            </p:cNvPr>
            <p:cNvGraphicFramePr>
              <a:graphicFrameLocks noChangeAspect="1"/>
            </p:cNvGraphicFramePr>
            <p:nvPr/>
          </p:nvGraphicFramePr>
          <p:xfrm>
            <a:off x="940432" y="3200401"/>
            <a:ext cx="892974" cy="306388"/>
          </p:xfrm>
          <a:graphic>
            <a:graphicData uri="http://schemas.openxmlformats.org/presentationml/2006/ole">
              <mc:AlternateContent xmlns:mc="http://schemas.openxmlformats.org/markup-compatibility/2006">
                <mc:Choice xmlns:v="urn:schemas-microsoft-com:vml" Requires="v">
                  <p:oleObj spid="_x0000_s11277" name="Equation" r:id="rId13" imgW="457200" imgH="177480" progId="">
                    <p:embed/>
                  </p:oleObj>
                </mc:Choice>
                <mc:Fallback>
                  <p:oleObj name="Equation" r:id="rId13" imgW="457200" imgH="177480" progId="">
                    <p:embed/>
                    <p:pic>
                      <p:nvPicPr>
                        <p:cNvPr id="50" name="Object 10">
                          <a:extLst>
                            <a:ext uri="{FF2B5EF4-FFF2-40B4-BE49-F238E27FC236}">
                              <a16:creationId xmlns:a16="http://schemas.microsoft.com/office/drawing/2014/main" id="{1AD459FC-319B-4A88-971C-E6350D744E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40432" y="3200401"/>
                          <a:ext cx="892974" cy="306388"/>
                        </a:xfrm>
                        <a:prstGeom prst="rect">
                          <a:avLst/>
                        </a:prstGeom>
                        <a:solidFill>
                          <a:schemeClr val="accent1">
                            <a:lumMod val="50000"/>
                          </a:schemeClr>
                        </a:solidFill>
                        <a:ln>
                          <a:noFill/>
                        </a:ln>
                        <a:effectLst/>
                      </p:spPr>
                    </p:pic>
                  </p:oleObj>
                </mc:Fallback>
              </mc:AlternateContent>
            </a:graphicData>
          </a:graphic>
        </p:graphicFrame>
      </p:grpSp>
      <p:sp>
        <p:nvSpPr>
          <p:cNvPr id="51" name="Title 45">
            <a:extLst>
              <a:ext uri="{FF2B5EF4-FFF2-40B4-BE49-F238E27FC236}">
                <a16:creationId xmlns:a16="http://schemas.microsoft.com/office/drawing/2014/main" id="{B3CF5E5C-0B7D-42AB-8B03-C7CDF893E14D}"/>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2" name="Title 45">
            <a:extLst>
              <a:ext uri="{FF2B5EF4-FFF2-40B4-BE49-F238E27FC236}">
                <a16:creationId xmlns:a16="http://schemas.microsoft.com/office/drawing/2014/main" id="{EB9BBB2F-0EE6-436D-973C-6589FD2904DA}"/>
              </a:ext>
            </a:extLst>
          </p:cNvPr>
          <p:cNvSpPr txBox="1">
            <a:spLocks/>
          </p:cNvSpPr>
          <p:nvPr/>
        </p:nvSpPr>
        <p:spPr>
          <a:xfrm>
            <a:off x="0" y="526940"/>
            <a:ext cx="3124200" cy="55165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b="1" dirty="0">
                <a:solidFill>
                  <a:srgbClr val="FF0000"/>
                </a:solidFill>
                <a:ea typeface="Calibri" pitchFamily="34" charset="0"/>
              </a:rPr>
              <a:t>Timer 1 – </a:t>
            </a:r>
            <a:r>
              <a:rPr lang="en-US" sz="2800" b="1" dirty="0">
                <a:solidFill>
                  <a:srgbClr val="00B0F0"/>
                </a:solidFill>
                <a:ea typeface="Calibri" pitchFamily="34" charset="0"/>
              </a:rPr>
              <a:t>Mode 2</a:t>
            </a:r>
          </a:p>
        </p:txBody>
      </p:sp>
      <p:graphicFrame>
        <p:nvGraphicFramePr>
          <p:cNvPr id="54" name="Table 13">
            <a:extLst>
              <a:ext uri="{FF2B5EF4-FFF2-40B4-BE49-F238E27FC236}">
                <a16:creationId xmlns:a16="http://schemas.microsoft.com/office/drawing/2014/main" id="{62D0002E-4332-46C9-BDC6-BB1D4111417B}"/>
              </a:ext>
            </a:extLst>
          </p:cNvPr>
          <p:cNvGraphicFramePr>
            <a:graphicFrameLocks noGrp="1"/>
          </p:cNvGraphicFramePr>
          <p:nvPr>
            <p:extLst>
              <p:ext uri="{D42A27DB-BD31-4B8C-83A1-F6EECF244321}">
                <p14:modId xmlns:p14="http://schemas.microsoft.com/office/powerpoint/2010/main" val="3413077041"/>
              </p:ext>
            </p:extLst>
          </p:nvPr>
        </p:nvGraphicFramePr>
        <p:xfrm>
          <a:off x="8426210" y="3350787"/>
          <a:ext cx="3537189" cy="1036320"/>
        </p:xfrm>
        <a:graphic>
          <a:graphicData uri="http://schemas.openxmlformats.org/drawingml/2006/table">
            <a:tbl>
              <a:tblPr firstRow="1" bandRow="1">
                <a:tableStyleId>{8EC20E35-A176-4012-BC5E-935CFFF8708E}</a:tableStyleId>
              </a:tblPr>
              <a:tblGrid>
                <a:gridCol w="1179063">
                  <a:extLst>
                    <a:ext uri="{9D8B030D-6E8A-4147-A177-3AD203B41FA5}">
                      <a16:colId xmlns:a16="http://schemas.microsoft.com/office/drawing/2014/main" val="4130295340"/>
                    </a:ext>
                  </a:extLst>
                </a:gridCol>
                <a:gridCol w="1179063">
                  <a:extLst>
                    <a:ext uri="{9D8B030D-6E8A-4147-A177-3AD203B41FA5}">
                      <a16:colId xmlns:a16="http://schemas.microsoft.com/office/drawing/2014/main" val="3689456285"/>
                    </a:ext>
                  </a:extLst>
                </a:gridCol>
                <a:gridCol w="1179063">
                  <a:extLst>
                    <a:ext uri="{9D8B030D-6E8A-4147-A177-3AD203B41FA5}">
                      <a16:colId xmlns:a16="http://schemas.microsoft.com/office/drawing/2014/main" val="2147747146"/>
                    </a:ext>
                  </a:extLst>
                </a:gridCol>
              </a:tblGrid>
              <a:tr h="382587">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82587">
                <a:tc>
                  <a:txBody>
                    <a:bodyPr/>
                    <a:lstStyle/>
                    <a:p>
                      <a:pPr algn="ctr"/>
                      <a:r>
                        <a:rPr lang="en-US" sz="2800" dirty="0"/>
                        <a:t>1</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2</a:t>
                      </a:r>
                      <a:endParaRPr lang="en-IN" sz="2800" dirty="0"/>
                    </a:p>
                  </a:txBody>
                  <a:tcPr/>
                </a:tc>
                <a:extLst>
                  <a:ext uri="{0D108BD9-81ED-4DB2-BD59-A6C34878D82A}">
                    <a16:rowId xmlns:a16="http://schemas.microsoft.com/office/drawing/2014/main" val="1783089939"/>
                  </a:ext>
                </a:extLst>
              </a:tr>
            </a:tbl>
          </a:graphicData>
        </a:graphic>
      </p:graphicFrame>
    </p:spTree>
    <p:extLst>
      <p:ext uri="{BB962C8B-B14F-4D97-AF65-F5344CB8AC3E}">
        <p14:creationId xmlns:p14="http://schemas.microsoft.com/office/powerpoint/2010/main" val="1537269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371600" y="914400"/>
            <a:ext cx="8991600" cy="4577542"/>
          </a:xfrm>
          <a:prstGeom prst="rect">
            <a:avLst/>
          </a:prstGeom>
        </p:spPr>
      </p:pic>
    </p:spTree>
    <p:extLst>
      <p:ext uri="{BB962C8B-B14F-4D97-AF65-F5344CB8AC3E}">
        <p14:creationId xmlns:p14="http://schemas.microsoft.com/office/powerpoint/2010/main" val="42689952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FC03074E-3341-4B74-BDD3-171F8CABA11A}"/>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dirty="0">
                <a:ea typeface="Calibri" pitchFamily="34" charset="0"/>
              </a:rPr>
              <a:t>8051 Timer/Counter</a:t>
            </a:r>
          </a:p>
        </p:txBody>
      </p:sp>
      <p:sp>
        <p:nvSpPr>
          <p:cNvPr id="5" name="Title 4">
            <a:extLst>
              <a:ext uri="{FF2B5EF4-FFF2-40B4-BE49-F238E27FC236}">
                <a16:creationId xmlns:a16="http://schemas.microsoft.com/office/drawing/2014/main" id="{7AAD5670-9B94-47CC-B3A8-6792A66EC7F7}"/>
              </a:ext>
            </a:extLst>
          </p:cNvPr>
          <p:cNvSpPr>
            <a:spLocks noGrp="1"/>
          </p:cNvSpPr>
          <p:nvPr>
            <p:ph type="title"/>
          </p:nvPr>
        </p:nvSpPr>
        <p:spPr>
          <a:xfrm>
            <a:off x="76200" y="704850"/>
            <a:ext cx="3581400" cy="361950"/>
          </a:xfrm>
        </p:spPr>
        <p:txBody>
          <a:bodyPr vert="horz" lIns="91440" tIns="45720" rIns="91440" bIns="45720" rtlCol="0" anchor="ctr">
            <a:noAutofit/>
          </a:bodyPr>
          <a:lstStyle/>
          <a:p>
            <a:pPr algn="l"/>
            <a:r>
              <a:rPr lang="en-US" sz="2800" b="1" dirty="0">
                <a:solidFill>
                  <a:srgbClr val="FF0000"/>
                </a:solidFill>
              </a:rPr>
              <a:t>Programming Timers</a:t>
            </a:r>
          </a:p>
        </p:txBody>
      </p:sp>
      <p:sp>
        <p:nvSpPr>
          <p:cNvPr id="6" name="Content Placeholder 5">
            <a:extLst>
              <a:ext uri="{FF2B5EF4-FFF2-40B4-BE49-F238E27FC236}">
                <a16:creationId xmlns:a16="http://schemas.microsoft.com/office/drawing/2014/main" id="{B96EDD6A-781D-447A-A95E-DCF628064319}"/>
              </a:ext>
            </a:extLst>
          </p:cNvPr>
          <p:cNvSpPr>
            <a:spLocks noGrp="1"/>
          </p:cNvSpPr>
          <p:nvPr>
            <p:ph idx="1"/>
          </p:nvPr>
        </p:nvSpPr>
        <p:spPr>
          <a:xfrm>
            <a:off x="228600" y="1295400"/>
            <a:ext cx="11811000" cy="5143500"/>
          </a:xfrm>
        </p:spPr>
        <p:txBody>
          <a:bodyPr>
            <a:normAutofit fontScale="92500" lnSpcReduction="20000"/>
          </a:bodyPr>
          <a:lstStyle/>
          <a:p>
            <a:pPr marL="457200" indent="-457200" algn="just">
              <a:lnSpc>
                <a:spcPct val="150000"/>
              </a:lnSpc>
              <a:buFont typeface="Wingdings" panose="05000000000000000000" pitchFamily="2" charset="2"/>
              <a:buChar char="§"/>
            </a:pPr>
            <a:r>
              <a:rPr lang="en-US" sz="2800" b="1" dirty="0">
                <a:solidFill>
                  <a:srgbClr val="00B050"/>
                </a:solidFill>
              </a:rPr>
              <a:t>Example: </a:t>
            </a:r>
            <a:r>
              <a:rPr lang="en-US" sz="2800" dirty="0"/>
              <a:t>Indicate which mode and which timer are selected for each of the following.</a:t>
            </a:r>
          </a:p>
          <a:p>
            <a:pPr marL="1257300" lvl="2" indent="-457200" algn="just">
              <a:lnSpc>
                <a:spcPct val="150000"/>
              </a:lnSpc>
            </a:pPr>
            <a:r>
              <a:rPr lang="pt-BR" sz="2800" b="1" dirty="0">
                <a:solidFill>
                  <a:srgbClr val="00B0F0"/>
                </a:solidFill>
              </a:rPr>
              <a:t>(a) MOV TMOD, #01H </a:t>
            </a:r>
            <a:r>
              <a:rPr lang="pt-BR" sz="2800" b="1" dirty="0">
                <a:solidFill>
                  <a:srgbClr val="7030A0"/>
                </a:solidFill>
              </a:rPr>
              <a:t>(b) MOV TMOD, #20H </a:t>
            </a:r>
            <a:r>
              <a:rPr lang="pt-BR" sz="2800" b="1" dirty="0">
                <a:solidFill>
                  <a:schemeClr val="accent6">
                    <a:lumMod val="75000"/>
                  </a:schemeClr>
                </a:solidFill>
              </a:rPr>
              <a:t>(c) MOV TMOD, #12H</a:t>
            </a:r>
          </a:p>
          <a:p>
            <a:pPr algn="just" eaLnBrk="1" hangingPunct="1">
              <a:buFont typeface="Wingdings" panose="05000000000000000000" pitchFamily="2" charset="2"/>
              <a:buChar char="§"/>
            </a:pPr>
            <a:endParaRPr lang="pt-BR" sz="2800" dirty="0">
              <a:solidFill>
                <a:srgbClr val="00B0F0"/>
              </a:solidFill>
              <a:ea typeface="Calibri" pitchFamily="34" charset="0"/>
            </a:endParaRPr>
          </a:p>
          <a:p>
            <a:pPr algn="just" eaLnBrk="1" hangingPunct="1">
              <a:buFont typeface="Wingdings" panose="05000000000000000000" pitchFamily="2" charset="2"/>
              <a:buChar char="§"/>
            </a:pPr>
            <a:r>
              <a:rPr lang="en-US" sz="2800" b="1" dirty="0">
                <a:solidFill>
                  <a:srgbClr val="00B050"/>
                </a:solidFill>
                <a:ea typeface="Calibri" pitchFamily="34" charset="0"/>
              </a:rPr>
              <a:t>Solution: </a:t>
            </a:r>
            <a:r>
              <a:rPr lang="en-US" sz="2800" dirty="0">
                <a:ea typeface="Calibri" pitchFamily="34" charset="0"/>
              </a:rPr>
              <a:t>We convert the value from hex to binary. </a:t>
            </a:r>
          </a:p>
          <a:p>
            <a:pPr marL="1257300" lvl="2" indent="-457200" algn="just">
              <a:lnSpc>
                <a:spcPct val="160000"/>
              </a:lnSpc>
            </a:pPr>
            <a:r>
              <a:rPr lang="en-US" sz="2800" b="1" dirty="0">
                <a:solidFill>
                  <a:srgbClr val="00B0F0"/>
                </a:solidFill>
              </a:rPr>
              <a:t>(a) TMOD = 00000001, mode 1 of timer 0 is selected.</a:t>
            </a:r>
          </a:p>
          <a:p>
            <a:pPr marL="1257300" lvl="2" indent="-457200" algn="just">
              <a:lnSpc>
                <a:spcPct val="160000"/>
              </a:lnSpc>
            </a:pPr>
            <a:r>
              <a:rPr lang="en-US" sz="2800" b="1" dirty="0">
                <a:solidFill>
                  <a:srgbClr val="7030A0"/>
                </a:solidFill>
              </a:rPr>
              <a:t>(b) TMOD = 00100000, mode 2 of timer 1 is selected.</a:t>
            </a:r>
          </a:p>
          <a:p>
            <a:pPr marL="1257300" lvl="2" indent="-457200" algn="just">
              <a:lnSpc>
                <a:spcPct val="160000"/>
              </a:lnSpc>
            </a:pPr>
            <a:r>
              <a:rPr lang="en-US" sz="2800" b="1" dirty="0">
                <a:solidFill>
                  <a:schemeClr val="accent6">
                    <a:lumMod val="75000"/>
                  </a:schemeClr>
                </a:solidFill>
              </a:rPr>
              <a:t>(c) TMOD = 00010010, mode 2 of timer 0, and mode 1 of timer 1          are 		 selected.</a:t>
            </a:r>
          </a:p>
        </p:txBody>
      </p:sp>
    </p:spTree>
    <p:extLst>
      <p:ext uri="{BB962C8B-B14F-4D97-AF65-F5344CB8AC3E}">
        <p14:creationId xmlns:p14="http://schemas.microsoft.com/office/powerpoint/2010/main" val="76441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anim calcmode="lin" valueType="num">
                                      <p:cBhvr additive="base">
                                        <p:cTn id="1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 calcmode="lin" valueType="num">
                                      <p:cBhvr additive="base">
                                        <p:cTn id="2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0" y="762000"/>
            <a:ext cx="5334000" cy="5046647"/>
          </a:xfrm>
          <a:prstGeom prst="rect">
            <a:avLst/>
          </a:prstGeom>
        </p:spPr>
      </p:pic>
    </p:spTree>
    <p:extLst>
      <p:ext uri="{BB962C8B-B14F-4D97-AF65-F5344CB8AC3E}">
        <p14:creationId xmlns:p14="http://schemas.microsoft.com/office/powerpoint/2010/main" val="2511826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67200" y="864326"/>
            <a:ext cx="5029200" cy="4873658"/>
          </a:xfrm>
          <a:prstGeom prst="rect">
            <a:avLst/>
          </a:prstGeom>
        </p:spPr>
      </p:pic>
    </p:spTree>
    <p:extLst>
      <p:ext uri="{BB962C8B-B14F-4D97-AF65-F5344CB8AC3E}">
        <p14:creationId xmlns:p14="http://schemas.microsoft.com/office/powerpoint/2010/main" val="36796863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C1522-0C3D-EACC-8EC1-ECCB0392E220}"/>
            </a:ext>
          </a:extLst>
        </p:cNvPr>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81400" y="914400"/>
            <a:ext cx="5029200" cy="4832619"/>
          </a:xfrm>
          <a:prstGeom prst="rect">
            <a:avLst/>
          </a:prstGeom>
        </p:spPr>
      </p:pic>
    </p:spTree>
    <p:extLst>
      <p:ext uri="{BB962C8B-B14F-4D97-AF65-F5344CB8AC3E}">
        <p14:creationId xmlns:p14="http://schemas.microsoft.com/office/powerpoint/2010/main" val="22667580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0DA0B8F7-4B62-413D-AD56-A21E8ABAE792}"/>
              </a:ext>
            </a:extLst>
          </p:cNvPr>
          <p:cNvSpPr>
            <a:spLocks noGrp="1"/>
          </p:cNvSpPr>
          <p:nvPr>
            <p:ph type="title"/>
          </p:nvPr>
        </p:nvSpPr>
        <p:spPr>
          <a:xfrm>
            <a:off x="76200" y="76200"/>
            <a:ext cx="86106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5" name="Title 1">
            <a:extLst>
              <a:ext uri="{FF2B5EF4-FFF2-40B4-BE49-F238E27FC236}">
                <a16:creationId xmlns:a16="http://schemas.microsoft.com/office/drawing/2014/main" id="{9A78A563-6F78-4839-9B01-48AB6AF8762E}"/>
              </a:ext>
            </a:extLst>
          </p:cNvPr>
          <p:cNvSpPr txBox="1">
            <a:spLocks/>
          </p:cNvSpPr>
          <p:nvPr/>
        </p:nvSpPr>
        <p:spPr>
          <a:xfrm>
            <a:off x="0" y="685800"/>
            <a:ext cx="80772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t>Basics of Serial Communication</a:t>
            </a:r>
          </a:p>
        </p:txBody>
      </p:sp>
      <p:pic>
        <p:nvPicPr>
          <p:cNvPr id="1026" name="Picture 2">
            <a:extLst>
              <a:ext uri="{FF2B5EF4-FFF2-40B4-BE49-F238E27FC236}">
                <a16:creationId xmlns:a16="http://schemas.microsoft.com/office/drawing/2014/main" id="{B473BFF0-F968-E3CA-AD64-9D152FDF3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66885"/>
            <a:ext cx="5345230" cy="2590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F6E40DA-56F6-E21F-518A-E6275D661398}"/>
              </a:ext>
            </a:extLst>
          </p:cNvPr>
          <p:cNvSpPr txBox="1"/>
          <p:nvPr/>
        </p:nvSpPr>
        <p:spPr>
          <a:xfrm>
            <a:off x="5530287" y="1131124"/>
            <a:ext cx="6204856" cy="4893647"/>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solidFill>
                  <a:srgbClr val="000000"/>
                </a:solidFill>
                <a:effectLst/>
                <a:latin typeface="Arial" panose="020B0604020202020204" pitchFamily="34" charset="0"/>
              </a:rPr>
              <a:t>In data transmission if the data can be transmitted and received, it is a </a:t>
            </a:r>
            <a:r>
              <a:rPr lang="en-US" sz="2400" b="0" i="1" dirty="0">
                <a:solidFill>
                  <a:srgbClr val="000000"/>
                </a:solidFill>
                <a:effectLst/>
                <a:latin typeface="Arial" panose="020B0604020202020204" pitchFamily="34" charset="0"/>
              </a:rPr>
              <a:t>duplex </a:t>
            </a:r>
            <a:r>
              <a:rPr lang="en-US" sz="2400" b="0" i="0" dirty="0">
                <a:solidFill>
                  <a:srgbClr val="000000"/>
                </a:solidFill>
                <a:effectLst/>
                <a:latin typeface="Arial" panose="020B0604020202020204" pitchFamily="34" charset="0"/>
              </a:rPr>
              <a:t>transmission.</a:t>
            </a:r>
          </a:p>
          <a:p>
            <a:pPr marL="285750" indent="-285750" algn="just">
              <a:buFont typeface="Arial" panose="020B0604020202020204" pitchFamily="34" charset="0"/>
              <a:buChar char="•"/>
            </a:pPr>
            <a:r>
              <a:rPr lang="en-US" sz="2400" b="0" i="1" dirty="0">
                <a:solidFill>
                  <a:srgbClr val="000000"/>
                </a:solidFill>
                <a:effectLst/>
                <a:latin typeface="Arial" panose="020B0604020202020204" pitchFamily="34" charset="0"/>
              </a:rPr>
              <a:t>simplex </a:t>
            </a:r>
            <a:r>
              <a:rPr lang="en-US" sz="2400" b="0" i="0" dirty="0">
                <a:solidFill>
                  <a:srgbClr val="000000"/>
                </a:solidFill>
                <a:effectLst/>
                <a:latin typeface="Arial" panose="020B0604020202020204" pitchFamily="34" charset="0"/>
              </a:rPr>
              <a:t>transmissions such as with printers, in which the computer only sends data. </a:t>
            </a:r>
          </a:p>
          <a:p>
            <a:pPr marL="285750" indent="-285750" algn="just">
              <a:buFont typeface="Arial" panose="020B0604020202020204" pitchFamily="34" charset="0"/>
              <a:buChar char="•"/>
            </a:pPr>
            <a:r>
              <a:rPr lang="en-US" sz="2400" b="0" i="0" dirty="0">
                <a:solidFill>
                  <a:srgbClr val="000000"/>
                </a:solidFill>
                <a:effectLst/>
                <a:latin typeface="Arial" panose="020B0604020202020204" pitchFamily="34" charset="0"/>
              </a:rPr>
              <a:t>Duplex transmissions can be half or full duplex, depending on whether or not the data transfer can be simultaneous.</a:t>
            </a:r>
          </a:p>
          <a:p>
            <a:pPr marL="285750" indent="-285750" algn="just">
              <a:buFont typeface="Arial" panose="020B0604020202020204" pitchFamily="34" charset="0"/>
              <a:buChar char="•"/>
            </a:pPr>
            <a:r>
              <a:rPr lang="en-US" sz="2400" b="0" i="0" dirty="0">
                <a:solidFill>
                  <a:srgbClr val="000000"/>
                </a:solidFill>
                <a:effectLst/>
                <a:latin typeface="Arial" panose="020B0604020202020204" pitchFamily="34" charset="0"/>
              </a:rPr>
              <a:t> If data is transmitted one way at a time, it is referred to as </a:t>
            </a:r>
            <a:r>
              <a:rPr lang="en-US" sz="2400" b="0" i="1" dirty="0">
                <a:solidFill>
                  <a:srgbClr val="000000"/>
                </a:solidFill>
                <a:effectLst/>
                <a:latin typeface="Arial" panose="020B0604020202020204" pitchFamily="34" charset="0"/>
              </a:rPr>
              <a:t>half duplex. </a:t>
            </a:r>
          </a:p>
          <a:p>
            <a:pPr marL="285750" indent="-285750" algn="just">
              <a:buFont typeface="Arial" panose="020B0604020202020204" pitchFamily="34" charset="0"/>
              <a:buChar char="•"/>
            </a:pPr>
            <a:r>
              <a:rPr lang="en-US" sz="2400" b="0" i="0" dirty="0">
                <a:solidFill>
                  <a:srgbClr val="000000"/>
                </a:solidFill>
                <a:effectLst/>
                <a:latin typeface="Arial" panose="020B0604020202020204" pitchFamily="34" charset="0"/>
              </a:rPr>
              <a:t>If the data</a:t>
            </a:r>
            <a:r>
              <a:rPr lang="en-US" sz="2400" dirty="0">
                <a:solidFill>
                  <a:srgbClr val="111111"/>
                </a:solidFill>
                <a:latin typeface="Arial" panose="020B0604020202020204" pitchFamily="34" charset="0"/>
              </a:rPr>
              <a:t> </a:t>
            </a:r>
            <a:r>
              <a:rPr lang="en-US" sz="2400" b="0" i="0" dirty="0">
                <a:solidFill>
                  <a:srgbClr val="000000"/>
                </a:solidFill>
                <a:effectLst/>
                <a:latin typeface="Arial" panose="020B0604020202020204" pitchFamily="34" charset="0"/>
              </a:rPr>
              <a:t>can go both ways at the same time, it </a:t>
            </a:r>
            <a:r>
              <a:rPr lang="en-US" sz="2400" b="0" i="1" dirty="0">
                <a:solidFill>
                  <a:srgbClr val="000000"/>
                </a:solidFill>
                <a:effectLst/>
                <a:latin typeface="Arial" panose="020B0604020202020204" pitchFamily="34" charset="0"/>
              </a:rPr>
              <a:t>is full duplex. </a:t>
            </a:r>
            <a:endParaRPr lang="en-US" sz="2400" b="0" i="0" dirty="0">
              <a:solidFill>
                <a:srgbClr val="111111"/>
              </a:solidFill>
              <a:effectLst/>
              <a:latin typeface="Arial" panose="020B0604020202020204" pitchFamily="34" charset="0"/>
            </a:endParaRPr>
          </a:p>
        </p:txBody>
      </p:sp>
    </p:spTree>
    <p:extLst>
      <p:ext uri="{BB962C8B-B14F-4D97-AF65-F5344CB8AC3E}">
        <p14:creationId xmlns:p14="http://schemas.microsoft.com/office/powerpoint/2010/main" val="8373369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0DA0B8F7-4B62-413D-AD56-A21E8ABAE792}"/>
              </a:ext>
            </a:extLst>
          </p:cNvPr>
          <p:cNvSpPr>
            <a:spLocks noGrp="1"/>
          </p:cNvSpPr>
          <p:nvPr>
            <p:ph type="title"/>
          </p:nvPr>
        </p:nvSpPr>
        <p:spPr>
          <a:xfrm>
            <a:off x="76200" y="76200"/>
            <a:ext cx="92964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5" name="Title 1">
            <a:extLst>
              <a:ext uri="{FF2B5EF4-FFF2-40B4-BE49-F238E27FC236}">
                <a16:creationId xmlns:a16="http://schemas.microsoft.com/office/drawing/2014/main" id="{9A78A563-6F78-4839-9B01-48AB6AF8762E}"/>
              </a:ext>
            </a:extLst>
          </p:cNvPr>
          <p:cNvSpPr txBox="1">
            <a:spLocks/>
          </p:cNvSpPr>
          <p:nvPr/>
        </p:nvSpPr>
        <p:spPr>
          <a:xfrm>
            <a:off x="0" y="685800"/>
            <a:ext cx="84582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t>Basics of Serial Communication</a:t>
            </a:r>
          </a:p>
        </p:txBody>
      </p:sp>
      <p:sp>
        <p:nvSpPr>
          <p:cNvPr id="6" name="Content Placeholder 5">
            <a:extLst>
              <a:ext uri="{FF2B5EF4-FFF2-40B4-BE49-F238E27FC236}">
                <a16:creationId xmlns:a16="http://schemas.microsoft.com/office/drawing/2014/main" id="{671756E1-0376-4D1A-A7A5-4FF56B97BB7D}"/>
              </a:ext>
            </a:extLst>
          </p:cNvPr>
          <p:cNvSpPr>
            <a:spLocks noGrp="1"/>
          </p:cNvSpPr>
          <p:nvPr>
            <p:ph idx="1"/>
          </p:nvPr>
        </p:nvSpPr>
        <p:spPr>
          <a:xfrm>
            <a:off x="173038" y="1214438"/>
            <a:ext cx="11714162" cy="2714625"/>
          </a:xfrm>
        </p:spPr>
        <p:txBody>
          <a:bodyPr>
            <a:normAutofit fontScale="92500"/>
          </a:bodyPr>
          <a:lstStyle/>
          <a:p>
            <a:pPr algn="just" eaLnBrk="1" hangingPunct="1"/>
            <a:r>
              <a:rPr lang="en-US" dirty="0">
                <a:ea typeface="Calibri" pitchFamily="34" charset="0"/>
              </a:rPr>
              <a:t>Computers transfer data in </a:t>
            </a:r>
            <a:r>
              <a:rPr lang="en-US" b="1" dirty="0">
                <a:solidFill>
                  <a:srgbClr val="00B0F0"/>
                </a:solidFill>
                <a:ea typeface="Calibri" pitchFamily="34" charset="0"/>
              </a:rPr>
              <a:t>two</a:t>
            </a:r>
            <a:r>
              <a:rPr lang="en-US" dirty="0">
                <a:ea typeface="Calibri" pitchFamily="34" charset="0"/>
              </a:rPr>
              <a:t> ways:</a:t>
            </a:r>
          </a:p>
          <a:p>
            <a:pPr lvl="1" algn="just" eaLnBrk="1" hangingPunct="1">
              <a:lnSpc>
                <a:spcPct val="150000"/>
              </a:lnSpc>
              <a:spcBef>
                <a:spcPts val="0"/>
              </a:spcBef>
            </a:pPr>
            <a:r>
              <a:rPr lang="en-US" b="1" dirty="0">
                <a:solidFill>
                  <a:srgbClr val="00B0F0"/>
                </a:solidFill>
                <a:ea typeface="Calibri" pitchFamily="34" charset="0"/>
              </a:rPr>
              <a:t>Parallel:</a:t>
            </a:r>
            <a:r>
              <a:rPr lang="en-US" dirty="0">
                <a:ea typeface="Calibri" pitchFamily="34" charset="0"/>
              </a:rPr>
              <a:t> Often 8 or more lines (wire conductors) are used to transfer data to a device that is only a few feet away.</a:t>
            </a:r>
          </a:p>
          <a:p>
            <a:pPr lvl="1" algn="just" eaLnBrk="1" hangingPunct="1">
              <a:lnSpc>
                <a:spcPct val="150000"/>
              </a:lnSpc>
              <a:spcBef>
                <a:spcPts val="0"/>
              </a:spcBef>
            </a:pPr>
            <a:r>
              <a:rPr lang="en-US" b="1" dirty="0">
                <a:solidFill>
                  <a:srgbClr val="00B0F0"/>
                </a:solidFill>
                <a:ea typeface="Calibri" pitchFamily="34" charset="0"/>
              </a:rPr>
              <a:t>Serial:</a:t>
            </a:r>
            <a:r>
              <a:rPr lang="en-US" dirty="0">
                <a:ea typeface="Calibri" pitchFamily="34" charset="0"/>
              </a:rPr>
              <a:t> To transfer to a device located many meters away, the serial method is used. The data is sent one bit at a time.</a:t>
            </a:r>
          </a:p>
        </p:txBody>
      </p:sp>
      <p:pic>
        <p:nvPicPr>
          <p:cNvPr id="7" name="Picture 2">
            <a:extLst>
              <a:ext uri="{FF2B5EF4-FFF2-40B4-BE49-F238E27FC236}">
                <a16:creationId xmlns:a16="http://schemas.microsoft.com/office/drawing/2014/main" id="{D378A490-E352-4AB8-BFE7-71CA9ECEDF5F}"/>
              </a:ext>
            </a:extLst>
          </p:cNvPr>
          <p:cNvPicPr>
            <a:picLocks noChangeAspect="1" noChangeArrowheads="1"/>
          </p:cNvPicPr>
          <p:nvPr/>
        </p:nvPicPr>
        <p:blipFill>
          <a:blip r:embed="rId2" cstate="print"/>
          <a:srcRect/>
          <a:stretch>
            <a:fillRect/>
          </a:stretch>
        </p:blipFill>
        <p:spPr bwMode="auto">
          <a:xfrm>
            <a:off x="2514600" y="4181021"/>
            <a:ext cx="6184900" cy="2012950"/>
          </a:xfrm>
          <a:prstGeom prst="rect">
            <a:avLst/>
          </a:prstGeom>
          <a:noFill/>
          <a:ln w="9525">
            <a:noFill/>
            <a:miter lim="800000"/>
            <a:headEnd/>
            <a:tailEnd/>
          </a:ln>
        </p:spPr>
      </p:pic>
    </p:spTree>
    <p:extLst>
      <p:ext uri="{BB962C8B-B14F-4D97-AF65-F5344CB8AC3E}">
        <p14:creationId xmlns:p14="http://schemas.microsoft.com/office/powerpoint/2010/main" val="51284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E727568A-8ABE-43B8-8B32-02436F15AB05}"/>
              </a:ext>
            </a:extLst>
          </p:cNvPr>
          <p:cNvSpPr>
            <a:spLocks noGrp="1"/>
          </p:cNvSpPr>
          <p:nvPr>
            <p:ph type="title"/>
          </p:nvPr>
        </p:nvSpPr>
        <p:spPr>
          <a:xfrm>
            <a:off x="0" y="0"/>
            <a:ext cx="4953000" cy="683079"/>
          </a:xfrm>
        </p:spPr>
        <p:txBody>
          <a:bodyPr>
            <a:normAutofit fontScale="90000"/>
          </a:bodyPr>
          <a:lstStyle/>
          <a:p>
            <a:pPr algn="l" eaLnBrk="1" hangingPunct="1"/>
            <a:r>
              <a:rPr lang="en-US" dirty="0">
                <a:ea typeface="Calibri" pitchFamily="34" charset="0"/>
              </a:rPr>
              <a:t>8051 Timer/Counter</a:t>
            </a:r>
          </a:p>
        </p:txBody>
      </p:sp>
      <p:sp>
        <p:nvSpPr>
          <p:cNvPr id="7" name="TextBox 6">
            <a:extLst>
              <a:ext uri="{FF2B5EF4-FFF2-40B4-BE49-F238E27FC236}">
                <a16:creationId xmlns:a16="http://schemas.microsoft.com/office/drawing/2014/main" id="{87913D94-1D9A-4FD1-A56A-A69B8DE3065F}"/>
              </a:ext>
            </a:extLst>
          </p:cNvPr>
          <p:cNvSpPr txBox="1"/>
          <p:nvPr/>
        </p:nvSpPr>
        <p:spPr>
          <a:xfrm>
            <a:off x="76200" y="1219200"/>
            <a:ext cx="11811000" cy="4401205"/>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dirty="0">
                <a:ea typeface="Calibri" pitchFamily="34" charset="0"/>
              </a:rPr>
              <a:t>When the program wants to count a certain number of internal pulses or external events, a number is placed in one of the counters. </a:t>
            </a:r>
          </a:p>
          <a:p>
            <a:pPr marL="457200" indent="-457200" algn="just">
              <a:lnSpc>
                <a:spcPct val="150000"/>
              </a:lnSpc>
              <a:buFont typeface="Wingdings" panose="05000000000000000000" pitchFamily="2" charset="2"/>
              <a:buChar char="§"/>
            </a:pPr>
            <a:r>
              <a:rPr lang="en-US" sz="2800">
                <a:ea typeface="Calibri" pitchFamily="34" charset="0"/>
              </a:rPr>
              <a:t> </a:t>
            </a:r>
            <a:r>
              <a:rPr lang="en-US" sz="2800" dirty="0">
                <a:ea typeface="Calibri" pitchFamily="34" charset="0"/>
              </a:rPr>
              <a:t>The counter increments from the initial number to the maximum and then rolls over to zero on the final pulse and set the timer flag. </a:t>
            </a:r>
          </a:p>
          <a:p>
            <a:pPr marL="457200" indent="-457200" algn="just">
              <a:lnSpc>
                <a:spcPct val="150000"/>
              </a:lnSpc>
              <a:buFont typeface="Wingdings" panose="05000000000000000000" pitchFamily="2" charset="2"/>
              <a:buChar char="§"/>
            </a:pPr>
            <a:r>
              <a:rPr lang="en-US" sz="2800" dirty="0">
                <a:ea typeface="Calibri" pitchFamily="34" charset="0"/>
              </a:rPr>
              <a:t>The flag condition may be tested by an instruction to tell that the count has been accomplished, or the flag may be used to interrupt the program </a:t>
            </a:r>
          </a:p>
          <a:p>
            <a:pPr algn="just"/>
            <a:endParaRPr lang="en-IN" sz="2800" dirty="0"/>
          </a:p>
        </p:txBody>
      </p:sp>
    </p:spTree>
    <p:extLst>
      <p:ext uri="{BB962C8B-B14F-4D97-AF65-F5344CB8AC3E}">
        <p14:creationId xmlns:p14="http://schemas.microsoft.com/office/powerpoint/2010/main" val="36389306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B38D5D0A-F1B3-4205-91AD-EFD5FDE4C378}"/>
              </a:ext>
            </a:extLst>
          </p:cNvPr>
          <p:cNvSpPr>
            <a:spLocks noGrp="1"/>
          </p:cNvSpPr>
          <p:nvPr>
            <p:ph type="title"/>
          </p:nvPr>
        </p:nvSpPr>
        <p:spPr>
          <a:xfrm>
            <a:off x="76200" y="76200"/>
            <a:ext cx="100584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5" name="Title 1">
            <a:extLst>
              <a:ext uri="{FF2B5EF4-FFF2-40B4-BE49-F238E27FC236}">
                <a16:creationId xmlns:a16="http://schemas.microsoft.com/office/drawing/2014/main" id="{F4A1DAE5-F058-4DD9-9C42-FDC909B5CEAF}"/>
              </a:ext>
            </a:extLst>
          </p:cNvPr>
          <p:cNvSpPr txBox="1">
            <a:spLocks/>
          </p:cNvSpPr>
          <p:nvPr/>
        </p:nvSpPr>
        <p:spPr>
          <a:xfrm>
            <a:off x="0" y="685800"/>
            <a:ext cx="86106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t>Basics of Serial Communication</a:t>
            </a:r>
          </a:p>
        </p:txBody>
      </p:sp>
      <p:sp>
        <p:nvSpPr>
          <p:cNvPr id="6" name="Content Placeholder 5">
            <a:extLst>
              <a:ext uri="{FF2B5EF4-FFF2-40B4-BE49-F238E27FC236}">
                <a16:creationId xmlns:a16="http://schemas.microsoft.com/office/drawing/2014/main" id="{E19EFF62-B26F-4BBB-9561-F88BF5A4F0B5}"/>
              </a:ext>
            </a:extLst>
          </p:cNvPr>
          <p:cNvSpPr>
            <a:spLocks noGrp="1"/>
          </p:cNvSpPr>
          <p:nvPr>
            <p:ph idx="1"/>
          </p:nvPr>
        </p:nvSpPr>
        <p:spPr>
          <a:xfrm>
            <a:off x="173038" y="1214438"/>
            <a:ext cx="11866562" cy="5214937"/>
          </a:xfrm>
        </p:spPr>
        <p:txBody>
          <a:bodyPr>
            <a:normAutofit/>
          </a:bodyPr>
          <a:lstStyle/>
          <a:p>
            <a:pPr algn="just" eaLnBrk="1" hangingPunct="1">
              <a:lnSpc>
                <a:spcPct val="150000"/>
              </a:lnSpc>
              <a:spcBef>
                <a:spcPct val="0"/>
              </a:spcBef>
            </a:pPr>
            <a:r>
              <a:rPr lang="en-US" dirty="0">
                <a:ea typeface="Calibri" pitchFamily="34" charset="0"/>
              </a:rPr>
              <a:t>Serial data communication uses </a:t>
            </a:r>
            <a:r>
              <a:rPr lang="en-US" b="1" dirty="0">
                <a:solidFill>
                  <a:srgbClr val="00B0F0"/>
                </a:solidFill>
                <a:ea typeface="Calibri" pitchFamily="34" charset="0"/>
              </a:rPr>
              <a:t>two</a:t>
            </a:r>
            <a:r>
              <a:rPr lang="en-US" dirty="0">
                <a:ea typeface="Calibri" pitchFamily="34" charset="0"/>
              </a:rPr>
              <a:t> methods</a:t>
            </a:r>
          </a:p>
          <a:p>
            <a:pPr lvl="1" algn="just" eaLnBrk="1" hangingPunct="1">
              <a:lnSpc>
                <a:spcPct val="150000"/>
              </a:lnSpc>
              <a:spcBef>
                <a:spcPct val="0"/>
              </a:spcBef>
            </a:pPr>
            <a:r>
              <a:rPr lang="en-US" b="1" dirty="0">
                <a:solidFill>
                  <a:srgbClr val="00B0F0"/>
                </a:solidFill>
                <a:ea typeface="Calibri" pitchFamily="34" charset="0"/>
              </a:rPr>
              <a:t>Synchronous</a:t>
            </a:r>
            <a:r>
              <a:rPr lang="en-US" dirty="0">
                <a:ea typeface="Calibri" pitchFamily="34" charset="0"/>
              </a:rPr>
              <a:t> method transfers a block of data at a time</a:t>
            </a:r>
          </a:p>
          <a:p>
            <a:pPr lvl="1" algn="just" eaLnBrk="1" hangingPunct="1">
              <a:lnSpc>
                <a:spcPct val="150000"/>
              </a:lnSpc>
              <a:spcBef>
                <a:spcPct val="0"/>
              </a:spcBef>
            </a:pPr>
            <a:r>
              <a:rPr lang="en-US" b="1" dirty="0">
                <a:solidFill>
                  <a:srgbClr val="00B0F0"/>
                </a:solidFill>
                <a:ea typeface="Calibri" pitchFamily="34" charset="0"/>
              </a:rPr>
              <a:t>Asynchronous</a:t>
            </a:r>
            <a:r>
              <a:rPr lang="en-US" dirty="0">
                <a:ea typeface="Calibri" pitchFamily="34" charset="0"/>
              </a:rPr>
              <a:t> method transfers a single byte at a time</a:t>
            </a:r>
          </a:p>
          <a:p>
            <a:pPr algn="just" eaLnBrk="1" hangingPunct="1">
              <a:lnSpc>
                <a:spcPct val="150000"/>
              </a:lnSpc>
              <a:spcBef>
                <a:spcPct val="0"/>
              </a:spcBef>
            </a:pPr>
            <a:r>
              <a:rPr lang="en-US" dirty="0">
                <a:ea typeface="Calibri" pitchFamily="34" charset="0"/>
              </a:rPr>
              <a:t>There are </a:t>
            </a:r>
            <a:r>
              <a:rPr lang="en-US" b="1" dirty="0">
                <a:solidFill>
                  <a:srgbClr val="00B0F0"/>
                </a:solidFill>
                <a:ea typeface="Calibri" pitchFamily="34" charset="0"/>
              </a:rPr>
              <a:t>special IC’s</a:t>
            </a:r>
            <a:r>
              <a:rPr lang="en-US" dirty="0">
                <a:ea typeface="Calibri" pitchFamily="34" charset="0"/>
              </a:rPr>
              <a:t> made by many manufacturers for serial communications.</a:t>
            </a:r>
          </a:p>
          <a:p>
            <a:pPr lvl="1" algn="just" eaLnBrk="1" hangingPunct="1">
              <a:lnSpc>
                <a:spcPct val="150000"/>
              </a:lnSpc>
              <a:spcBef>
                <a:spcPct val="0"/>
              </a:spcBef>
            </a:pPr>
            <a:r>
              <a:rPr lang="en-US" b="1" dirty="0">
                <a:solidFill>
                  <a:srgbClr val="00B0F0"/>
                </a:solidFill>
                <a:ea typeface="Calibri" pitchFamily="34" charset="0"/>
              </a:rPr>
              <a:t>UART</a:t>
            </a:r>
            <a:r>
              <a:rPr lang="en-US" dirty="0">
                <a:ea typeface="Calibri" pitchFamily="34" charset="0"/>
              </a:rPr>
              <a:t> (universal asynchronous Receiver transmitter)</a:t>
            </a:r>
          </a:p>
          <a:p>
            <a:pPr lvl="1" algn="just" eaLnBrk="1" hangingPunct="1">
              <a:lnSpc>
                <a:spcPct val="150000"/>
              </a:lnSpc>
              <a:spcBef>
                <a:spcPct val="0"/>
              </a:spcBef>
            </a:pPr>
            <a:r>
              <a:rPr lang="en-US" b="1" dirty="0">
                <a:solidFill>
                  <a:srgbClr val="00B0F0"/>
                </a:solidFill>
                <a:ea typeface="Calibri" pitchFamily="34" charset="0"/>
              </a:rPr>
              <a:t>USART </a:t>
            </a:r>
            <a:r>
              <a:rPr lang="en-US" dirty="0">
                <a:ea typeface="Calibri" pitchFamily="34" charset="0"/>
              </a:rPr>
              <a:t>(universal synchronous-asynchronous Receiver-transmitter)</a:t>
            </a:r>
          </a:p>
        </p:txBody>
      </p:sp>
    </p:spTree>
    <p:extLst>
      <p:ext uri="{BB962C8B-B14F-4D97-AF65-F5344CB8AC3E}">
        <p14:creationId xmlns:p14="http://schemas.microsoft.com/office/powerpoint/2010/main" val="4294023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62BD5FB7-47BB-42CE-B23C-3DEC098EBF82}"/>
              </a:ext>
            </a:extLst>
          </p:cNvPr>
          <p:cNvSpPr>
            <a:spLocks noGrp="1"/>
          </p:cNvSpPr>
          <p:nvPr>
            <p:ph type="title"/>
          </p:nvPr>
        </p:nvSpPr>
        <p:spPr>
          <a:xfrm>
            <a:off x="76200" y="76200"/>
            <a:ext cx="105156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5" name="Title 1">
            <a:extLst>
              <a:ext uri="{FF2B5EF4-FFF2-40B4-BE49-F238E27FC236}">
                <a16:creationId xmlns:a16="http://schemas.microsoft.com/office/drawing/2014/main" id="{A58D79C9-1EA5-4D17-AB09-CAD96D2121FE}"/>
              </a:ext>
            </a:extLst>
          </p:cNvPr>
          <p:cNvSpPr txBox="1">
            <a:spLocks/>
          </p:cNvSpPr>
          <p:nvPr/>
        </p:nvSpPr>
        <p:spPr>
          <a:xfrm>
            <a:off x="0" y="685800"/>
            <a:ext cx="105918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t>Basics of Serial Communication - </a:t>
            </a:r>
            <a:r>
              <a:rPr lang="en-US" sz="2800" dirty="0">
                <a:solidFill>
                  <a:srgbClr val="7030A0"/>
                </a:solidFill>
                <a:ea typeface="Calibri" pitchFamily="34" charset="0"/>
              </a:rPr>
              <a:t>Asynchronous</a:t>
            </a:r>
            <a:r>
              <a:rPr lang="en-US" dirty="0"/>
              <a:t> </a:t>
            </a:r>
          </a:p>
        </p:txBody>
      </p:sp>
      <p:sp>
        <p:nvSpPr>
          <p:cNvPr id="6" name="Content Placeholder 8">
            <a:extLst>
              <a:ext uri="{FF2B5EF4-FFF2-40B4-BE49-F238E27FC236}">
                <a16:creationId xmlns:a16="http://schemas.microsoft.com/office/drawing/2014/main" id="{FCB938B2-6317-4E51-9FDA-CC8F1B21C9C4}"/>
              </a:ext>
            </a:extLst>
          </p:cNvPr>
          <p:cNvSpPr>
            <a:spLocks noGrp="1"/>
          </p:cNvSpPr>
          <p:nvPr>
            <p:ph idx="1"/>
          </p:nvPr>
        </p:nvSpPr>
        <p:spPr>
          <a:xfrm>
            <a:off x="173038" y="1214438"/>
            <a:ext cx="11790362" cy="5143500"/>
          </a:xfrm>
        </p:spPr>
        <p:txBody>
          <a:bodyPr>
            <a:normAutofit/>
          </a:bodyPr>
          <a:lstStyle/>
          <a:p>
            <a:pPr algn="just" eaLnBrk="1" hangingPunct="1"/>
            <a:r>
              <a:rPr lang="en-US" sz="2800" dirty="0">
                <a:ea typeface="Calibri" pitchFamily="34" charset="0"/>
              </a:rPr>
              <a:t>Asynchronous serial data communication is widely used for </a:t>
            </a:r>
            <a:r>
              <a:rPr lang="en-US" sz="2800" b="1" dirty="0">
                <a:solidFill>
                  <a:srgbClr val="00B0F0"/>
                </a:solidFill>
                <a:ea typeface="Calibri" pitchFamily="34" charset="0"/>
              </a:rPr>
              <a:t>character-oriented</a:t>
            </a:r>
            <a:r>
              <a:rPr lang="en-US" sz="2800" dirty="0">
                <a:ea typeface="Calibri" pitchFamily="34" charset="0"/>
              </a:rPr>
              <a:t> transmissions</a:t>
            </a:r>
          </a:p>
          <a:p>
            <a:pPr lvl="1" algn="just" eaLnBrk="1" hangingPunct="1"/>
            <a:r>
              <a:rPr lang="en-US" dirty="0">
                <a:ea typeface="Calibri" pitchFamily="34" charset="0"/>
              </a:rPr>
              <a:t>Each character is placed in between </a:t>
            </a:r>
            <a:r>
              <a:rPr lang="en-US" b="1" dirty="0">
                <a:solidFill>
                  <a:srgbClr val="00B0F0"/>
                </a:solidFill>
                <a:ea typeface="Calibri" pitchFamily="34" charset="0"/>
              </a:rPr>
              <a:t>start and stop bits</a:t>
            </a:r>
            <a:r>
              <a:rPr lang="en-US" dirty="0">
                <a:ea typeface="Calibri" pitchFamily="34" charset="0"/>
              </a:rPr>
              <a:t>, this is called </a:t>
            </a:r>
            <a:r>
              <a:rPr lang="en-US" b="1" dirty="0">
                <a:solidFill>
                  <a:srgbClr val="00B0F0"/>
                </a:solidFill>
                <a:ea typeface="Calibri" pitchFamily="34" charset="0"/>
              </a:rPr>
              <a:t>framing.</a:t>
            </a:r>
          </a:p>
          <a:p>
            <a:pPr lvl="1" algn="just" eaLnBrk="1" hangingPunct="1"/>
            <a:r>
              <a:rPr lang="en-US" b="1" dirty="0">
                <a:solidFill>
                  <a:srgbClr val="00B0F0"/>
                </a:solidFill>
                <a:ea typeface="Calibri" pitchFamily="34" charset="0"/>
              </a:rPr>
              <a:t>Block-oriented</a:t>
            </a:r>
            <a:r>
              <a:rPr lang="en-US" dirty="0">
                <a:ea typeface="Calibri" pitchFamily="34" charset="0"/>
              </a:rPr>
              <a:t> data transfers use the synchronous method.</a:t>
            </a:r>
          </a:p>
          <a:p>
            <a:pPr algn="just" eaLnBrk="1" hangingPunct="1"/>
            <a:r>
              <a:rPr lang="en-US" sz="2800" b="1" dirty="0">
                <a:solidFill>
                  <a:schemeClr val="accent6">
                    <a:lumMod val="75000"/>
                  </a:schemeClr>
                </a:solidFill>
                <a:ea typeface="Calibri" pitchFamily="34" charset="0"/>
              </a:rPr>
              <a:t>The start bit is always one bit, but the stop bit can be one or two bits</a:t>
            </a:r>
            <a:endParaRPr lang="en-US" sz="2800" dirty="0">
              <a:solidFill>
                <a:schemeClr val="accent6">
                  <a:lumMod val="75000"/>
                </a:schemeClr>
              </a:solidFill>
              <a:ea typeface="Calibri" pitchFamily="34" charset="0"/>
            </a:endParaRPr>
          </a:p>
          <a:p>
            <a:pPr algn="just" eaLnBrk="1" hangingPunct="1"/>
            <a:r>
              <a:rPr lang="en-US" sz="2800" b="1" dirty="0">
                <a:solidFill>
                  <a:schemeClr val="accent5">
                    <a:lumMod val="75000"/>
                  </a:schemeClr>
                </a:solidFill>
                <a:ea typeface="Calibri" pitchFamily="34" charset="0"/>
              </a:rPr>
              <a:t>The start bit is always a 0 (low) and the stop bit(s) is 1 (high)</a:t>
            </a:r>
          </a:p>
        </p:txBody>
      </p:sp>
    </p:spTree>
    <p:extLst>
      <p:ext uri="{BB962C8B-B14F-4D97-AF65-F5344CB8AC3E}">
        <p14:creationId xmlns:p14="http://schemas.microsoft.com/office/powerpoint/2010/main" val="6573945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E3BBAF5-F7EA-46D2-AE59-50C213E1DD1C}"/>
              </a:ext>
            </a:extLst>
          </p:cNvPr>
          <p:cNvPicPr>
            <a:picLocks noChangeAspect="1" noChangeArrowheads="1"/>
          </p:cNvPicPr>
          <p:nvPr/>
        </p:nvPicPr>
        <p:blipFill>
          <a:blip r:embed="rId2" cstate="print"/>
          <a:srcRect/>
          <a:stretch>
            <a:fillRect/>
          </a:stretch>
        </p:blipFill>
        <p:spPr bwMode="auto">
          <a:xfrm>
            <a:off x="663575" y="1250950"/>
            <a:ext cx="7816850" cy="4845050"/>
          </a:xfrm>
          <a:prstGeom prst="rect">
            <a:avLst/>
          </a:prstGeom>
          <a:noFill/>
          <a:ln w="9525">
            <a:noFill/>
            <a:miter lim="800000"/>
            <a:headEnd/>
            <a:tailEnd/>
          </a:ln>
        </p:spPr>
      </p:pic>
      <p:sp>
        <p:nvSpPr>
          <p:cNvPr id="2" name="Title 7">
            <a:extLst>
              <a:ext uri="{FF2B5EF4-FFF2-40B4-BE49-F238E27FC236}">
                <a16:creationId xmlns:a16="http://schemas.microsoft.com/office/drawing/2014/main" id="{C1FCBFE6-FCCD-3E3D-A30D-F74582469771}"/>
              </a:ext>
            </a:extLst>
          </p:cNvPr>
          <p:cNvSpPr>
            <a:spLocks noGrp="1"/>
          </p:cNvSpPr>
          <p:nvPr>
            <p:ph type="title"/>
          </p:nvPr>
        </p:nvSpPr>
        <p:spPr>
          <a:xfrm>
            <a:off x="76200" y="76200"/>
            <a:ext cx="9753600" cy="457200"/>
          </a:xfrm>
        </p:spPr>
        <p:txBody>
          <a:bodyPr vert="horz" lIns="91440" tIns="45720" rIns="91440" bIns="45720" rtlCol="0" anchor="ctr">
            <a:normAutofit fontScale="90000"/>
          </a:bodyPr>
          <a:lstStyle/>
          <a:p>
            <a:pPr algn="l"/>
            <a:r>
              <a:rPr lang="en-US" dirty="0">
                <a:latin typeface="+mn-lt"/>
              </a:rPr>
              <a:t>8051 Serial Communication</a:t>
            </a:r>
          </a:p>
        </p:txBody>
      </p:sp>
    </p:spTree>
    <p:extLst>
      <p:ext uri="{BB962C8B-B14F-4D97-AF65-F5344CB8AC3E}">
        <p14:creationId xmlns:p14="http://schemas.microsoft.com/office/powerpoint/2010/main" val="7117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693BB-348C-28ED-5CF1-7C50CC6C9BA0}"/>
              </a:ext>
            </a:extLst>
          </p:cNvPr>
          <p:cNvSpPr txBox="1"/>
          <p:nvPr/>
        </p:nvSpPr>
        <p:spPr>
          <a:xfrm>
            <a:off x="32657" y="609600"/>
            <a:ext cx="11887200" cy="4448013"/>
          </a:xfrm>
          <a:prstGeom prst="rect">
            <a:avLst/>
          </a:prstGeom>
        </p:spPr>
        <p:txBody>
          <a:bodyPr vert="horz" lIns="91440" tIns="45720" rIns="91440" bIns="45720" rtlCol="0">
            <a:normAutofit fontScale="70000" lnSpcReduction="20000"/>
          </a:bodyPr>
          <a:lstStyle>
            <a:lvl1pPr marL="342900" indent="-342900" algn="just">
              <a:lnSpc>
                <a:spcPct val="150000"/>
              </a:lnSpc>
              <a:spcBef>
                <a:spcPct val="0"/>
              </a:spcBef>
              <a:buFont typeface="Arial" pitchFamily="34" charset="0"/>
              <a:buChar char="•"/>
              <a:defRPr sz="3200">
                <a:ea typeface="Calibri" pitchFamily="34" charset="0"/>
              </a:defRPr>
            </a:lvl1pPr>
            <a:lvl2pPr marL="742950" lvl="1" indent="-285750" algn="just">
              <a:lnSpc>
                <a:spcPct val="150000"/>
              </a:lnSpc>
              <a:spcBef>
                <a:spcPct val="0"/>
              </a:spcBef>
              <a:buFont typeface="Arial" pitchFamily="34" charset="0"/>
              <a:buChar char="–"/>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buNone/>
            </a:pPr>
            <a:r>
              <a:rPr lang="en-US" dirty="0">
                <a:solidFill>
                  <a:srgbClr val="FF0000"/>
                </a:solidFill>
              </a:rPr>
              <a:t>Synchronous Transmission: </a:t>
            </a:r>
          </a:p>
          <a:p>
            <a:r>
              <a:rPr lang="en-US" dirty="0"/>
              <a:t>In Synchronous Transmission, data is sent in form of blocks or frames. </a:t>
            </a:r>
          </a:p>
          <a:p>
            <a:r>
              <a:rPr lang="en-US" dirty="0"/>
              <a:t>This transmission is the full-duplex type. Between sender and receiver, synchronization is compulsory. </a:t>
            </a:r>
          </a:p>
          <a:p>
            <a:r>
              <a:rPr lang="en-US" dirty="0"/>
              <a:t>In Synchronous transmission, There is no gap present between data.</a:t>
            </a:r>
          </a:p>
          <a:p>
            <a:r>
              <a:rPr lang="en-US" dirty="0"/>
              <a:t> It is more efficient and more reliable than asynchronous transmission to transfer a large amount of data. </a:t>
            </a:r>
            <a:endParaRPr lang="en-IN" dirty="0"/>
          </a:p>
        </p:txBody>
      </p:sp>
      <p:sp>
        <p:nvSpPr>
          <p:cNvPr id="4" name="Title 7">
            <a:extLst>
              <a:ext uri="{FF2B5EF4-FFF2-40B4-BE49-F238E27FC236}">
                <a16:creationId xmlns:a16="http://schemas.microsoft.com/office/drawing/2014/main" id="{38730BAF-7694-F9B5-B4CB-D3A46CD5188C}"/>
              </a:ext>
            </a:extLst>
          </p:cNvPr>
          <p:cNvSpPr>
            <a:spLocks noGrp="1"/>
          </p:cNvSpPr>
          <p:nvPr>
            <p:ph type="title"/>
          </p:nvPr>
        </p:nvSpPr>
        <p:spPr>
          <a:xfrm>
            <a:off x="76200" y="76200"/>
            <a:ext cx="8991600" cy="457200"/>
          </a:xfrm>
        </p:spPr>
        <p:txBody>
          <a:bodyPr vert="horz" lIns="91440" tIns="45720" rIns="91440" bIns="45720" rtlCol="0" anchor="ctr">
            <a:normAutofit fontScale="90000"/>
          </a:bodyPr>
          <a:lstStyle/>
          <a:p>
            <a:pPr algn="l"/>
            <a:r>
              <a:rPr lang="en-US" dirty="0">
                <a:latin typeface="+mn-lt"/>
              </a:rPr>
              <a:t>8051 Serial Communication</a:t>
            </a:r>
          </a:p>
        </p:txBody>
      </p:sp>
      <p:pic>
        <p:nvPicPr>
          <p:cNvPr id="1026" name="Picture 2" descr="Difference between Synchronous and Asynchronous Transmission">
            <a:extLst>
              <a:ext uri="{FF2B5EF4-FFF2-40B4-BE49-F238E27FC236}">
                <a16:creationId xmlns:a16="http://schemas.microsoft.com/office/drawing/2014/main" id="{DEF802DE-1791-25EA-D094-3E71F1D7DA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5046727"/>
            <a:ext cx="8572500" cy="134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793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075BAC60-0588-4559-B38B-9EAC1F0F9317}"/>
              </a:ext>
            </a:extLst>
          </p:cNvPr>
          <p:cNvSpPr>
            <a:spLocks noGrp="1"/>
          </p:cNvSpPr>
          <p:nvPr>
            <p:ph idx="1"/>
          </p:nvPr>
        </p:nvSpPr>
        <p:spPr>
          <a:xfrm>
            <a:off x="0" y="1100817"/>
            <a:ext cx="12018962" cy="5143500"/>
          </a:xfrm>
        </p:spPr>
        <p:txBody>
          <a:bodyPr>
            <a:noAutofit/>
          </a:bodyPr>
          <a:lstStyle/>
          <a:p>
            <a:pPr algn="just" eaLnBrk="1" hangingPunct="1">
              <a:lnSpc>
                <a:spcPct val="150000"/>
              </a:lnSpc>
              <a:spcBef>
                <a:spcPts val="0"/>
              </a:spcBef>
            </a:pPr>
            <a:r>
              <a:rPr lang="en-US" sz="2800" dirty="0">
                <a:ea typeface="Calibri" pitchFamily="34" charset="0"/>
              </a:rPr>
              <a:t>The rate of data transfer in serial data communication is stated in </a:t>
            </a:r>
            <a:r>
              <a:rPr lang="en-US" sz="2800" b="1" dirty="0">
                <a:solidFill>
                  <a:srgbClr val="00B0F0"/>
                </a:solidFill>
                <a:ea typeface="Calibri" pitchFamily="34" charset="0"/>
              </a:rPr>
              <a:t>bps</a:t>
            </a:r>
            <a:r>
              <a:rPr lang="en-US" sz="2800" dirty="0">
                <a:ea typeface="Calibri" pitchFamily="34" charset="0"/>
              </a:rPr>
              <a:t> (</a:t>
            </a:r>
            <a:r>
              <a:rPr lang="en-US" sz="2800" b="1" dirty="0">
                <a:solidFill>
                  <a:srgbClr val="00B0F0"/>
                </a:solidFill>
                <a:ea typeface="Calibri" pitchFamily="34" charset="0"/>
              </a:rPr>
              <a:t>bits per second</a:t>
            </a:r>
            <a:r>
              <a:rPr lang="en-US" sz="2800" dirty="0">
                <a:ea typeface="Calibri" pitchFamily="34" charset="0"/>
              </a:rPr>
              <a:t>).</a:t>
            </a:r>
          </a:p>
          <a:p>
            <a:pPr algn="just" eaLnBrk="1" hangingPunct="1">
              <a:lnSpc>
                <a:spcPct val="150000"/>
              </a:lnSpc>
              <a:spcBef>
                <a:spcPts val="0"/>
              </a:spcBef>
            </a:pPr>
            <a:r>
              <a:rPr lang="en-US" sz="2800" dirty="0">
                <a:ea typeface="Calibri" pitchFamily="34" charset="0"/>
              </a:rPr>
              <a:t>Another widely used terminology for bps is </a:t>
            </a:r>
            <a:r>
              <a:rPr lang="en-US" sz="2800" b="1" dirty="0">
                <a:solidFill>
                  <a:srgbClr val="00B0F0"/>
                </a:solidFill>
                <a:ea typeface="Calibri" pitchFamily="34" charset="0"/>
              </a:rPr>
              <a:t>baud rate.</a:t>
            </a:r>
          </a:p>
          <a:p>
            <a:pPr lvl="1" algn="just" eaLnBrk="1" hangingPunct="1">
              <a:lnSpc>
                <a:spcPct val="150000"/>
              </a:lnSpc>
              <a:spcBef>
                <a:spcPts val="0"/>
              </a:spcBef>
            </a:pPr>
            <a:r>
              <a:rPr lang="en-US" dirty="0">
                <a:ea typeface="Calibri" pitchFamily="34" charset="0"/>
              </a:rPr>
              <a:t>It is modem terminology and is defined as </a:t>
            </a:r>
            <a:r>
              <a:rPr lang="en-US" b="1" dirty="0">
                <a:solidFill>
                  <a:srgbClr val="00B0F0"/>
                </a:solidFill>
                <a:ea typeface="Calibri" pitchFamily="34" charset="0"/>
              </a:rPr>
              <a:t>the number of signal changes per second</a:t>
            </a:r>
          </a:p>
          <a:p>
            <a:pPr lvl="1" algn="just" eaLnBrk="1" hangingPunct="1">
              <a:lnSpc>
                <a:spcPct val="150000"/>
              </a:lnSpc>
              <a:spcBef>
                <a:spcPts val="0"/>
              </a:spcBef>
            </a:pPr>
            <a:r>
              <a:rPr lang="en-US" b="0" i="0" dirty="0">
                <a:solidFill>
                  <a:srgbClr val="273239"/>
                </a:solidFill>
                <a:effectLst/>
                <a:latin typeface="Nunito" pitchFamily="2" charset="0"/>
              </a:rPr>
              <a:t>Baud rate is the rate at which the number of signal elements or changes to the signal occurs per second when it passes through a transmission medium. </a:t>
            </a:r>
            <a:endParaRPr lang="en-US" sz="2800" b="1" dirty="0">
              <a:solidFill>
                <a:srgbClr val="00B0F0"/>
              </a:solidFill>
              <a:ea typeface="Calibri" pitchFamily="34" charset="0"/>
            </a:endParaRPr>
          </a:p>
        </p:txBody>
      </p:sp>
      <p:sp>
        <p:nvSpPr>
          <p:cNvPr id="5" name="Title 7">
            <a:extLst>
              <a:ext uri="{FF2B5EF4-FFF2-40B4-BE49-F238E27FC236}">
                <a16:creationId xmlns:a16="http://schemas.microsoft.com/office/drawing/2014/main" id="{02D7F74E-45EC-4142-9904-3122684DBDB8}"/>
              </a:ext>
            </a:extLst>
          </p:cNvPr>
          <p:cNvSpPr>
            <a:spLocks noGrp="1"/>
          </p:cNvSpPr>
          <p:nvPr>
            <p:ph type="title"/>
          </p:nvPr>
        </p:nvSpPr>
        <p:spPr>
          <a:xfrm>
            <a:off x="76200" y="76200"/>
            <a:ext cx="94488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6" name="Title 1">
            <a:extLst>
              <a:ext uri="{FF2B5EF4-FFF2-40B4-BE49-F238E27FC236}">
                <a16:creationId xmlns:a16="http://schemas.microsoft.com/office/drawing/2014/main" id="{0F26F93B-2464-42D2-A653-9F68E79BE8DD}"/>
              </a:ext>
            </a:extLst>
          </p:cNvPr>
          <p:cNvSpPr txBox="1">
            <a:spLocks/>
          </p:cNvSpPr>
          <p:nvPr/>
        </p:nvSpPr>
        <p:spPr>
          <a:xfrm>
            <a:off x="0" y="643617"/>
            <a:ext cx="70104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ea typeface="Calibri" pitchFamily="34" charset="0"/>
              </a:rPr>
              <a:t>Data Transfer Rate</a:t>
            </a:r>
            <a:endParaRPr lang="en-US" dirty="0"/>
          </a:p>
        </p:txBody>
      </p:sp>
    </p:spTree>
    <p:extLst>
      <p:ext uri="{BB962C8B-B14F-4D97-AF65-F5344CB8AC3E}">
        <p14:creationId xmlns:p14="http://schemas.microsoft.com/office/powerpoint/2010/main" val="8371247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075BAC60-0588-4559-B38B-9EAC1F0F9317}"/>
              </a:ext>
            </a:extLst>
          </p:cNvPr>
          <p:cNvSpPr>
            <a:spLocks noGrp="1"/>
          </p:cNvSpPr>
          <p:nvPr>
            <p:ph idx="1"/>
          </p:nvPr>
        </p:nvSpPr>
        <p:spPr>
          <a:xfrm>
            <a:off x="76200" y="1079046"/>
            <a:ext cx="12018962" cy="2273754"/>
          </a:xfrm>
        </p:spPr>
        <p:txBody>
          <a:bodyPr>
            <a:noAutofit/>
          </a:bodyPr>
          <a:lstStyle/>
          <a:p>
            <a:pPr lvl="1" algn="just" eaLnBrk="1" hangingPunct="1">
              <a:lnSpc>
                <a:spcPct val="150000"/>
              </a:lnSpc>
              <a:spcBef>
                <a:spcPts val="0"/>
              </a:spcBef>
            </a:pPr>
            <a:r>
              <a:rPr lang="en-US" b="0" i="0" dirty="0">
                <a:solidFill>
                  <a:srgbClr val="273239"/>
                </a:solidFill>
                <a:effectLst/>
                <a:latin typeface="Nunito" pitchFamily="2" charset="0"/>
              </a:rPr>
              <a:t>The higher a baud rate is the faster the data is sent/received.</a:t>
            </a:r>
            <a:endParaRPr lang="en-US" b="1" dirty="0">
              <a:solidFill>
                <a:srgbClr val="00B0F0"/>
              </a:solidFill>
              <a:ea typeface="Calibri" pitchFamily="34" charset="0"/>
            </a:endParaRPr>
          </a:p>
          <a:p>
            <a:pPr lvl="1" algn="just" eaLnBrk="1" hangingPunct="1">
              <a:lnSpc>
                <a:spcPct val="150000"/>
              </a:lnSpc>
              <a:spcBef>
                <a:spcPts val="0"/>
              </a:spcBef>
            </a:pPr>
            <a:r>
              <a:rPr lang="en-US" dirty="0">
                <a:ea typeface="Calibri" pitchFamily="34" charset="0"/>
              </a:rPr>
              <a:t>In modems, there are occasions when a single change of signal transfers several bits of data</a:t>
            </a:r>
          </a:p>
        </p:txBody>
      </p:sp>
      <p:sp>
        <p:nvSpPr>
          <p:cNvPr id="5" name="Title 7">
            <a:extLst>
              <a:ext uri="{FF2B5EF4-FFF2-40B4-BE49-F238E27FC236}">
                <a16:creationId xmlns:a16="http://schemas.microsoft.com/office/drawing/2014/main" id="{02D7F74E-45EC-4142-9904-3122684DBDB8}"/>
              </a:ext>
            </a:extLst>
          </p:cNvPr>
          <p:cNvSpPr>
            <a:spLocks noGrp="1"/>
          </p:cNvSpPr>
          <p:nvPr>
            <p:ph type="title"/>
          </p:nvPr>
        </p:nvSpPr>
        <p:spPr>
          <a:xfrm>
            <a:off x="76200" y="76200"/>
            <a:ext cx="92202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6" name="Title 1">
            <a:extLst>
              <a:ext uri="{FF2B5EF4-FFF2-40B4-BE49-F238E27FC236}">
                <a16:creationId xmlns:a16="http://schemas.microsoft.com/office/drawing/2014/main" id="{0F26F93B-2464-42D2-A653-9F68E79BE8DD}"/>
              </a:ext>
            </a:extLst>
          </p:cNvPr>
          <p:cNvSpPr txBox="1">
            <a:spLocks/>
          </p:cNvSpPr>
          <p:nvPr/>
        </p:nvSpPr>
        <p:spPr>
          <a:xfrm>
            <a:off x="0" y="643617"/>
            <a:ext cx="9220200" cy="457200"/>
          </a:xfrm>
          <a:prstGeom prst="rect">
            <a:avLst/>
          </a:prstGeom>
        </p:spPr>
        <p:txBody>
          <a:bodyPr vert="horz" lIns="91440" tIns="45720" rIns="91440" bIns="45720" rtlCol="0" anchor="ctr">
            <a:noAutofit/>
          </a:bodyPr>
          <a:lstStyle>
            <a:lvl1pPr>
              <a:spcBef>
                <a:spcPct val="0"/>
              </a:spcBef>
              <a:buNone/>
              <a:defRPr sz="2800" b="1">
                <a:solidFill>
                  <a:srgbClr val="FF0000"/>
                </a:solidFill>
                <a:latin typeface="+mj-lt"/>
                <a:ea typeface="+mj-ea"/>
                <a:cs typeface="+mj-cs"/>
              </a:defRPr>
            </a:lvl1pPr>
          </a:lstStyle>
          <a:p>
            <a:r>
              <a:rPr lang="en-US" dirty="0">
                <a:ea typeface="Calibri" pitchFamily="34" charset="0"/>
              </a:rPr>
              <a:t>Data Transfer Rate</a:t>
            </a:r>
            <a:endParaRPr lang="en-US" dirty="0"/>
          </a:p>
        </p:txBody>
      </p:sp>
      <p:pic>
        <p:nvPicPr>
          <p:cNvPr id="3" name="Picture 2">
            <a:extLst>
              <a:ext uri="{FF2B5EF4-FFF2-40B4-BE49-F238E27FC236}">
                <a16:creationId xmlns:a16="http://schemas.microsoft.com/office/drawing/2014/main" id="{AC647248-17B5-F73B-BADE-546EEFF42997}"/>
              </a:ext>
            </a:extLst>
          </p:cNvPr>
          <p:cNvPicPr>
            <a:picLocks noChangeAspect="1"/>
          </p:cNvPicPr>
          <p:nvPr/>
        </p:nvPicPr>
        <p:blipFill>
          <a:blip r:embed="rId2"/>
          <a:stretch>
            <a:fillRect/>
          </a:stretch>
        </p:blipFill>
        <p:spPr>
          <a:xfrm>
            <a:off x="1981199" y="3429000"/>
            <a:ext cx="8274121" cy="2438400"/>
          </a:xfrm>
          <a:prstGeom prst="rect">
            <a:avLst/>
          </a:prstGeom>
        </p:spPr>
      </p:pic>
    </p:spTree>
    <p:extLst>
      <p:ext uri="{BB962C8B-B14F-4D97-AF65-F5344CB8AC3E}">
        <p14:creationId xmlns:p14="http://schemas.microsoft.com/office/powerpoint/2010/main" val="36473525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5483A48D-834F-41D0-833A-282BE972646A}"/>
              </a:ext>
            </a:extLst>
          </p:cNvPr>
          <p:cNvSpPr>
            <a:spLocks noGrp="1"/>
          </p:cNvSpPr>
          <p:nvPr>
            <p:ph type="title"/>
          </p:nvPr>
        </p:nvSpPr>
        <p:spPr>
          <a:xfrm>
            <a:off x="76200" y="76200"/>
            <a:ext cx="8686800" cy="457200"/>
          </a:xfrm>
        </p:spPr>
        <p:txBody>
          <a:bodyPr vert="horz" lIns="91440" tIns="45720" rIns="91440" bIns="45720" rtlCol="0" anchor="ctr">
            <a:normAutofit fontScale="90000"/>
          </a:bodyPr>
          <a:lstStyle/>
          <a:p>
            <a:pPr algn="l"/>
            <a:r>
              <a:rPr lang="en-US" dirty="0">
                <a:latin typeface="+mn-lt"/>
              </a:rPr>
              <a:t>8051 Serial Communication</a:t>
            </a:r>
          </a:p>
        </p:txBody>
      </p:sp>
      <p:sp>
        <p:nvSpPr>
          <p:cNvPr id="6" name="TextBox 5">
            <a:extLst>
              <a:ext uri="{FF2B5EF4-FFF2-40B4-BE49-F238E27FC236}">
                <a16:creationId xmlns:a16="http://schemas.microsoft.com/office/drawing/2014/main" id="{789CD0B0-CB0D-4078-94E0-71D5F2FBCFF2}"/>
              </a:ext>
            </a:extLst>
          </p:cNvPr>
          <p:cNvSpPr txBox="1"/>
          <p:nvPr/>
        </p:nvSpPr>
        <p:spPr>
          <a:xfrm>
            <a:off x="76200" y="609600"/>
            <a:ext cx="86868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8051 Serial Port</a:t>
            </a:r>
            <a:endParaRPr lang="en-IN" dirty="0"/>
          </a:p>
        </p:txBody>
      </p:sp>
      <p:sp>
        <p:nvSpPr>
          <p:cNvPr id="7" name="Content Placeholder 6">
            <a:extLst>
              <a:ext uri="{FF2B5EF4-FFF2-40B4-BE49-F238E27FC236}">
                <a16:creationId xmlns:a16="http://schemas.microsoft.com/office/drawing/2014/main" id="{EE3292B6-250F-45EA-8269-E78542819751}"/>
              </a:ext>
            </a:extLst>
          </p:cNvPr>
          <p:cNvSpPr>
            <a:spLocks noGrp="1"/>
          </p:cNvSpPr>
          <p:nvPr>
            <p:ph idx="1"/>
          </p:nvPr>
        </p:nvSpPr>
        <p:spPr>
          <a:xfrm>
            <a:off x="228600" y="1209020"/>
            <a:ext cx="8786812" cy="2643187"/>
          </a:xfrm>
        </p:spPr>
        <p:txBody>
          <a:bodyPr>
            <a:normAutofit/>
          </a:bodyPr>
          <a:lstStyle/>
          <a:p>
            <a:pPr eaLnBrk="1" hangingPunct="1"/>
            <a:r>
              <a:rPr lang="en-US" dirty="0">
                <a:ea typeface="Calibri" pitchFamily="34" charset="0"/>
              </a:rPr>
              <a:t>Synchronous and Asynchronous</a:t>
            </a:r>
          </a:p>
          <a:p>
            <a:pPr eaLnBrk="1" hangingPunct="1"/>
            <a:r>
              <a:rPr lang="en-US" dirty="0">
                <a:ea typeface="Calibri" pitchFamily="34" charset="0"/>
              </a:rPr>
              <a:t>SCON Register is used to Control</a:t>
            </a:r>
          </a:p>
          <a:p>
            <a:pPr eaLnBrk="1" hangingPunct="1"/>
            <a:r>
              <a:rPr lang="en-US" dirty="0">
                <a:ea typeface="Calibri" pitchFamily="34" charset="0"/>
              </a:rPr>
              <a:t>Data Transfer through </a:t>
            </a:r>
            <a:r>
              <a:rPr lang="en-US" dirty="0" err="1">
                <a:ea typeface="Calibri" pitchFamily="34" charset="0"/>
              </a:rPr>
              <a:t>TXd</a:t>
            </a:r>
            <a:r>
              <a:rPr lang="en-US" dirty="0">
                <a:ea typeface="Calibri" pitchFamily="34" charset="0"/>
              </a:rPr>
              <a:t> &amp; </a:t>
            </a:r>
            <a:r>
              <a:rPr lang="en-US" dirty="0" err="1">
                <a:ea typeface="Calibri" pitchFamily="34" charset="0"/>
              </a:rPr>
              <a:t>RXd</a:t>
            </a:r>
            <a:r>
              <a:rPr lang="en-US" dirty="0">
                <a:ea typeface="Calibri" pitchFamily="34" charset="0"/>
              </a:rPr>
              <a:t> pins</a:t>
            </a:r>
          </a:p>
          <a:p>
            <a:pPr eaLnBrk="1" hangingPunct="1"/>
            <a:r>
              <a:rPr lang="en-US" dirty="0">
                <a:ea typeface="Calibri" pitchFamily="34" charset="0"/>
              </a:rPr>
              <a:t>Some time - Clock through </a:t>
            </a:r>
            <a:r>
              <a:rPr lang="en-US" dirty="0" err="1">
                <a:ea typeface="Calibri" pitchFamily="34" charset="0"/>
              </a:rPr>
              <a:t>TXd</a:t>
            </a:r>
            <a:r>
              <a:rPr lang="en-US" dirty="0">
                <a:ea typeface="Calibri" pitchFamily="34" charset="0"/>
              </a:rPr>
              <a:t> Pin</a:t>
            </a:r>
          </a:p>
          <a:p>
            <a:pPr eaLnBrk="1" hangingPunct="1"/>
            <a:r>
              <a:rPr lang="en-US" dirty="0">
                <a:ea typeface="Calibri" pitchFamily="34" charset="0"/>
              </a:rPr>
              <a:t>Four Modes of Operation:</a:t>
            </a:r>
          </a:p>
          <a:p>
            <a:pPr eaLnBrk="1" hangingPunct="1"/>
            <a:endParaRPr lang="en-US" dirty="0">
              <a:ea typeface="Calibri" pitchFamily="34" charset="0"/>
            </a:endParaRPr>
          </a:p>
        </p:txBody>
      </p:sp>
      <p:sp>
        <p:nvSpPr>
          <p:cNvPr id="8" name="Rectangle 4">
            <a:extLst>
              <a:ext uri="{FF2B5EF4-FFF2-40B4-BE49-F238E27FC236}">
                <a16:creationId xmlns:a16="http://schemas.microsoft.com/office/drawing/2014/main" id="{AB6678B1-D8A7-448C-A4A8-07B0C38F63E6}"/>
              </a:ext>
            </a:extLst>
          </p:cNvPr>
          <p:cNvSpPr>
            <a:spLocks noChangeArrowheads="1"/>
          </p:cNvSpPr>
          <p:nvPr/>
        </p:nvSpPr>
        <p:spPr bwMode="auto">
          <a:xfrm>
            <a:off x="1398814" y="3807328"/>
            <a:ext cx="8583386" cy="2288672"/>
          </a:xfrm>
          <a:prstGeom prst="rect">
            <a:avLst/>
          </a:prstGeom>
          <a:solidFill>
            <a:schemeClr val="bg1"/>
          </a:solidFill>
          <a:ln w="28575">
            <a:solidFill>
              <a:srgbClr val="000000"/>
            </a:solidFill>
            <a:miter lim="800000"/>
            <a:headEnd type="none" w="sm" len="sm"/>
            <a:tailEnd type="none" w="sm" len="sm"/>
          </a:ln>
        </p:spPr>
        <p:txBody>
          <a:bodyPr wrap="none" anchor="ctr"/>
          <a:lstStyle/>
          <a:p>
            <a:r>
              <a:rPr lang="en-US" sz="2800" b="1" dirty="0">
                <a:latin typeface="Calibri" pitchFamily="34" charset="0"/>
              </a:rPr>
              <a:t>Mode 0	:Synchronous Serial Communication</a:t>
            </a:r>
          </a:p>
          <a:p>
            <a:r>
              <a:rPr lang="en-US" sz="2800" b="1" dirty="0">
                <a:latin typeface="Calibri" pitchFamily="34" charset="0"/>
              </a:rPr>
              <a:t>Mode 1	:8-Bit UART with Timer Data Rate</a:t>
            </a:r>
          </a:p>
          <a:p>
            <a:r>
              <a:rPr lang="en-US" sz="2800" b="1" dirty="0">
                <a:latin typeface="Calibri" pitchFamily="34" charset="0"/>
              </a:rPr>
              <a:t>Mode 2	:9-Bit UART with Set Data Rate</a:t>
            </a:r>
          </a:p>
          <a:p>
            <a:r>
              <a:rPr lang="en-US" sz="2800" b="1" dirty="0">
                <a:latin typeface="Calibri" pitchFamily="34" charset="0"/>
              </a:rPr>
              <a:t>Mode 3	:9-Bit UART with Timer Data Rate</a:t>
            </a:r>
          </a:p>
        </p:txBody>
      </p:sp>
    </p:spTree>
    <p:extLst>
      <p:ext uri="{BB962C8B-B14F-4D97-AF65-F5344CB8AC3E}">
        <p14:creationId xmlns:p14="http://schemas.microsoft.com/office/powerpoint/2010/main" val="56757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7B493F9B-88BD-49AE-97CC-30A76CCF4225}"/>
              </a:ext>
            </a:extLst>
          </p:cNvPr>
          <p:cNvSpPr>
            <a:spLocks noGrp="1"/>
          </p:cNvSpPr>
          <p:nvPr>
            <p:ph type="title"/>
          </p:nvPr>
        </p:nvSpPr>
        <p:spPr>
          <a:xfrm>
            <a:off x="438200" y="1981200"/>
            <a:ext cx="4352059" cy="3265808"/>
          </a:xfrm>
        </p:spPr>
        <p:txBody>
          <a:bodyPr vert="horz" lIns="91440" tIns="45720" rIns="91440" bIns="45720" rtlCol="0">
            <a:normAutofit/>
          </a:bodyPr>
          <a:lstStyle/>
          <a:p>
            <a:r>
              <a:rPr lang="en-US" sz="4000" dirty="0">
                <a:solidFill>
                  <a:srgbClr val="FFFF00"/>
                </a:solidFill>
                <a:ea typeface="Calibri" pitchFamily="34" charset="0"/>
              </a:rPr>
              <a:t>Registers related to Serial Communication</a:t>
            </a:r>
            <a:endParaRPr lang="en-US" sz="4200" dirty="0">
              <a:solidFill>
                <a:srgbClr val="FFFF00"/>
              </a:solidFill>
              <a:latin typeface="+mn-lt"/>
            </a:endParaRPr>
          </a:p>
        </p:txBody>
      </p:sp>
      <p:graphicFrame>
        <p:nvGraphicFramePr>
          <p:cNvPr id="46" name="Content Placeholder 8">
            <a:extLst>
              <a:ext uri="{FF2B5EF4-FFF2-40B4-BE49-F238E27FC236}">
                <a16:creationId xmlns:a16="http://schemas.microsoft.com/office/drawing/2014/main" id="{7BE8D0FF-DF25-4FA9-8257-0CCCF199E7CD}"/>
              </a:ext>
            </a:extLst>
          </p:cNvPr>
          <p:cNvGraphicFramePr>
            <a:graphicFrameLocks noGrp="1"/>
          </p:cNvGraphicFramePr>
          <p:nvPr>
            <p:ph idx="1"/>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6" name="Title 7">
            <a:extLst>
              <a:ext uri="{FF2B5EF4-FFF2-40B4-BE49-F238E27FC236}">
                <a16:creationId xmlns:a16="http://schemas.microsoft.com/office/drawing/2014/main" id="{BA0C426E-EDCB-43DB-A2D7-12F9329D8311}"/>
              </a:ext>
            </a:extLst>
          </p:cNvPr>
          <p:cNvSpPr txBox="1">
            <a:spLocks/>
          </p:cNvSpPr>
          <p:nvPr/>
        </p:nvSpPr>
        <p:spPr>
          <a:xfrm>
            <a:off x="-10391" y="81596"/>
            <a:ext cx="9535391" cy="457200"/>
          </a:xfrm>
          <a:prstGeom prst="rect">
            <a:avLst/>
          </a:prstGeom>
        </p:spPr>
        <p:txBody>
          <a:bodyPr vert="horz" lIns="91440" tIns="45720" rIns="91440" bIns="45720" rtlCol="0" anchor="ctr">
            <a:noAutofit/>
          </a:bodyPr>
          <a:lstStyle>
            <a:lvl1pPr>
              <a:spcBef>
                <a:spcPct val="0"/>
              </a:spcBef>
              <a:buNone/>
              <a:defRPr sz="4400">
                <a:ea typeface="+mj-ea"/>
                <a:cs typeface="+mj-cs"/>
              </a:defRPr>
            </a:lvl1pPr>
          </a:lstStyle>
          <a:p>
            <a:r>
              <a:rPr lang="en-US" sz="4000" dirty="0"/>
              <a:t>8051 Serial Communication</a:t>
            </a:r>
          </a:p>
        </p:txBody>
      </p:sp>
    </p:spTree>
    <p:extLst>
      <p:ext uri="{BB962C8B-B14F-4D97-AF65-F5344CB8AC3E}">
        <p14:creationId xmlns:p14="http://schemas.microsoft.com/office/powerpoint/2010/main" val="258312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8">
            <a:extLst>
              <a:ext uri="{FF2B5EF4-FFF2-40B4-BE49-F238E27FC236}">
                <a16:creationId xmlns:a16="http://schemas.microsoft.com/office/drawing/2014/main" id="{97DAD1AC-879A-4AC6-BD61-1187A6DDA501}"/>
              </a:ext>
            </a:extLst>
          </p:cNvPr>
          <p:cNvSpPr>
            <a:spLocks noGrp="1"/>
          </p:cNvSpPr>
          <p:nvPr>
            <p:ph idx="1"/>
          </p:nvPr>
        </p:nvSpPr>
        <p:spPr>
          <a:xfrm>
            <a:off x="4059935" y="1188814"/>
            <a:ext cx="8044979" cy="3565970"/>
          </a:xfrm>
        </p:spPr>
        <p:txBody>
          <a:bodyPr anchor="ctr">
            <a:noAutofit/>
          </a:bodyPr>
          <a:lstStyle/>
          <a:p>
            <a:pPr algn="just" eaLnBrk="1" hangingPunct="1">
              <a:lnSpc>
                <a:spcPct val="90000"/>
              </a:lnSpc>
              <a:spcBef>
                <a:spcPct val="0"/>
              </a:spcBef>
              <a:spcAft>
                <a:spcPts val="600"/>
              </a:spcAft>
            </a:pPr>
            <a:r>
              <a:rPr lang="en-US" sz="2000" b="1" dirty="0">
                <a:solidFill>
                  <a:srgbClr val="00B0F0"/>
                </a:solidFill>
                <a:ea typeface="Calibri" pitchFamily="34" charset="0"/>
              </a:rPr>
              <a:t>SBUF</a:t>
            </a:r>
            <a:r>
              <a:rPr lang="en-US" sz="2000" dirty="0">
                <a:ea typeface="Calibri" pitchFamily="34" charset="0"/>
              </a:rPr>
              <a:t> is an </a:t>
            </a:r>
            <a:r>
              <a:rPr lang="en-US" sz="2000" b="1" dirty="0">
                <a:solidFill>
                  <a:srgbClr val="00B0F0"/>
                </a:solidFill>
                <a:ea typeface="Calibri" pitchFamily="34" charset="0"/>
              </a:rPr>
              <a:t>8-bit register </a:t>
            </a:r>
            <a:r>
              <a:rPr lang="en-US" sz="2000" dirty="0">
                <a:ea typeface="Calibri" pitchFamily="34" charset="0"/>
              </a:rPr>
              <a:t>used for serial </a:t>
            </a:r>
            <a:r>
              <a:rPr lang="en-US" sz="2000" dirty="0" err="1">
                <a:ea typeface="Calibri" pitchFamily="34" charset="0"/>
              </a:rPr>
              <a:t>Commn</a:t>
            </a:r>
            <a:r>
              <a:rPr lang="en-US" sz="2000" dirty="0">
                <a:ea typeface="Calibri" pitchFamily="34" charset="0"/>
              </a:rPr>
              <a:t>.</a:t>
            </a:r>
          </a:p>
          <a:p>
            <a:pPr algn="just" eaLnBrk="1" hangingPunct="1">
              <a:lnSpc>
                <a:spcPct val="90000"/>
              </a:lnSpc>
              <a:spcBef>
                <a:spcPct val="0"/>
              </a:spcBef>
              <a:spcAft>
                <a:spcPts val="600"/>
              </a:spcAft>
            </a:pPr>
            <a:r>
              <a:rPr lang="en-US" sz="2000" dirty="0">
                <a:ea typeface="Calibri" pitchFamily="34" charset="0"/>
              </a:rPr>
              <a:t>For a byte data to be transferred via the </a:t>
            </a:r>
            <a:r>
              <a:rPr lang="en-US" sz="2000" b="1" dirty="0" err="1">
                <a:solidFill>
                  <a:srgbClr val="00B0F0"/>
                </a:solidFill>
                <a:ea typeface="Calibri" pitchFamily="34" charset="0"/>
              </a:rPr>
              <a:t>TxD</a:t>
            </a:r>
            <a:r>
              <a:rPr lang="en-US" sz="2000" b="1" dirty="0">
                <a:solidFill>
                  <a:srgbClr val="00B0F0"/>
                </a:solidFill>
                <a:ea typeface="Calibri" pitchFamily="34" charset="0"/>
              </a:rPr>
              <a:t> line</a:t>
            </a:r>
            <a:r>
              <a:rPr lang="en-US" sz="2000" dirty="0">
                <a:ea typeface="Calibri" pitchFamily="34" charset="0"/>
              </a:rPr>
              <a:t>, it must be placed in the </a:t>
            </a:r>
            <a:r>
              <a:rPr lang="en-US" sz="2000" b="1" dirty="0">
                <a:solidFill>
                  <a:srgbClr val="00B0F0"/>
                </a:solidFill>
                <a:ea typeface="Calibri" pitchFamily="34" charset="0"/>
              </a:rPr>
              <a:t>SBUF register</a:t>
            </a:r>
            <a:r>
              <a:rPr lang="en-US" sz="2000" dirty="0">
                <a:ea typeface="Calibri" pitchFamily="34" charset="0"/>
              </a:rPr>
              <a:t>.</a:t>
            </a:r>
          </a:p>
          <a:p>
            <a:pPr algn="just" eaLnBrk="1" hangingPunct="1">
              <a:lnSpc>
                <a:spcPct val="90000"/>
              </a:lnSpc>
              <a:spcBef>
                <a:spcPct val="0"/>
              </a:spcBef>
              <a:spcAft>
                <a:spcPts val="600"/>
              </a:spcAft>
            </a:pPr>
            <a:r>
              <a:rPr lang="en-US" sz="2000" dirty="0">
                <a:ea typeface="Calibri" pitchFamily="34" charset="0"/>
              </a:rPr>
              <a:t>The moment a byte is written into SBUF, it is framed with the </a:t>
            </a:r>
            <a:r>
              <a:rPr lang="en-US" sz="2000" dirty="0">
                <a:solidFill>
                  <a:srgbClr val="00B0F0"/>
                </a:solidFill>
                <a:ea typeface="Calibri" pitchFamily="34" charset="0"/>
              </a:rPr>
              <a:t>start and stop bits </a:t>
            </a:r>
            <a:r>
              <a:rPr lang="en-US" sz="2000" dirty="0">
                <a:ea typeface="Calibri" pitchFamily="34" charset="0"/>
              </a:rPr>
              <a:t>and transferred serially via the </a:t>
            </a:r>
            <a:r>
              <a:rPr lang="en-US" sz="2000" dirty="0" err="1">
                <a:solidFill>
                  <a:srgbClr val="00B0F0"/>
                </a:solidFill>
                <a:ea typeface="Calibri" pitchFamily="34" charset="0"/>
              </a:rPr>
              <a:t>TxD</a:t>
            </a:r>
            <a:r>
              <a:rPr lang="en-US" sz="2000" dirty="0">
                <a:ea typeface="Calibri" pitchFamily="34" charset="0"/>
              </a:rPr>
              <a:t> line.</a:t>
            </a:r>
          </a:p>
          <a:p>
            <a:pPr algn="just" eaLnBrk="1" hangingPunct="1">
              <a:lnSpc>
                <a:spcPct val="90000"/>
              </a:lnSpc>
              <a:spcBef>
                <a:spcPct val="0"/>
              </a:spcBef>
              <a:spcAft>
                <a:spcPts val="600"/>
              </a:spcAft>
            </a:pPr>
            <a:r>
              <a:rPr lang="en-US" sz="2000" dirty="0">
                <a:solidFill>
                  <a:srgbClr val="00B0F0"/>
                </a:solidFill>
                <a:ea typeface="Calibri" pitchFamily="34" charset="0"/>
              </a:rPr>
              <a:t>SBUF</a:t>
            </a:r>
            <a:r>
              <a:rPr lang="en-US" sz="2000" dirty="0">
                <a:ea typeface="Calibri" pitchFamily="34" charset="0"/>
              </a:rPr>
              <a:t> holds the byte of data when it is received by 8051 </a:t>
            </a:r>
            <a:r>
              <a:rPr lang="en-US" sz="2000" b="1" dirty="0" err="1">
                <a:solidFill>
                  <a:srgbClr val="00B0F0"/>
                </a:solidFill>
                <a:ea typeface="Calibri" pitchFamily="34" charset="0"/>
              </a:rPr>
              <a:t>RxD</a:t>
            </a:r>
            <a:r>
              <a:rPr lang="en-US" sz="2000" dirty="0">
                <a:ea typeface="Calibri" pitchFamily="34" charset="0"/>
              </a:rPr>
              <a:t> line.</a:t>
            </a:r>
          </a:p>
          <a:p>
            <a:pPr algn="just" eaLnBrk="1" hangingPunct="1">
              <a:lnSpc>
                <a:spcPct val="90000"/>
              </a:lnSpc>
              <a:spcBef>
                <a:spcPct val="0"/>
              </a:spcBef>
              <a:spcAft>
                <a:spcPts val="600"/>
              </a:spcAft>
            </a:pPr>
            <a:r>
              <a:rPr lang="en-US" sz="2000" dirty="0">
                <a:ea typeface="Calibri" pitchFamily="34" charset="0"/>
              </a:rPr>
              <a:t>When the bits are received serially via </a:t>
            </a:r>
            <a:r>
              <a:rPr lang="en-US" sz="2000" dirty="0" err="1">
                <a:ea typeface="Calibri" pitchFamily="34" charset="0"/>
              </a:rPr>
              <a:t>RxD</a:t>
            </a:r>
            <a:r>
              <a:rPr lang="en-US" sz="2000" dirty="0">
                <a:ea typeface="Calibri" pitchFamily="34" charset="0"/>
              </a:rPr>
              <a:t>, the </a:t>
            </a:r>
            <a:r>
              <a:rPr lang="en-US" sz="2000" b="1" dirty="0">
                <a:ea typeface="Calibri" pitchFamily="34" charset="0"/>
              </a:rPr>
              <a:t>8051 de-frames </a:t>
            </a:r>
            <a:r>
              <a:rPr lang="en-US" sz="2000" dirty="0">
                <a:ea typeface="Calibri" pitchFamily="34" charset="0"/>
              </a:rPr>
              <a:t>it by eliminating the stop and start bits, making a byte out of the data received, and then placing it in SBUF.</a:t>
            </a:r>
          </a:p>
        </p:txBody>
      </p:sp>
      <p:pic>
        <p:nvPicPr>
          <p:cNvPr id="39" name="Picture 2">
            <a:extLst>
              <a:ext uri="{FF2B5EF4-FFF2-40B4-BE49-F238E27FC236}">
                <a16:creationId xmlns:a16="http://schemas.microsoft.com/office/drawing/2014/main" id="{B4B373A9-0454-4550-AAC4-E32648FB8497}"/>
              </a:ext>
            </a:extLst>
          </p:cNvPr>
          <p:cNvPicPr>
            <a:picLocks noChangeAspect="1" noChangeArrowheads="1"/>
          </p:cNvPicPr>
          <p:nvPr/>
        </p:nvPicPr>
        <p:blipFill>
          <a:blip r:embed="rId2" cstate="print"/>
          <a:stretch>
            <a:fillRect/>
          </a:stretch>
        </p:blipFill>
        <p:spPr bwMode="auto">
          <a:xfrm>
            <a:off x="4419599" y="5562600"/>
            <a:ext cx="7495089" cy="1143000"/>
          </a:xfrm>
          <a:prstGeom prst="rect">
            <a:avLst/>
          </a:prstGeom>
          <a:noFill/>
        </p:spPr>
      </p:pic>
      <p:sp>
        <p:nvSpPr>
          <p:cNvPr id="43" name="Title 7">
            <a:extLst>
              <a:ext uri="{FF2B5EF4-FFF2-40B4-BE49-F238E27FC236}">
                <a16:creationId xmlns:a16="http://schemas.microsoft.com/office/drawing/2014/main" id="{4DAB82B6-F53B-4FF3-B79E-1D1D9CAEC40B}"/>
              </a:ext>
            </a:extLst>
          </p:cNvPr>
          <p:cNvSpPr>
            <a:spLocks noGrp="1"/>
          </p:cNvSpPr>
          <p:nvPr>
            <p:ph type="title"/>
          </p:nvPr>
        </p:nvSpPr>
        <p:spPr>
          <a:xfrm>
            <a:off x="457200" y="2362200"/>
            <a:ext cx="3124200" cy="1219200"/>
          </a:xfrm>
        </p:spPr>
        <p:txBody>
          <a:bodyPr vert="horz" lIns="91440" tIns="45720" rIns="91440" bIns="45720" rtlCol="0" anchor="ctr">
            <a:noAutofit/>
          </a:bodyPr>
          <a:lstStyle/>
          <a:p>
            <a:pPr algn="l"/>
            <a:r>
              <a:rPr lang="en-US" sz="3600" b="1" dirty="0">
                <a:solidFill>
                  <a:schemeClr val="bg1"/>
                </a:solidFill>
              </a:rPr>
              <a:t>SBUF Register</a:t>
            </a:r>
          </a:p>
        </p:txBody>
      </p:sp>
      <p:sp>
        <p:nvSpPr>
          <p:cNvPr id="45" name="Title 7">
            <a:extLst>
              <a:ext uri="{FF2B5EF4-FFF2-40B4-BE49-F238E27FC236}">
                <a16:creationId xmlns:a16="http://schemas.microsoft.com/office/drawing/2014/main" id="{C2A8601D-B22E-4947-963E-4EFA1EE70639}"/>
              </a:ext>
            </a:extLst>
          </p:cNvPr>
          <p:cNvSpPr txBox="1">
            <a:spLocks/>
          </p:cNvSpPr>
          <p:nvPr/>
        </p:nvSpPr>
        <p:spPr>
          <a:xfrm>
            <a:off x="76200" y="76200"/>
            <a:ext cx="9296400"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latin typeface="+mn-lt"/>
              </a:rPr>
              <a:t>8051 Serial Communication</a:t>
            </a:r>
          </a:p>
        </p:txBody>
      </p:sp>
    </p:spTree>
    <p:extLst>
      <p:ext uri="{BB962C8B-B14F-4D97-AF65-F5344CB8AC3E}">
        <p14:creationId xmlns:p14="http://schemas.microsoft.com/office/powerpoint/2010/main" val="2142916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18AACC2-4A7A-4F6A-A2C0-B7082C88AA9F}"/>
              </a:ext>
            </a:extLst>
          </p:cNvPr>
          <p:cNvSpPr txBox="1">
            <a:spLocks/>
          </p:cNvSpPr>
          <p:nvPr/>
        </p:nvSpPr>
        <p:spPr>
          <a:xfrm>
            <a:off x="76199" y="76200"/>
            <a:ext cx="9654315" cy="457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latin typeface="+mn-lt"/>
              </a:rPr>
              <a:t>8051 Serial Communication</a:t>
            </a:r>
          </a:p>
        </p:txBody>
      </p:sp>
      <p:grpSp>
        <p:nvGrpSpPr>
          <p:cNvPr id="34" name="Group 33">
            <a:extLst>
              <a:ext uri="{FF2B5EF4-FFF2-40B4-BE49-F238E27FC236}">
                <a16:creationId xmlns:a16="http://schemas.microsoft.com/office/drawing/2014/main" id="{EBC44964-1F3A-41FB-9206-9A33F1882662}"/>
              </a:ext>
            </a:extLst>
          </p:cNvPr>
          <p:cNvGrpSpPr/>
          <p:nvPr/>
        </p:nvGrpSpPr>
        <p:grpSpPr>
          <a:xfrm>
            <a:off x="2461485" y="1348720"/>
            <a:ext cx="7269030" cy="1534873"/>
            <a:chOff x="2286000" y="1348720"/>
            <a:chExt cx="7269030" cy="1534873"/>
          </a:xfrm>
        </p:grpSpPr>
        <p:sp>
          <p:nvSpPr>
            <p:cNvPr id="6" name="Rectangle 5">
              <a:extLst>
                <a:ext uri="{FF2B5EF4-FFF2-40B4-BE49-F238E27FC236}">
                  <a16:creationId xmlns:a16="http://schemas.microsoft.com/office/drawing/2014/main" id="{9116EC72-AAFA-47AB-9D51-4CBA4A6916D0}"/>
                </a:ext>
              </a:extLst>
            </p:cNvPr>
            <p:cNvSpPr>
              <a:spLocks noChangeArrowheads="1"/>
            </p:cNvSpPr>
            <p:nvPr/>
          </p:nvSpPr>
          <p:spPr bwMode="auto">
            <a:xfrm>
              <a:off x="2286000" y="1348720"/>
              <a:ext cx="7269030" cy="1534873"/>
            </a:xfrm>
            <a:prstGeom prst="rect">
              <a:avLst/>
            </a:prstGeom>
            <a:gradFill flip="none" rotWithShape="1">
              <a:gsLst>
                <a:gs pos="0">
                  <a:schemeClr val="tx2">
                    <a:lumMod val="60000"/>
                    <a:lumOff val="40000"/>
                    <a:tint val="66000"/>
                    <a:satMod val="160000"/>
                  </a:schemeClr>
                </a:gs>
                <a:gs pos="50000">
                  <a:schemeClr val="tx2">
                    <a:lumMod val="60000"/>
                    <a:lumOff val="40000"/>
                    <a:tint val="44500"/>
                    <a:satMod val="160000"/>
                  </a:schemeClr>
                </a:gs>
                <a:gs pos="100000">
                  <a:schemeClr val="tx2">
                    <a:lumMod val="60000"/>
                    <a:lumOff val="40000"/>
                    <a:tint val="23500"/>
                    <a:satMod val="160000"/>
                  </a:schemeClr>
                </a:gs>
              </a:gsLst>
              <a:lin ang="13500000" scaled="1"/>
              <a:tileRect/>
            </a:gradFill>
            <a:ln w="28575">
              <a:solidFill>
                <a:srgbClr val="00B0F0"/>
              </a:solidFill>
              <a:miter lim="800000"/>
              <a:headEnd type="none" w="sm" len="sm"/>
              <a:tailEnd type="none" w="sm" len="sm"/>
            </a:ln>
          </p:spPr>
          <p:txBody>
            <a:bodyPr wrap="none" anchor="ctr"/>
            <a:lstStyle/>
            <a:p>
              <a:r>
                <a:rPr lang="en-US" sz="2400" dirty="0" smtClean="0"/>
                <a:t> </a:t>
              </a:r>
              <a:r>
                <a:rPr lang="en-US" sz="2400" dirty="0"/>
                <a:t>SM0 </a:t>
              </a:r>
              <a:r>
                <a:rPr lang="en-US" sz="2400" dirty="0" smtClean="0"/>
                <a:t>  </a:t>
              </a:r>
              <a:r>
                <a:rPr lang="en-US" sz="2400" dirty="0"/>
                <a:t>SM1 </a:t>
              </a:r>
              <a:r>
                <a:rPr lang="en-US" sz="2400" dirty="0" smtClean="0"/>
                <a:t>SM2   </a:t>
              </a:r>
              <a:r>
                <a:rPr lang="en-US" sz="2400" dirty="0"/>
                <a:t>REN </a:t>
              </a:r>
              <a:r>
                <a:rPr lang="en-US" sz="2400" dirty="0" smtClean="0"/>
                <a:t> TB8  </a:t>
              </a:r>
              <a:r>
                <a:rPr lang="en-US" sz="2400" dirty="0"/>
                <a:t>RB8  </a:t>
              </a:r>
              <a:r>
                <a:rPr lang="en-US" sz="2400" dirty="0" smtClean="0"/>
                <a:t>TI  RI</a:t>
              </a:r>
              <a:endParaRPr lang="en-US" sz="2400" dirty="0"/>
            </a:p>
          </p:txBody>
        </p:sp>
        <p:sp>
          <p:nvSpPr>
            <p:cNvPr id="7" name="Line 6">
              <a:extLst>
                <a:ext uri="{FF2B5EF4-FFF2-40B4-BE49-F238E27FC236}">
                  <a16:creationId xmlns:a16="http://schemas.microsoft.com/office/drawing/2014/main" id="{3DA132B4-67A6-457E-913B-DA0AE1D6C410}"/>
                </a:ext>
              </a:extLst>
            </p:cNvPr>
            <p:cNvSpPr>
              <a:spLocks noChangeShapeType="1"/>
            </p:cNvSpPr>
            <p:nvPr/>
          </p:nvSpPr>
          <p:spPr bwMode="auto">
            <a:xfrm>
              <a:off x="3194629"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8" name="Line 7">
              <a:extLst>
                <a:ext uri="{FF2B5EF4-FFF2-40B4-BE49-F238E27FC236}">
                  <a16:creationId xmlns:a16="http://schemas.microsoft.com/office/drawing/2014/main" id="{762CCF6F-8015-466F-B5B4-A503D326C65A}"/>
                </a:ext>
              </a:extLst>
            </p:cNvPr>
            <p:cNvSpPr>
              <a:spLocks noChangeShapeType="1"/>
            </p:cNvSpPr>
            <p:nvPr/>
          </p:nvSpPr>
          <p:spPr bwMode="auto">
            <a:xfrm>
              <a:off x="4206138"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9" name="Line 8">
              <a:extLst>
                <a:ext uri="{FF2B5EF4-FFF2-40B4-BE49-F238E27FC236}">
                  <a16:creationId xmlns:a16="http://schemas.microsoft.com/office/drawing/2014/main" id="{5C18B800-D5DA-4589-955E-99FF75A95130}"/>
                </a:ext>
              </a:extLst>
            </p:cNvPr>
            <p:cNvSpPr>
              <a:spLocks noChangeShapeType="1"/>
            </p:cNvSpPr>
            <p:nvPr/>
          </p:nvSpPr>
          <p:spPr bwMode="auto">
            <a:xfrm>
              <a:off x="5177588"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10" name="Line 9">
              <a:extLst>
                <a:ext uri="{FF2B5EF4-FFF2-40B4-BE49-F238E27FC236}">
                  <a16:creationId xmlns:a16="http://schemas.microsoft.com/office/drawing/2014/main" id="{9DC38868-D534-4CC8-B714-A5E630E8BE67}"/>
                </a:ext>
              </a:extLst>
            </p:cNvPr>
            <p:cNvSpPr>
              <a:spLocks noChangeShapeType="1"/>
            </p:cNvSpPr>
            <p:nvPr/>
          </p:nvSpPr>
          <p:spPr bwMode="auto">
            <a:xfrm>
              <a:off x="6250098"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11" name="Line 10">
              <a:extLst>
                <a:ext uri="{FF2B5EF4-FFF2-40B4-BE49-F238E27FC236}">
                  <a16:creationId xmlns:a16="http://schemas.microsoft.com/office/drawing/2014/main" id="{75CF6BA3-1C09-4DC3-8945-CBB6D16EF10D}"/>
                </a:ext>
              </a:extLst>
            </p:cNvPr>
            <p:cNvSpPr>
              <a:spLocks noChangeShapeType="1"/>
            </p:cNvSpPr>
            <p:nvPr/>
          </p:nvSpPr>
          <p:spPr bwMode="auto">
            <a:xfrm>
              <a:off x="7158727"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12" name="Line 11">
              <a:extLst>
                <a:ext uri="{FF2B5EF4-FFF2-40B4-BE49-F238E27FC236}">
                  <a16:creationId xmlns:a16="http://schemas.microsoft.com/office/drawing/2014/main" id="{A0C8326F-09A3-49A1-A316-00087488695F}"/>
                </a:ext>
              </a:extLst>
            </p:cNvPr>
            <p:cNvSpPr>
              <a:spLocks noChangeShapeType="1"/>
            </p:cNvSpPr>
            <p:nvPr/>
          </p:nvSpPr>
          <p:spPr bwMode="auto">
            <a:xfrm>
              <a:off x="8151117" y="1348720"/>
              <a:ext cx="0" cy="1534873"/>
            </a:xfrm>
            <a:prstGeom prst="line">
              <a:avLst/>
            </a:prstGeom>
            <a:noFill/>
            <a:ln w="28575">
              <a:solidFill>
                <a:srgbClr val="00B0F0"/>
              </a:solidFill>
              <a:round/>
              <a:headEnd type="none" w="sm" len="sm"/>
              <a:tailEnd type="none" w="sm" len="sm"/>
            </a:ln>
          </p:spPr>
          <p:txBody>
            <a:bodyPr/>
            <a:lstStyle/>
            <a:p>
              <a:endParaRPr lang="en-IN"/>
            </a:p>
          </p:txBody>
        </p:sp>
        <p:sp>
          <p:nvSpPr>
            <p:cNvPr id="13" name="Line 12">
              <a:extLst>
                <a:ext uri="{FF2B5EF4-FFF2-40B4-BE49-F238E27FC236}">
                  <a16:creationId xmlns:a16="http://schemas.microsoft.com/office/drawing/2014/main" id="{7796D46E-16E6-4D7A-AB8D-F35562364455}"/>
                </a:ext>
              </a:extLst>
            </p:cNvPr>
            <p:cNvSpPr>
              <a:spLocks noChangeShapeType="1"/>
            </p:cNvSpPr>
            <p:nvPr/>
          </p:nvSpPr>
          <p:spPr bwMode="auto">
            <a:xfrm>
              <a:off x="8812103" y="1348720"/>
              <a:ext cx="0" cy="1534873"/>
            </a:xfrm>
            <a:prstGeom prst="line">
              <a:avLst/>
            </a:prstGeom>
            <a:noFill/>
            <a:ln w="28575">
              <a:solidFill>
                <a:srgbClr val="00B0F0"/>
              </a:solidFill>
              <a:round/>
              <a:headEnd type="none" w="sm" len="sm"/>
              <a:tailEnd type="none" w="sm" len="sm"/>
            </a:ln>
          </p:spPr>
          <p:txBody>
            <a:bodyPr/>
            <a:lstStyle/>
            <a:p>
              <a:endParaRPr lang="en-IN"/>
            </a:p>
          </p:txBody>
        </p:sp>
      </p:grpSp>
      <p:sp>
        <p:nvSpPr>
          <p:cNvPr id="14" name="Line 14">
            <a:extLst>
              <a:ext uri="{FF2B5EF4-FFF2-40B4-BE49-F238E27FC236}">
                <a16:creationId xmlns:a16="http://schemas.microsoft.com/office/drawing/2014/main" id="{130A4F22-362C-41BC-8504-188B472E3677}"/>
              </a:ext>
            </a:extLst>
          </p:cNvPr>
          <p:cNvSpPr>
            <a:spLocks noChangeShapeType="1"/>
          </p:cNvSpPr>
          <p:nvPr/>
        </p:nvSpPr>
        <p:spPr bwMode="auto">
          <a:xfrm>
            <a:off x="2779432" y="2883593"/>
            <a:ext cx="0" cy="340040"/>
          </a:xfrm>
          <a:prstGeom prst="line">
            <a:avLst/>
          </a:prstGeom>
          <a:noFill/>
          <a:ln w="28575">
            <a:solidFill>
              <a:srgbClr val="92D050"/>
            </a:solidFill>
            <a:round/>
            <a:headEnd type="none" w="sm" len="sm"/>
            <a:tailEnd type="none" w="sm" len="sm"/>
          </a:ln>
        </p:spPr>
        <p:txBody>
          <a:bodyPr/>
          <a:lstStyle/>
          <a:p>
            <a:endParaRPr lang="en-IN"/>
          </a:p>
        </p:txBody>
      </p:sp>
      <p:sp>
        <p:nvSpPr>
          <p:cNvPr id="15" name="Line 15">
            <a:extLst>
              <a:ext uri="{FF2B5EF4-FFF2-40B4-BE49-F238E27FC236}">
                <a16:creationId xmlns:a16="http://schemas.microsoft.com/office/drawing/2014/main" id="{BD4ACD9F-D843-40CB-AA1C-46CC1D0F9630}"/>
              </a:ext>
            </a:extLst>
          </p:cNvPr>
          <p:cNvSpPr>
            <a:spLocks noChangeShapeType="1"/>
          </p:cNvSpPr>
          <p:nvPr/>
        </p:nvSpPr>
        <p:spPr bwMode="auto">
          <a:xfrm>
            <a:off x="2779432" y="3223633"/>
            <a:ext cx="908629" cy="0"/>
          </a:xfrm>
          <a:prstGeom prst="line">
            <a:avLst/>
          </a:prstGeom>
          <a:noFill/>
          <a:ln w="28575">
            <a:solidFill>
              <a:srgbClr val="92D050"/>
            </a:solidFill>
            <a:round/>
            <a:headEnd type="none" w="sm" len="sm"/>
            <a:tailEnd type="none" w="sm" len="sm"/>
          </a:ln>
        </p:spPr>
        <p:txBody>
          <a:bodyPr/>
          <a:lstStyle/>
          <a:p>
            <a:endParaRPr lang="en-IN"/>
          </a:p>
        </p:txBody>
      </p:sp>
      <p:sp>
        <p:nvSpPr>
          <p:cNvPr id="16" name="Line 16">
            <a:extLst>
              <a:ext uri="{FF2B5EF4-FFF2-40B4-BE49-F238E27FC236}">
                <a16:creationId xmlns:a16="http://schemas.microsoft.com/office/drawing/2014/main" id="{1FC4F873-96D7-4C07-8039-CB81F32D6F28}"/>
              </a:ext>
            </a:extLst>
          </p:cNvPr>
          <p:cNvSpPr>
            <a:spLocks noChangeShapeType="1"/>
          </p:cNvSpPr>
          <p:nvPr/>
        </p:nvSpPr>
        <p:spPr bwMode="auto">
          <a:xfrm flipV="1">
            <a:off x="3688062" y="2883593"/>
            <a:ext cx="0" cy="340040"/>
          </a:xfrm>
          <a:prstGeom prst="line">
            <a:avLst/>
          </a:prstGeom>
          <a:noFill/>
          <a:ln w="28575">
            <a:solidFill>
              <a:srgbClr val="92D050"/>
            </a:solidFill>
            <a:round/>
            <a:headEnd type="none" w="sm" len="sm"/>
            <a:tailEnd type="none" w="sm" len="sm"/>
          </a:ln>
        </p:spPr>
        <p:txBody>
          <a:bodyPr/>
          <a:lstStyle/>
          <a:p>
            <a:endParaRPr lang="en-IN"/>
          </a:p>
        </p:txBody>
      </p:sp>
      <p:sp>
        <p:nvSpPr>
          <p:cNvPr id="17" name="Line 17">
            <a:extLst>
              <a:ext uri="{FF2B5EF4-FFF2-40B4-BE49-F238E27FC236}">
                <a16:creationId xmlns:a16="http://schemas.microsoft.com/office/drawing/2014/main" id="{12886B8F-58B2-4DC5-9F2E-C5BA4EDCD19D}"/>
              </a:ext>
            </a:extLst>
          </p:cNvPr>
          <p:cNvSpPr>
            <a:spLocks noChangeShapeType="1"/>
          </p:cNvSpPr>
          <p:nvPr/>
        </p:nvSpPr>
        <p:spPr bwMode="auto">
          <a:xfrm flipH="1">
            <a:off x="2779432" y="3223633"/>
            <a:ext cx="413345" cy="341918"/>
          </a:xfrm>
          <a:prstGeom prst="line">
            <a:avLst/>
          </a:prstGeom>
          <a:noFill/>
          <a:ln w="28575">
            <a:solidFill>
              <a:srgbClr val="92D050"/>
            </a:solidFill>
            <a:round/>
            <a:headEnd type="none" w="sm" len="sm"/>
            <a:tailEnd type="triangle" w="lg" len="lg"/>
          </a:ln>
        </p:spPr>
        <p:txBody>
          <a:bodyPr/>
          <a:lstStyle/>
          <a:p>
            <a:endParaRPr lang="en-IN"/>
          </a:p>
        </p:txBody>
      </p:sp>
      <p:sp>
        <p:nvSpPr>
          <p:cNvPr id="18" name="Rectangle 18">
            <a:extLst>
              <a:ext uri="{FF2B5EF4-FFF2-40B4-BE49-F238E27FC236}">
                <a16:creationId xmlns:a16="http://schemas.microsoft.com/office/drawing/2014/main" id="{8DF16DDE-03B5-4398-8FC9-E405206647F4}"/>
              </a:ext>
            </a:extLst>
          </p:cNvPr>
          <p:cNvSpPr>
            <a:spLocks noChangeArrowheads="1"/>
          </p:cNvSpPr>
          <p:nvPr/>
        </p:nvSpPr>
        <p:spPr bwMode="auto">
          <a:xfrm>
            <a:off x="1009128" y="5355923"/>
            <a:ext cx="3385053" cy="1021997"/>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dirty="0">
                <a:solidFill>
                  <a:schemeClr val="bg1"/>
                </a:solidFill>
              </a:rPr>
              <a:t>Enable Multiprocessor</a:t>
            </a:r>
          </a:p>
          <a:p>
            <a:pPr algn="ctr"/>
            <a:r>
              <a:rPr lang="en-US" sz="2000" dirty="0">
                <a:solidFill>
                  <a:schemeClr val="bg1"/>
                </a:solidFill>
              </a:rPr>
              <a:t>Communication Mode(make it 0)</a:t>
            </a:r>
          </a:p>
        </p:txBody>
      </p:sp>
      <p:sp>
        <p:nvSpPr>
          <p:cNvPr id="19" name="Rectangle 20">
            <a:extLst>
              <a:ext uri="{FF2B5EF4-FFF2-40B4-BE49-F238E27FC236}">
                <a16:creationId xmlns:a16="http://schemas.microsoft.com/office/drawing/2014/main" id="{75DB9510-4DBB-40B1-9B99-8E0946B322F7}"/>
              </a:ext>
            </a:extLst>
          </p:cNvPr>
          <p:cNvSpPr>
            <a:spLocks noChangeArrowheads="1"/>
          </p:cNvSpPr>
          <p:nvPr/>
        </p:nvSpPr>
        <p:spPr bwMode="auto">
          <a:xfrm>
            <a:off x="4432809" y="3734631"/>
            <a:ext cx="1982960" cy="1448454"/>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dirty="0">
                <a:solidFill>
                  <a:schemeClr val="bg1"/>
                </a:solidFill>
              </a:rPr>
              <a:t>Set to Enable</a:t>
            </a:r>
          </a:p>
          <a:p>
            <a:pPr algn="ctr"/>
            <a:r>
              <a:rPr lang="en-US" sz="2000" dirty="0">
                <a:solidFill>
                  <a:schemeClr val="bg1"/>
                </a:solidFill>
              </a:rPr>
              <a:t>Serial Data </a:t>
            </a:r>
          </a:p>
          <a:p>
            <a:pPr algn="ctr"/>
            <a:r>
              <a:rPr lang="en-US" sz="2000" dirty="0">
                <a:solidFill>
                  <a:schemeClr val="bg1"/>
                </a:solidFill>
              </a:rPr>
              <a:t>reception</a:t>
            </a:r>
          </a:p>
        </p:txBody>
      </p:sp>
      <p:sp>
        <p:nvSpPr>
          <p:cNvPr id="20" name="Line 21">
            <a:extLst>
              <a:ext uri="{FF2B5EF4-FFF2-40B4-BE49-F238E27FC236}">
                <a16:creationId xmlns:a16="http://schemas.microsoft.com/office/drawing/2014/main" id="{E74CAD36-CE8B-4556-89BF-553EE34683D6}"/>
              </a:ext>
            </a:extLst>
          </p:cNvPr>
          <p:cNvSpPr>
            <a:spLocks noChangeShapeType="1"/>
          </p:cNvSpPr>
          <p:nvPr/>
        </p:nvSpPr>
        <p:spPr bwMode="auto">
          <a:xfrm flipH="1">
            <a:off x="3999435" y="2889230"/>
            <a:ext cx="573584" cy="2451664"/>
          </a:xfrm>
          <a:prstGeom prst="line">
            <a:avLst/>
          </a:prstGeom>
          <a:noFill/>
          <a:ln w="28575">
            <a:solidFill>
              <a:srgbClr val="92D050"/>
            </a:solidFill>
            <a:round/>
            <a:headEnd type="none" w="sm" len="sm"/>
            <a:tailEnd type="triangle" w="lg" len="lg"/>
          </a:ln>
        </p:spPr>
        <p:txBody>
          <a:bodyPr/>
          <a:lstStyle/>
          <a:p>
            <a:endParaRPr lang="en-IN"/>
          </a:p>
        </p:txBody>
      </p:sp>
      <p:sp>
        <p:nvSpPr>
          <p:cNvPr id="21" name="Line 22">
            <a:extLst>
              <a:ext uri="{FF2B5EF4-FFF2-40B4-BE49-F238E27FC236}">
                <a16:creationId xmlns:a16="http://schemas.microsoft.com/office/drawing/2014/main" id="{5BE840C8-5CC6-4EE9-9A9E-90DBD9617B81}"/>
              </a:ext>
            </a:extLst>
          </p:cNvPr>
          <p:cNvSpPr>
            <a:spLocks noChangeShapeType="1"/>
          </p:cNvSpPr>
          <p:nvPr/>
        </p:nvSpPr>
        <p:spPr bwMode="auto">
          <a:xfrm>
            <a:off x="5671021" y="2883593"/>
            <a:ext cx="0" cy="851038"/>
          </a:xfrm>
          <a:prstGeom prst="line">
            <a:avLst/>
          </a:prstGeom>
          <a:noFill/>
          <a:ln w="28575">
            <a:solidFill>
              <a:srgbClr val="92D050"/>
            </a:solidFill>
            <a:round/>
            <a:headEnd type="none" w="sm" len="sm"/>
            <a:tailEnd type="triangle" w="lg" len="lg"/>
          </a:ln>
        </p:spPr>
        <p:txBody>
          <a:bodyPr/>
          <a:lstStyle/>
          <a:p>
            <a:endParaRPr lang="en-IN"/>
          </a:p>
        </p:txBody>
      </p:sp>
      <p:sp>
        <p:nvSpPr>
          <p:cNvPr id="22" name="Rectangle 23">
            <a:extLst>
              <a:ext uri="{FF2B5EF4-FFF2-40B4-BE49-F238E27FC236}">
                <a16:creationId xmlns:a16="http://schemas.microsoft.com/office/drawing/2014/main" id="{9329AAC6-4E79-43A9-A462-828D3417D607}"/>
              </a:ext>
            </a:extLst>
          </p:cNvPr>
          <p:cNvSpPr>
            <a:spLocks noChangeArrowheads="1"/>
          </p:cNvSpPr>
          <p:nvPr/>
        </p:nvSpPr>
        <p:spPr bwMode="auto">
          <a:xfrm>
            <a:off x="4587185" y="5340894"/>
            <a:ext cx="2973541" cy="1023875"/>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dirty="0">
                <a:solidFill>
                  <a:schemeClr val="bg1"/>
                </a:solidFill>
              </a:rPr>
              <a:t>9th Data Bit </a:t>
            </a:r>
          </a:p>
          <a:p>
            <a:pPr algn="ctr"/>
            <a:r>
              <a:rPr lang="en-US" sz="2000" dirty="0">
                <a:solidFill>
                  <a:schemeClr val="bg1"/>
                </a:solidFill>
              </a:rPr>
              <a:t>Sent in Mode 2,3(not widely </a:t>
            </a:r>
          </a:p>
          <a:p>
            <a:pPr algn="ctr"/>
            <a:r>
              <a:rPr lang="en-US" sz="2000" dirty="0">
                <a:solidFill>
                  <a:schemeClr val="bg1"/>
                </a:solidFill>
              </a:rPr>
              <a:t>used) </a:t>
            </a:r>
          </a:p>
        </p:txBody>
      </p:sp>
      <p:sp>
        <p:nvSpPr>
          <p:cNvPr id="23" name="Rectangle 24">
            <a:extLst>
              <a:ext uri="{FF2B5EF4-FFF2-40B4-BE49-F238E27FC236}">
                <a16:creationId xmlns:a16="http://schemas.microsoft.com/office/drawing/2014/main" id="{5B39FDB9-D0B7-4C94-ABAF-7290008A3EAD}"/>
              </a:ext>
            </a:extLst>
          </p:cNvPr>
          <p:cNvSpPr>
            <a:spLocks noChangeArrowheads="1"/>
          </p:cNvSpPr>
          <p:nvPr/>
        </p:nvSpPr>
        <p:spPr bwMode="auto">
          <a:xfrm>
            <a:off x="8077200" y="5509280"/>
            <a:ext cx="2594011" cy="119632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1600" dirty="0">
                <a:solidFill>
                  <a:schemeClr val="bg1"/>
                </a:solidFill>
              </a:rPr>
              <a:t>9th Data Bit </a:t>
            </a:r>
          </a:p>
          <a:p>
            <a:pPr algn="ctr"/>
            <a:r>
              <a:rPr lang="en-US" sz="1600" dirty="0">
                <a:solidFill>
                  <a:schemeClr val="bg1"/>
                </a:solidFill>
              </a:rPr>
              <a:t>Received in Mode 2,3 </a:t>
            </a:r>
          </a:p>
          <a:p>
            <a:pPr algn="ctr"/>
            <a:r>
              <a:rPr lang="en-US" sz="1600" dirty="0">
                <a:solidFill>
                  <a:schemeClr val="bg1"/>
                </a:solidFill>
              </a:rPr>
              <a:t>(not widely </a:t>
            </a:r>
          </a:p>
          <a:p>
            <a:pPr algn="ctr"/>
            <a:r>
              <a:rPr lang="en-US" sz="1600" dirty="0">
                <a:solidFill>
                  <a:schemeClr val="bg1"/>
                </a:solidFill>
              </a:rPr>
              <a:t>used) </a:t>
            </a:r>
          </a:p>
          <a:p>
            <a:pPr algn="ctr"/>
            <a:endParaRPr lang="en-US" sz="2000" dirty="0">
              <a:solidFill>
                <a:schemeClr val="bg1"/>
              </a:solidFill>
            </a:endParaRPr>
          </a:p>
        </p:txBody>
      </p:sp>
      <p:sp>
        <p:nvSpPr>
          <p:cNvPr id="24" name="Line 25">
            <a:extLst>
              <a:ext uri="{FF2B5EF4-FFF2-40B4-BE49-F238E27FC236}">
                <a16:creationId xmlns:a16="http://schemas.microsoft.com/office/drawing/2014/main" id="{45580389-C99D-4BE1-8AC3-7CB719304593}"/>
              </a:ext>
            </a:extLst>
          </p:cNvPr>
          <p:cNvSpPr>
            <a:spLocks noChangeShapeType="1"/>
          </p:cNvSpPr>
          <p:nvPr/>
        </p:nvSpPr>
        <p:spPr bwMode="auto">
          <a:xfrm>
            <a:off x="6703471" y="2883593"/>
            <a:ext cx="0" cy="2470452"/>
          </a:xfrm>
          <a:prstGeom prst="line">
            <a:avLst/>
          </a:prstGeom>
          <a:noFill/>
          <a:ln w="28575">
            <a:solidFill>
              <a:srgbClr val="92D050"/>
            </a:solidFill>
            <a:round/>
            <a:headEnd type="none" w="sm" len="sm"/>
            <a:tailEnd type="triangle" w="lg" len="lg"/>
          </a:ln>
        </p:spPr>
        <p:txBody>
          <a:bodyPr/>
          <a:lstStyle/>
          <a:p>
            <a:endParaRPr lang="en-IN"/>
          </a:p>
        </p:txBody>
      </p:sp>
      <p:sp>
        <p:nvSpPr>
          <p:cNvPr id="25" name="Line 26">
            <a:extLst>
              <a:ext uri="{FF2B5EF4-FFF2-40B4-BE49-F238E27FC236}">
                <a16:creationId xmlns:a16="http://schemas.microsoft.com/office/drawing/2014/main" id="{63BDEE8C-C654-45FC-A300-B7B0420166CB}"/>
              </a:ext>
            </a:extLst>
          </p:cNvPr>
          <p:cNvSpPr>
            <a:spLocks noChangeShapeType="1"/>
          </p:cNvSpPr>
          <p:nvPr/>
        </p:nvSpPr>
        <p:spPr bwMode="auto">
          <a:xfrm>
            <a:off x="7604816" y="2889230"/>
            <a:ext cx="213046" cy="2464816"/>
          </a:xfrm>
          <a:prstGeom prst="line">
            <a:avLst/>
          </a:prstGeom>
          <a:noFill/>
          <a:ln w="28575">
            <a:solidFill>
              <a:srgbClr val="92D050"/>
            </a:solidFill>
            <a:round/>
            <a:headEnd type="none" w="sm" len="sm"/>
            <a:tailEnd type="triangle" w="lg" len="lg"/>
          </a:ln>
        </p:spPr>
        <p:txBody>
          <a:bodyPr/>
          <a:lstStyle/>
          <a:p>
            <a:endParaRPr lang="en-IN"/>
          </a:p>
        </p:txBody>
      </p:sp>
      <p:sp>
        <p:nvSpPr>
          <p:cNvPr id="26" name="Rectangle 27">
            <a:extLst>
              <a:ext uri="{FF2B5EF4-FFF2-40B4-BE49-F238E27FC236}">
                <a16:creationId xmlns:a16="http://schemas.microsoft.com/office/drawing/2014/main" id="{C8611D64-C3B0-4F40-8AB2-42D77E7F876C}"/>
              </a:ext>
            </a:extLst>
          </p:cNvPr>
          <p:cNvSpPr>
            <a:spLocks noChangeArrowheads="1"/>
          </p:cNvSpPr>
          <p:nvPr/>
        </p:nvSpPr>
        <p:spPr bwMode="auto">
          <a:xfrm>
            <a:off x="7977320" y="4459798"/>
            <a:ext cx="3179290" cy="766498"/>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dirty="0">
                <a:solidFill>
                  <a:schemeClr val="bg1"/>
                </a:solidFill>
              </a:rPr>
              <a:t>Set when Stop bit </a:t>
            </a:r>
            <a:r>
              <a:rPr lang="en-US" sz="2000" dirty="0" err="1">
                <a:solidFill>
                  <a:schemeClr val="bg1"/>
                </a:solidFill>
              </a:rPr>
              <a:t>Txed</a:t>
            </a:r>
            <a:endParaRPr lang="en-US" sz="2000" dirty="0">
              <a:solidFill>
                <a:schemeClr val="bg1"/>
              </a:solidFill>
            </a:endParaRPr>
          </a:p>
        </p:txBody>
      </p:sp>
      <p:sp>
        <p:nvSpPr>
          <p:cNvPr id="27" name="Rectangle 28">
            <a:extLst>
              <a:ext uri="{FF2B5EF4-FFF2-40B4-BE49-F238E27FC236}">
                <a16:creationId xmlns:a16="http://schemas.microsoft.com/office/drawing/2014/main" id="{57F34D6B-3DFF-4FAB-8B71-E95204688CF2}"/>
              </a:ext>
            </a:extLst>
          </p:cNvPr>
          <p:cNvSpPr>
            <a:spLocks noChangeArrowheads="1"/>
          </p:cNvSpPr>
          <p:nvPr/>
        </p:nvSpPr>
        <p:spPr bwMode="auto">
          <a:xfrm>
            <a:off x="8682788" y="3223633"/>
            <a:ext cx="2436363" cy="1108416"/>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sz="2000" dirty="0">
                <a:solidFill>
                  <a:schemeClr val="bg1"/>
                </a:solidFill>
              </a:rPr>
              <a:t>Set when a</a:t>
            </a:r>
          </a:p>
          <a:p>
            <a:pPr algn="ctr"/>
            <a:r>
              <a:rPr lang="en-US" sz="2000" dirty="0">
                <a:solidFill>
                  <a:schemeClr val="bg1"/>
                </a:solidFill>
              </a:rPr>
              <a:t> Character received</a:t>
            </a:r>
          </a:p>
        </p:txBody>
      </p:sp>
      <p:sp>
        <p:nvSpPr>
          <p:cNvPr id="28" name="Line 29">
            <a:extLst>
              <a:ext uri="{FF2B5EF4-FFF2-40B4-BE49-F238E27FC236}">
                <a16:creationId xmlns:a16="http://schemas.microsoft.com/office/drawing/2014/main" id="{CB503FBA-6583-461C-9893-5A7FF7DA7B66}"/>
              </a:ext>
            </a:extLst>
          </p:cNvPr>
          <p:cNvSpPr>
            <a:spLocks noChangeShapeType="1"/>
          </p:cNvSpPr>
          <p:nvPr/>
        </p:nvSpPr>
        <p:spPr bwMode="auto">
          <a:xfrm>
            <a:off x="8506162" y="2883593"/>
            <a:ext cx="0" cy="1619414"/>
          </a:xfrm>
          <a:prstGeom prst="line">
            <a:avLst/>
          </a:prstGeom>
          <a:noFill/>
          <a:ln w="28575">
            <a:solidFill>
              <a:srgbClr val="92D050"/>
            </a:solidFill>
            <a:round/>
            <a:headEnd type="none" w="sm" len="sm"/>
            <a:tailEnd type="triangle" w="lg" len="lg"/>
          </a:ln>
        </p:spPr>
        <p:txBody>
          <a:bodyPr/>
          <a:lstStyle/>
          <a:p>
            <a:endParaRPr lang="en-IN"/>
          </a:p>
        </p:txBody>
      </p:sp>
      <p:sp>
        <p:nvSpPr>
          <p:cNvPr id="29" name="Line 30">
            <a:extLst>
              <a:ext uri="{FF2B5EF4-FFF2-40B4-BE49-F238E27FC236}">
                <a16:creationId xmlns:a16="http://schemas.microsoft.com/office/drawing/2014/main" id="{9BA0958D-D350-4C75-B407-6144192B7AC2}"/>
              </a:ext>
            </a:extLst>
          </p:cNvPr>
          <p:cNvSpPr>
            <a:spLocks noChangeShapeType="1"/>
          </p:cNvSpPr>
          <p:nvPr/>
        </p:nvSpPr>
        <p:spPr bwMode="auto">
          <a:xfrm>
            <a:off x="9161685" y="2883593"/>
            <a:ext cx="0" cy="340040"/>
          </a:xfrm>
          <a:prstGeom prst="line">
            <a:avLst/>
          </a:prstGeom>
          <a:noFill/>
          <a:ln w="28575">
            <a:solidFill>
              <a:srgbClr val="92D050"/>
            </a:solidFill>
            <a:round/>
            <a:headEnd type="none" w="sm" len="sm"/>
            <a:tailEnd type="triangle" w="lg" len="lg"/>
          </a:ln>
        </p:spPr>
        <p:txBody>
          <a:bodyPr/>
          <a:lstStyle/>
          <a:p>
            <a:endParaRPr lang="en-IN"/>
          </a:p>
        </p:txBody>
      </p:sp>
      <p:pic>
        <p:nvPicPr>
          <p:cNvPr id="30" name="Picture 31">
            <a:extLst>
              <a:ext uri="{FF2B5EF4-FFF2-40B4-BE49-F238E27FC236}">
                <a16:creationId xmlns:a16="http://schemas.microsoft.com/office/drawing/2014/main" id="{EB0C2F0E-1156-42C0-980E-31B25AD6B032}"/>
              </a:ext>
            </a:extLst>
          </p:cNvPr>
          <p:cNvPicPr>
            <a:picLocks noChangeAspect="1" noChangeArrowheads="1"/>
          </p:cNvPicPr>
          <p:nvPr/>
        </p:nvPicPr>
        <p:blipFill>
          <a:blip r:embed="rId2" cstate="print"/>
          <a:srcRect/>
          <a:stretch>
            <a:fillRect/>
          </a:stretch>
        </p:blipFill>
        <p:spPr bwMode="auto">
          <a:xfrm>
            <a:off x="1295400" y="3565551"/>
            <a:ext cx="2560185" cy="1698318"/>
          </a:xfrm>
          <a:prstGeom prst="rect">
            <a:avLst/>
          </a:prstGeom>
          <a:noFill/>
          <a:ln w="9525">
            <a:noFill/>
            <a:miter lim="800000"/>
            <a:headEnd/>
            <a:tailEnd/>
          </a:ln>
        </p:spPr>
      </p:pic>
      <p:sp>
        <p:nvSpPr>
          <p:cNvPr id="33" name="TextBox 32">
            <a:extLst>
              <a:ext uri="{FF2B5EF4-FFF2-40B4-BE49-F238E27FC236}">
                <a16:creationId xmlns:a16="http://schemas.microsoft.com/office/drawing/2014/main" id="{EB988283-AAA5-43CD-9FDA-096CC3D055FF}"/>
              </a:ext>
            </a:extLst>
          </p:cNvPr>
          <p:cNvSpPr txBox="1"/>
          <p:nvPr/>
        </p:nvSpPr>
        <p:spPr>
          <a:xfrm>
            <a:off x="188005" y="679450"/>
            <a:ext cx="8799583"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SCON Register</a:t>
            </a:r>
            <a:endParaRPr lang="en-IN" dirty="0"/>
          </a:p>
        </p:txBody>
      </p:sp>
    </p:spTree>
    <p:extLst>
      <p:ext uri="{BB962C8B-B14F-4D97-AF65-F5344CB8AC3E}">
        <p14:creationId xmlns:p14="http://schemas.microsoft.com/office/powerpoint/2010/main" val="2398017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5">
            <a:extLst>
              <a:ext uri="{FF2B5EF4-FFF2-40B4-BE49-F238E27FC236}">
                <a16:creationId xmlns:a16="http://schemas.microsoft.com/office/drawing/2014/main" id="{0E4C4104-D339-438F-8611-7CBE90E4D282}"/>
              </a:ext>
            </a:extLst>
          </p:cNvPr>
          <p:cNvSpPr>
            <a:spLocks noGrp="1"/>
          </p:cNvSpPr>
          <p:nvPr>
            <p:ph type="title"/>
          </p:nvPr>
        </p:nvSpPr>
        <p:spPr>
          <a:xfrm>
            <a:off x="0" y="0"/>
            <a:ext cx="4953000" cy="683079"/>
          </a:xfrm>
        </p:spPr>
        <p:txBody>
          <a:bodyPr>
            <a:normAutofit fontScale="90000"/>
          </a:bodyPr>
          <a:lstStyle/>
          <a:p>
            <a:pPr algn="l" eaLnBrk="1" hangingPunct="1"/>
            <a:r>
              <a:rPr lang="en-US" dirty="0">
                <a:ea typeface="Calibri" pitchFamily="34" charset="0"/>
              </a:rPr>
              <a:t>8051 Timer/Counter</a:t>
            </a:r>
          </a:p>
        </p:txBody>
      </p:sp>
      <p:sp>
        <p:nvSpPr>
          <p:cNvPr id="5" name="Title 45">
            <a:extLst>
              <a:ext uri="{FF2B5EF4-FFF2-40B4-BE49-F238E27FC236}">
                <a16:creationId xmlns:a16="http://schemas.microsoft.com/office/drawing/2014/main" id="{500E4DFC-D904-4B09-816C-A6E4198D5467}"/>
              </a:ext>
            </a:extLst>
          </p:cNvPr>
          <p:cNvSpPr txBox="1">
            <a:spLocks/>
          </p:cNvSpPr>
          <p:nvPr/>
        </p:nvSpPr>
        <p:spPr>
          <a:xfrm>
            <a:off x="0" y="683079"/>
            <a:ext cx="1143000" cy="45992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solidFill>
                  <a:srgbClr val="FF0000"/>
                </a:solidFill>
                <a:ea typeface="Calibri" pitchFamily="34" charset="0"/>
              </a:rPr>
              <a:t>Timer</a:t>
            </a:r>
          </a:p>
        </p:txBody>
      </p:sp>
      <p:sp>
        <p:nvSpPr>
          <p:cNvPr id="6" name="TextBox 5">
            <a:extLst>
              <a:ext uri="{FF2B5EF4-FFF2-40B4-BE49-F238E27FC236}">
                <a16:creationId xmlns:a16="http://schemas.microsoft.com/office/drawing/2014/main" id="{EE4D9E33-6AD9-4101-BDC1-5ACD3F19A3E8}"/>
              </a:ext>
            </a:extLst>
          </p:cNvPr>
          <p:cNvSpPr txBox="1"/>
          <p:nvPr/>
        </p:nvSpPr>
        <p:spPr>
          <a:xfrm>
            <a:off x="76200" y="1219200"/>
            <a:ext cx="11811000" cy="5047536"/>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
            </a:pPr>
            <a:r>
              <a:rPr lang="en-US" sz="2800" dirty="0">
                <a:ea typeface="Calibri" pitchFamily="34" charset="0"/>
              </a:rPr>
              <a:t>If the counter is programed to be a timer, it will count the internal clock frequency of the 8051-oscillator divided by </a:t>
            </a:r>
            <a:r>
              <a:rPr lang="en-US" sz="2800" dirty="0">
                <a:solidFill>
                  <a:srgbClr val="FF0000"/>
                </a:solidFill>
                <a:ea typeface="Calibri" pitchFamily="34" charset="0"/>
              </a:rPr>
              <a:t>12.</a:t>
            </a:r>
          </a:p>
          <a:p>
            <a:pPr marL="457200" indent="-457200" algn="just">
              <a:lnSpc>
                <a:spcPct val="150000"/>
              </a:lnSpc>
              <a:buFont typeface="Wingdings" panose="05000000000000000000" pitchFamily="2" charset="2"/>
              <a:buChar char="§"/>
            </a:pPr>
            <a:r>
              <a:rPr lang="en-US" sz="2800" dirty="0">
                <a:ea typeface="Calibri" pitchFamily="34" charset="0"/>
              </a:rPr>
              <a:t>Ex: If the crystal frequency is </a:t>
            </a:r>
            <a:r>
              <a:rPr lang="en-US" sz="2800" dirty="0">
                <a:solidFill>
                  <a:srgbClr val="00B0F0"/>
                </a:solidFill>
                <a:ea typeface="Calibri" pitchFamily="34" charset="0"/>
              </a:rPr>
              <a:t>6 MHz</a:t>
            </a:r>
            <a:r>
              <a:rPr lang="en-US" sz="2800" dirty="0">
                <a:ea typeface="Calibri" pitchFamily="34" charset="0"/>
              </a:rPr>
              <a:t>, then the timer clock will have a frequency of </a:t>
            </a:r>
            <a:r>
              <a:rPr lang="en-US" sz="2800" dirty="0">
                <a:solidFill>
                  <a:srgbClr val="00B050"/>
                </a:solidFill>
                <a:ea typeface="Calibri" pitchFamily="34" charset="0"/>
              </a:rPr>
              <a:t>500 KHz</a:t>
            </a:r>
            <a:r>
              <a:rPr lang="en-US" sz="2800" dirty="0">
                <a:ea typeface="Calibri" pitchFamily="34" charset="0"/>
              </a:rPr>
              <a:t>.</a:t>
            </a:r>
          </a:p>
          <a:p>
            <a:pPr marL="457200" indent="-457200" algn="just">
              <a:lnSpc>
                <a:spcPct val="150000"/>
              </a:lnSpc>
              <a:buFont typeface="Wingdings" panose="05000000000000000000" pitchFamily="2" charset="2"/>
              <a:buChar char="§"/>
            </a:pPr>
            <a:r>
              <a:rPr lang="en-US" sz="2800" dirty="0">
                <a:ea typeface="Calibri" pitchFamily="34" charset="0"/>
              </a:rPr>
              <a:t> The oscillator clock pulse will reach the timer, if the </a:t>
            </a:r>
            <a:r>
              <a:rPr lang="en-US" sz="2800" dirty="0">
                <a:solidFill>
                  <a:srgbClr val="00B050"/>
                </a:solidFill>
                <a:ea typeface="Calibri" pitchFamily="34" charset="0"/>
              </a:rPr>
              <a:t>C/T</a:t>
            </a:r>
            <a:r>
              <a:rPr lang="en-US" sz="2800" dirty="0">
                <a:ea typeface="Calibri" pitchFamily="34" charset="0"/>
              </a:rPr>
              <a:t> bit in the TMOD must be </a:t>
            </a:r>
            <a:r>
              <a:rPr lang="en-US" sz="2800" dirty="0">
                <a:solidFill>
                  <a:srgbClr val="FF0000"/>
                </a:solidFill>
                <a:ea typeface="Calibri" pitchFamily="34" charset="0"/>
              </a:rPr>
              <a:t>‘0’</a:t>
            </a:r>
            <a:r>
              <a:rPr lang="en-US" sz="2800" dirty="0">
                <a:ea typeface="Calibri" pitchFamily="34" charset="0"/>
              </a:rPr>
              <a:t>, </a:t>
            </a:r>
            <a:r>
              <a:rPr lang="en-US" sz="2800" dirty="0">
                <a:solidFill>
                  <a:srgbClr val="00B050"/>
                </a:solidFill>
                <a:ea typeface="Calibri" pitchFamily="34" charset="0"/>
              </a:rPr>
              <a:t>TR</a:t>
            </a:r>
            <a:r>
              <a:rPr lang="en-US" sz="2800" baseline="-25000" dirty="0">
                <a:solidFill>
                  <a:srgbClr val="00B050"/>
                </a:solidFill>
                <a:ea typeface="Calibri" pitchFamily="34" charset="0"/>
              </a:rPr>
              <a:t>X</a:t>
            </a:r>
            <a:r>
              <a:rPr lang="en-US" sz="2800" dirty="0">
                <a:solidFill>
                  <a:srgbClr val="00B050"/>
                </a:solidFill>
                <a:ea typeface="Calibri" pitchFamily="34" charset="0"/>
              </a:rPr>
              <a:t> </a:t>
            </a:r>
            <a:r>
              <a:rPr lang="en-US" sz="2800" dirty="0">
                <a:ea typeface="Calibri" pitchFamily="34" charset="0"/>
              </a:rPr>
              <a:t>in the TCON must be </a:t>
            </a:r>
            <a:r>
              <a:rPr lang="en-US" sz="2800" dirty="0">
                <a:solidFill>
                  <a:srgbClr val="FF0000"/>
                </a:solidFill>
                <a:ea typeface="Calibri" pitchFamily="34" charset="0"/>
              </a:rPr>
              <a:t>1</a:t>
            </a:r>
            <a:r>
              <a:rPr lang="en-US" sz="2800" dirty="0">
                <a:ea typeface="Calibri" pitchFamily="34" charset="0"/>
              </a:rPr>
              <a:t>(timer run) and  the </a:t>
            </a:r>
            <a:r>
              <a:rPr lang="en-US" sz="2800" dirty="0">
                <a:solidFill>
                  <a:srgbClr val="00B050"/>
                </a:solidFill>
                <a:ea typeface="Calibri" pitchFamily="34" charset="0"/>
              </a:rPr>
              <a:t>gate</a:t>
            </a:r>
            <a:r>
              <a:rPr lang="en-US" sz="2800" dirty="0">
                <a:ea typeface="Calibri" pitchFamily="34" charset="0"/>
              </a:rPr>
              <a:t> bit in the TMOD must be </a:t>
            </a:r>
            <a:r>
              <a:rPr lang="en-US" sz="2800" dirty="0">
                <a:solidFill>
                  <a:srgbClr val="FF0000"/>
                </a:solidFill>
                <a:ea typeface="Calibri" pitchFamily="34" charset="0"/>
              </a:rPr>
              <a:t>‘0’</a:t>
            </a:r>
            <a:r>
              <a:rPr lang="en-US" sz="2800" dirty="0">
                <a:ea typeface="Calibri" pitchFamily="34" charset="0"/>
              </a:rPr>
              <a:t> or external pin  </a:t>
            </a:r>
            <a:r>
              <a:rPr lang="en-US" sz="2800" dirty="0">
                <a:solidFill>
                  <a:srgbClr val="00B050"/>
                </a:solidFill>
                <a:ea typeface="Calibri" pitchFamily="34" charset="0"/>
              </a:rPr>
              <a:t>INT</a:t>
            </a:r>
            <a:r>
              <a:rPr lang="en-US" sz="2800" baseline="-25000" dirty="0">
                <a:solidFill>
                  <a:srgbClr val="00B050"/>
                </a:solidFill>
                <a:ea typeface="Calibri" pitchFamily="34" charset="0"/>
              </a:rPr>
              <a:t>X</a:t>
            </a:r>
            <a:r>
              <a:rPr lang="en-US" sz="2800" dirty="0">
                <a:ea typeface="Calibri" pitchFamily="34" charset="0"/>
              </a:rPr>
              <a:t> must be </a:t>
            </a:r>
            <a:r>
              <a:rPr lang="en-US" sz="2800" dirty="0">
                <a:solidFill>
                  <a:srgbClr val="FF0000"/>
                </a:solidFill>
                <a:ea typeface="Calibri" pitchFamily="34" charset="0"/>
              </a:rPr>
              <a:t>‘1’</a:t>
            </a:r>
          </a:p>
          <a:p>
            <a:pPr algn="just"/>
            <a:endParaRPr lang="en-IN" sz="2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7C14C92-8E11-4AF8-8A13-D00CCC542FBE}"/>
                  </a:ext>
                </a:extLst>
              </p14:cNvPr>
              <p14:cNvContentPartPr/>
              <p14:nvPr/>
            </p14:nvContentPartPr>
            <p14:xfrm>
              <a:off x="8988874" y="3980057"/>
              <a:ext cx="178200" cy="32040"/>
            </p14:xfrm>
          </p:contentPart>
        </mc:Choice>
        <mc:Fallback xmlns="">
          <p:pic>
            <p:nvPicPr>
              <p:cNvPr id="2" name="Ink 1">
                <a:extLst>
                  <a:ext uri="{FF2B5EF4-FFF2-40B4-BE49-F238E27FC236}">
                    <a16:creationId xmlns:a16="http://schemas.microsoft.com/office/drawing/2014/main" id="{F7C14C92-8E11-4AF8-8A13-D00CCC542FBE}"/>
                  </a:ext>
                </a:extLst>
              </p:cNvPr>
              <p:cNvPicPr/>
              <p:nvPr/>
            </p:nvPicPr>
            <p:blipFill>
              <a:blip r:embed="rId3"/>
              <a:stretch>
                <a:fillRect/>
              </a:stretch>
            </p:blipFill>
            <p:spPr>
              <a:xfrm>
                <a:off x="8970874" y="3962057"/>
                <a:ext cx="213840" cy="67680"/>
              </a:xfrm>
              <a:prstGeom prst="rect">
                <a:avLst/>
              </a:prstGeom>
            </p:spPr>
          </p:pic>
        </mc:Fallback>
      </mc:AlternateContent>
    </p:spTree>
    <p:extLst>
      <p:ext uri="{BB962C8B-B14F-4D97-AF65-F5344CB8AC3E}">
        <p14:creationId xmlns:p14="http://schemas.microsoft.com/office/powerpoint/2010/main" val="32214059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D45AD60-B882-9733-CCC2-16571393B5BE}"/>
              </a:ext>
            </a:extLst>
          </p:cNvPr>
          <p:cNvPicPr>
            <a:picLocks noGrp="1" noChangeAspect="1"/>
          </p:cNvPicPr>
          <p:nvPr>
            <p:ph idx="1"/>
          </p:nvPr>
        </p:nvPicPr>
        <p:blipFill rotWithShape="1">
          <a:blip r:embed="rId2"/>
          <a:srcRect r="3504" b="1"/>
          <a:stretch/>
        </p:blipFill>
        <p:spPr>
          <a:xfrm>
            <a:off x="-6588" y="10"/>
            <a:ext cx="12198588" cy="6857990"/>
          </a:xfrm>
          <a:prstGeom prst="rect">
            <a:avLst/>
          </a:prstGeom>
        </p:spPr>
      </p:pic>
    </p:spTree>
    <p:extLst>
      <p:ext uri="{BB962C8B-B14F-4D97-AF65-F5344CB8AC3E}">
        <p14:creationId xmlns:p14="http://schemas.microsoft.com/office/powerpoint/2010/main" val="37830091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52400" y="143896"/>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7" name="Content Placeholder 6">
            <a:extLst>
              <a:ext uri="{FF2B5EF4-FFF2-40B4-BE49-F238E27FC236}">
                <a16:creationId xmlns:a16="http://schemas.microsoft.com/office/drawing/2014/main" id="{60E1F5A4-CD4B-47EB-8D56-FF3343C149D2}"/>
              </a:ext>
            </a:extLst>
          </p:cNvPr>
          <p:cNvSpPr>
            <a:spLocks noGrp="1"/>
          </p:cNvSpPr>
          <p:nvPr>
            <p:ph idx="1"/>
          </p:nvPr>
        </p:nvSpPr>
        <p:spPr>
          <a:xfrm>
            <a:off x="3990539" y="892119"/>
            <a:ext cx="7896661" cy="5356281"/>
          </a:xfrm>
        </p:spPr>
        <p:txBody>
          <a:bodyPr vert="horz" lIns="91440" tIns="45720" rIns="91440" bIns="45720" rtlCol="0" anchor="ctr">
            <a:normAutofit/>
          </a:bodyPr>
          <a:lstStyle/>
          <a:p>
            <a:pPr marL="0" indent="0" algn="just">
              <a:lnSpc>
                <a:spcPct val="90000"/>
              </a:lnSpc>
              <a:buNone/>
            </a:pPr>
            <a:r>
              <a:rPr lang="en-US" dirty="0"/>
              <a:t>The Serial Port in Mode-0 has the following features:</a:t>
            </a:r>
          </a:p>
          <a:p>
            <a:pPr marL="0" indent="-228600" algn="just">
              <a:lnSpc>
                <a:spcPct val="90000"/>
              </a:lnSpc>
            </a:pPr>
            <a:endParaRPr lang="en-US" dirty="0"/>
          </a:p>
          <a:p>
            <a:pPr marL="400050" lvl="1" indent="-228600" algn="just">
              <a:lnSpc>
                <a:spcPct val="90000"/>
              </a:lnSpc>
              <a:spcBef>
                <a:spcPct val="0"/>
              </a:spcBef>
              <a:spcAft>
                <a:spcPts val="3000"/>
              </a:spcAft>
            </a:pPr>
            <a:r>
              <a:rPr lang="en-US" dirty="0"/>
              <a:t> Serial data </a:t>
            </a:r>
            <a:r>
              <a:rPr lang="en-US" b="1" dirty="0">
                <a:solidFill>
                  <a:srgbClr val="00B0F0"/>
                </a:solidFill>
              </a:rPr>
              <a:t>enters and exits through </a:t>
            </a:r>
            <a:r>
              <a:rPr lang="en-US" b="1" dirty="0">
                <a:solidFill>
                  <a:srgbClr val="FF0000"/>
                </a:solidFill>
              </a:rPr>
              <a:t>RXD</a:t>
            </a:r>
          </a:p>
          <a:p>
            <a:pPr marL="400050" lvl="1" indent="-228600" algn="just">
              <a:lnSpc>
                <a:spcPct val="90000"/>
              </a:lnSpc>
              <a:spcBef>
                <a:spcPct val="0"/>
              </a:spcBef>
              <a:spcAft>
                <a:spcPts val="3000"/>
              </a:spcAft>
            </a:pPr>
            <a:r>
              <a:rPr lang="en-US" dirty="0"/>
              <a:t> </a:t>
            </a:r>
            <a:r>
              <a:rPr lang="en-US" b="1" dirty="0">
                <a:solidFill>
                  <a:srgbClr val="FF0000"/>
                </a:solidFill>
              </a:rPr>
              <a:t>TXD</a:t>
            </a:r>
            <a:r>
              <a:rPr lang="en-US" dirty="0"/>
              <a:t> outputs the </a:t>
            </a:r>
            <a:r>
              <a:rPr lang="en-US" b="1" dirty="0">
                <a:solidFill>
                  <a:srgbClr val="FF0000"/>
                </a:solidFill>
              </a:rPr>
              <a:t>clock</a:t>
            </a:r>
          </a:p>
          <a:p>
            <a:pPr marL="400050" lvl="1" indent="-228600" algn="just">
              <a:lnSpc>
                <a:spcPct val="90000"/>
              </a:lnSpc>
              <a:spcBef>
                <a:spcPct val="0"/>
              </a:spcBef>
              <a:spcAft>
                <a:spcPts val="3000"/>
              </a:spcAft>
            </a:pPr>
            <a:r>
              <a:rPr lang="en-US" dirty="0"/>
              <a:t> 8 bits are transmitted / received</a:t>
            </a:r>
          </a:p>
          <a:p>
            <a:pPr marL="400050" lvl="1" indent="-228600" algn="just">
              <a:lnSpc>
                <a:spcPct val="90000"/>
              </a:lnSpc>
              <a:spcBef>
                <a:spcPct val="0"/>
              </a:spcBef>
              <a:spcAft>
                <a:spcPts val="3000"/>
              </a:spcAft>
            </a:pPr>
            <a:r>
              <a:rPr lang="en-US" dirty="0"/>
              <a:t> The baud rate is fixed at </a:t>
            </a:r>
            <a:r>
              <a:rPr lang="en-US" dirty="0">
                <a:solidFill>
                  <a:srgbClr val="FF0000"/>
                </a:solidFill>
              </a:rPr>
              <a:t>(1/12) </a:t>
            </a:r>
            <a:r>
              <a:rPr lang="en-US" dirty="0"/>
              <a:t>of the oscillator frequency</a:t>
            </a:r>
          </a:p>
          <a:p>
            <a:pPr marL="0" indent="-228600" algn="just">
              <a:lnSpc>
                <a:spcPct val="90000"/>
              </a:lnSpc>
            </a:pPr>
            <a:endParaRPr lang="en-US" dirty="0"/>
          </a:p>
        </p:txBody>
      </p:sp>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0</a:t>
            </a:r>
          </a:p>
        </p:txBody>
      </p:sp>
    </p:spTree>
    <p:extLst>
      <p:ext uri="{BB962C8B-B14F-4D97-AF65-F5344CB8AC3E}">
        <p14:creationId xmlns:p14="http://schemas.microsoft.com/office/powerpoint/2010/main" val="36052938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52400" y="143896"/>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7" name="Content Placeholder 6">
            <a:extLst>
              <a:ext uri="{FF2B5EF4-FFF2-40B4-BE49-F238E27FC236}">
                <a16:creationId xmlns:a16="http://schemas.microsoft.com/office/drawing/2014/main" id="{60E1F5A4-CD4B-47EB-8D56-FF3343C149D2}"/>
              </a:ext>
            </a:extLst>
          </p:cNvPr>
          <p:cNvSpPr>
            <a:spLocks noGrp="1"/>
          </p:cNvSpPr>
          <p:nvPr>
            <p:ph idx="1"/>
          </p:nvPr>
        </p:nvSpPr>
        <p:spPr>
          <a:xfrm>
            <a:off x="4006149" y="892119"/>
            <a:ext cx="7896661" cy="5965881"/>
          </a:xfrm>
        </p:spPr>
        <p:txBody>
          <a:bodyPr vert="horz" lIns="91440" tIns="45720" rIns="91440" bIns="45720" rtlCol="0" anchor="ctr">
            <a:normAutofit/>
          </a:bodyPr>
          <a:lstStyle/>
          <a:p>
            <a:pPr marL="0" indent="0" algn="just">
              <a:lnSpc>
                <a:spcPct val="90000"/>
              </a:lnSpc>
              <a:buNone/>
            </a:pPr>
            <a:r>
              <a:rPr lang="en-US" dirty="0"/>
              <a:t>The Serial Port in Mode-1 has the following features:</a:t>
            </a:r>
          </a:p>
          <a:p>
            <a:pPr marL="400050" lvl="1" indent="-228600" algn="just">
              <a:lnSpc>
                <a:spcPct val="120000"/>
              </a:lnSpc>
              <a:spcBef>
                <a:spcPct val="0"/>
              </a:spcBef>
            </a:pPr>
            <a:r>
              <a:rPr lang="en-US" dirty="0"/>
              <a:t>  Serial data </a:t>
            </a:r>
            <a:r>
              <a:rPr lang="en-US" dirty="0">
                <a:solidFill>
                  <a:srgbClr val="FF0000"/>
                </a:solidFill>
              </a:rPr>
              <a:t>enters through RXD</a:t>
            </a:r>
          </a:p>
          <a:p>
            <a:pPr marL="400050" lvl="1" indent="-228600" algn="just">
              <a:lnSpc>
                <a:spcPct val="120000"/>
              </a:lnSpc>
              <a:spcBef>
                <a:spcPct val="0"/>
              </a:spcBef>
            </a:pPr>
            <a:r>
              <a:rPr lang="en-US" dirty="0"/>
              <a:t> Serial data </a:t>
            </a:r>
            <a:r>
              <a:rPr lang="en-US" dirty="0">
                <a:solidFill>
                  <a:srgbClr val="00B0F0"/>
                </a:solidFill>
              </a:rPr>
              <a:t>exits through TXD</a:t>
            </a:r>
          </a:p>
          <a:p>
            <a:pPr marL="400050" lvl="1" indent="-228600" algn="just">
              <a:lnSpc>
                <a:spcPct val="120000"/>
              </a:lnSpc>
              <a:spcBef>
                <a:spcPct val="0"/>
              </a:spcBef>
            </a:pPr>
            <a:r>
              <a:rPr lang="en-US" dirty="0"/>
              <a:t> On receive, the stop bit goes into </a:t>
            </a:r>
            <a:r>
              <a:rPr lang="en-US" dirty="0">
                <a:solidFill>
                  <a:srgbClr val="00B0F0"/>
                </a:solidFill>
              </a:rPr>
              <a:t>RB8</a:t>
            </a:r>
            <a:r>
              <a:rPr lang="en-US" dirty="0"/>
              <a:t> in </a:t>
            </a:r>
            <a:r>
              <a:rPr lang="en-US" dirty="0">
                <a:solidFill>
                  <a:srgbClr val="00B0F0"/>
                </a:solidFill>
              </a:rPr>
              <a:t>SCON</a:t>
            </a:r>
          </a:p>
          <a:p>
            <a:pPr marL="400050" lvl="1" indent="-228600" algn="just">
              <a:lnSpc>
                <a:spcPct val="120000"/>
              </a:lnSpc>
              <a:spcBef>
                <a:spcPct val="0"/>
              </a:spcBef>
            </a:pPr>
            <a:r>
              <a:rPr lang="en-US" dirty="0"/>
              <a:t> </a:t>
            </a:r>
            <a:r>
              <a:rPr lang="en-US" dirty="0">
                <a:solidFill>
                  <a:srgbClr val="FF0000"/>
                </a:solidFill>
              </a:rPr>
              <a:t>10</a:t>
            </a:r>
            <a:r>
              <a:rPr lang="en-US" dirty="0"/>
              <a:t> bits are transmitted / received</a:t>
            </a:r>
          </a:p>
          <a:p>
            <a:pPr marL="800100" lvl="2" algn="just">
              <a:lnSpc>
                <a:spcPct val="120000"/>
              </a:lnSpc>
              <a:spcBef>
                <a:spcPct val="0"/>
              </a:spcBef>
            </a:pPr>
            <a:r>
              <a:rPr lang="en-US" dirty="0">
                <a:solidFill>
                  <a:schemeClr val="accent5">
                    <a:lumMod val="75000"/>
                  </a:schemeClr>
                </a:solidFill>
              </a:rPr>
              <a:t> </a:t>
            </a:r>
            <a:r>
              <a:rPr lang="en-US" sz="2800" dirty="0">
                <a:solidFill>
                  <a:schemeClr val="accent5">
                    <a:lumMod val="75000"/>
                  </a:schemeClr>
                </a:solidFill>
              </a:rPr>
              <a:t>Start bit (0)</a:t>
            </a:r>
          </a:p>
          <a:p>
            <a:pPr marL="800100" lvl="2" algn="just">
              <a:lnSpc>
                <a:spcPct val="120000"/>
              </a:lnSpc>
              <a:spcBef>
                <a:spcPct val="0"/>
              </a:spcBef>
            </a:pPr>
            <a:r>
              <a:rPr lang="en-US" sz="2800" dirty="0">
                <a:solidFill>
                  <a:schemeClr val="accent5">
                    <a:lumMod val="75000"/>
                  </a:schemeClr>
                </a:solidFill>
              </a:rPr>
              <a:t> Data bits (8)</a:t>
            </a:r>
          </a:p>
          <a:p>
            <a:pPr marL="800100" lvl="2" algn="just">
              <a:lnSpc>
                <a:spcPct val="120000"/>
              </a:lnSpc>
              <a:spcBef>
                <a:spcPct val="0"/>
              </a:spcBef>
            </a:pPr>
            <a:r>
              <a:rPr lang="en-US" sz="2800" dirty="0">
                <a:solidFill>
                  <a:schemeClr val="accent5">
                    <a:lumMod val="75000"/>
                  </a:schemeClr>
                </a:solidFill>
              </a:rPr>
              <a:t> Stop Bit (1)</a:t>
            </a:r>
          </a:p>
          <a:p>
            <a:pPr marL="400050" lvl="1" indent="-228600" algn="just">
              <a:lnSpc>
                <a:spcPct val="120000"/>
              </a:lnSpc>
              <a:spcBef>
                <a:spcPct val="0"/>
              </a:spcBef>
            </a:pPr>
            <a:r>
              <a:rPr lang="en-US" dirty="0"/>
              <a:t> Baud rate is determined by the </a:t>
            </a:r>
            <a:r>
              <a:rPr lang="en-US" dirty="0">
                <a:solidFill>
                  <a:srgbClr val="00B0F0"/>
                </a:solidFill>
              </a:rPr>
              <a:t>Timer 1 overflow rate.</a:t>
            </a:r>
          </a:p>
          <a:p>
            <a:pPr marL="0" indent="0" algn="just">
              <a:lnSpc>
                <a:spcPct val="90000"/>
              </a:lnSpc>
              <a:buNone/>
            </a:pPr>
            <a:endParaRPr lang="en-US" dirty="0"/>
          </a:p>
        </p:txBody>
      </p:sp>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1</a:t>
            </a:r>
          </a:p>
        </p:txBody>
      </p:sp>
    </p:spTree>
    <p:extLst>
      <p:ext uri="{BB962C8B-B14F-4D97-AF65-F5344CB8AC3E}">
        <p14:creationId xmlns:p14="http://schemas.microsoft.com/office/powerpoint/2010/main" val="8470283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52400" y="143896"/>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1</a:t>
            </a:r>
          </a:p>
        </p:txBody>
      </p:sp>
      <p:sp>
        <p:nvSpPr>
          <p:cNvPr id="2" name="TextBox 1">
            <a:extLst>
              <a:ext uri="{FF2B5EF4-FFF2-40B4-BE49-F238E27FC236}">
                <a16:creationId xmlns:a16="http://schemas.microsoft.com/office/drawing/2014/main" id="{D2B427E0-C571-4B1B-9F8B-6371D08B2900}"/>
              </a:ext>
            </a:extLst>
          </p:cNvPr>
          <p:cNvSpPr txBox="1"/>
          <p:nvPr/>
        </p:nvSpPr>
        <p:spPr>
          <a:xfrm>
            <a:off x="3886111" y="748223"/>
            <a:ext cx="8131717"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t>Baud rate is determined by the </a:t>
            </a:r>
            <a:r>
              <a:rPr lang="en-US" sz="2800" dirty="0">
                <a:solidFill>
                  <a:srgbClr val="00B0F0"/>
                </a:solidFill>
              </a:rPr>
              <a:t>Timer 1 overflow rate.</a:t>
            </a:r>
          </a:p>
          <a:p>
            <a:pPr marL="457200" indent="-457200" algn="just">
              <a:buFont typeface="Wingdings" panose="05000000000000000000" pitchFamily="2" charset="2"/>
              <a:buChar char="§"/>
            </a:pPr>
            <a:r>
              <a:rPr lang="en-IN" sz="2800" dirty="0"/>
              <a:t>Timer 1 is used in timer </a:t>
            </a:r>
            <a:r>
              <a:rPr lang="en-IN" sz="2800" dirty="0">
                <a:solidFill>
                  <a:srgbClr val="00B0F0"/>
                </a:solidFill>
              </a:rPr>
              <a:t>mode2</a:t>
            </a:r>
            <a:r>
              <a:rPr lang="en-IN" sz="2800" dirty="0"/>
              <a:t> (8-bit auto reload) to generate the baud frequency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317A2DE-2D45-4CA1-BC6C-8F88690BBEB1}"/>
                  </a:ext>
                </a:extLst>
              </p:cNvPr>
              <p:cNvSpPr txBox="1"/>
              <p:nvPr/>
            </p:nvSpPr>
            <p:spPr>
              <a:xfrm>
                <a:off x="5334000" y="2983505"/>
                <a:ext cx="4953000" cy="67409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𝑏𝑎𝑢𝑑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𝑆𝑀𝑂𝐷</m:t>
                              </m:r>
                            </m:sup>
                          </m:sSup>
                        </m:num>
                        <m:den>
                          <m:r>
                            <a:rPr lang="en-US" sz="2000" b="0" i="1" smtClean="0">
                              <a:latin typeface="Cambria Math" panose="02040503050406030204" pitchFamily="18" charset="0"/>
                            </a:rPr>
                            <m:t>32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𝑂𝑠𝑐𝑖𝑙𝑙𝑎𝑡𝑜𝑟</m:t>
                          </m:r>
                          <m:r>
                            <a:rPr lang="en-US" sz="2000" b="0" i="1" smtClean="0">
                              <a:latin typeface="Cambria Math" panose="02040503050406030204" pitchFamily="18" charset="0"/>
                            </a:rPr>
                            <m:t> </m:t>
                          </m:r>
                          <m:r>
                            <a:rPr lang="en-US" sz="2000" b="0" i="1" smtClean="0">
                              <a:latin typeface="Cambria Math" panose="02040503050406030204" pitchFamily="18" charset="0"/>
                            </a:rPr>
                            <m:t>𝐹𝑟𝑒𝑞𝑢𝑒𝑛𝑐𝑦</m:t>
                          </m:r>
                        </m:num>
                        <m:den>
                          <m:r>
                            <a:rPr lang="en-US" sz="2000" b="0" i="1" smtClean="0">
                              <a:latin typeface="Cambria Math" panose="02040503050406030204" pitchFamily="18" charset="0"/>
                            </a:rPr>
                            <m:t>12(256−</m:t>
                          </m:r>
                          <m:r>
                            <a:rPr lang="en-US" sz="2000" b="0" i="1" smtClean="0">
                              <a:latin typeface="Cambria Math" panose="02040503050406030204" pitchFamily="18" charset="0"/>
                            </a:rPr>
                            <m:t>𝑇𝐻</m:t>
                          </m:r>
                          <m:r>
                            <a:rPr lang="en-US" sz="2000" b="0" i="1" smtClean="0">
                              <a:latin typeface="Cambria Math" panose="02040503050406030204" pitchFamily="18" charset="0"/>
                            </a:rPr>
                            <m:t>1)</m:t>
                          </m:r>
                        </m:den>
                      </m:f>
                    </m:oMath>
                  </m:oMathPara>
                </a14:m>
                <a:endParaRPr lang="en-IN" sz="2000" dirty="0"/>
              </a:p>
            </p:txBody>
          </p:sp>
        </mc:Choice>
        <mc:Fallback>
          <p:sp>
            <p:nvSpPr>
              <p:cNvPr id="3" name="TextBox 2">
                <a:extLst>
                  <a:ext uri="{FF2B5EF4-FFF2-40B4-BE49-F238E27FC236}">
                    <a16:creationId xmlns:a16="http://schemas.microsoft.com/office/drawing/2014/main" id="{1317A2DE-2D45-4CA1-BC6C-8F88690BBEB1}"/>
                  </a:ext>
                </a:extLst>
              </p:cNvPr>
              <p:cNvSpPr txBox="1">
                <a:spLocks noRot="1" noChangeAspect="1" noMove="1" noResize="1" noEditPoints="1" noAdjustHandles="1" noChangeArrowheads="1" noChangeShapeType="1" noTextEdit="1"/>
              </p:cNvSpPr>
              <p:nvPr/>
            </p:nvSpPr>
            <p:spPr>
              <a:xfrm>
                <a:off x="5334000" y="2983505"/>
                <a:ext cx="4953000" cy="674095"/>
              </a:xfrm>
              <a:prstGeom prst="rect">
                <a:avLst/>
              </a:prstGeom>
              <a:blipFill>
                <a:blip r:embed="rId4"/>
                <a:stretch>
                  <a:fillRect/>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EB6D112A-0422-493F-BFE6-8C68C88786DD}"/>
              </a:ext>
            </a:extLst>
          </p:cNvPr>
          <p:cNvSpPr txBox="1"/>
          <p:nvPr/>
        </p:nvSpPr>
        <p:spPr>
          <a:xfrm>
            <a:off x="4038512" y="3810000"/>
            <a:ext cx="8131717" cy="954107"/>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t>SMOD is the control bit in PCON and can be 0 or 1</a:t>
            </a:r>
            <a:endParaRPr lang="en-US" sz="2800" dirty="0">
              <a:solidFill>
                <a:srgbClr val="00B0F0"/>
              </a:solidFill>
            </a:endParaRPr>
          </a:p>
          <a:p>
            <a:pPr marL="457200" indent="-457200" algn="just">
              <a:buFont typeface="Wingdings" panose="05000000000000000000" pitchFamily="2" charset="2"/>
              <a:buChar char="§"/>
            </a:pPr>
            <a:r>
              <a:rPr lang="en-IN" sz="2800" dirty="0"/>
              <a:t>If Timer 1 not in mode2, then the baud rate is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0EC8CE54-8DFD-4E37-8984-CACAE813C37B}"/>
                  </a:ext>
                </a:extLst>
              </p:cNvPr>
              <p:cNvSpPr txBox="1"/>
              <p:nvPr/>
            </p:nvSpPr>
            <p:spPr>
              <a:xfrm>
                <a:off x="5475469" y="5552671"/>
                <a:ext cx="4953000" cy="6195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𝑏𝑎𝑢𝑑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𝑆𝑀𝑂𝐷</m:t>
                              </m:r>
                            </m:sup>
                          </m:sSup>
                        </m:num>
                        <m:den>
                          <m:r>
                            <a:rPr lang="en-US" sz="2000" b="0" i="1" smtClean="0">
                              <a:latin typeface="Cambria Math" panose="02040503050406030204" pitchFamily="18" charset="0"/>
                            </a:rPr>
                            <m:t>32</m:t>
                          </m:r>
                        </m:den>
                      </m:f>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Timer</m:t>
                      </m:r>
                      <m:r>
                        <a:rPr lang="en-US" sz="2000" b="0" i="0" smtClean="0">
                          <a:latin typeface="Cambria Math" panose="02040503050406030204" pitchFamily="18" charset="0"/>
                          <a:ea typeface="Cambria Math" panose="02040503050406030204" pitchFamily="18" charset="0"/>
                        </a:rPr>
                        <m:t> 1 </m:t>
                      </m:r>
                      <m:r>
                        <m:rPr>
                          <m:sty m:val="p"/>
                        </m:rPr>
                        <a:rPr lang="en-US" sz="2000" b="0" i="0" smtClean="0">
                          <a:latin typeface="Cambria Math" panose="02040503050406030204" pitchFamily="18" charset="0"/>
                          <a:ea typeface="Cambria Math" panose="02040503050406030204" pitchFamily="18" charset="0"/>
                        </a:rPr>
                        <m:t>overflow</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frequency</m:t>
                      </m:r>
                    </m:oMath>
                  </m:oMathPara>
                </a14:m>
                <a:endParaRPr lang="en-IN" sz="2000" dirty="0"/>
              </a:p>
            </p:txBody>
          </p:sp>
        </mc:Choice>
        <mc:Fallback>
          <p:sp>
            <p:nvSpPr>
              <p:cNvPr id="10" name="TextBox 9">
                <a:extLst>
                  <a:ext uri="{FF2B5EF4-FFF2-40B4-BE49-F238E27FC236}">
                    <a16:creationId xmlns:a16="http://schemas.microsoft.com/office/drawing/2014/main" id="{0EC8CE54-8DFD-4E37-8984-CACAE813C37B}"/>
                  </a:ext>
                </a:extLst>
              </p:cNvPr>
              <p:cNvSpPr txBox="1">
                <a:spLocks noRot="1" noChangeAspect="1" noMove="1" noResize="1" noEditPoints="1" noAdjustHandles="1" noChangeArrowheads="1" noChangeShapeType="1" noTextEdit="1"/>
              </p:cNvSpPr>
              <p:nvPr/>
            </p:nvSpPr>
            <p:spPr>
              <a:xfrm>
                <a:off x="5475469" y="5552671"/>
                <a:ext cx="4953000" cy="619529"/>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27109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52400" y="143896"/>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1</a:t>
            </a:r>
          </a:p>
        </p:txBody>
      </p:sp>
      <p:sp>
        <p:nvSpPr>
          <p:cNvPr id="2" name="TextBox 1">
            <a:extLst>
              <a:ext uri="{FF2B5EF4-FFF2-40B4-BE49-F238E27FC236}">
                <a16:creationId xmlns:a16="http://schemas.microsoft.com/office/drawing/2014/main" id="{D2B427E0-C571-4B1B-9F8B-6371D08B2900}"/>
              </a:ext>
            </a:extLst>
          </p:cNvPr>
          <p:cNvSpPr txBox="1"/>
          <p:nvPr/>
        </p:nvSpPr>
        <p:spPr>
          <a:xfrm>
            <a:off x="3886111" y="748223"/>
            <a:ext cx="8131717" cy="181588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t>If standard baud rates are desired, then 11.0592 MHz crystal could be selected. </a:t>
            </a:r>
            <a:endParaRPr lang="en-US" sz="2800" dirty="0">
              <a:solidFill>
                <a:srgbClr val="00B0F0"/>
              </a:solidFill>
            </a:endParaRPr>
          </a:p>
          <a:p>
            <a:pPr marL="457200" indent="-457200" algn="just">
              <a:buFont typeface="Wingdings" panose="05000000000000000000" pitchFamily="2" charset="2"/>
              <a:buChar char="§"/>
            </a:pPr>
            <a:r>
              <a:rPr lang="en-IN" sz="2800" dirty="0"/>
              <a:t>To get a standard rate of 9600 hertz , the setting of TH1 can be found as (if SMOD =0)</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317A2DE-2D45-4CA1-BC6C-8F88690BBEB1}"/>
                  </a:ext>
                </a:extLst>
              </p:cNvPr>
              <p:cNvSpPr txBox="1"/>
              <p:nvPr/>
            </p:nvSpPr>
            <p:spPr>
              <a:xfrm>
                <a:off x="5333999" y="3573395"/>
                <a:ext cx="5455729" cy="6176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𝑇𝐻</m:t>
                      </m:r>
                      <m:r>
                        <a:rPr lang="en-US" sz="2000" i="1" smtClean="0">
                          <a:latin typeface="Cambria Math" panose="02040503050406030204" pitchFamily="18" charset="0"/>
                        </a:rPr>
                        <m:t>1 =256−</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0</m:t>
                              </m:r>
                            </m:sup>
                          </m:sSup>
                        </m:num>
                        <m:den>
                          <m:r>
                            <a:rPr lang="en-US" sz="2000" b="0" i="1" smtClean="0">
                              <a:latin typeface="Cambria Math" panose="02040503050406030204" pitchFamily="18" charset="0"/>
                            </a:rPr>
                            <m:t>32</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11.0592</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10</m:t>
                              </m:r>
                            </m:e>
                            <m:sup>
                              <m:r>
                                <a:rPr lang="en-US" sz="2000" b="0" i="1" smtClean="0">
                                  <a:latin typeface="Cambria Math" panose="02040503050406030204" pitchFamily="18" charset="0"/>
                                  <a:ea typeface="Cambria Math" panose="02040503050406030204" pitchFamily="18" charset="0"/>
                                </a:rPr>
                                <m:t>6</m:t>
                              </m:r>
                            </m:sup>
                          </m:sSup>
                        </m:num>
                        <m:den>
                          <m:r>
                            <a:rPr lang="en-US" sz="2000" b="0" i="1" smtClean="0">
                              <a:latin typeface="Cambria Math" panose="02040503050406030204" pitchFamily="18" charset="0"/>
                            </a:rPr>
                            <m:t>12</m:t>
                          </m:r>
                          <m:r>
                            <a:rPr lang="en-US" sz="2000" b="0" i="1" smtClean="0">
                              <a:latin typeface="Cambria Math" panose="02040503050406030204" pitchFamily="18" charset="0"/>
                              <a:ea typeface="Cambria Math" panose="02040503050406030204" pitchFamily="18" charset="0"/>
                            </a:rPr>
                            <m:t>×9600</m:t>
                          </m:r>
                        </m:den>
                      </m:f>
                      <m:r>
                        <a:rPr lang="en-US" sz="2000" b="0" i="0" smtClean="0">
                          <a:latin typeface="Cambria Math" panose="02040503050406030204" pitchFamily="18" charset="0"/>
                        </a:rPr>
                        <m:t>=253=0</m:t>
                      </m:r>
                      <m:r>
                        <m:rPr>
                          <m:sty m:val="p"/>
                        </m:rPr>
                        <a:rPr lang="en-US" sz="2000" b="0" i="0" smtClean="0">
                          <a:latin typeface="Cambria Math" panose="02040503050406030204" pitchFamily="18" charset="0"/>
                        </a:rPr>
                        <m:t>FDh</m:t>
                      </m:r>
                    </m:oMath>
                  </m:oMathPara>
                </a14:m>
                <a:endParaRPr lang="en-IN" sz="2000" dirty="0"/>
              </a:p>
            </p:txBody>
          </p:sp>
        </mc:Choice>
        <mc:Fallback>
          <p:sp>
            <p:nvSpPr>
              <p:cNvPr id="3" name="TextBox 2">
                <a:extLst>
                  <a:ext uri="{FF2B5EF4-FFF2-40B4-BE49-F238E27FC236}">
                    <a16:creationId xmlns:a16="http://schemas.microsoft.com/office/drawing/2014/main" id="{1317A2DE-2D45-4CA1-BC6C-8F88690BBEB1}"/>
                  </a:ext>
                </a:extLst>
              </p:cNvPr>
              <p:cNvSpPr txBox="1">
                <a:spLocks noRot="1" noChangeAspect="1" noMove="1" noResize="1" noEditPoints="1" noAdjustHandles="1" noChangeArrowheads="1" noChangeShapeType="1" noTextEdit="1"/>
              </p:cNvSpPr>
              <p:nvPr/>
            </p:nvSpPr>
            <p:spPr>
              <a:xfrm>
                <a:off x="5333999" y="3573395"/>
                <a:ext cx="5455729" cy="617605"/>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53241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7" name="Content Placeholder 6">
            <a:extLst>
              <a:ext uri="{FF2B5EF4-FFF2-40B4-BE49-F238E27FC236}">
                <a16:creationId xmlns:a16="http://schemas.microsoft.com/office/drawing/2014/main" id="{60E1F5A4-CD4B-47EB-8D56-FF3343C149D2}"/>
              </a:ext>
            </a:extLst>
          </p:cNvPr>
          <p:cNvSpPr>
            <a:spLocks noGrp="1"/>
          </p:cNvSpPr>
          <p:nvPr>
            <p:ph idx="1"/>
          </p:nvPr>
        </p:nvSpPr>
        <p:spPr>
          <a:xfrm>
            <a:off x="3897292" y="609600"/>
            <a:ext cx="8185851" cy="6248400"/>
          </a:xfrm>
        </p:spPr>
        <p:txBody>
          <a:bodyPr vert="horz" lIns="91440" tIns="45720" rIns="91440" bIns="45720" rtlCol="0" anchor="ctr">
            <a:normAutofit/>
          </a:bodyPr>
          <a:lstStyle/>
          <a:p>
            <a:pPr marL="0" indent="0" algn="just">
              <a:lnSpc>
                <a:spcPct val="90000"/>
              </a:lnSpc>
              <a:buNone/>
            </a:pPr>
            <a:r>
              <a:rPr lang="en-US" dirty="0"/>
              <a:t>The Serial Port in Mode-2 has the following features:</a:t>
            </a:r>
          </a:p>
          <a:p>
            <a:pPr marL="400050" lvl="1" indent="-228600" algn="just">
              <a:lnSpc>
                <a:spcPct val="120000"/>
              </a:lnSpc>
              <a:spcBef>
                <a:spcPct val="0"/>
              </a:spcBef>
            </a:pPr>
            <a:r>
              <a:rPr lang="en-US" dirty="0"/>
              <a:t>  Serial data enters through RXD</a:t>
            </a:r>
          </a:p>
          <a:p>
            <a:pPr marL="400050" lvl="1" indent="-228600" algn="just">
              <a:lnSpc>
                <a:spcPct val="120000"/>
              </a:lnSpc>
              <a:spcBef>
                <a:spcPct val="0"/>
              </a:spcBef>
            </a:pPr>
            <a:r>
              <a:rPr lang="en-US" dirty="0"/>
              <a:t>Serial data exits through TXD</a:t>
            </a:r>
          </a:p>
          <a:p>
            <a:pPr marL="400050" lvl="1" indent="-228600" algn="just">
              <a:lnSpc>
                <a:spcPct val="120000"/>
              </a:lnSpc>
              <a:spcBef>
                <a:spcPct val="0"/>
              </a:spcBef>
            </a:pPr>
            <a:r>
              <a:rPr lang="en-US" dirty="0"/>
              <a:t> 9th data bit (TB8) can be assign value 0 or 1</a:t>
            </a:r>
          </a:p>
          <a:p>
            <a:pPr marL="400050" lvl="1" indent="-228600" algn="just">
              <a:lnSpc>
                <a:spcPct val="120000"/>
              </a:lnSpc>
              <a:spcBef>
                <a:spcPct val="0"/>
              </a:spcBef>
            </a:pPr>
            <a:r>
              <a:rPr lang="en-US" dirty="0"/>
              <a:t> On receive, the 9th data  bit goes into RB8 in SCON</a:t>
            </a:r>
          </a:p>
          <a:p>
            <a:pPr marL="400050" lvl="1" indent="-228600" algn="just">
              <a:lnSpc>
                <a:spcPct val="120000"/>
              </a:lnSpc>
              <a:spcBef>
                <a:spcPct val="0"/>
              </a:spcBef>
            </a:pPr>
            <a:r>
              <a:rPr lang="en-US" dirty="0"/>
              <a:t> 11 bits are transmitted / received</a:t>
            </a:r>
          </a:p>
          <a:p>
            <a:pPr marL="800100" lvl="2" algn="just">
              <a:lnSpc>
                <a:spcPct val="120000"/>
              </a:lnSpc>
              <a:spcBef>
                <a:spcPct val="0"/>
              </a:spcBef>
            </a:pPr>
            <a:r>
              <a:rPr lang="en-US" dirty="0">
                <a:solidFill>
                  <a:schemeClr val="accent5">
                    <a:lumMod val="75000"/>
                  </a:schemeClr>
                </a:solidFill>
              </a:rPr>
              <a:t>Start bit (0)</a:t>
            </a:r>
          </a:p>
          <a:p>
            <a:pPr marL="800100" lvl="2" algn="just">
              <a:lnSpc>
                <a:spcPct val="120000"/>
              </a:lnSpc>
              <a:spcBef>
                <a:spcPct val="0"/>
              </a:spcBef>
            </a:pPr>
            <a:r>
              <a:rPr lang="en-US" dirty="0">
                <a:solidFill>
                  <a:schemeClr val="accent5">
                    <a:lumMod val="75000"/>
                  </a:schemeClr>
                </a:solidFill>
              </a:rPr>
              <a:t>Data bits (9)</a:t>
            </a:r>
          </a:p>
          <a:p>
            <a:pPr marL="800100" lvl="2" algn="just">
              <a:lnSpc>
                <a:spcPct val="120000"/>
              </a:lnSpc>
              <a:spcBef>
                <a:spcPct val="0"/>
              </a:spcBef>
            </a:pPr>
            <a:r>
              <a:rPr lang="en-US" dirty="0">
                <a:solidFill>
                  <a:schemeClr val="accent5">
                    <a:lumMod val="75000"/>
                  </a:schemeClr>
                </a:solidFill>
              </a:rPr>
              <a:t>Stop Bit (1)</a:t>
            </a:r>
          </a:p>
          <a:p>
            <a:pPr marL="400050" lvl="1" indent="-228600" algn="just">
              <a:lnSpc>
                <a:spcPct val="120000"/>
              </a:lnSpc>
              <a:spcBef>
                <a:spcPct val="0"/>
              </a:spcBef>
            </a:pPr>
            <a:r>
              <a:rPr lang="en-US" dirty="0"/>
              <a:t> Baud rate is programmable</a:t>
            </a:r>
          </a:p>
          <a:p>
            <a:pPr marL="0" indent="0" algn="just">
              <a:lnSpc>
                <a:spcPct val="90000"/>
              </a:lnSpc>
              <a:buNone/>
            </a:pPr>
            <a:endParaRPr lang="en-US" dirty="0"/>
          </a:p>
        </p:txBody>
      </p:sp>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2</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B4BE1B-7E0E-481B-AEAB-82153BC080D0}"/>
                  </a:ext>
                </a:extLst>
              </p:cNvPr>
              <p:cNvSpPr txBox="1"/>
              <p:nvPr/>
            </p:nvSpPr>
            <p:spPr>
              <a:xfrm>
                <a:off x="6934200" y="4953000"/>
                <a:ext cx="4953000" cy="61952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𝑏𝑎𝑢𝑑</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𝑆𝑀𝑂𝐷</m:t>
                              </m:r>
                            </m:sup>
                          </m:sSup>
                        </m:num>
                        <m:den>
                          <m:r>
                            <a:rPr lang="en-US" sz="2000" b="0" i="1" smtClean="0">
                              <a:latin typeface="Cambria Math" panose="02040503050406030204" pitchFamily="18" charset="0"/>
                            </a:rPr>
                            <m:t>64</m:t>
                          </m:r>
                        </m:den>
                      </m:f>
                      <m:r>
                        <a:rPr lang="en-US" sz="2000" b="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Oscillator</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Frequency</m:t>
                      </m:r>
                    </m:oMath>
                  </m:oMathPara>
                </a14:m>
                <a:endParaRPr lang="en-IN" sz="2000" dirty="0"/>
              </a:p>
            </p:txBody>
          </p:sp>
        </mc:Choice>
        <mc:Fallback xmlns="">
          <p:sp>
            <p:nvSpPr>
              <p:cNvPr id="8" name="TextBox 7">
                <a:extLst>
                  <a:ext uri="{FF2B5EF4-FFF2-40B4-BE49-F238E27FC236}">
                    <a16:creationId xmlns:a16="http://schemas.microsoft.com/office/drawing/2014/main" id="{7FB4BE1B-7E0E-481B-AEAB-82153BC080D0}"/>
                  </a:ext>
                </a:extLst>
              </p:cNvPr>
              <p:cNvSpPr txBox="1">
                <a:spLocks noRot="1" noChangeAspect="1" noMove="1" noResize="1" noEditPoints="1" noAdjustHandles="1" noChangeArrowheads="1" noChangeShapeType="1" noTextEdit="1"/>
              </p:cNvSpPr>
              <p:nvPr/>
            </p:nvSpPr>
            <p:spPr>
              <a:xfrm>
                <a:off x="6934200" y="4953000"/>
                <a:ext cx="4953000" cy="619529"/>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379766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1BEF70B9-1AE2-4E51-B321-6E02D556B310}"/>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pic>
        <p:nvPicPr>
          <p:cNvPr id="11" name="Graphic 10" descr="Disconnected">
            <a:extLst>
              <a:ext uri="{FF2B5EF4-FFF2-40B4-BE49-F238E27FC236}">
                <a16:creationId xmlns:a16="http://schemas.microsoft.com/office/drawing/2014/main" id="{61F19CD9-5288-4B5B-8433-C3A87F9848A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402271" y="2122544"/>
            <a:ext cx="914400" cy="914400"/>
          </a:xfrm>
          <a:prstGeom prst="rect">
            <a:avLst/>
          </a:prstGeom>
        </p:spPr>
      </p:pic>
      <p:sp>
        <p:nvSpPr>
          <p:cNvPr id="7" name="Content Placeholder 6">
            <a:extLst>
              <a:ext uri="{FF2B5EF4-FFF2-40B4-BE49-F238E27FC236}">
                <a16:creationId xmlns:a16="http://schemas.microsoft.com/office/drawing/2014/main" id="{60E1F5A4-CD4B-47EB-8D56-FF3343C149D2}"/>
              </a:ext>
            </a:extLst>
          </p:cNvPr>
          <p:cNvSpPr>
            <a:spLocks noGrp="1"/>
          </p:cNvSpPr>
          <p:nvPr>
            <p:ph idx="1"/>
          </p:nvPr>
        </p:nvSpPr>
        <p:spPr>
          <a:xfrm>
            <a:off x="3897292" y="609600"/>
            <a:ext cx="8185851" cy="6248400"/>
          </a:xfrm>
        </p:spPr>
        <p:txBody>
          <a:bodyPr vert="horz" lIns="91440" tIns="45720" rIns="91440" bIns="45720" rtlCol="0" anchor="ctr">
            <a:normAutofit lnSpcReduction="10000"/>
          </a:bodyPr>
          <a:lstStyle/>
          <a:p>
            <a:pPr marL="0" indent="0" algn="just">
              <a:lnSpc>
                <a:spcPct val="90000"/>
              </a:lnSpc>
              <a:buNone/>
            </a:pPr>
            <a:r>
              <a:rPr lang="en-US" dirty="0"/>
              <a:t>The Serial Port in Mode-3 has the following features:</a:t>
            </a:r>
          </a:p>
          <a:p>
            <a:pPr marL="400050" lvl="1" indent="-228600" algn="just">
              <a:lnSpc>
                <a:spcPct val="120000"/>
              </a:lnSpc>
              <a:spcBef>
                <a:spcPct val="0"/>
              </a:spcBef>
            </a:pPr>
            <a:r>
              <a:rPr lang="en-US" dirty="0"/>
              <a:t>Serial data enters through RXD</a:t>
            </a:r>
          </a:p>
          <a:p>
            <a:pPr marL="400050" lvl="1" indent="-228600" algn="just">
              <a:lnSpc>
                <a:spcPct val="120000"/>
              </a:lnSpc>
              <a:spcBef>
                <a:spcPct val="0"/>
              </a:spcBef>
            </a:pPr>
            <a:r>
              <a:rPr lang="en-US" dirty="0"/>
              <a:t> Serial data exits through TXD</a:t>
            </a:r>
          </a:p>
          <a:p>
            <a:pPr marL="400050" lvl="1" indent="-228600" algn="just">
              <a:lnSpc>
                <a:spcPct val="120000"/>
              </a:lnSpc>
              <a:spcBef>
                <a:spcPct val="0"/>
              </a:spcBef>
            </a:pPr>
            <a:r>
              <a:rPr lang="en-US" dirty="0"/>
              <a:t> 9th data bit (TB8) can be assign value 0 or 1</a:t>
            </a:r>
          </a:p>
          <a:p>
            <a:pPr marL="400050" lvl="1" indent="-228600" algn="just">
              <a:lnSpc>
                <a:spcPct val="120000"/>
              </a:lnSpc>
              <a:spcBef>
                <a:spcPct val="0"/>
              </a:spcBef>
            </a:pPr>
            <a:r>
              <a:rPr lang="en-US" dirty="0"/>
              <a:t> On receive, the 9th data  bit goes into RB8 in SCON</a:t>
            </a:r>
          </a:p>
          <a:p>
            <a:pPr marL="400050" lvl="1" indent="-228600" algn="just">
              <a:lnSpc>
                <a:spcPct val="120000"/>
              </a:lnSpc>
              <a:spcBef>
                <a:spcPct val="0"/>
              </a:spcBef>
            </a:pPr>
            <a:r>
              <a:rPr lang="en-US" dirty="0"/>
              <a:t> 11 bits are transmitted / received</a:t>
            </a:r>
          </a:p>
          <a:p>
            <a:pPr marL="800100" lvl="2" algn="just">
              <a:lnSpc>
                <a:spcPct val="120000"/>
              </a:lnSpc>
              <a:spcBef>
                <a:spcPct val="0"/>
              </a:spcBef>
            </a:pPr>
            <a:r>
              <a:rPr lang="en-US" dirty="0">
                <a:solidFill>
                  <a:schemeClr val="accent5">
                    <a:lumMod val="75000"/>
                  </a:schemeClr>
                </a:solidFill>
              </a:rPr>
              <a:t>Start bit (0)</a:t>
            </a:r>
          </a:p>
          <a:p>
            <a:pPr marL="800100" lvl="2" algn="just">
              <a:lnSpc>
                <a:spcPct val="120000"/>
              </a:lnSpc>
              <a:spcBef>
                <a:spcPct val="0"/>
              </a:spcBef>
            </a:pPr>
            <a:r>
              <a:rPr lang="en-US" dirty="0">
                <a:solidFill>
                  <a:schemeClr val="accent5">
                    <a:lumMod val="75000"/>
                  </a:schemeClr>
                </a:solidFill>
              </a:rPr>
              <a:t>Data bits (9)</a:t>
            </a:r>
          </a:p>
          <a:p>
            <a:pPr marL="800100" lvl="2" algn="just">
              <a:lnSpc>
                <a:spcPct val="120000"/>
              </a:lnSpc>
              <a:spcBef>
                <a:spcPct val="0"/>
              </a:spcBef>
            </a:pPr>
            <a:r>
              <a:rPr lang="en-US" dirty="0">
                <a:solidFill>
                  <a:schemeClr val="accent5">
                    <a:lumMod val="75000"/>
                  </a:schemeClr>
                </a:solidFill>
              </a:rPr>
              <a:t>Stop Bit (1)</a:t>
            </a:r>
          </a:p>
          <a:p>
            <a:pPr marL="400050" lvl="1" indent="-228600" algn="just">
              <a:lnSpc>
                <a:spcPct val="120000"/>
              </a:lnSpc>
              <a:spcBef>
                <a:spcPct val="0"/>
              </a:spcBef>
            </a:pPr>
            <a:r>
              <a:rPr lang="en-US" dirty="0"/>
              <a:t> </a:t>
            </a:r>
            <a:r>
              <a:rPr lang="en-US" b="0" i="0" dirty="0">
                <a:solidFill>
                  <a:srgbClr val="000000"/>
                </a:solidFill>
                <a:effectLst/>
                <a:latin typeface="-apple-system"/>
              </a:rPr>
              <a:t>This mode is completely similar to mode 2, in mode 2 for triggering timer is used Whereas in this mode internal clock is used for triggering. It has a fixed baud rate. </a:t>
            </a:r>
            <a:endParaRPr lang="en-US" dirty="0"/>
          </a:p>
          <a:p>
            <a:pPr marL="0" indent="0" algn="just">
              <a:lnSpc>
                <a:spcPct val="90000"/>
              </a:lnSpc>
              <a:buNone/>
            </a:pPr>
            <a:endParaRPr lang="en-US" dirty="0"/>
          </a:p>
        </p:txBody>
      </p:sp>
      <p:sp>
        <p:nvSpPr>
          <p:cNvPr id="12" name="Title 5">
            <a:extLst>
              <a:ext uri="{FF2B5EF4-FFF2-40B4-BE49-F238E27FC236}">
                <a16:creationId xmlns:a16="http://schemas.microsoft.com/office/drawing/2014/main" id="{EA3CC66B-DD78-4EED-90B4-341B20F7E759}"/>
              </a:ext>
            </a:extLst>
          </p:cNvPr>
          <p:cNvSpPr>
            <a:spLocks noGrp="1"/>
          </p:cNvSpPr>
          <p:nvPr>
            <p:ph type="title"/>
          </p:nvPr>
        </p:nvSpPr>
        <p:spPr>
          <a:xfrm>
            <a:off x="174171" y="2465444"/>
            <a:ext cx="3360948" cy="1143000"/>
          </a:xfrm>
        </p:spPr>
        <p:txBody>
          <a:bodyPr>
            <a:normAutofit fontScale="90000"/>
          </a:bodyPr>
          <a:lstStyle/>
          <a:p>
            <a:pPr eaLnBrk="1" hangingPunct="1"/>
            <a:r>
              <a:rPr lang="en-US" dirty="0">
                <a:solidFill>
                  <a:schemeClr val="bg1"/>
                </a:solidFill>
                <a:ea typeface="Calibri" pitchFamily="34" charset="0"/>
              </a:rPr>
              <a:t>Serial Port – Mode 3</a:t>
            </a:r>
          </a:p>
        </p:txBody>
      </p:sp>
    </p:spTree>
    <p:extLst>
      <p:ext uri="{BB962C8B-B14F-4D97-AF65-F5344CB8AC3E}">
        <p14:creationId xmlns:p14="http://schemas.microsoft.com/office/powerpoint/2010/main" val="8669771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a16="http://schemas.microsoft.com/office/drawing/2014/main" id="{13000CA4-DECB-4848-BA40-6DBA6272EAA2}"/>
              </a:ext>
            </a:extLst>
          </p:cNvPr>
          <p:cNvSpPr>
            <a:spLocks noGrp="1"/>
          </p:cNvSpPr>
          <p:nvPr>
            <p:ph idx="1"/>
          </p:nvPr>
        </p:nvSpPr>
        <p:spPr>
          <a:xfrm>
            <a:off x="98266" y="1117275"/>
            <a:ext cx="11712734" cy="4119604"/>
          </a:xfrm>
        </p:spPr>
        <p:txBody>
          <a:bodyPr>
            <a:normAutofit fontScale="92500"/>
          </a:bodyPr>
          <a:lstStyle/>
          <a:p>
            <a:pPr marL="514350" lvl="1" indent="-514350" eaLnBrk="1" hangingPunct="1">
              <a:spcBef>
                <a:spcPct val="0"/>
              </a:spcBef>
              <a:buFont typeface="+mj-lt"/>
              <a:buAutoNum type="arabicPeriod"/>
            </a:pPr>
            <a:r>
              <a:rPr lang="en-US" sz="2400" b="1" dirty="0">
                <a:solidFill>
                  <a:srgbClr val="00B0F0"/>
                </a:solidFill>
                <a:ea typeface="Calibri" pitchFamily="34" charset="0"/>
              </a:rPr>
              <a:t>TMOD register </a:t>
            </a:r>
            <a:r>
              <a:rPr lang="en-US" sz="2400" dirty="0">
                <a:ea typeface="Calibri" pitchFamily="34" charset="0"/>
              </a:rPr>
              <a:t>is loaded with the value </a:t>
            </a:r>
            <a:r>
              <a:rPr lang="en-US" sz="2400" b="1" dirty="0">
                <a:solidFill>
                  <a:srgbClr val="00B0F0"/>
                </a:solidFill>
                <a:ea typeface="Calibri" pitchFamily="34" charset="0"/>
              </a:rPr>
              <a:t>20H</a:t>
            </a:r>
            <a:r>
              <a:rPr lang="en-US" sz="2400" dirty="0">
                <a:ea typeface="Calibri" pitchFamily="34" charset="0"/>
              </a:rPr>
              <a:t>, indicating the use of timer 1 in mode 2 (8-bit auto-reload) </a:t>
            </a:r>
            <a:r>
              <a:rPr lang="en-US" sz="2400" b="1" dirty="0">
                <a:solidFill>
                  <a:srgbClr val="00B0F0"/>
                </a:solidFill>
                <a:ea typeface="Calibri" pitchFamily="34" charset="0"/>
              </a:rPr>
              <a:t>to set baud rate</a:t>
            </a:r>
            <a:r>
              <a:rPr lang="en-US" sz="2400" dirty="0">
                <a:ea typeface="Calibri" pitchFamily="34" charset="0"/>
              </a:rPr>
              <a:t>.</a:t>
            </a:r>
          </a:p>
          <a:p>
            <a:pPr marL="514350" lvl="1" indent="-514350" eaLnBrk="1" hangingPunct="1">
              <a:spcBef>
                <a:spcPct val="0"/>
              </a:spcBef>
              <a:buFont typeface="+mj-lt"/>
              <a:buAutoNum type="arabicPeriod"/>
            </a:pPr>
            <a:r>
              <a:rPr lang="en-US" sz="2400" dirty="0">
                <a:ea typeface="Calibri" pitchFamily="34" charset="0"/>
              </a:rPr>
              <a:t>The </a:t>
            </a:r>
            <a:r>
              <a:rPr lang="en-US" sz="2400" b="1" dirty="0">
                <a:solidFill>
                  <a:srgbClr val="00B0F0"/>
                </a:solidFill>
                <a:ea typeface="Calibri" pitchFamily="34" charset="0"/>
              </a:rPr>
              <a:t>TH1</a:t>
            </a:r>
            <a:r>
              <a:rPr lang="en-US" sz="2400" dirty="0">
                <a:ea typeface="Calibri" pitchFamily="34" charset="0"/>
              </a:rPr>
              <a:t> is loaded with one of the values to set baud rate for serial data transfer.</a:t>
            </a:r>
          </a:p>
          <a:p>
            <a:pPr marL="514350" lvl="1" indent="-514350" eaLnBrk="1" hangingPunct="1">
              <a:spcBef>
                <a:spcPct val="0"/>
              </a:spcBef>
              <a:buFont typeface="+mj-lt"/>
              <a:buAutoNum type="arabicPeriod"/>
            </a:pPr>
            <a:r>
              <a:rPr lang="en-US" sz="2400" dirty="0">
                <a:ea typeface="Calibri" pitchFamily="34" charset="0"/>
              </a:rPr>
              <a:t>The </a:t>
            </a:r>
            <a:r>
              <a:rPr lang="en-US" sz="2400" b="1" dirty="0">
                <a:solidFill>
                  <a:srgbClr val="00B0F0"/>
                </a:solidFill>
                <a:ea typeface="Calibri" pitchFamily="34" charset="0"/>
              </a:rPr>
              <a:t>SCON register </a:t>
            </a:r>
            <a:r>
              <a:rPr lang="en-US" sz="2400" dirty="0">
                <a:ea typeface="Calibri" pitchFamily="34" charset="0"/>
              </a:rPr>
              <a:t>is loaded with the value </a:t>
            </a:r>
            <a:r>
              <a:rPr lang="en-US" sz="2400" b="1" dirty="0">
                <a:solidFill>
                  <a:srgbClr val="00B0F0"/>
                </a:solidFill>
                <a:ea typeface="Calibri" pitchFamily="34" charset="0"/>
              </a:rPr>
              <a:t>50H</a:t>
            </a:r>
            <a:r>
              <a:rPr lang="en-US" sz="2400" dirty="0">
                <a:ea typeface="Calibri" pitchFamily="34" charset="0"/>
              </a:rPr>
              <a:t>, indicating serial mode 1, where an 8- bit data is framed with start and stop bits.</a:t>
            </a:r>
          </a:p>
          <a:p>
            <a:pPr marL="514350" lvl="1" indent="-514350" eaLnBrk="1" hangingPunct="1">
              <a:spcBef>
                <a:spcPct val="0"/>
              </a:spcBef>
              <a:buFont typeface="+mj-lt"/>
              <a:buAutoNum type="arabicPeriod"/>
            </a:pPr>
            <a:r>
              <a:rPr lang="en-US" sz="2400" b="1" dirty="0">
                <a:solidFill>
                  <a:srgbClr val="00B0F0"/>
                </a:solidFill>
                <a:ea typeface="Calibri" pitchFamily="34" charset="0"/>
              </a:rPr>
              <a:t>TR1</a:t>
            </a:r>
            <a:r>
              <a:rPr lang="en-US" sz="2400" dirty="0">
                <a:ea typeface="Calibri" pitchFamily="34" charset="0"/>
              </a:rPr>
              <a:t> is set to 1 to start timer 1</a:t>
            </a:r>
          </a:p>
          <a:p>
            <a:pPr marL="514350" lvl="1" indent="-514350" eaLnBrk="1" hangingPunct="1">
              <a:spcBef>
                <a:spcPct val="0"/>
              </a:spcBef>
              <a:buFont typeface="+mj-lt"/>
              <a:buAutoNum type="arabicPeriod"/>
            </a:pPr>
            <a:r>
              <a:rPr lang="en-US" sz="2400" b="1" dirty="0">
                <a:solidFill>
                  <a:srgbClr val="00B0F0"/>
                </a:solidFill>
                <a:ea typeface="Calibri" pitchFamily="34" charset="0"/>
              </a:rPr>
              <a:t>TI</a:t>
            </a:r>
            <a:r>
              <a:rPr lang="en-US" sz="2400" dirty="0">
                <a:ea typeface="Calibri" pitchFamily="34" charset="0"/>
              </a:rPr>
              <a:t> is cleared by </a:t>
            </a:r>
            <a:r>
              <a:rPr lang="en-US" sz="2400" b="1" dirty="0">
                <a:solidFill>
                  <a:srgbClr val="00B0F0"/>
                </a:solidFill>
                <a:ea typeface="Calibri" pitchFamily="34" charset="0"/>
              </a:rPr>
              <a:t>CLR TI </a:t>
            </a:r>
            <a:r>
              <a:rPr lang="en-US" sz="2400" dirty="0">
                <a:ea typeface="Calibri" pitchFamily="34" charset="0"/>
              </a:rPr>
              <a:t>instruction</a:t>
            </a:r>
          </a:p>
          <a:p>
            <a:pPr marL="514350" lvl="1" indent="-514350" eaLnBrk="1" hangingPunct="1">
              <a:spcBef>
                <a:spcPct val="0"/>
              </a:spcBef>
              <a:buFont typeface="+mj-lt"/>
              <a:buAutoNum type="arabicPeriod"/>
            </a:pPr>
            <a:r>
              <a:rPr lang="en-US" sz="2400" dirty="0">
                <a:ea typeface="Calibri" pitchFamily="34" charset="0"/>
              </a:rPr>
              <a:t>The character byte to be transferred serially is written into </a:t>
            </a:r>
            <a:r>
              <a:rPr lang="en-US" sz="2400" b="1" dirty="0">
                <a:solidFill>
                  <a:srgbClr val="00B0F0"/>
                </a:solidFill>
                <a:ea typeface="Calibri" pitchFamily="34" charset="0"/>
              </a:rPr>
              <a:t>SBUF register.</a:t>
            </a:r>
          </a:p>
          <a:p>
            <a:pPr marL="514350" lvl="1" indent="-514350" eaLnBrk="1" hangingPunct="1">
              <a:spcBef>
                <a:spcPct val="0"/>
              </a:spcBef>
              <a:buFont typeface="+mj-lt"/>
              <a:buAutoNum type="arabicPeriod"/>
            </a:pPr>
            <a:r>
              <a:rPr lang="en-US" sz="2400" dirty="0">
                <a:ea typeface="Calibri" pitchFamily="34" charset="0"/>
              </a:rPr>
              <a:t>The </a:t>
            </a:r>
            <a:r>
              <a:rPr lang="en-US" sz="2400" b="1" dirty="0">
                <a:solidFill>
                  <a:srgbClr val="00B0F0"/>
                </a:solidFill>
                <a:ea typeface="Calibri" pitchFamily="34" charset="0"/>
              </a:rPr>
              <a:t>TI flag bit </a:t>
            </a:r>
            <a:r>
              <a:rPr lang="en-US" sz="2400" dirty="0">
                <a:ea typeface="Calibri" pitchFamily="34" charset="0"/>
              </a:rPr>
              <a:t>is monitored with the use of instruction </a:t>
            </a:r>
            <a:r>
              <a:rPr lang="en-US" sz="2400" b="1" dirty="0">
                <a:solidFill>
                  <a:srgbClr val="00B0F0"/>
                </a:solidFill>
                <a:ea typeface="Calibri" pitchFamily="34" charset="0"/>
              </a:rPr>
              <a:t>JNB TI, xx </a:t>
            </a:r>
            <a:r>
              <a:rPr lang="en-US" sz="2400" dirty="0">
                <a:ea typeface="Calibri" pitchFamily="34" charset="0"/>
              </a:rPr>
              <a:t>to see if the character has been transferred completely.</a:t>
            </a:r>
          </a:p>
          <a:p>
            <a:pPr marL="514350" lvl="1" indent="-514350" eaLnBrk="1" hangingPunct="1">
              <a:spcBef>
                <a:spcPct val="0"/>
              </a:spcBef>
              <a:buFont typeface="+mj-lt"/>
              <a:buAutoNum type="arabicPeriod"/>
            </a:pPr>
            <a:r>
              <a:rPr lang="en-US" sz="2400" dirty="0">
                <a:ea typeface="Calibri" pitchFamily="34" charset="0"/>
              </a:rPr>
              <a:t>To transfer the next byte, </a:t>
            </a:r>
            <a:r>
              <a:rPr lang="en-US" sz="2400" b="1" dirty="0">
                <a:solidFill>
                  <a:srgbClr val="00B0F0"/>
                </a:solidFill>
                <a:ea typeface="Calibri" pitchFamily="34" charset="0"/>
              </a:rPr>
              <a:t>go to step 5</a:t>
            </a:r>
          </a:p>
        </p:txBody>
      </p:sp>
      <p:sp>
        <p:nvSpPr>
          <p:cNvPr id="5" name="Title 7">
            <a:extLst>
              <a:ext uri="{FF2B5EF4-FFF2-40B4-BE49-F238E27FC236}">
                <a16:creationId xmlns:a16="http://schemas.microsoft.com/office/drawing/2014/main" id="{E7CC8C9D-550D-42BC-8BAB-7C1BF145E06A}"/>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sp>
        <p:nvSpPr>
          <p:cNvPr id="7" name="TextBox 6">
            <a:extLst>
              <a:ext uri="{FF2B5EF4-FFF2-40B4-BE49-F238E27FC236}">
                <a16:creationId xmlns:a16="http://schemas.microsoft.com/office/drawing/2014/main" id="{D309B110-0D62-45CC-B99E-FFE4250471B6}"/>
              </a:ext>
            </a:extLst>
          </p:cNvPr>
          <p:cNvSpPr txBox="1"/>
          <p:nvPr/>
        </p:nvSpPr>
        <p:spPr>
          <a:xfrm>
            <a:off x="98266" y="586281"/>
            <a:ext cx="10493534"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Programming Serial Data Transmission</a:t>
            </a:r>
            <a:endParaRPr lang="en-IN" dirty="0"/>
          </a:p>
        </p:txBody>
      </p:sp>
      <p:grpSp>
        <p:nvGrpSpPr>
          <p:cNvPr id="2" name="Group 1">
            <a:extLst>
              <a:ext uri="{FF2B5EF4-FFF2-40B4-BE49-F238E27FC236}">
                <a16:creationId xmlns:a16="http://schemas.microsoft.com/office/drawing/2014/main" id="{B100E7C8-7985-5E12-237A-0FF5CA55C567}"/>
              </a:ext>
            </a:extLst>
          </p:cNvPr>
          <p:cNvGrpSpPr/>
          <p:nvPr/>
        </p:nvGrpSpPr>
        <p:grpSpPr>
          <a:xfrm>
            <a:off x="1066800" y="5142309"/>
            <a:ext cx="8705850" cy="1666875"/>
            <a:chOff x="1219200" y="1227364"/>
            <a:chExt cx="8705850" cy="1666875"/>
          </a:xfrm>
        </p:grpSpPr>
        <p:pic>
          <p:nvPicPr>
            <p:cNvPr id="3" name="Picture 2">
              <a:extLst>
                <a:ext uri="{FF2B5EF4-FFF2-40B4-BE49-F238E27FC236}">
                  <a16:creationId xmlns:a16="http://schemas.microsoft.com/office/drawing/2014/main" id="{2D17C9F2-FE49-7B1D-4529-9B999CDFF2E3}"/>
                </a:ext>
              </a:extLst>
            </p:cNvPr>
            <p:cNvPicPr>
              <a:picLocks noChangeAspect="1" noChangeArrowheads="1"/>
            </p:cNvPicPr>
            <p:nvPr/>
          </p:nvPicPr>
          <p:blipFill>
            <a:blip r:embed="rId2" cstate="print"/>
            <a:srcRect/>
            <a:stretch>
              <a:fillRect/>
            </a:stretch>
          </p:blipFill>
          <p:spPr bwMode="auto">
            <a:xfrm>
              <a:off x="1219200" y="1227364"/>
              <a:ext cx="8705850" cy="1666875"/>
            </a:xfrm>
            <a:prstGeom prst="rect">
              <a:avLst/>
            </a:prstGeom>
            <a:noFill/>
            <a:ln w="9525">
              <a:noFill/>
              <a:miter lim="800000"/>
              <a:headEnd/>
              <a:tailEnd/>
            </a:ln>
          </p:spPr>
        </p:pic>
        <p:sp>
          <p:nvSpPr>
            <p:cNvPr id="6" name="Rectangle 5">
              <a:extLst>
                <a:ext uri="{FF2B5EF4-FFF2-40B4-BE49-F238E27FC236}">
                  <a16:creationId xmlns:a16="http://schemas.microsoft.com/office/drawing/2014/main" id="{E6BB4EAE-A1F0-D45F-F561-3316122881D6}"/>
                </a:ext>
              </a:extLst>
            </p:cNvPr>
            <p:cNvSpPr/>
            <p:nvPr/>
          </p:nvSpPr>
          <p:spPr>
            <a:xfrm>
              <a:off x="1295400"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8" name="Rectangle 7">
              <a:extLst>
                <a:ext uri="{FF2B5EF4-FFF2-40B4-BE49-F238E27FC236}">
                  <a16:creationId xmlns:a16="http://schemas.microsoft.com/office/drawing/2014/main" id="{B944E076-4D8D-598D-257E-6258241E9015}"/>
                </a:ext>
              </a:extLst>
            </p:cNvPr>
            <p:cNvSpPr/>
            <p:nvPr/>
          </p:nvSpPr>
          <p:spPr>
            <a:xfrm>
              <a:off x="5562600"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9" name="Rectangle 8">
              <a:extLst>
                <a:ext uri="{FF2B5EF4-FFF2-40B4-BE49-F238E27FC236}">
                  <a16:creationId xmlns:a16="http://schemas.microsoft.com/office/drawing/2014/main" id="{A817076F-54E1-8F1A-09F3-AC18F9A12387}"/>
                </a:ext>
              </a:extLst>
            </p:cNvPr>
            <p:cNvSpPr/>
            <p:nvPr/>
          </p:nvSpPr>
          <p:spPr>
            <a:xfrm>
              <a:off x="2362200" y="1676400"/>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0" name="Rectangle 9">
              <a:extLst>
                <a:ext uri="{FF2B5EF4-FFF2-40B4-BE49-F238E27FC236}">
                  <a16:creationId xmlns:a16="http://schemas.microsoft.com/office/drawing/2014/main" id="{141B34DD-D5BD-8E82-6098-12E884FC6C99}"/>
                </a:ext>
              </a:extLst>
            </p:cNvPr>
            <p:cNvSpPr/>
            <p:nvPr/>
          </p:nvSpPr>
          <p:spPr>
            <a:xfrm>
              <a:off x="6666139" y="1679801"/>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spTree>
    <p:extLst>
      <p:ext uri="{BB962C8B-B14F-4D97-AF65-F5344CB8AC3E}">
        <p14:creationId xmlns:p14="http://schemas.microsoft.com/office/powerpoint/2010/main" val="13911361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2B389E6C-A19F-495D-B5D3-1A2096D2439E}"/>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sp>
        <p:nvSpPr>
          <p:cNvPr id="6" name="TextBox 5">
            <a:extLst>
              <a:ext uri="{FF2B5EF4-FFF2-40B4-BE49-F238E27FC236}">
                <a16:creationId xmlns:a16="http://schemas.microsoft.com/office/drawing/2014/main" id="{E21C6088-4430-4968-9A69-72A8196DA503}"/>
              </a:ext>
            </a:extLst>
          </p:cNvPr>
          <p:cNvSpPr txBox="1"/>
          <p:nvPr/>
        </p:nvSpPr>
        <p:spPr>
          <a:xfrm>
            <a:off x="10886" y="520801"/>
            <a:ext cx="10580914"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Programming Serial Data Reception</a:t>
            </a:r>
            <a:endParaRPr lang="en-IN" dirty="0"/>
          </a:p>
        </p:txBody>
      </p:sp>
      <p:sp>
        <p:nvSpPr>
          <p:cNvPr id="7" name="Content Placeholder 6">
            <a:extLst>
              <a:ext uri="{FF2B5EF4-FFF2-40B4-BE49-F238E27FC236}">
                <a16:creationId xmlns:a16="http://schemas.microsoft.com/office/drawing/2014/main" id="{98C394B0-4DB8-43C5-957A-80F1B0FC8901}"/>
              </a:ext>
            </a:extLst>
          </p:cNvPr>
          <p:cNvSpPr>
            <a:spLocks noGrp="1"/>
          </p:cNvSpPr>
          <p:nvPr>
            <p:ph idx="1"/>
          </p:nvPr>
        </p:nvSpPr>
        <p:spPr>
          <a:xfrm>
            <a:off x="142875" y="1000125"/>
            <a:ext cx="11896725" cy="5357813"/>
          </a:xfrm>
        </p:spPr>
        <p:txBody>
          <a:bodyPr>
            <a:noAutofit/>
          </a:bodyPr>
          <a:lstStyle/>
          <a:p>
            <a:pPr algn="just" eaLnBrk="1" hangingPunct="1">
              <a:spcBef>
                <a:spcPct val="0"/>
              </a:spcBef>
              <a:spcAft>
                <a:spcPts val="1200"/>
              </a:spcAft>
              <a:buFontTx/>
              <a:buNone/>
            </a:pPr>
            <a:r>
              <a:rPr lang="en-US" sz="2800" dirty="0">
                <a:ea typeface="Calibri" pitchFamily="34" charset="0"/>
              </a:rPr>
              <a:t>1. </a:t>
            </a:r>
            <a:r>
              <a:rPr lang="en-US" sz="2400" b="1" dirty="0">
                <a:solidFill>
                  <a:srgbClr val="00B0F0"/>
                </a:solidFill>
                <a:ea typeface="Calibri" pitchFamily="34" charset="0"/>
              </a:rPr>
              <a:t>TMOD register </a:t>
            </a:r>
            <a:r>
              <a:rPr lang="en-US" sz="2400" dirty="0">
                <a:ea typeface="Calibri" pitchFamily="34" charset="0"/>
              </a:rPr>
              <a:t>is loaded with the value </a:t>
            </a:r>
            <a:r>
              <a:rPr lang="en-US" sz="2400" b="1" dirty="0">
                <a:solidFill>
                  <a:srgbClr val="00B0F0"/>
                </a:solidFill>
                <a:ea typeface="Calibri" pitchFamily="34" charset="0"/>
              </a:rPr>
              <a:t>20H</a:t>
            </a:r>
            <a:r>
              <a:rPr lang="en-US" sz="2400" dirty="0">
                <a:ea typeface="Calibri" pitchFamily="34" charset="0"/>
              </a:rPr>
              <a:t>, indicating the use of timer 1 in mode 2 (8-bit auto-reload) </a:t>
            </a:r>
            <a:r>
              <a:rPr lang="en-US" sz="2400" b="1" dirty="0">
                <a:solidFill>
                  <a:srgbClr val="00B0F0"/>
                </a:solidFill>
                <a:ea typeface="Calibri" pitchFamily="34" charset="0"/>
              </a:rPr>
              <a:t>to set baud rate.</a:t>
            </a:r>
          </a:p>
          <a:p>
            <a:pPr algn="just" eaLnBrk="1" hangingPunct="1">
              <a:spcBef>
                <a:spcPct val="0"/>
              </a:spcBef>
              <a:spcAft>
                <a:spcPts val="1200"/>
              </a:spcAft>
              <a:buFontTx/>
              <a:buNone/>
            </a:pPr>
            <a:r>
              <a:rPr lang="en-US" sz="2400" dirty="0">
                <a:ea typeface="Calibri" pitchFamily="34" charset="0"/>
              </a:rPr>
              <a:t>2. </a:t>
            </a:r>
            <a:r>
              <a:rPr lang="en-US" sz="2400" b="1" dirty="0">
                <a:solidFill>
                  <a:srgbClr val="00B0F0"/>
                </a:solidFill>
                <a:ea typeface="Calibri" pitchFamily="34" charset="0"/>
              </a:rPr>
              <a:t>TH1</a:t>
            </a:r>
            <a:r>
              <a:rPr lang="en-US" sz="2400" dirty="0">
                <a:ea typeface="Calibri" pitchFamily="34" charset="0"/>
              </a:rPr>
              <a:t> is loaded to set baud rate</a:t>
            </a:r>
          </a:p>
          <a:p>
            <a:pPr algn="just" eaLnBrk="1" hangingPunct="1">
              <a:spcBef>
                <a:spcPct val="0"/>
              </a:spcBef>
              <a:spcAft>
                <a:spcPts val="1200"/>
              </a:spcAft>
              <a:buFontTx/>
              <a:buNone/>
            </a:pPr>
            <a:r>
              <a:rPr lang="en-US" sz="2400" dirty="0">
                <a:ea typeface="Calibri" pitchFamily="34" charset="0"/>
              </a:rPr>
              <a:t>3. The </a:t>
            </a:r>
            <a:r>
              <a:rPr lang="en-US" sz="2400" b="1" dirty="0">
                <a:solidFill>
                  <a:srgbClr val="00B0F0"/>
                </a:solidFill>
                <a:ea typeface="Calibri" pitchFamily="34" charset="0"/>
              </a:rPr>
              <a:t>SCON register </a:t>
            </a:r>
            <a:r>
              <a:rPr lang="en-US" sz="2400" dirty="0">
                <a:ea typeface="Calibri" pitchFamily="34" charset="0"/>
              </a:rPr>
              <a:t>is loaded with the value </a:t>
            </a:r>
            <a:r>
              <a:rPr lang="en-US" sz="2400" b="1" dirty="0">
                <a:solidFill>
                  <a:srgbClr val="00B0F0"/>
                </a:solidFill>
                <a:ea typeface="Calibri" pitchFamily="34" charset="0"/>
              </a:rPr>
              <a:t>50H</a:t>
            </a:r>
            <a:r>
              <a:rPr lang="en-US" sz="2400" dirty="0">
                <a:ea typeface="Calibri" pitchFamily="34" charset="0"/>
              </a:rPr>
              <a:t>, indicating serial mode 1, where an 8- bit data is framed with start and stop bits.</a:t>
            </a:r>
          </a:p>
          <a:p>
            <a:pPr algn="just" eaLnBrk="1" hangingPunct="1">
              <a:spcBef>
                <a:spcPct val="0"/>
              </a:spcBef>
              <a:spcAft>
                <a:spcPts val="1200"/>
              </a:spcAft>
              <a:buFontTx/>
              <a:buNone/>
            </a:pPr>
            <a:r>
              <a:rPr lang="en-US" sz="2400" dirty="0">
                <a:ea typeface="Calibri" pitchFamily="34" charset="0"/>
              </a:rPr>
              <a:t>4. </a:t>
            </a:r>
            <a:r>
              <a:rPr lang="en-US" sz="2400" b="1" dirty="0">
                <a:solidFill>
                  <a:srgbClr val="00B0F0"/>
                </a:solidFill>
                <a:ea typeface="Calibri" pitchFamily="34" charset="0"/>
              </a:rPr>
              <a:t>TR1</a:t>
            </a:r>
            <a:r>
              <a:rPr lang="en-US" sz="2400" dirty="0">
                <a:ea typeface="Calibri" pitchFamily="34" charset="0"/>
              </a:rPr>
              <a:t> is set to 1 to start timer 1</a:t>
            </a:r>
          </a:p>
          <a:p>
            <a:pPr algn="just" eaLnBrk="1" hangingPunct="1">
              <a:spcBef>
                <a:spcPct val="0"/>
              </a:spcBef>
              <a:spcAft>
                <a:spcPts val="1200"/>
              </a:spcAft>
              <a:buFontTx/>
              <a:buNone/>
            </a:pPr>
            <a:r>
              <a:rPr lang="en-US" sz="2400" dirty="0">
                <a:ea typeface="Calibri" pitchFamily="34" charset="0"/>
              </a:rPr>
              <a:t>5. </a:t>
            </a:r>
            <a:r>
              <a:rPr lang="en-US" sz="2400" b="1" dirty="0">
                <a:solidFill>
                  <a:srgbClr val="00B0F0"/>
                </a:solidFill>
                <a:ea typeface="Calibri" pitchFamily="34" charset="0"/>
              </a:rPr>
              <a:t>RI </a:t>
            </a:r>
            <a:r>
              <a:rPr lang="en-US" sz="2400" dirty="0">
                <a:ea typeface="Calibri" pitchFamily="34" charset="0"/>
              </a:rPr>
              <a:t>is cleared by </a:t>
            </a:r>
            <a:r>
              <a:rPr lang="en-US" sz="2400" b="1" dirty="0">
                <a:solidFill>
                  <a:srgbClr val="00B0F0"/>
                </a:solidFill>
                <a:ea typeface="Calibri" pitchFamily="34" charset="0"/>
              </a:rPr>
              <a:t>CLR RI</a:t>
            </a:r>
            <a:r>
              <a:rPr lang="en-US" sz="2400" dirty="0">
                <a:ea typeface="Calibri" pitchFamily="34" charset="0"/>
              </a:rPr>
              <a:t> instruction</a:t>
            </a:r>
          </a:p>
          <a:p>
            <a:pPr algn="just" eaLnBrk="1" hangingPunct="1">
              <a:spcBef>
                <a:spcPct val="0"/>
              </a:spcBef>
              <a:spcAft>
                <a:spcPts val="1200"/>
              </a:spcAft>
              <a:buFontTx/>
              <a:buNone/>
            </a:pPr>
            <a:r>
              <a:rPr lang="en-US" sz="2400" dirty="0">
                <a:ea typeface="Calibri" pitchFamily="34" charset="0"/>
              </a:rPr>
              <a:t>6. The </a:t>
            </a:r>
            <a:r>
              <a:rPr lang="en-US" sz="2400" b="1" dirty="0">
                <a:solidFill>
                  <a:srgbClr val="00B0F0"/>
                </a:solidFill>
                <a:ea typeface="Calibri" pitchFamily="34" charset="0"/>
              </a:rPr>
              <a:t>RI flag bit </a:t>
            </a:r>
            <a:r>
              <a:rPr lang="en-US" sz="2400" dirty="0">
                <a:ea typeface="Calibri" pitchFamily="34" charset="0"/>
              </a:rPr>
              <a:t>is monitored with the use of instruction </a:t>
            </a:r>
            <a:r>
              <a:rPr lang="en-US" sz="2400" b="1" dirty="0">
                <a:solidFill>
                  <a:srgbClr val="00B0F0"/>
                </a:solidFill>
                <a:ea typeface="Calibri" pitchFamily="34" charset="0"/>
              </a:rPr>
              <a:t>JNB RI, xx </a:t>
            </a:r>
            <a:r>
              <a:rPr lang="en-US" sz="2400" dirty="0">
                <a:ea typeface="Calibri" pitchFamily="34" charset="0"/>
              </a:rPr>
              <a:t>to see if an entire character has been received yet</a:t>
            </a:r>
          </a:p>
          <a:p>
            <a:pPr algn="just" eaLnBrk="1" hangingPunct="1">
              <a:spcBef>
                <a:spcPct val="0"/>
              </a:spcBef>
              <a:spcAft>
                <a:spcPts val="1200"/>
              </a:spcAft>
              <a:buFontTx/>
              <a:buNone/>
            </a:pPr>
            <a:r>
              <a:rPr lang="en-US" sz="2400" dirty="0">
                <a:ea typeface="Calibri" pitchFamily="34" charset="0"/>
              </a:rPr>
              <a:t>7. </a:t>
            </a:r>
            <a:r>
              <a:rPr lang="en-US" sz="2400" b="1" dirty="0">
                <a:solidFill>
                  <a:srgbClr val="00B0F0"/>
                </a:solidFill>
                <a:ea typeface="Calibri" pitchFamily="34" charset="0"/>
              </a:rPr>
              <a:t>When RI is raised</a:t>
            </a:r>
            <a:r>
              <a:rPr lang="en-US" sz="2400" dirty="0">
                <a:ea typeface="Calibri" pitchFamily="34" charset="0"/>
              </a:rPr>
              <a:t>, </a:t>
            </a:r>
            <a:r>
              <a:rPr lang="en-US" sz="2400" b="1" dirty="0">
                <a:solidFill>
                  <a:srgbClr val="00B0F0"/>
                </a:solidFill>
                <a:ea typeface="Calibri" pitchFamily="34" charset="0"/>
              </a:rPr>
              <a:t>SBUF</a:t>
            </a:r>
            <a:r>
              <a:rPr lang="en-US" sz="2400" dirty="0">
                <a:ea typeface="Calibri" pitchFamily="34" charset="0"/>
              </a:rPr>
              <a:t> has the byte, its contents are moved into a safe place.</a:t>
            </a:r>
          </a:p>
          <a:p>
            <a:pPr algn="just" eaLnBrk="1" hangingPunct="1">
              <a:spcBef>
                <a:spcPct val="0"/>
              </a:spcBef>
              <a:spcAft>
                <a:spcPts val="1200"/>
              </a:spcAft>
              <a:buFontTx/>
              <a:buNone/>
            </a:pPr>
            <a:r>
              <a:rPr lang="en-US" sz="2400" dirty="0">
                <a:ea typeface="Calibri" pitchFamily="34" charset="0"/>
              </a:rPr>
              <a:t>8. To receive the next character, </a:t>
            </a:r>
            <a:r>
              <a:rPr lang="en-US" sz="2400" b="1" dirty="0">
                <a:solidFill>
                  <a:srgbClr val="00B0F0"/>
                </a:solidFill>
                <a:ea typeface="Calibri" pitchFamily="34" charset="0"/>
              </a:rPr>
              <a:t>go to step 5.</a:t>
            </a:r>
          </a:p>
        </p:txBody>
      </p:sp>
    </p:spTree>
    <p:extLst>
      <p:ext uri="{BB962C8B-B14F-4D97-AF65-F5344CB8AC3E}">
        <p14:creationId xmlns:p14="http://schemas.microsoft.com/office/powerpoint/2010/main" val="25336802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7">
            <a:extLst>
              <a:ext uri="{FF2B5EF4-FFF2-40B4-BE49-F238E27FC236}">
                <a16:creationId xmlns:a16="http://schemas.microsoft.com/office/drawing/2014/main" id="{D8F41322-F3F7-44DD-ACB1-653FA853A31F}"/>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sp>
        <p:nvSpPr>
          <p:cNvPr id="6" name="TextBox 5">
            <a:extLst>
              <a:ext uri="{FF2B5EF4-FFF2-40B4-BE49-F238E27FC236}">
                <a16:creationId xmlns:a16="http://schemas.microsoft.com/office/drawing/2014/main" id="{A3916DB5-75B2-4A58-A205-883636AEFB4E}"/>
              </a:ext>
            </a:extLst>
          </p:cNvPr>
          <p:cNvSpPr txBox="1"/>
          <p:nvPr/>
        </p:nvSpPr>
        <p:spPr>
          <a:xfrm>
            <a:off x="76200" y="533400"/>
            <a:ext cx="78486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Doubling Baud Rate</a:t>
            </a:r>
            <a:endParaRPr lang="en-IN" dirty="0"/>
          </a:p>
        </p:txBody>
      </p:sp>
      <p:sp>
        <p:nvSpPr>
          <p:cNvPr id="7" name="Content Placeholder 8">
            <a:extLst>
              <a:ext uri="{FF2B5EF4-FFF2-40B4-BE49-F238E27FC236}">
                <a16:creationId xmlns:a16="http://schemas.microsoft.com/office/drawing/2014/main" id="{926527E0-1255-4274-8E6A-B8BE1BB788B5}"/>
              </a:ext>
            </a:extLst>
          </p:cNvPr>
          <p:cNvSpPr>
            <a:spLocks noGrp="1"/>
          </p:cNvSpPr>
          <p:nvPr>
            <p:ph idx="1"/>
          </p:nvPr>
        </p:nvSpPr>
        <p:spPr>
          <a:xfrm>
            <a:off x="173038" y="1214439"/>
            <a:ext cx="11561762" cy="2366962"/>
          </a:xfrm>
        </p:spPr>
        <p:txBody>
          <a:bodyPr>
            <a:normAutofit/>
          </a:bodyPr>
          <a:lstStyle/>
          <a:p>
            <a:pPr eaLnBrk="1" hangingPunct="1"/>
            <a:r>
              <a:rPr lang="en-US" dirty="0">
                <a:ea typeface="Calibri" pitchFamily="34" charset="0"/>
              </a:rPr>
              <a:t>There are two ways to increase the baud rate of data transfer</a:t>
            </a:r>
          </a:p>
          <a:p>
            <a:pPr marL="914400" lvl="1" indent="-514350" eaLnBrk="1" hangingPunct="1">
              <a:buFontTx/>
              <a:buAutoNum type="arabicPeriod"/>
            </a:pPr>
            <a:r>
              <a:rPr lang="en-US" sz="2800" b="1" dirty="0">
                <a:solidFill>
                  <a:srgbClr val="00B0F0"/>
                </a:solidFill>
                <a:ea typeface="Calibri" pitchFamily="34" charset="0"/>
              </a:rPr>
              <a:t>By using a higher frequency crystal</a:t>
            </a:r>
          </a:p>
          <a:p>
            <a:pPr marL="914400" lvl="1" indent="-514350" eaLnBrk="1" hangingPunct="1">
              <a:buFontTx/>
              <a:buAutoNum type="arabicPeriod"/>
            </a:pPr>
            <a:r>
              <a:rPr lang="en-US" sz="2800" b="1" dirty="0">
                <a:solidFill>
                  <a:srgbClr val="00B0F0"/>
                </a:solidFill>
                <a:ea typeface="Calibri" pitchFamily="34" charset="0"/>
              </a:rPr>
              <a:t>By changing a bit in the PCON register</a:t>
            </a:r>
          </a:p>
          <a:p>
            <a:pPr eaLnBrk="1" hangingPunct="1"/>
            <a:r>
              <a:rPr lang="en-US" b="1" dirty="0">
                <a:solidFill>
                  <a:srgbClr val="00B0F0"/>
                </a:solidFill>
                <a:ea typeface="Calibri" pitchFamily="34" charset="0"/>
              </a:rPr>
              <a:t>PCON register </a:t>
            </a:r>
            <a:r>
              <a:rPr lang="en-US" dirty="0">
                <a:ea typeface="Calibri" pitchFamily="34" charset="0"/>
              </a:rPr>
              <a:t>is an 8-bit register.</a:t>
            </a:r>
          </a:p>
        </p:txBody>
      </p:sp>
      <p:pic>
        <p:nvPicPr>
          <p:cNvPr id="8" name="Picture 2">
            <a:extLst>
              <a:ext uri="{FF2B5EF4-FFF2-40B4-BE49-F238E27FC236}">
                <a16:creationId xmlns:a16="http://schemas.microsoft.com/office/drawing/2014/main" id="{43A1C274-41A4-4DEF-BF61-2447BFD3883D}"/>
              </a:ext>
            </a:extLst>
          </p:cNvPr>
          <p:cNvPicPr>
            <a:picLocks noChangeAspect="1" noChangeArrowheads="1"/>
          </p:cNvPicPr>
          <p:nvPr/>
        </p:nvPicPr>
        <p:blipFill>
          <a:blip r:embed="rId2" cstate="print"/>
          <a:srcRect/>
          <a:stretch>
            <a:fillRect/>
          </a:stretch>
        </p:blipFill>
        <p:spPr bwMode="auto">
          <a:xfrm>
            <a:off x="1371600" y="3731737"/>
            <a:ext cx="7240588" cy="642937"/>
          </a:xfrm>
          <a:prstGeom prst="rect">
            <a:avLst/>
          </a:prstGeom>
          <a:noFill/>
          <a:ln w="9525">
            <a:noFill/>
            <a:miter lim="800000"/>
            <a:headEnd/>
            <a:tailEnd/>
          </a:ln>
        </p:spPr>
      </p:pic>
      <p:sp>
        <p:nvSpPr>
          <p:cNvPr id="9" name="Rectangle 8">
            <a:extLst>
              <a:ext uri="{FF2B5EF4-FFF2-40B4-BE49-F238E27FC236}">
                <a16:creationId xmlns:a16="http://schemas.microsoft.com/office/drawing/2014/main" id="{A9461FE2-C4BE-49E1-AFD5-43A218473495}"/>
              </a:ext>
            </a:extLst>
          </p:cNvPr>
          <p:cNvSpPr>
            <a:spLocks noChangeArrowheads="1"/>
          </p:cNvSpPr>
          <p:nvPr/>
        </p:nvSpPr>
        <p:spPr bwMode="auto">
          <a:xfrm>
            <a:off x="304800" y="4648200"/>
            <a:ext cx="11353800" cy="1384995"/>
          </a:xfrm>
          <a:prstGeom prst="rect">
            <a:avLst/>
          </a:prstGeom>
          <a:noFill/>
          <a:ln w="9525">
            <a:noFill/>
            <a:miter lim="800000"/>
            <a:headEnd/>
            <a:tailEnd/>
          </a:ln>
        </p:spPr>
        <p:txBody>
          <a:bodyPr wrap="square">
            <a:spAutoFit/>
          </a:bodyPr>
          <a:lstStyle/>
          <a:p>
            <a:pPr lvl="1">
              <a:buFont typeface="Arial" charset="0"/>
              <a:buChar char="•"/>
            </a:pPr>
            <a:r>
              <a:rPr lang="en-US" sz="2800" dirty="0">
                <a:solidFill>
                  <a:srgbClr val="00B0F0"/>
                </a:solidFill>
              </a:rPr>
              <a:t>When 8051 is powered up, </a:t>
            </a:r>
            <a:r>
              <a:rPr lang="en-US" sz="2800" b="1" dirty="0">
                <a:solidFill>
                  <a:srgbClr val="CC99FF"/>
                </a:solidFill>
              </a:rPr>
              <a:t>SMOD</a:t>
            </a:r>
            <a:r>
              <a:rPr lang="en-US" sz="2800" dirty="0">
                <a:solidFill>
                  <a:srgbClr val="00B0F0"/>
                </a:solidFill>
              </a:rPr>
              <a:t> is zero</a:t>
            </a:r>
          </a:p>
          <a:p>
            <a:pPr lvl="1"/>
            <a:endParaRPr lang="en-US" sz="2800" dirty="0">
              <a:solidFill>
                <a:srgbClr val="00B0F0"/>
              </a:solidFill>
            </a:endParaRPr>
          </a:p>
          <a:p>
            <a:pPr lvl="1">
              <a:buFont typeface="Arial" charset="0"/>
              <a:buChar char="•"/>
            </a:pPr>
            <a:r>
              <a:rPr lang="en-US" sz="2800" b="1" dirty="0">
                <a:solidFill>
                  <a:srgbClr val="CC99FF"/>
                </a:solidFill>
              </a:rPr>
              <a:t>We can set it to high </a:t>
            </a:r>
            <a:r>
              <a:rPr lang="en-US" sz="2800" dirty="0">
                <a:solidFill>
                  <a:srgbClr val="00B0F0"/>
                </a:solidFill>
              </a:rPr>
              <a:t>by software and thereby </a:t>
            </a:r>
            <a:r>
              <a:rPr lang="en-US" sz="2800" b="1" dirty="0">
                <a:solidFill>
                  <a:srgbClr val="CC99FF"/>
                </a:solidFill>
              </a:rPr>
              <a:t>double</a:t>
            </a:r>
            <a:r>
              <a:rPr lang="en-US" sz="2800" dirty="0">
                <a:solidFill>
                  <a:srgbClr val="CC99FF"/>
                </a:solidFill>
              </a:rPr>
              <a:t> </a:t>
            </a:r>
            <a:r>
              <a:rPr lang="en-US" sz="2800" dirty="0">
                <a:solidFill>
                  <a:srgbClr val="00B0F0"/>
                </a:solidFill>
              </a:rPr>
              <a:t>the baud rate.</a:t>
            </a:r>
          </a:p>
        </p:txBody>
      </p:sp>
    </p:spTree>
    <p:extLst>
      <p:ext uri="{BB962C8B-B14F-4D97-AF65-F5344CB8AC3E}">
        <p14:creationId xmlns:p14="http://schemas.microsoft.com/office/powerpoint/2010/main" val="27423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Line 12">
            <a:extLst>
              <a:ext uri="{FF2B5EF4-FFF2-40B4-BE49-F238E27FC236}">
                <a16:creationId xmlns:a16="http://schemas.microsoft.com/office/drawing/2014/main" id="{D6A7423A-A6CB-4C8A-A309-CD77E8778084}"/>
              </a:ext>
            </a:extLst>
          </p:cNvPr>
          <p:cNvSpPr>
            <a:spLocks noChangeShapeType="1"/>
          </p:cNvSpPr>
          <p:nvPr/>
        </p:nvSpPr>
        <p:spPr bwMode="auto">
          <a:xfrm>
            <a:off x="5257800" y="1327150"/>
            <a:ext cx="304800" cy="0"/>
          </a:xfrm>
          <a:prstGeom prst="line">
            <a:avLst/>
          </a:prstGeom>
          <a:noFill/>
          <a:ln w="38100">
            <a:solidFill>
              <a:srgbClr val="FF0000"/>
            </a:solidFill>
            <a:round/>
            <a:headEnd/>
            <a:tailEnd/>
          </a:ln>
        </p:spPr>
        <p:txBody>
          <a:bodyPr/>
          <a:lstStyle/>
          <a:p>
            <a:endParaRPr lang="en-IN"/>
          </a:p>
        </p:txBody>
      </p:sp>
      <p:pic>
        <p:nvPicPr>
          <p:cNvPr id="42" name="Picture 8">
            <a:extLst>
              <a:ext uri="{FF2B5EF4-FFF2-40B4-BE49-F238E27FC236}">
                <a16:creationId xmlns:a16="http://schemas.microsoft.com/office/drawing/2014/main" id="{FE96E337-06DB-430C-A619-D184862D0F97}"/>
              </a:ext>
            </a:extLst>
          </p:cNvPr>
          <p:cNvPicPr>
            <a:picLocks noChangeAspect="1" noChangeArrowheads="1"/>
          </p:cNvPicPr>
          <p:nvPr/>
        </p:nvPicPr>
        <p:blipFill>
          <a:blip r:embed="rId3" cstate="print"/>
          <a:srcRect/>
          <a:stretch>
            <a:fillRect/>
          </a:stretch>
        </p:blipFill>
        <p:spPr bwMode="auto">
          <a:xfrm>
            <a:off x="6692902" y="4365624"/>
            <a:ext cx="4953000" cy="781050"/>
          </a:xfrm>
          <a:prstGeom prst="rect">
            <a:avLst/>
          </a:prstGeom>
          <a:noFill/>
          <a:ln w="9525">
            <a:noFill/>
            <a:miter lim="800000"/>
            <a:headEnd/>
            <a:tailEnd/>
          </a:ln>
        </p:spPr>
      </p:pic>
      <p:sp>
        <p:nvSpPr>
          <p:cNvPr id="43" name="Rectangle 42">
            <a:extLst>
              <a:ext uri="{FF2B5EF4-FFF2-40B4-BE49-F238E27FC236}">
                <a16:creationId xmlns:a16="http://schemas.microsoft.com/office/drawing/2014/main" id="{00440CD2-AB34-4659-87E5-167D283758B7}"/>
              </a:ext>
            </a:extLst>
          </p:cNvPr>
          <p:cNvSpPr>
            <a:spLocks noChangeArrowheads="1"/>
          </p:cNvSpPr>
          <p:nvPr/>
        </p:nvSpPr>
        <p:spPr bwMode="auto">
          <a:xfrm>
            <a:off x="7377115" y="4835524"/>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44" name="Rectangle 43">
            <a:extLst>
              <a:ext uri="{FF2B5EF4-FFF2-40B4-BE49-F238E27FC236}">
                <a16:creationId xmlns:a16="http://schemas.microsoft.com/office/drawing/2014/main" id="{2F46A7ED-8EA2-4E90-A75C-3D7147E6F15E}"/>
              </a:ext>
            </a:extLst>
          </p:cNvPr>
          <p:cNvSpPr>
            <a:spLocks noChangeArrowheads="1"/>
          </p:cNvSpPr>
          <p:nvPr/>
        </p:nvSpPr>
        <p:spPr bwMode="auto">
          <a:xfrm>
            <a:off x="9805990" y="4835524"/>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pic>
        <p:nvPicPr>
          <p:cNvPr id="45" name="Picture 9">
            <a:extLst>
              <a:ext uri="{FF2B5EF4-FFF2-40B4-BE49-F238E27FC236}">
                <a16:creationId xmlns:a16="http://schemas.microsoft.com/office/drawing/2014/main" id="{C9C8322A-0354-402F-8967-6E1149373263}"/>
              </a:ext>
            </a:extLst>
          </p:cNvPr>
          <p:cNvPicPr>
            <a:picLocks noChangeAspect="1" noChangeArrowheads="1"/>
          </p:cNvPicPr>
          <p:nvPr/>
        </p:nvPicPr>
        <p:blipFill>
          <a:blip r:embed="rId4" cstate="print"/>
          <a:srcRect/>
          <a:stretch>
            <a:fillRect/>
          </a:stretch>
        </p:blipFill>
        <p:spPr bwMode="auto">
          <a:xfrm>
            <a:off x="6702427" y="5253036"/>
            <a:ext cx="4924425" cy="809625"/>
          </a:xfrm>
          <a:prstGeom prst="rect">
            <a:avLst/>
          </a:prstGeom>
          <a:noFill/>
          <a:ln w="9525">
            <a:noFill/>
            <a:miter lim="800000"/>
            <a:headEnd/>
            <a:tailEnd/>
          </a:ln>
        </p:spPr>
      </p:pic>
      <p:sp>
        <p:nvSpPr>
          <p:cNvPr id="46" name="Rectangle 45">
            <a:extLst>
              <a:ext uri="{FF2B5EF4-FFF2-40B4-BE49-F238E27FC236}">
                <a16:creationId xmlns:a16="http://schemas.microsoft.com/office/drawing/2014/main" id="{2DF72452-6FC6-49BD-8C53-F4D453042974}"/>
              </a:ext>
            </a:extLst>
          </p:cNvPr>
          <p:cNvSpPr>
            <a:spLocks noChangeArrowheads="1"/>
          </p:cNvSpPr>
          <p:nvPr/>
        </p:nvSpPr>
        <p:spPr bwMode="auto">
          <a:xfrm>
            <a:off x="6754815" y="5732461"/>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47" name="Rectangle 46">
            <a:extLst>
              <a:ext uri="{FF2B5EF4-FFF2-40B4-BE49-F238E27FC236}">
                <a16:creationId xmlns:a16="http://schemas.microsoft.com/office/drawing/2014/main" id="{B8E980A7-B77B-4D85-9046-B1B1C9DE69AF}"/>
              </a:ext>
            </a:extLst>
          </p:cNvPr>
          <p:cNvSpPr>
            <a:spLocks noChangeArrowheads="1"/>
          </p:cNvSpPr>
          <p:nvPr/>
        </p:nvSpPr>
        <p:spPr bwMode="auto">
          <a:xfrm>
            <a:off x="7958140" y="5732461"/>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48" name="Rectangle 47">
            <a:extLst>
              <a:ext uri="{FF2B5EF4-FFF2-40B4-BE49-F238E27FC236}">
                <a16:creationId xmlns:a16="http://schemas.microsoft.com/office/drawing/2014/main" id="{D20B9FCE-CF33-4C63-A817-35AB0370FDAB}"/>
              </a:ext>
            </a:extLst>
          </p:cNvPr>
          <p:cNvSpPr>
            <a:spLocks noChangeArrowheads="1"/>
          </p:cNvSpPr>
          <p:nvPr/>
        </p:nvSpPr>
        <p:spPr bwMode="auto">
          <a:xfrm>
            <a:off x="7366002" y="5732461"/>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49" name="Rectangle 48">
            <a:extLst>
              <a:ext uri="{FF2B5EF4-FFF2-40B4-BE49-F238E27FC236}">
                <a16:creationId xmlns:a16="http://schemas.microsoft.com/office/drawing/2014/main" id="{A434179E-A7EF-4831-AAC1-2762E377AA33}"/>
              </a:ext>
            </a:extLst>
          </p:cNvPr>
          <p:cNvSpPr>
            <a:spLocks noChangeArrowheads="1"/>
          </p:cNvSpPr>
          <p:nvPr/>
        </p:nvSpPr>
        <p:spPr bwMode="auto">
          <a:xfrm>
            <a:off x="8570915" y="5732461"/>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50" name="Rectangle 49">
            <a:extLst>
              <a:ext uri="{FF2B5EF4-FFF2-40B4-BE49-F238E27FC236}">
                <a16:creationId xmlns:a16="http://schemas.microsoft.com/office/drawing/2014/main" id="{073A64B5-C5CE-4193-BA86-149528CF8755}"/>
              </a:ext>
            </a:extLst>
          </p:cNvPr>
          <p:cNvSpPr>
            <a:spLocks noChangeArrowheads="1"/>
          </p:cNvSpPr>
          <p:nvPr/>
        </p:nvSpPr>
        <p:spPr bwMode="auto">
          <a:xfrm>
            <a:off x="6764340" y="4835524"/>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sp>
        <p:nvSpPr>
          <p:cNvPr id="51" name="Rectangle 50">
            <a:extLst>
              <a:ext uri="{FF2B5EF4-FFF2-40B4-BE49-F238E27FC236}">
                <a16:creationId xmlns:a16="http://schemas.microsoft.com/office/drawing/2014/main" id="{BA70FAF1-AA58-44C0-AE15-513BB7E610AB}"/>
              </a:ext>
            </a:extLst>
          </p:cNvPr>
          <p:cNvSpPr>
            <a:spLocks noChangeArrowheads="1"/>
          </p:cNvSpPr>
          <p:nvPr/>
        </p:nvSpPr>
        <p:spPr bwMode="auto">
          <a:xfrm>
            <a:off x="9193215" y="4835524"/>
            <a:ext cx="571500" cy="285750"/>
          </a:xfrm>
          <a:prstGeom prst="rect">
            <a:avLst/>
          </a:prstGeom>
          <a:solidFill>
            <a:srgbClr val="FF0000">
              <a:alpha val="43137"/>
            </a:srgbClr>
          </a:solidFill>
          <a:ln w="12700" algn="ctr">
            <a:solidFill>
              <a:schemeClr val="tx1"/>
            </a:solidFill>
            <a:round/>
            <a:headEnd type="none" w="sm" len="sm"/>
            <a:tailEnd type="none" w="sm" len="sm"/>
          </a:ln>
        </p:spPr>
        <p:txBody>
          <a:bodyPr/>
          <a:lstStyle/>
          <a:p>
            <a:endParaRPr lang="en-US"/>
          </a:p>
        </p:txBody>
      </p:sp>
      <p:grpSp>
        <p:nvGrpSpPr>
          <p:cNvPr id="57" name="Group 56">
            <a:extLst>
              <a:ext uri="{FF2B5EF4-FFF2-40B4-BE49-F238E27FC236}">
                <a16:creationId xmlns:a16="http://schemas.microsoft.com/office/drawing/2014/main" id="{6DAC87A8-50B5-4AD9-BCBB-BEDAA594C8FC}"/>
              </a:ext>
            </a:extLst>
          </p:cNvPr>
          <p:cNvGrpSpPr/>
          <p:nvPr/>
        </p:nvGrpSpPr>
        <p:grpSpPr>
          <a:xfrm>
            <a:off x="1944688" y="914400"/>
            <a:ext cx="9256712" cy="4921250"/>
            <a:chOff x="1944688" y="914400"/>
            <a:chExt cx="9256712" cy="4921250"/>
          </a:xfrm>
        </p:grpSpPr>
        <p:sp>
          <p:nvSpPr>
            <p:cNvPr id="40" name="Line 40">
              <a:extLst>
                <a:ext uri="{FF2B5EF4-FFF2-40B4-BE49-F238E27FC236}">
                  <a16:creationId xmlns:a16="http://schemas.microsoft.com/office/drawing/2014/main" id="{D90DA796-0EEB-4769-8591-6175B7E6917E}"/>
                </a:ext>
              </a:extLst>
            </p:cNvPr>
            <p:cNvSpPr>
              <a:spLocks noChangeShapeType="1"/>
            </p:cNvSpPr>
            <p:nvPr/>
          </p:nvSpPr>
          <p:spPr bwMode="auto">
            <a:xfrm>
              <a:off x="10363200" y="1987550"/>
              <a:ext cx="304800" cy="0"/>
            </a:xfrm>
            <a:prstGeom prst="line">
              <a:avLst/>
            </a:prstGeom>
            <a:noFill/>
            <a:ln w="38100">
              <a:solidFill>
                <a:srgbClr val="FF0000"/>
              </a:solidFill>
              <a:round/>
              <a:headEnd/>
              <a:tailEnd/>
            </a:ln>
          </p:spPr>
          <p:txBody>
            <a:bodyPr/>
            <a:lstStyle/>
            <a:p>
              <a:endParaRPr lang="en-IN"/>
            </a:p>
          </p:txBody>
        </p:sp>
        <p:grpSp>
          <p:nvGrpSpPr>
            <p:cNvPr id="56" name="Group 55">
              <a:extLst>
                <a:ext uri="{FF2B5EF4-FFF2-40B4-BE49-F238E27FC236}">
                  <a16:creationId xmlns:a16="http://schemas.microsoft.com/office/drawing/2014/main" id="{FD89315B-C32E-4045-A6E7-DC6F9961A964}"/>
                </a:ext>
              </a:extLst>
            </p:cNvPr>
            <p:cNvGrpSpPr/>
            <p:nvPr/>
          </p:nvGrpSpPr>
          <p:grpSpPr>
            <a:xfrm>
              <a:off x="1944688" y="914400"/>
              <a:ext cx="9256712" cy="4921250"/>
              <a:chOff x="1944688" y="914400"/>
              <a:chExt cx="9256712" cy="4921250"/>
            </a:xfrm>
          </p:grpSpPr>
          <p:sp>
            <p:nvSpPr>
              <p:cNvPr id="17" name="Line 15">
                <a:extLst>
                  <a:ext uri="{FF2B5EF4-FFF2-40B4-BE49-F238E27FC236}">
                    <a16:creationId xmlns:a16="http://schemas.microsoft.com/office/drawing/2014/main" id="{5FE3DCD1-F942-4B31-8B41-6356CD2EEB93}"/>
                  </a:ext>
                </a:extLst>
              </p:cNvPr>
              <p:cNvSpPr>
                <a:spLocks noChangeShapeType="1"/>
              </p:cNvSpPr>
              <p:nvPr/>
            </p:nvSpPr>
            <p:spPr bwMode="auto">
              <a:xfrm>
                <a:off x="5118100" y="4683125"/>
                <a:ext cx="381000" cy="0"/>
              </a:xfrm>
              <a:prstGeom prst="line">
                <a:avLst/>
              </a:prstGeom>
              <a:noFill/>
              <a:ln w="38100">
                <a:solidFill>
                  <a:srgbClr val="FF0000"/>
                </a:solidFill>
                <a:round/>
                <a:headEnd/>
                <a:tailEnd/>
              </a:ln>
            </p:spPr>
            <p:txBody>
              <a:bodyPr/>
              <a:lstStyle/>
              <a:p>
                <a:endParaRPr lang="en-IN"/>
              </a:p>
            </p:txBody>
          </p:sp>
          <p:sp>
            <p:nvSpPr>
              <p:cNvPr id="18" name="Line 16">
                <a:extLst>
                  <a:ext uri="{FF2B5EF4-FFF2-40B4-BE49-F238E27FC236}">
                    <a16:creationId xmlns:a16="http://schemas.microsoft.com/office/drawing/2014/main" id="{7A9D2991-B100-42D9-B879-C9513B486319}"/>
                  </a:ext>
                </a:extLst>
              </p:cNvPr>
              <p:cNvSpPr>
                <a:spLocks noChangeShapeType="1"/>
              </p:cNvSpPr>
              <p:nvPr/>
            </p:nvSpPr>
            <p:spPr bwMode="auto">
              <a:xfrm>
                <a:off x="5486400" y="3879850"/>
                <a:ext cx="304800" cy="0"/>
              </a:xfrm>
              <a:prstGeom prst="line">
                <a:avLst/>
              </a:prstGeom>
              <a:noFill/>
              <a:ln w="38100">
                <a:solidFill>
                  <a:srgbClr val="FF0000"/>
                </a:solidFill>
                <a:round/>
                <a:headEnd/>
                <a:tailEnd type="triangle" w="med" len="med"/>
              </a:ln>
            </p:spPr>
            <p:txBody>
              <a:bodyPr/>
              <a:lstStyle/>
              <a:p>
                <a:endParaRPr lang="en-IN"/>
              </a:p>
            </p:txBody>
          </p:sp>
          <p:sp>
            <p:nvSpPr>
              <p:cNvPr id="30" name="Line 30">
                <a:extLst>
                  <a:ext uri="{FF2B5EF4-FFF2-40B4-BE49-F238E27FC236}">
                    <a16:creationId xmlns:a16="http://schemas.microsoft.com/office/drawing/2014/main" id="{5F49224F-5768-418B-B6AC-05C793E13080}"/>
                  </a:ext>
                </a:extLst>
              </p:cNvPr>
              <p:cNvSpPr>
                <a:spLocks noChangeShapeType="1"/>
              </p:cNvSpPr>
              <p:nvPr/>
            </p:nvSpPr>
            <p:spPr bwMode="auto">
              <a:xfrm>
                <a:off x="4089400" y="4870450"/>
                <a:ext cx="304800" cy="0"/>
              </a:xfrm>
              <a:prstGeom prst="line">
                <a:avLst/>
              </a:prstGeom>
              <a:noFill/>
              <a:ln w="38100">
                <a:solidFill>
                  <a:srgbClr val="FF0000"/>
                </a:solidFill>
                <a:round/>
                <a:headEnd/>
                <a:tailEnd type="triangle" w="med" len="med"/>
              </a:ln>
            </p:spPr>
            <p:txBody>
              <a:bodyPr/>
              <a:lstStyle/>
              <a:p>
                <a:endParaRPr lang="en-IN"/>
              </a:p>
            </p:txBody>
          </p:sp>
          <p:grpSp>
            <p:nvGrpSpPr>
              <p:cNvPr id="55" name="Group 54">
                <a:extLst>
                  <a:ext uri="{FF2B5EF4-FFF2-40B4-BE49-F238E27FC236}">
                    <a16:creationId xmlns:a16="http://schemas.microsoft.com/office/drawing/2014/main" id="{9324A545-0370-48DC-A102-282807283860}"/>
                  </a:ext>
                </a:extLst>
              </p:cNvPr>
              <p:cNvGrpSpPr/>
              <p:nvPr/>
            </p:nvGrpSpPr>
            <p:grpSpPr>
              <a:xfrm>
                <a:off x="1944688" y="914400"/>
                <a:ext cx="9256712" cy="4921250"/>
                <a:chOff x="1944688" y="908050"/>
                <a:chExt cx="9256712" cy="4921250"/>
              </a:xfrm>
            </p:grpSpPr>
            <p:sp>
              <p:nvSpPr>
                <p:cNvPr id="4" name="AutoShape 2">
                  <a:extLst>
                    <a:ext uri="{FF2B5EF4-FFF2-40B4-BE49-F238E27FC236}">
                      <a16:creationId xmlns:a16="http://schemas.microsoft.com/office/drawing/2014/main" id="{A23652BA-BA2D-4E15-A5D1-DC0E4DD3D911}"/>
                    </a:ext>
                  </a:extLst>
                </p:cNvPr>
                <p:cNvSpPr>
                  <a:spLocks noChangeArrowheads="1"/>
                </p:cNvSpPr>
                <p:nvPr/>
              </p:nvSpPr>
              <p:spPr bwMode="auto">
                <a:xfrm>
                  <a:off x="2819400" y="90805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a:solidFill>
                        <a:schemeClr val="tx1"/>
                      </a:solidFill>
                      <a:latin typeface="Arial Black" pitchFamily="34" charset="0"/>
                    </a:rPr>
                    <a:t>OSC</a:t>
                  </a:r>
                </a:p>
              </p:txBody>
            </p:sp>
            <p:sp>
              <p:nvSpPr>
                <p:cNvPr id="5" name="AutoShape 3">
                  <a:extLst>
                    <a:ext uri="{FF2B5EF4-FFF2-40B4-BE49-F238E27FC236}">
                      <a16:creationId xmlns:a16="http://schemas.microsoft.com/office/drawing/2014/main" id="{09858733-DD56-48A4-818E-771233CB44E8}"/>
                    </a:ext>
                  </a:extLst>
                </p:cNvPr>
                <p:cNvSpPr>
                  <a:spLocks noChangeArrowheads="1"/>
                </p:cNvSpPr>
                <p:nvPr/>
              </p:nvSpPr>
              <p:spPr bwMode="auto">
                <a:xfrm>
                  <a:off x="4394200" y="90805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dirty="0">
                      <a:solidFill>
                        <a:schemeClr val="tx1"/>
                      </a:solidFill>
                      <a:latin typeface="Arial Black" pitchFamily="34" charset="0"/>
                    </a:rPr>
                    <a:t>÷12</a:t>
                  </a:r>
                </a:p>
              </p:txBody>
            </p:sp>
            <p:sp>
              <p:nvSpPr>
                <p:cNvPr id="6" name="AutoShape 4">
                  <a:extLst>
                    <a:ext uri="{FF2B5EF4-FFF2-40B4-BE49-F238E27FC236}">
                      <a16:creationId xmlns:a16="http://schemas.microsoft.com/office/drawing/2014/main" id="{ACDC4810-2571-459E-8DBB-EED6527E054E}"/>
                    </a:ext>
                  </a:extLst>
                </p:cNvPr>
                <p:cNvSpPr>
                  <a:spLocks noChangeArrowheads="1"/>
                </p:cNvSpPr>
                <p:nvPr/>
              </p:nvSpPr>
              <p:spPr bwMode="auto">
                <a:xfrm rot="10800000">
                  <a:off x="4283075" y="4256088"/>
                  <a:ext cx="838200" cy="838200"/>
                </a:xfrm>
                <a:prstGeom prst="moon">
                  <a:avLst>
                    <a:gd name="adj" fmla="val 86551"/>
                  </a:avLst>
                </a:prstGeom>
                <a:solidFill>
                  <a:srgbClr val="00B0F0"/>
                </a:solidFill>
                <a:ln w="9525">
                  <a:solidFill>
                    <a:schemeClr val="tx1"/>
                  </a:solidFill>
                  <a:miter lim="800000"/>
                  <a:headEnd/>
                  <a:tailEnd/>
                </a:ln>
              </p:spPr>
              <p:txBody>
                <a:bodyPr wrap="none" anchor="ctr"/>
                <a:lstStyle/>
                <a:p>
                  <a:endParaRPr lang="en-US"/>
                </a:p>
              </p:txBody>
            </p:sp>
            <p:sp>
              <p:nvSpPr>
                <p:cNvPr id="7" name="AutoShape 5">
                  <a:extLst>
                    <a:ext uri="{FF2B5EF4-FFF2-40B4-BE49-F238E27FC236}">
                      <a16:creationId xmlns:a16="http://schemas.microsoft.com/office/drawing/2014/main" id="{2FB50811-9321-48D6-9863-175509CE9236}"/>
                    </a:ext>
                  </a:extLst>
                </p:cNvPr>
                <p:cNvSpPr>
                  <a:spLocks noChangeArrowheads="1"/>
                </p:cNvSpPr>
                <p:nvPr/>
              </p:nvSpPr>
              <p:spPr bwMode="auto">
                <a:xfrm>
                  <a:off x="5791200" y="3270250"/>
                  <a:ext cx="685800" cy="838200"/>
                </a:xfrm>
                <a:prstGeom prst="flowChartDelay">
                  <a:avLst/>
                </a:prstGeom>
                <a:solidFill>
                  <a:srgbClr val="00B0F0"/>
                </a:solidFill>
                <a:ln w="9525">
                  <a:solidFill>
                    <a:schemeClr val="tx1"/>
                  </a:solidFill>
                  <a:miter lim="800000"/>
                  <a:headEnd/>
                  <a:tailEnd/>
                </a:ln>
              </p:spPr>
              <p:txBody>
                <a:bodyPr wrap="none" anchor="ctr"/>
                <a:lstStyle/>
                <a:p>
                  <a:endParaRPr lang="en-US"/>
                </a:p>
              </p:txBody>
            </p:sp>
            <p:grpSp>
              <p:nvGrpSpPr>
                <p:cNvPr id="8" name="Group 6">
                  <a:extLst>
                    <a:ext uri="{FF2B5EF4-FFF2-40B4-BE49-F238E27FC236}">
                      <a16:creationId xmlns:a16="http://schemas.microsoft.com/office/drawing/2014/main" id="{6BA9AEB6-5CC1-4CBE-AACF-50BDACF7A4AE}"/>
                    </a:ext>
                  </a:extLst>
                </p:cNvPr>
                <p:cNvGrpSpPr>
                  <a:grpSpLocks/>
                </p:cNvGrpSpPr>
                <p:nvPr/>
              </p:nvGrpSpPr>
              <p:grpSpPr bwMode="auto">
                <a:xfrm>
                  <a:off x="3187700" y="4184650"/>
                  <a:ext cx="762000" cy="609600"/>
                  <a:chOff x="3456" y="2400"/>
                  <a:chExt cx="480" cy="384"/>
                </a:xfrm>
                <a:solidFill>
                  <a:srgbClr val="00B0F0"/>
                </a:solidFill>
              </p:grpSpPr>
              <p:sp>
                <p:nvSpPr>
                  <p:cNvPr id="9" name="AutoShape 7">
                    <a:extLst>
                      <a:ext uri="{FF2B5EF4-FFF2-40B4-BE49-F238E27FC236}">
                        <a16:creationId xmlns:a16="http://schemas.microsoft.com/office/drawing/2014/main" id="{E70CE5A4-85A5-4FD2-9C56-A70270B9C9B3}"/>
                      </a:ext>
                    </a:extLst>
                  </p:cNvPr>
                  <p:cNvSpPr>
                    <a:spLocks noChangeArrowheads="1"/>
                  </p:cNvSpPr>
                  <p:nvPr/>
                </p:nvSpPr>
                <p:spPr bwMode="auto">
                  <a:xfrm rot="16200000">
                    <a:off x="3468" y="2388"/>
                    <a:ext cx="384" cy="408"/>
                  </a:xfrm>
                  <a:prstGeom prst="flowChartMerge">
                    <a:avLst/>
                  </a:prstGeom>
                  <a:grpFill/>
                  <a:ln w="9525">
                    <a:solidFill>
                      <a:schemeClr val="tx1"/>
                    </a:solidFill>
                    <a:miter lim="800000"/>
                    <a:headEnd/>
                    <a:tailEnd/>
                  </a:ln>
                  <a:effectLst/>
                </p:spPr>
                <p:txBody>
                  <a:bodyPr wrap="none" anchor="ctr"/>
                  <a:lstStyle/>
                  <a:p>
                    <a:pPr>
                      <a:defRPr/>
                    </a:pPr>
                    <a:endParaRPr lang="en-US">
                      <a:latin typeface="Arial" pitchFamily="34" charset="0"/>
                      <a:cs typeface="Arial" pitchFamily="34" charset="0"/>
                    </a:endParaRPr>
                  </a:p>
                </p:txBody>
              </p:sp>
              <p:sp>
                <p:nvSpPr>
                  <p:cNvPr id="10" name="AutoShape 8">
                    <a:extLst>
                      <a:ext uri="{FF2B5EF4-FFF2-40B4-BE49-F238E27FC236}">
                        <a16:creationId xmlns:a16="http://schemas.microsoft.com/office/drawing/2014/main" id="{66EFBBD0-EC53-4843-B05F-F5724DD8FD0B}"/>
                      </a:ext>
                    </a:extLst>
                  </p:cNvPr>
                  <p:cNvSpPr>
                    <a:spLocks noChangeArrowheads="1"/>
                  </p:cNvSpPr>
                  <p:nvPr/>
                </p:nvSpPr>
                <p:spPr bwMode="auto">
                  <a:xfrm>
                    <a:off x="3792" y="2520"/>
                    <a:ext cx="144" cy="144"/>
                  </a:xfrm>
                  <a:prstGeom prst="flowChartConnector">
                    <a:avLst/>
                  </a:prstGeom>
                  <a:grpFill/>
                  <a:ln w="9525">
                    <a:solidFill>
                      <a:schemeClr val="tx1"/>
                    </a:solidFill>
                    <a:round/>
                    <a:headEnd/>
                    <a:tailEnd/>
                  </a:ln>
                  <a:effectLst/>
                </p:spPr>
                <p:txBody>
                  <a:bodyPr wrap="none" anchor="ctr"/>
                  <a:lstStyle/>
                  <a:p>
                    <a:pPr>
                      <a:defRPr/>
                    </a:pPr>
                    <a:endParaRPr lang="en-US">
                      <a:latin typeface="Arial" pitchFamily="34" charset="0"/>
                      <a:cs typeface="Arial" pitchFamily="34" charset="0"/>
                    </a:endParaRPr>
                  </a:p>
                </p:txBody>
              </p:sp>
            </p:grpSp>
            <p:sp>
              <p:nvSpPr>
                <p:cNvPr id="11" name="Line 9">
                  <a:extLst>
                    <a:ext uri="{FF2B5EF4-FFF2-40B4-BE49-F238E27FC236}">
                      <a16:creationId xmlns:a16="http://schemas.microsoft.com/office/drawing/2014/main" id="{C2AF2231-5AD3-4967-ACDA-072EEADCFCC5}"/>
                    </a:ext>
                  </a:extLst>
                </p:cNvPr>
                <p:cNvSpPr>
                  <a:spLocks noChangeShapeType="1"/>
                </p:cNvSpPr>
                <p:nvPr/>
              </p:nvSpPr>
              <p:spPr bwMode="auto">
                <a:xfrm>
                  <a:off x="3695700" y="1327150"/>
                  <a:ext cx="685800" cy="0"/>
                </a:xfrm>
                <a:prstGeom prst="line">
                  <a:avLst/>
                </a:prstGeom>
                <a:noFill/>
                <a:ln w="38100">
                  <a:solidFill>
                    <a:srgbClr val="FF0000"/>
                  </a:solidFill>
                  <a:round/>
                  <a:headEnd/>
                  <a:tailEnd type="triangle" w="med" len="med"/>
                </a:ln>
              </p:spPr>
              <p:txBody>
                <a:bodyPr/>
                <a:lstStyle/>
                <a:p>
                  <a:endParaRPr lang="en-IN"/>
                </a:p>
              </p:txBody>
            </p:sp>
            <p:sp>
              <p:nvSpPr>
                <p:cNvPr id="12" name="AutoShape 10">
                  <a:extLst>
                    <a:ext uri="{FF2B5EF4-FFF2-40B4-BE49-F238E27FC236}">
                      <a16:creationId xmlns:a16="http://schemas.microsoft.com/office/drawing/2014/main" id="{636865D4-0BF5-4B14-AAC1-11F647045AB1}"/>
                    </a:ext>
                  </a:extLst>
                </p:cNvPr>
                <p:cNvSpPr>
                  <a:spLocks noChangeArrowheads="1"/>
                </p:cNvSpPr>
                <p:nvPr/>
              </p:nvSpPr>
              <p:spPr bwMode="auto">
                <a:xfrm>
                  <a:off x="7620000" y="167005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TLx</a:t>
                  </a:r>
                </a:p>
                <a:p>
                  <a:pPr algn="ctr"/>
                  <a:r>
                    <a:rPr lang="en-US" b="1">
                      <a:solidFill>
                        <a:schemeClr val="tx1"/>
                      </a:solidFill>
                      <a:latin typeface="Calibri" pitchFamily="34" charset="0"/>
                    </a:rPr>
                    <a:t>(8 Bit)</a:t>
                  </a:r>
                </a:p>
              </p:txBody>
            </p:sp>
            <p:sp>
              <p:nvSpPr>
                <p:cNvPr id="13" name="Line 11">
                  <a:extLst>
                    <a:ext uri="{FF2B5EF4-FFF2-40B4-BE49-F238E27FC236}">
                      <a16:creationId xmlns:a16="http://schemas.microsoft.com/office/drawing/2014/main" id="{C6304B90-5AAF-47EC-87A4-222C126E3158}"/>
                    </a:ext>
                  </a:extLst>
                </p:cNvPr>
                <p:cNvSpPr>
                  <a:spLocks noChangeShapeType="1"/>
                </p:cNvSpPr>
                <p:nvPr/>
              </p:nvSpPr>
              <p:spPr bwMode="auto">
                <a:xfrm>
                  <a:off x="5867400" y="2051050"/>
                  <a:ext cx="990600" cy="0"/>
                </a:xfrm>
                <a:prstGeom prst="line">
                  <a:avLst/>
                </a:prstGeom>
                <a:noFill/>
                <a:ln w="38100">
                  <a:solidFill>
                    <a:srgbClr val="FF0000"/>
                  </a:solidFill>
                  <a:round/>
                  <a:headEnd type="diamond" w="med" len="med"/>
                  <a:tailEnd type="diamond" w="med" len="med"/>
                </a:ln>
              </p:spPr>
              <p:txBody>
                <a:bodyPr/>
                <a:lstStyle/>
                <a:p>
                  <a:endParaRPr lang="en-IN"/>
                </a:p>
              </p:txBody>
            </p:sp>
            <p:sp>
              <p:nvSpPr>
                <p:cNvPr id="15" name="Line 13">
                  <a:extLst>
                    <a:ext uri="{FF2B5EF4-FFF2-40B4-BE49-F238E27FC236}">
                      <a16:creationId xmlns:a16="http://schemas.microsoft.com/office/drawing/2014/main" id="{B6FDC66B-02C3-4DB2-B8F1-DD39AC1F8C44}"/>
                    </a:ext>
                  </a:extLst>
                </p:cNvPr>
                <p:cNvSpPr>
                  <a:spLocks noChangeShapeType="1"/>
                </p:cNvSpPr>
                <p:nvPr/>
              </p:nvSpPr>
              <p:spPr bwMode="auto">
                <a:xfrm>
                  <a:off x="3962400" y="4489450"/>
                  <a:ext cx="419100" cy="0"/>
                </a:xfrm>
                <a:prstGeom prst="line">
                  <a:avLst/>
                </a:prstGeom>
                <a:noFill/>
                <a:ln w="38100">
                  <a:solidFill>
                    <a:srgbClr val="FF0000"/>
                  </a:solidFill>
                  <a:round/>
                  <a:headEnd/>
                  <a:tailEnd type="triangle" w="med" len="med"/>
                </a:ln>
              </p:spPr>
              <p:txBody>
                <a:bodyPr/>
                <a:lstStyle/>
                <a:p>
                  <a:endParaRPr lang="en-IN"/>
                </a:p>
              </p:txBody>
            </p:sp>
            <p:sp>
              <p:nvSpPr>
                <p:cNvPr id="16" name="Line 14">
                  <a:extLst>
                    <a:ext uri="{FF2B5EF4-FFF2-40B4-BE49-F238E27FC236}">
                      <a16:creationId xmlns:a16="http://schemas.microsoft.com/office/drawing/2014/main" id="{234CCD5D-9D00-429B-BCB1-D8CBAC997500}"/>
                    </a:ext>
                  </a:extLst>
                </p:cNvPr>
                <p:cNvSpPr>
                  <a:spLocks noChangeShapeType="1"/>
                </p:cNvSpPr>
                <p:nvPr/>
              </p:nvSpPr>
              <p:spPr bwMode="auto">
                <a:xfrm>
                  <a:off x="3429000" y="3498850"/>
                  <a:ext cx="2362200" cy="0"/>
                </a:xfrm>
                <a:prstGeom prst="line">
                  <a:avLst/>
                </a:prstGeom>
                <a:noFill/>
                <a:ln w="38100">
                  <a:solidFill>
                    <a:srgbClr val="FF0000"/>
                  </a:solidFill>
                  <a:round/>
                  <a:headEnd type="oval" w="med" len="med"/>
                  <a:tailEnd type="triangle" w="med" len="med"/>
                </a:ln>
              </p:spPr>
              <p:txBody>
                <a:bodyPr/>
                <a:lstStyle/>
                <a:p>
                  <a:endParaRPr lang="en-IN"/>
                </a:p>
              </p:txBody>
            </p:sp>
            <p:sp>
              <p:nvSpPr>
                <p:cNvPr id="19" name="Line 17">
                  <a:extLst>
                    <a:ext uri="{FF2B5EF4-FFF2-40B4-BE49-F238E27FC236}">
                      <a16:creationId xmlns:a16="http://schemas.microsoft.com/office/drawing/2014/main" id="{A99EA832-6B92-4A16-B1B8-EABD6FFCD15C}"/>
                    </a:ext>
                  </a:extLst>
                </p:cNvPr>
                <p:cNvSpPr>
                  <a:spLocks noChangeShapeType="1"/>
                </p:cNvSpPr>
                <p:nvPr/>
              </p:nvSpPr>
              <p:spPr bwMode="auto">
                <a:xfrm flipV="1">
                  <a:off x="3429000" y="2876550"/>
                  <a:ext cx="2133600" cy="12700"/>
                </a:xfrm>
                <a:prstGeom prst="line">
                  <a:avLst/>
                </a:prstGeom>
                <a:noFill/>
                <a:ln w="38100">
                  <a:solidFill>
                    <a:srgbClr val="FF0000"/>
                  </a:solidFill>
                  <a:round/>
                  <a:headEnd type="oval" w="med" len="med"/>
                  <a:tailEnd/>
                </a:ln>
              </p:spPr>
              <p:txBody>
                <a:bodyPr/>
                <a:lstStyle/>
                <a:p>
                  <a:endParaRPr lang="en-IN"/>
                </a:p>
              </p:txBody>
            </p:sp>
            <p:sp>
              <p:nvSpPr>
                <p:cNvPr id="20" name="Line 18">
                  <a:extLst>
                    <a:ext uri="{FF2B5EF4-FFF2-40B4-BE49-F238E27FC236}">
                      <a16:creationId xmlns:a16="http://schemas.microsoft.com/office/drawing/2014/main" id="{E3B3E073-0D4D-4C6A-950C-34AC360B5C53}"/>
                    </a:ext>
                  </a:extLst>
                </p:cNvPr>
                <p:cNvSpPr>
                  <a:spLocks noChangeShapeType="1"/>
                </p:cNvSpPr>
                <p:nvPr/>
              </p:nvSpPr>
              <p:spPr bwMode="auto">
                <a:xfrm>
                  <a:off x="5562600" y="1314450"/>
                  <a:ext cx="0" cy="584200"/>
                </a:xfrm>
                <a:prstGeom prst="line">
                  <a:avLst/>
                </a:prstGeom>
                <a:noFill/>
                <a:ln w="38100">
                  <a:solidFill>
                    <a:srgbClr val="FF0000"/>
                  </a:solidFill>
                  <a:round/>
                  <a:headEnd/>
                  <a:tailEnd type="triangle" w="med" len="med"/>
                </a:ln>
              </p:spPr>
              <p:txBody>
                <a:bodyPr/>
                <a:lstStyle/>
                <a:p>
                  <a:endParaRPr lang="en-IN"/>
                </a:p>
              </p:txBody>
            </p:sp>
            <p:sp>
              <p:nvSpPr>
                <p:cNvPr id="21" name="Line 19">
                  <a:extLst>
                    <a:ext uri="{FF2B5EF4-FFF2-40B4-BE49-F238E27FC236}">
                      <a16:creationId xmlns:a16="http://schemas.microsoft.com/office/drawing/2014/main" id="{EC533882-F3CB-48D1-9201-E4FFBD9CA030}"/>
                    </a:ext>
                  </a:extLst>
                </p:cNvPr>
                <p:cNvSpPr>
                  <a:spLocks noChangeShapeType="1"/>
                </p:cNvSpPr>
                <p:nvPr/>
              </p:nvSpPr>
              <p:spPr bwMode="auto">
                <a:xfrm flipV="1">
                  <a:off x="5562600" y="2203450"/>
                  <a:ext cx="0" cy="685800"/>
                </a:xfrm>
                <a:prstGeom prst="line">
                  <a:avLst/>
                </a:prstGeom>
                <a:noFill/>
                <a:ln w="38100">
                  <a:solidFill>
                    <a:srgbClr val="FF0000"/>
                  </a:solidFill>
                  <a:round/>
                  <a:headEnd/>
                  <a:tailEnd type="triangle" w="med" len="med"/>
                </a:ln>
              </p:spPr>
              <p:txBody>
                <a:bodyPr/>
                <a:lstStyle/>
                <a:p>
                  <a:endParaRPr lang="en-IN"/>
                </a:p>
              </p:txBody>
            </p:sp>
            <p:sp>
              <p:nvSpPr>
                <p:cNvPr id="22" name="Line 20">
                  <a:extLst>
                    <a:ext uri="{FF2B5EF4-FFF2-40B4-BE49-F238E27FC236}">
                      <a16:creationId xmlns:a16="http://schemas.microsoft.com/office/drawing/2014/main" id="{4959146F-0F70-44CF-A0BD-E4021CA721A0}"/>
                    </a:ext>
                  </a:extLst>
                </p:cNvPr>
                <p:cNvSpPr>
                  <a:spLocks noChangeShapeType="1"/>
                </p:cNvSpPr>
                <p:nvPr/>
              </p:nvSpPr>
              <p:spPr bwMode="auto">
                <a:xfrm flipV="1">
                  <a:off x="5486400" y="3867150"/>
                  <a:ext cx="0" cy="817563"/>
                </a:xfrm>
                <a:prstGeom prst="line">
                  <a:avLst/>
                </a:prstGeom>
                <a:noFill/>
                <a:ln w="38100">
                  <a:solidFill>
                    <a:srgbClr val="FF0000"/>
                  </a:solidFill>
                  <a:round/>
                  <a:headEnd/>
                  <a:tailEnd/>
                </a:ln>
              </p:spPr>
              <p:txBody>
                <a:bodyPr/>
                <a:lstStyle/>
                <a:p>
                  <a:endParaRPr lang="en-IN"/>
                </a:p>
              </p:txBody>
            </p:sp>
            <p:graphicFrame>
              <p:nvGraphicFramePr>
                <p:cNvPr id="23" name="Object 2">
                  <a:extLst>
                    <a:ext uri="{FF2B5EF4-FFF2-40B4-BE49-F238E27FC236}">
                      <a16:creationId xmlns:a16="http://schemas.microsoft.com/office/drawing/2014/main" id="{BB5DA6E6-B5EE-4379-B796-E31B72AD8920}"/>
                    </a:ext>
                  </a:extLst>
                </p:cNvPr>
                <p:cNvGraphicFramePr>
                  <a:graphicFrameLocks noChangeAspect="1"/>
                </p:cNvGraphicFramePr>
                <p:nvPr/>
              </p:nvGraphicFramePr>
              <p:xfrm>
                <a:off x="5715000" y="1670050"/>
                <a:ext cx="876300" cy="311150"/>
              </p:xfrm>
              <a:graphic>
                <a:graphicData uri="http://schemas.openxmlformats.org/presentationml/2006/ole">
                  <mc:AlternateContent xmlns:mc="http://schemas.openxmlformats.org/markup-compatibility/2006">
                    <mc:Choice xmlns:v="urn:schemas-microsoft-com:vml" Requires="v">
                      <p:oleObj spid="_x0000_s1032" name="Equation" r:id="rId5" imgW="571320" imgH="203040" progId="">
                        <p:embed/>
                      </p:oleObj>
                    </mc:Choice>
                    <mc:Fallback>
                      <p:oleObj name="Equation" r:id="rId5" imgW="571320" imgH="203040" progId="">
                        <p:embed/>
                        <p:pic>
                          <p:nvPicPr>
                            <p:cNvPr id="23" name="Object 2">
                              <a:extLst>
                                <a:ext uri="{FF2B5EF4-FFF2-40B4-BE49-F238E27FC236}">
                                  <a16:creationId xmlns:a16="http://schemas.microsoft.com/office/drawing/2014/main" id="{BB5DA6E6-B5EE-4379-B796-E31B72AD89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670050"/>
                              <a:ext cx="876300" cy="311150"/>
                            </a:xfrm>
                            <a:prstGeom prst="rect">
                              <a:avLst/>
                            </a:prstGeom>
                            <a:solidFill>
                              <a:schemeClr val="accent2">
                                <a:lumMod val="60000"/>
                                <a:lumOff val="40000"/>
                              </a:schemeClr>
                            </a:solidFill>
                            <a:ln>
                              <a:noFill/>
                            </a:ln>
                            <a:effectLst/>
                          </p:spPr>
                        </p:pic>
                      </p:oleObj>
                    </mc:Fallback>
                  </mc:AlternateContent>
                </a:graphicData>
              </a:graphic>
            </p:graphicFrame>
            <p:graphicFrame>
              <p:nvGraphicFramePr>
                <p:cNvPr id="24" name="Object 3">
                  <a:extLst>
                    <a:ext uri="{FF2B5EF4-FFF2-40B4-BE49-F238E27FC236}">
                      <a16:creationId xmlns:a16="http://schemas.microsoft.com/office/drawing/2014/main" id="{C0DB3E61-3573-46FC-9B9F-5BD53CA407A3}"/>
                    </a:ext>
                  </a:extLst>
                </p:cNvPr>
                <p:cNvGraphicFramePr>
                  <a:graphicFrameLocks noChangeAspect="1"/>
                </p:cNvGraphicFramePr>
                <p:nvPr/>
              </p:nvGraphicFramePr>
              <p:xfrm>
                <a:off x="5715000" y="2203450"/>
                <a:ext cx="836613" cy="311150"/>
              </p:xfrm>
              <a:graphic>
                <a:graphicData uri="http://schemas.openxmlformats.org/presentationml/2006/ole">
                  <mc:AlternateContent xmlns:mc="http://schemas.openxmlformats.org/markup-compatibility/2006">
                    <mc:Choice xmlns:v="urn:schemas-microsoft-com:vml" Requires="v">
                      <p:oleObj spid="_x0000_s1033" name="Equation" r:id="rId7" imgW="545760" imgH="203040" progId="">
                        <p:embed/>
                      </p:oleObj>
                    </mc:Choice>
                    <mc:Fallback>
                      <p:oleObj name="Equation" r:id="rId7" imgW="545760" imgH="203040" progId="">
                        <p:embed/>
                        <p:pic>
                          <p:nvPicPr>
                            <p:cNvPr id="24" name="Object 3">
                              <a:extLst>
                                <a:ext uri="{FF2B5EF4-FFF2-40B4-BE49-F238E27FC236}">
                                  <a16:creationId xmlns:a16="http://schemas.microsoft.com/office/drawing/2014/main" id="{C0DB3E61-3573-46FC-9B9F-5BD53CA407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203450"/>
                              <a:ext cx="836613" cy="311150"/>
                            </a:xfrm>
                            <a:prstGeom prst="rect">
                              <a:avLst/>
                            </a:prstGeom>
                            <a:solidFill>
                              <a:schemeClr val="accent2">
                                <a:lumMod val="60000"/>
                                <a:lumOff val="40000"/>
                              </a:schemeClr>
                            </a:solidFill>
                            <a:ln>
                              <a:noFill/>
                            </a:ln>
                            <a:effectLst/>
                          </p:spPr>
                        </p:pic>
                      </p:oleObj>
                    </mc:Fallback>
                  </mc:AlternateContent>
                </a:graphicData>
              </a:graphic>
            </p:graphicFrame>
            <p:sp>
              <p:nvSpPr>
                <p:cNvPr id="25" name="Line 23">
                  <a:extLst>
                    <a:ext uri="{FF2B5EF4-FFF2-40B4-BE49-F238E27FC236}">
                      <a16:creationId xmlns:a16="http://schemas.microsoft.com/office/drawing/2014/main" id="{44DBB635-00A2-4DD7-9AE1-E8C2659BFF6E}"/>
                    </a:ext>
                  </a:extLst>
                </p:cNvPr>
                <p:cNvSpPr>
                  <a:spLocks noChangeShapeType="1"/>
                </p:cNvSpPr>
                <p:nvPr/>
              </p:nvSpPr>
              <p:spPr bwMode="auto">
                <a:xfrm flipH="1" flipV="1">
                  <a:off x="5562600" y="1898650"/>
                  <a:ext cx="304800" cy="152400"/>
                </a:xfrm>
                <a:prstGeom prst="line">
                  <a:avLst/>
                </a:prstGeom>
                <a:noFill/>
                <a:ln w="12700">
                  <a:solidFill>
                    <a:srgbClr val="FF3333"/>
                  </a:solidFill>
                  <a:round/>
                  <a:headEnd type="diamond" w="med" len="med"/>
                  <a:tailEnd/>
                </a:ln>
              </p:spPr>
              <p:txBody>
                <a:bodyPr/>
                <a:lstStyle/>
                <a:p>
                  <a:endParaRPr lang="en-IN"/>
                </a:p>
              </p:txBody>
            </p:sp>
            <p:sp>
              <p:nvSpPr>
                <p:cNvPr id="26" name="Line 24">
                  <a:extLst>
                    <a:ext uri="{FF2B5EF4-FFF2-40B4-BE49-F238E27FC236}">
                      <a16:creationId xmlns:a16="http://schemas.microsoft.com/office/drawing/2014/main" id="{ED22576F-9A6A-407A-9C44-112EA38F6A2C}"/>
                    </a:ext>
                  </a:extLst>
                </p:cNvPr>
                <p:cNvSpPr>
                  <a:spLocks noChangeShapeType="1"/>
                </p:cNvSpPr>
                <p:nvPr/>
              </p:nvSpPr>
              <p:spPr bwMode="auto">
                <a:xfrm>
                  <a:off x="2895600" y="4489450"/>
                  <a:ext cx="304800" cy="0"/>
                </a:xfrm>
                <a:prstGeom prst="line">
                  <a:avLst/>
                </a:prstGeom>
                <a:noFill/>
                <a:ln w="38100">
                  <a:solidFill>
                    <a:srgbClr val="FF0000"/>
                  </a:solidFill>
                  <a:round/>
                  <a:headEnd type="oval" w="med" len="med"/>
                  <a:tailEnd type="triangle" w="med" len="med"/>
                </a:ln>
              </p:spPr>
              <p:txBody>
                <a:bodyPr/>
                <a:lstStyle/>
                <a:p>
                  <a:endParaRPr lang="en-IN"/>
                </a:p>
              </p:txBody>
            </p:sp>
            <p:graphicFrame>
              <p:nvGraphicFramePr>
                <p:cNvPr id="27" name="Object 6">
                  <a:extLst>
                    <a:ext uri="{FF2B5EF4-FFF2-40B4-BE49-F238E27FC236}">
                      <a16:creationId xmlns:a16="http://schemas.microsoft.com/office/drawing/2014/main" id="{05C22A36-AED1-4F2B-BFFC-BE56A93F7282}"/>
                    </a:ext>
                  </a:extLst>
                </p:cNvPr>
                <p:cNvGraphicFramePr>
                  <a:graphicFrameLocks noChangeAspect="1"/>
                </p:cNvGraphicFramePr>
                <p:nvPr/>
              </p:nvGraphicFramePr>
              <p:xfrm>
                <a:off x="2654300" y="3270250"/>
                <a:ext cx="539750" cy="412750"/>
              </p:xfrm>
              <a:graphic>
                <a:graphicData uri="http://schemas.openxmlformats.org/presentationml/2006/ole">
                  <mc:AlternateContent xmlns:mc="http://schemas.openxmlformats.org/markup-compatibility/2006">
                    <mc:Choice xmlns:v="urn:schemas-microsoft-com:vml" Requires="v">
                      <p:oleObj spid="_x0000_s1034" name="Equation" r:id="rId9" imgW="215640" imgH="164880" progId="">
                        <p:embed/>
                      </p:oleObj>
                    </mc:Choice>
                    <mc:Fallback>
                      <p:oleObj name="Equation" r:id="rId9" imgW="215640" imgH="164880" progId="">
                        <p:embed/>
                        <p:pic>
                          <p:nvPicPr>
                            <p:cNvPr id="27" name="Object 6">
                              <a:extLst>
                                <a:ext uri="{FF2B5EF4-FFF2-40B4-BE49-F238E27FC236}">
                                  <a16:creationId xmlns:a16="http://schemas.microsoft.com/office/drawing/2014/main" id="{05C22A36-AED1-4F2B-BFFC-BE56A93F728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54300" y="3270250"/>
                              <a:ext cx="539750" cy="412750"/>
                            </a:xfrm>
                            <a:prstGeom prst="rect">
                              <a:avLst/>
                            </a:prstGeom>
                            <a:solidFill>
                              <a:schemeClr val="accent2">
                                <a:lumMod val="60000"/>
                                <a:lumOff val="40000"/>
                              </a:schemeClr>
                            </a:solidFill>
                            <a:ln>
                              <a:noFill/>
                            </a:ln>
                            <a:effectLst/>
                          </p:spPr>
                        </p:pic>
                      </p:oleObj>
                    </mc:Fallback>
                  </mc:AlternateContent>
                </a:graphicData>
              </a:graphic>
            </p:graphicFrame>
            <p:graphicFrame>
              <p:nvGraphicFramePr>
                <p:cNvPr id="28" name="Object 7">
                  <a:extLst>
                    <a:ext uri="{FF2B5EF4-FFF2-40B4-BE49-F238E27FC236}">
                      <a16:creationId xmlns:a16="http://schemas.microsoft.com/office/drawing/2014/main" id="{086BAFB7-2E89-4BF1-B02D-AF2429D696E7}"/>
                    </a:ext>
                  </a:extLst>
                </p:cNvPr>
                <p:cNvGraphicFramePr>
                  <a:graphicFrameLocks noChangeAspect="1"/>
                </p:cNvGraphicFramePr>
                <p:nvPr/>
              </p:nvGraphicFramePr>
              <p:xfrm>
                <a:off x="2316163" y="2630488"/>
                <a:ext cx="1006475" cy="476250"/>
              </p:xfrm>
              <a:graphic>
                <a:graphicData uri="http://schemas.openxmlformats.org/presentationml/2006/ole">
                  <mc:AlternateContent xmlns:mc="http://schemas.openxmlformats.org/markup-compatibility/2006">
                    <mc:Choice xmlns:v="urn:schemas-microsoft-com:vml" Requires="v">
                      <p:oleObj spid="_x0000_s1035" name="Equation" r:id="rId11" imgW="431640" imgH="203040" progId="">
                        <p:embed/>
                      </p:oleObj>
                    </mc:Choice>
                    <mc:Fallback>
                      <p:oleObj name="Equation" r:id="rId11" imgW="431640" imgH="203040" progId="">
                        <p:embed/>
                        <p:pic>
                          <p:nvPicPr>
                            <p:cNvPr id="28" name="Object 7">
                              <a:extLst>
                                <a:ext uri="{FF2B5EF4-FFF2-40B4-BE49-F238E27FC236}">
                                  <a16:creationId xmlns:a16="http://schemas.microsoft.com/office/drawing/2014/main" id="{086BAFB7-2E89-4BF1-B02D-AF2429D696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6163" y="2630488"/>
                              <a:ext cx="1006475" cy="476250"/>
                            </a:xfrm>
                            <a:prstGeom prst="rect">
                              <a:avLst/>
                            </a:prstGeom>
                            <a:solidFill>
                              <a:schemeClr val="accent2">
                                <a:lumMod val="60000"/>
                                <a:lumOff val="40000"/>
                              </a:schemeClr>
                            </a:solidFill>
                            <a:ln>
                              <a:noFill/>
                            </a:ln>
                            <a:effectLst/>
                          </p:spPr>
                        </p:pic>
                      </p:oleObj>
                    </mc:Fallback>
                  </mc:AlternateContent>
                </a:graphicData>
              </a:graphic>
            </p:graphicFrame>
            <p:sp>
              <p:nvSpPr>
                <p:cNvPr id="29" name="Line 29">
                  <a:extLst>
                    <a:ext uri="{FF2B5EF4-FFF2-40B4-BE49-F238E27FC236}">
                      <a16:creationId xmlns:a16="http://schemas.microsoft.com/office/drawing/2014/main" id="{E8FCFA47-783F-4B9F-AF73-0E11A16EB202}"/>
                    </a:ext>
                  </a:extLst>
                </p:cNvPr>
                <p:cNvSpPr>
                  <a:spLocks noChangeShapeType="1"/>
                </p:cNvSpPr>
                <p:nvPr/>
              </p:nvSpPr>
              <p:spPr bwMode="auto">
                <a:xfrm>
                  <a:off x="3429000" y="5632450"/>
                  <a:ext cx="673100" cy="0"/>
                </a:xfrm>
                <a:prstGeom prst="line">
                  <a:avLst/>
                </a:prstGeom>
                <a:noFill/>
                <a:ln w="38100">
                  <a:solidFill>
                    <a:srgbClr val="FF0000"/>
                  </a:solidFill>
                  <a:round/>
                  <a:headEnd type="oval" w="med" len="med"/>
                  <a:tailEnd/>
                </a:ln>
              </p:spPr>
              <p:txBody>
                <a:bodyPr/>
                <a:lstStyle/>
                <a:p>
                  <a:endParaRPr lang="en-IN"/>
                </a:p>
              </p:txBody>
            </p:sp>
            <p:sp>
              <p:nvSpPr>
                <p:cNvPr id="31" name="Line 31">
                  <a:extLst>
                    <a:ext uri="{FF2B5EF4-FFF2-40B4-BE49-F238E27FC236}">
                      <a16:creationId xmlns:a16="http://schemas.microsoft.com/office/drawing/2014/main" id="{D2306731-33F1-4BD0-A7EA-254BBBC2761F}"/>
                    </a:ext>
                  </a:extLst>
                </p:cNvPr>
                <p:cNvSpPr>
                  <a:spLocks noChangeShapeType="1"/>
                </p:cNvSpPr>
                <p:nvPr/>
              </p:nvSpPr>
              <p:spPr bwMode="auto">
                <a:xfrm flipV="1">
                  <a:off x="4089400" y="4857750"/>
                  <a:ext cx="0" cy="762000"/>
                </a:xfrm>
                <a:prstGeom prst="line">
                  <a:avLst/>
                </a:prstGeom>
                <a:noFill/>
                <a:ln w="38100">
                  <a:solidFill>
                    <a:srgbClr val="FF0000"/>
                  </a:solidFill>
                  <a:round/>
                  <a:headEnd/>
                  <a:tailEnd/>
                </a:ln>
              </p:spPr>
              <p:txBody>
                <a:bodyPr/>
                <a:lstStyle/>
                <a:p>
                  <a:endParaRPr lang="en-IN"/>
                </a:p>
              </p:txBody>
            </p:sp>
            <p:sp>
              <p:nvSpPr>
                <p:cNvPr id="32" name="Line 32">
                  <a:extLst>
                    <a:ext uri="{FF2B5EF4-FFF2-40B4-BE49-F238E27FC236}">
                      <a16:creationId xmlns:a16="http://schemas.microsoft.com/office/drawing/2014/main" id="{05F4A7CA-EF50-4286-A61A-F0DD7329AAF8}"/>
                    </a:ext>
                  </a:extLst>
                </p:cNvPr>
                <p:cNvSpPr>
                  <a:spLocks noChangeShapeType="1"/>
                </p:cNvSpPr>
                <p:nvPr/>
              </p:nvSpPr>
              <p:spPr bwMode="auto">
                <a:xfrm>
                  <a:off x="7315200" y="2051050"/>
                  <a:ext cx="304800" cy="0"/>
                </a:xfrm>
                <a:prstGeom prst="line">
                  <a:avLst/>
                </a:prstGeom>
                <a:noFill/>
                <a:ln w="38100">
                  <a:solidFill>
                    <a:srgbClr val="FF0000"/>
                  </a:solidFill>
                  <a:round/>
                  <a:headEnd type="diamond" w="med" len="med"/>
                  <a:tailEnd type="triangle" w="med" len="med"/>
                </a:ln>
              </p:spPr>
              <p:txBody>
                <a:bodyPr/>
                <a:lstStyle/>
                <a:p>
                  <a:endParaRPr lang="en-IN"/>
                </a:p>
              </p:txBody>
            </p:sp>
            <p:sp>
              <p:nvSpPr>
                <p:cNvPr id="33" name="Line 33">
                  <a:extLst>
                    <a:ext uri="{FF2B5EF4-FFF2-40B4-BE49-F238E27FC236}">
                      <a16:creationId xmlns:a16="http://schemas.microsoft.com/office/drawing/2014/main" id="{33064005-DA02-4BBF-BBFC-0001061DCF8C}"/>
                    </a:ext>
                  </a:extLst>
                </p:cNvPr>
                <p:cNvSpPr>
                  <a:spLocks noChangeShapeType="1"/>
                </p:cNvSpPr>
                <p:nvPr/>
              </p:nvSpPr>
              <p:spPr bwMode="auto">
                <a:xfrm flipH="1" flipV="1">
                  <a:off x="6858000" y="1822450"/>
                  <a:ext cx="457200" cy="228600"/>
                </a:xfrm>
                <a:prstGeom prst="line">
                  <a:avLst/>
                </a:prstGeom>
                <a:noFill/>
                <a:ln w="12700">
                  <a:solidFill>
                    <a:srgbClr val="FF3333"/>
                  </a:solidFill>
                  <a:round/>
                  <a:headEnd type="diamond" w="med" len="med"/>
                  <a:tailEnd/>
                </a:ln>
              </p:spPr>
              <p:txBody>
                <a:bodyPr/>
                <a:lstStyle/>
                <a:p>
                  <a:endParaRPr lang="en-IN"/>
                </a:p>
              </p:txBody>
            </p:sp>
            <p:sp>
              <p:nvSpPr>
                <p:cNvPr id="34" name="Line 34">
                  <a:extLst>
                    <a:ext uri="{FF2B5EF4-FFF2-40B4-BE49-F238E27FC236}">
                      <a16:creationId xmlns:a16="http://schemas.microsoft.com/office/drawing/2014/main" id="{7320A69C-394A-4CA6-929E-D8C70E7F5356}"/>
                    </a:ext>
                  </a:extLst>
                </p:cNvPr>
                <p:cNvSpPr>
                  <a:spLocks noChangeShapeType="1"/>
                </p:cNvSpPr>
                <p:nvPr/>
              </p:nvSpPr>
              <p:spPr bwMode="auto">
                <a:xfrm flipV="1">
                  <a:off x="7010400" y="1936750"/>
                  <a:ext cx="38100" cy="1714500"/>
                </a:xfrm>
                <a:prstGeom prst="line">
                  <a:avLst/>
                </a:prstGeom>
                <a:noFill/>
                <a:ln w="28575">
                  <a:solidFill>
                    <a:srgbClr val="FF0000"/>
                  </a:solidFill>
                  <a:prstDash val="dash"/>
                  <a:round/>
                  <a:headEnd/>
                  <a:tailEnd type="triangle" w="med" len="med"/>
                </a:ln>
              </p:spPr>
              <p:txBody>
                <a:bodyPr/>
                <a:lstStyle/>
                <a:p>
                  <a:endParaRPr lang="en-IN"/>
                </a:p>
              </p:txBody>
            </p:sp>
            <p:sp>
              <p:nvSpPr>
                <p:cNvPr id="35" name="Line 35">
                  <a:extLst>
                    <a:ext uri="{FF2B5EF4-FFF2-40B4-BE49-F238E27FC236}">
                      <a16:creationId xmlns:a16="http://schemas.microsoft.com/office/drawing/2014/main" id="{53EF71B3-B9D8-434B-8C8A-53DBA2DEC82A}"/>
                    </a:ext>
                  </a:extLst>
                </p:cNvPr>
                <p:cNvSpPr>
                  <a:spLocks noChangeShapeType="1"/>
                </p:cNvSpPr>
                <p:nvPr/>
              </p:nvSpPr>
              <p:spPr bwMode="auto">
                <a:xfrm>
                  <a:off x="6489700" y="3705225"/>
                  <a:ext cx="533400" cy="0"/>
                </a:xfrm>
                <a:prstGeom prst="line">
                  <a:avLst/>
                </a:prstGeom>
                <a:noFill/>
                <a:ln w="28575">
                  <a:solidFill>
                    <a:srgbClr val="FF0000"/>
                  </a:solidFill>
                  <a:prstDash val="dash"/>
                  <a:round/>
                  <a:headEnd/>
                  <a:tailEnd/>
                </a:ln>
              </p:spPr>
              <p:txBody>
                <a:bodyPr/>
                <a:lstStyle/>
                <a:p>
                  <a:endParaRPr lang="en-IN"/>
                </a:p>
              </p:txBody>
            </p:sp>
            <p:sp>
              <p:nvSpPr>
                <p:cNvPr id="36" name="AutoShape 36">
                  <a:extLst>
                    <a:ext uri="{FF2B5EF4-FFF2-40B4-BE49-F238E27FC236}">
                      <a16:creationId xmlns:a16="http://schemas.microsoft.com/office/drawing/2014/main" id="{DDD1DC18-31ED-45DE-91A1-D89CF6216424}"/>
                    </a:ext>
                  </a:extLst>
                </p:cNvPr>
                <p:cNvSpPr>
                  <a:spLocks noChangeArrowheads="1"/>
                </p:cNvSpPr>
                <p:nvPr/>
              </p:nvSpPr>
              <p:spPr bwMode="auto">
                <a:xfrm>
                  <a:off x="8382000" y="1670050"/>
                  <a:ext cx="838200" cy="6858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THx</a:t>
                  </a:r>
                </a:p>
                <a:p>
                  <a:pPr algn="ctr"/>
                  <a:r>
                    <a:rPr lang="en-US" b="1">
                      <a:solidFill>
                        <a:schemeClr val="tx1"/>
                      </a:solidFill>
                      <a:latin typeface="Calibri" pitchFamily="34" charset="0"/>
                    </a:rPr>
                    <a:t>(8 Bit)</a:t>
                  </a:r>
                  <a:endParaRPr lang="en-US" sz="2400" b="1">
                    <a:solidFill>
                      <a:schemeClr val="tx1"/>
                    </a:solidFill>
                    <a:latin typeface="Calibri" pitchFamily="34" charset="0"/>
                  </a:endParaRPr>
                </a:p>
              </p:txBody>
            </p:sp>
            <p:sp>
              <p:nvSpPr>
                <p:cNvPr id="37" name="Line 37">
                  <a:extLst>
                    <a:ext uri="{FF2B5EF4-FFF2-40B4-BE49-F238E27FC236}">
                      <a16:creationId xmlns:a16="http://schemas.microsoft.com/office/drawing/2014/main" id="{37AD3ED1-6D8F-4C2A-B27D-CA2FC7CB19A2}"/>
                    </a:ext>
                  </a:extLst>
                </p:cNvPr>
                <p:cNvSpPr>
                  <a:spLocks noChangeShapeType="1"/>
                </p:cNvSpPr>
                <p:nvPr/>
              </p:nvSpPr>
              <p:spPr bwMode="auto">
                <a:xfrm>
                  <a:off x="9194800" y="2012950"/>
                  <a:ext cx="304800" cy="0"/>
                </a:xfrm>
                <a:prstGeom prst="line">
                  <a:avLst/>
                </a:prstGeom>
                <a:noFill/>
                <a:ln w="38100">
                  <a:solidFill>
                    <a:srgbClr val="FF0000"/>
                  </a:solidFill>
                  <a:round/>
                  <a:headEnd/>
                  <a:tailEnd type="triangle" w="med" len="med"/>
                </a:ln>
              </p:spPr>
              <p:txBody>
                <a:bodyPr/>
                <a:lstStyle/>
                <a:p>
                  <a:endParaRPr lang="en-IN"/>
                </a:p>
              </p:txBody>
            </p:sp>
            <p:sp>
              <p:nvSpPr>
                <p:cNvPr id="38" name="AutoShape 38">
                  <a:extLst>
                    <a:ext uri="{FF2B5EF4-FFF2-40B4-BE49-F238E27FC236}">
                      <a16:creationId xmlns:a16="http://schemas.microsoft.com/office/drawing/2014/main" id="{D2587348-C154-4FDE-A300-50FAC314B41C}"/>
                    </a:ext>
                  </a:extLst>
                </p:cNvPr>
                <p:cNvSpPr>
                  <a:spLocks noChangeArrowheads="1"/>
                </p:cNvSpPr>
                <p:nvPr/>
              </p:nvSpPr>
              <p:spPr bwMode="auto">
                <a:xfrm>
                  <a:off x="9486900" y="1593850"/>
                  <a:ext cx="914400" cy="762000"/>
                </a:xfrm>
                <a:prstGeom prst="cube">
                  <a:avLst>
                    <a:gd name="adj" fmla="val 9245"/>
                  </a:avLst>
                </a:prstGeom>
                <a:solidFill>
                  <a:srgbClr val="00B0F0"/>
                </a:solidFill>
                <a:ln w="9525">
                  <a:solidFill>
                    <a:schemeClr val="tx1"/>
                  </a:solidFill>
                  <a:miter lim="800000"/>
                  <a:headEnd/>
                  <a:tailEnd/>
                </a:ln>
              </p:spPr>
              <p:txBody>
                <a:bodyPr wrap="none" anchor="ctr"/>
                <a:lstStyle/>
                <a:p>
                  <a:pPr algn="ctr"/>
                  <a:r>
                    <a:rPr lang="en-US" sz="2400" b="1">
                      <a:solidFill>
                        <a:schemeClr val="tx1"/>
                      </a:solidFill>
                      <a:latin typeface="Calibri" pitchFamily="34" charset="0"/>
                    </a:rPr>
                    <a:t>TFx</a:t>
                  </a:r>
                </a:p>
                <a:p>
                  <a:pPr algn="ctr"/>
                  <a:r>
                    <a:rPr lang="en-US" b="1">
                      <a:solidFill>
                        <a:schemeClr val="tx1"/>
                      </a:solidFill>
                      <a:latin typeface="Calibri" pitchFamily="34" charset="0"/>
                    </a:rPr>
                    <a:t>(1 Bit)</a:t>
                  </a:r>
                  <a:endParaRPr lang="en-US" sz="2400" b="1">
                    <a:solidFill>
                      <a:schemeClr val="tx1"/>
                    </a:solidFill>
                    <a:latin typeface="Calibri" pitchFamily="34" charset="0"/>
                  </a:endParaRPr>
                </a:p>
              </p:txBody>
            </p:sp>
            <p:sp>
              <p:nvSpPr>
                <p:cNvPr id="39" name="Text Box 39">
                  <a:extLst>
                    <a:ext uri="{FF2B5EF4-FFF2-40B4-BE49-F238E27FC236}">
                      <a16:creationId xmlns:a16="http://schemas.microsoft.com/office/drawing/2014/main" id="{B18D4159-00A5-46F7-9B86-4B247CC78E02}"/>
                    </a:ext>
                  </a:extLst>
                </p:cNvPr>
                <p:cNvSpPr txBox="1">
                  <a:spLocks noChangeArrowheads="1"/>
                </p:cNvSpPr>
                <p:nvPr/>
              </p:nvSpPr>
              <p:spPr bwMode="auto">
                <a:xfrm>
                  <a:off x="9296400" y="3117850"/>
                  <a:ext cx="1905000" cy="400050"/>
                </a:xfrm>
                <a:prstGeom prst="rect">
                  <a:avLst/>
                </a:prstGeom>
                <a:noFill/>
                <a:ln w="9525">
                  <a:noFill/>
                  <a:miter lim="800000"/>
                  <a:headEnd/>
                  <a:tailEnd/>
                </a:ln>
              </p:spPr>
              <p:txBody>
                <a:bodyPr>
                  <a:spAutoFit/>
                </a:bodyPr>
                <a:lstStyle/>
                <a:p>
                  <a:r>
                    <a:rPr lang="en-US">
                      <a:solidFill>
                        <a:srgbClr val="92D050"/>
                      </a:solidFill>
                      <a:latin typeface="Arial Black" pitchFamily="34" charset="0"/>
                    </a:rPr>
                    <a:t>INTERRUPT</a:t>
                  </a:r>
                </a:p>
              </p:txBody>
            </p:sp>
            <p:sp>
              <p:nvSpPr>
                <p:cNvPr id="41" name="Line 41">
                  <a:extLst>
                    <a:ext uri="{FF2B5EF4-FFF2-40B4-BE49-F238E27FC236}">
                      <a16:creationId xmlns:a16="http://schemas.microsoft.com/office/drawing/2014/main" id="{9001B6A3-552A-454E-A159-EECF44A0C8D9}"/>
                    </a:ext>
                  </a:extLst>
                </p:cNvPr>
                <p:cNvSpPr>
                  <a:spLocks noChangeShapeType="1"/>
                </p:cNvSpPr>
                <p:nvPr/>
              </p:nvSpPr>
              <p:spPr bwMode="auto">
                <a:xfrm>
                  <a:off x="10668000" y="1974850"/>
                  <a:ext cx="0" cy="1066800"/>
                </a:xfrm>
                <a:prstGeom prst="line">
                  <a:avLst/>
                </a:prstGeom>
                <a:noFill/>
                <a:ln w="38100">
                  <a:solidFill>
                    <a:srgbClr val="FF0000"/>
                  </a:solidFill>
                  <a:round/>
                  <a:headEnd/>
                  <a:tailEnd type="triangle" w="med" len="med"/>
                </a:ln>
              </p:spPr>
              <p:txBody>
                <a:bodyPr/>
                <a:lstStyle/>
                <a:p>
                  <a:endParaRPr lang="en-IN"/>
                </a:p>
              </p:txBody>
            </p:sp>
            <p:graphicFrame>
              <p:nvGraphicFramePr>
                <p:cNvPr id="52" name="Object 4">
                  <a:extLst>
                    <a:ext uri="{FF2B5EF4-FFF2-40B4-BE49-F238E27FC236}">
                      <a16:creationId xmlns:a16="http://schemas.microsoft.com/office/drawing/2014/main" id="{8D83021B-CFA0-4907-9B89-8FE7F13C8CCE}"/>
                    </a:ext>
                  </a:extLst>
                </p:cNvPr>
                <p:cNvGraphicFramePr>
                  <a:graphicFrameLocks noChangeAspect="1"/>
                </p:cNvGraphicFramePr>
                <p:nvPr/>
              </p:nvGraphicFramePr>
              <p:xfrm>
                <a:off x="2106612" y="5418137"/>
                <a:ext cx="1017588" cy="411163"/>
              </p:xfrm>
              <a:graphic>
                <a:graphicData uri="http://schemas.openxmlformats.org/presentationml/2006/ole">
                  <mc:AlternateContent xmlns:mc="http://schemas.openxmlformats.org/markup-compatibility/2006">
                    <mc:Choice xmlns:v="urn:schemas-microsoft-com:vml" Requires="v">
                      <p:oleObj spid="_x0000_s1036" name="Equation" r:id="rId13" imgW="596880" imgH="241200" progId="">
                        <p:embed/>
                      </p:oleObj>
                    </mc:Choice>
                    <mc:Fallback>
                      <p:oleObj name="Equation" r:id="rId13" imgW="596880" imgH="241200" progId="">
                        <p:embed/>
                        <p:pic>
                          <p:nvPicPr>
                            <p:cNvPr id="52" name="Object 4">
                              <a:extLst>
                                <a:ext uri="{FF2B5EF4-FFF2-40B4-BE49-F238E27FC236}">
                                  <a16:creationId xmlns:a16="http://schemas.microsoft.com/office/drawing/2014/main" id="{8D83021B-CFA0-4907-9B89-8FE7F13C8CC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6612" y="5418137"/>
                              <a:ext cx="1017588" cy="411163"/>
                            </a:xfrm>
                            <a:prstGeom prst="rect">
                              <a:avLst/>
                            </a:prstGeom>
                            <a:solidFill>
                              <a:schemeClr val="accent2">
                                <a:lumMod val="60000"/>
                                <a:lumOff val="40000"/>
                              </a:schemeClr>
                            </a:solidFill>
                            <a:ln>
                              <a:noFill/>
                            </a:ln>
                            <a:effectLst/>
                          </p:spPr>
                        </p:pic>
                      </p:oleObj>
                    </mc:Fallback>
                  </mc:AlternateContent>
                </a:graphicData>
              </a:graphic>
            </p:graphicFrame>
            <p:graphicFrame>
              <p:nvGraphicFramePr>
                <p:cNvPr id="53" name="Object 5">
                  <a:extLst>
                    <a:ext uri="{FF2B5EF4-FFF2-40B4-BE49-F238E27FC236}">
                      <a16:creationId xmlns:a16="http://schemas.microsoft.com/office/drawing/2014/main" id="{552A10D7-D9AC-4B8A-935B-0945FB4C98F9}"/>
                    </a:ext>
                  </a:extLst>
                </p:cNvPr>
                <p:cNvGraphicFramePr>
                  <a:graphicFrameLocks noChangeAspect="1"/>
                </p:cNvGraphicFramePr>
                <p:nvPr/>
              </p:nvGraphicFramePr>
              <p:xfrm>
                <a:off x="1944688" y="4267200"/>
                <a:ext cx="781050" cy="404813"/>
              </p:xfrm>
              <a:graphic>
                <a:graphicData uri="http://schemas.openxmlformats.org/presentationml/2006/ole">
                  <mc:AlternateContent xmlns:mc="http://schemas.openxmlformats.org/markup-compatibility/2006">
                    <mc:Choice xmlns:v="urn:schemas-microsoft-com:vml" Requires="v">
                      <p:oleObj spid="_x0000_s1037" name="Equation" r:id="rId15" imgW="342720" imgH="177480" progId="">
                        <p:embed/>
                      </p:oleObj>
                    </mc:Choice>
                    <mc:Fallback>
                      <p:oleObj name="Equation" r:id="rId15" imgW="342720" imgH="177480" progId="">
                        <p:embed/>
                        <p:pic>
                          <p:nvPicPr>
                            <p:cNvPr id="53" name="Object 5">
                              <a:extLst>
                                <a:ext uri="{FF2B5EF4-FFF2-40B4-BE49-F238E27FC236}">
                                  <a16:creationId xmlns:a16="http://schemas.microsoft.com/office/drawing/2014/main" id="{552A10D7-D9AC-4B8A-935B-0945FB4C98F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44688" y="4267200"/>
                              <a:ext cx="781050" cy="404813"/>
                            </a:xfrm>
                            <a:prstGeom prst="rect">
                              <a:avLst/>
                            </a:prstGeom>
                            <a:solidFill>
                              <a:schemeClr val="accent2">
                                <a:lumMod val="60000"/>
                                <a:lumOff val="40000"/>
                              </a:schemeClr>
                            </a:solidFill>
                            <a:ln>
                              <a:noFill/>
                            </a:ln>
                            <a:effectLst/>
                          </p:spPr>
                        </p:pic>
                      </p:oleObj>
                    </mc:Fallback>
                  </mc:AlternateContent>
                </a:graphicData>
              </a:graphic>
            </p:graphicFrame>
          </p:grpSp>
        </p:grpSp>
      </p:grpSp>
      <p:sp>
        <p:nvSpPr>
          <p:cNvPr id="54" name="Title 45">
            <a:extLst>
              <a:ext uri="{FF2B5EF4-FFF2-40B4-BE49-F238E27FC236}">
                <a16:creationId xmlns:a16="http://schemas.microsoft.com/office/drawing/2014/main" id="{F9DDA062-8636-4E09-B357-B915FA70A3B9}"/>
              </a:ext>
            </a:extLst>
          </p:cNvPr>
          <p:cNvSpPr>
            <a:spLocks noGrp="1"/>
          </p:cNvSpPr>
          <p:nvPr>
            <p:ph type="title"/>
          </p:nvPr>
        </p:nvSpPr>
        <p:spPr>
          <a:xfrm>
            <a:off x="0" y="0"/>
            <a:ext cx="4953000" cy="704850"/>
          </a:xfrm>
        </p:spPr>
        <p:txBody>
          <a:bodyPr>
            <a:normAutofit/>
          </a:bodyPr>
          <a:lstStyle/>
          <a:p>
            <a:pPr eaLnBrk="1" hangingPunct="1"/>
            <a:r>
              <a:rPr lang="en-US" dirty="0">
                <a:ea typeface="Calibri" pitchFamily="34" charset="0"/>
              </a:rPr>
              <a:t>8051 Timer/Counter</a:t>
            </a:r>
          </a:p>
        </p:txBody>
      </p:sp>
    </p:spTree>
    <p:extLst>
      <p:ext uri="{BB962C8B-B14F-4D97-AF65-F5344CB8AC3E}">
        <p14:creationId xmlns:p14="http://schemas.microsoft.com/office/powerpoint/2010/main" val="137854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par>
                          <p:cTn id="13" fill="hold">
                            <p:stCondLst>
                              <p:cond delay="500"/>
                            </p:stCondLst>
                            <p:childTnLst>
                              <p:par>
                                <p:cTn id="14" presetID="23" presetClass="entr" presetSubtype="16"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 calcmode="lin" valueType="num">
                                      <p:cBhvr>
                                        <p:cTn id="16" dur="500" fill="hold"/>
                                        <p:tgtEl>
                                          <p:spTgt spid="43"/>
                                        </p:tgtEl>
                                        <p:attrNameLst>
                                          <p:attrName>ppt_w</p:attrName>
                                        </p:attrNameLst>
                                      </p:cBhvr>
                                      <p:tavLst>
                                        <p:tav tm="0">
                                          <p:val>
                                            <p:fltVal val="0"/>
                                          </p:val>
                                        </p:tav>
                                        <p:tav tm="100000">
                                          <p:val>
                                            <p:strVal val="#ppt_w"/>
                                          </p:val>
                                        </p:tav>
                                      </p:tavLst>
                                    </p:anim>
                                    <p:anim calcmode="lin" valueType="num">
                                      <p:cBhvr>
                                        <p:cTn id="17" dur="500" fill="hold"/>
                                        <p:tgtEl>
                                          <p:spTgt spid="43"/>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dissolve">
                                      <p:cBhvr>
                                        <p:cTn id="26" dur="500"/>
                                        <p:tgtEl>
                                          <p:spTgt spid="45"/>
                                        </p:tgtEl>
                                      </p:cBhvr>
                                    </p:animEffect>
                                  </p:childTnLst>
                                </p:cTn>
                              </p:par>
                            </p:childTnLst>
                          </p:cTn>
                        </p:par>
                        <p:par>
                          <p:cTn id="27" fill="hold">
                            <p:stCondLst>
                              <p:cond delay="500"/>
                            </p:stCondLst>
                            <p:childTnLst>
                              <p:par>
                                <p:cTn id="28" presetID="23" presetClass="entr" presetSubtype="16" fill="hold" grpId="0" nodeType="after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p:cTn id="30" dur="500" fill="hold"/>
                                        <p:tgtEl>
                                          <p:spTgt spid="46"/>
                                        </p:tgtEl>
                                        <p:attrNameLst>
                                          <p:attrName>ppt_w</p:attrName>
                                        </p:attrNameLst>
                                      </p:cBhvr>
                                      <p:tavLst>
                                        <p:tav tm="0">
                                          <p:val>
                                            <p:fltVal val="0"/>
                                          </p:val>
                                        </p:tav>
                                        <p:tav tm="100000">
                                          <p:val>
                                            <p:strVal val="#ppt_w"/>
                                          </p:val>
                                        </p:tav>
                                      </p:tavLst>
                                    </p:anim>
                                    <p:anim calcmode="lin" valueType="num">
                                      <p:cBhvr>
                                        <p:cTn id="31" dur="500" fill="hold"/>
                                        <p:tgtEl>
                                          <p:spTgt spid="46"/>
                                        </p:tgtEl>
                                        <p:attrNameLst>
                                          <p:attrName>ppt_h</p:attrName>
                                        </p:attrNameLst>
                                      </p:cBhvr>
                                      <p:tavLst>
                                        <p:tav tm="0">
                                          <p:val>
                                            <p:fltVal val="0"/>
                                          </p:val>
                                        </p:tav>
                                        <p:tav tm="100000">
                                          <p:val>
                                            <p:strVal val="#ppt_h"/>
                                          </p:val>
                                        </p:tav>
                                      </p:tavLst>
                                    </p:anim>
                                  </p:childTnLst>
                                </p:cTn>
                              </p:par>
                              <p:par>
                                <p:cTn id="32" presetID="23" presetClass="entr" presetSubtype="16"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p:cTn id="34" dur="500" fill="hold"/>
                                        <p:tgtEl>
                                          <p:spTgt spid="47"/>
                                        </p:tgtEl>
                                        <p:attrNameLst>
                                          <p:attrName>ppt_w</p:attrName>
                                        </p:attrNameLst>
                                      </p:cBhvr>
                                      <p:tavLst>
                                        <p:tav tm="0">
                                          <p:val>
                                            <p:fltVal val="0"/>
                                          </p:val>
                                        </p:tav>
                                        <p:tav tm="100000">
                                          <p:val>
                                            <p:strVal val="#ppt_w"/>
                                          </p:val>
                                        </p:tav>
                                      </p:tavLst>
                                    </p:anim>
                                    <p:anim calcmode="lin" valueType="num">
                                      <p:cBhvr>
                                        <p:cTn id="35" dur="500" fill="hold"/>
                                        <p:tgtEl>
                                          <p:spTgt spid="47"/>
                                        </p:tgtEl>
                                        <p:attrNameLst>
                                          <p:attrName>ppt_h</p:attrName>
                                        </p:attrNameLst>
                                      </p:cBhvr>
                                      <p:tavLst>
                                        <p:tav tm="0">
                                          <p:val>
                                            <p:fltVal val="0"/>
                                          </p:val>
                                        </p:tav>
                                        <p:tav tm="100000">
                                          <p:val>
                                            <p:strVal val="#ppt_h"/>
                                          </p:val>
                                        </p:tav>
                                      </p:tavLst>
                                    </p:anim>
                                  </p:childTnLst>
                                </p:cTn>
                              </p:par>
                            </p:childTnLst>
                          </p:cTn>
                        </p:par>
                        <p:par>
                          <p:cTn id="36" fill="hold">
                            <p:stCondLst>
                              <p:cond delay="1000"/>
                            </p:stCondLst>
                            <p:childTnLst>
                              <p:par>
                                <p:cTn id="37" presetID="23" presetClass="entr" presetSubtype="16" fill="hold" grpId="0"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p:cTn id="39" dur="500" fill="hold"/>
                                        <p:tgtEl>
                                          <p:spTgt spid="48"/>
                                        </p:tgtEl>
                                        <p:attrNameLst>
                                          <p:attrName>ppt_w</p:attrName>
                                        </p:attrNameLst>
                                      </p:cBhvr>
                                      <p:tavLst>
                                        <p:tav tm="0">
                                          <p:val>
                                            <p:fltVal val="0"/>
                                          </p:val>
                                        </p:tav>
                                        <p:tav tm="100000">
                                          <p:val>
                                            <p:strVal val="#ppt_w"/>
                                          </p:val>
                                        </p:tav>
                                      </p:tavLst>
                                    </p:anim>
                                    <p:anim calcmode="lin" valueType="num">
                                      <p:cBhvr>
                                        <p:cTn id="40" dur="500" fill="hold"/>
                                        <p:tgtEl>
                                          <p:spTgt spid="48"/>
                                        </p:tgtEl>
                                        <p:attrNameLst>
                                          <p:attrName>ppt_h</p:attrName>
                                        </p:attrNameLst>
                                      </p:cBhvr>
                                      <p:tavLst>
                                        <p:tav tm="0">
                                          <p:val>
                                            <p:fltVal val="0"/>
                                          </p:val>
                                        </p:tav>
                                        <p:tav tm="100000">
                                          <p:val>
                                            <p:strVal val="#ppt_h"/>
                                          </p:val>
                                        </p:tav>
                                      </p:tavLst>
                                    </p:anim>
                                  </p:childTnLst>
                                </p:cTn>
                              </p:par>
                              <p:par>
                                <p:cTn id="41" presetID="23" presetClass="entr" presetSubtype="16"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 calcmode="lin" valueType="num">
                                      <p:cBhvr>
                                        <p:cTn id="43" dur="500" fill="hold"/>
                                        <p:tgtEl>
                                          <p:spTgt spid="49"/>
                                        </p:tgtEl>
                                        <p:attrNameLst>
                                          <p:attrName>ppt_w</p:attrName>
                                        </p:attrNameLst>
                                      </p:cBhvr>
                                      <p:tavLst>
                                        <p:tav tm="0">
                                          <p:val>
                                            <p:fltVal val="0"/>
                                          </p:val>
                                        </p:tav>
                                        <p:tav tm="100000">
                                          <p:val>
                                            <p:strVal val="#ppt_w"/>
                                          </p:val>
                                        </p:tav>
                                      </p:tavLst>
                                    </p:anim>
                                    <p:anim calcmode="lin" valueType="num">
                                      <p:cBhvr>
                                        <p:cTn id="44" dur="500" fill="hold"/>
                                        <p:tgtEl>
                                          <p:spTgt spid="49"/>
                                        </p:tgtEl>
                                        <p:attrNameLst>
                                          <p:attrName>ppt_h</p:attrName>
                                        </p:attrNameLst>
                                      </p:cBhvr>
                                      <p:tavLst>
                                        <p:tav tm="0">
                                          <p:val>
                                            <p:fltVal val="0"/>
                                          </p:val>
                                        </p:tav>
                                        <p:tav tm="100000">
                                          <p:val>
                                            <p:strVal val="#ppt_h"/>
                                          </p:val>
                                        </p:tav>
                                      </p:tavLst>
                                    </p:anim>
                                  </p:childTnLst>
                                </p:cTn>
                              </p:par>
                            </p:childTnLst>
                          </p:cTn>
                        </p:par>
                        <p:par>
                          <p:cTn id="45" fill="hold">
                            <p:stCondLst>
                              <p:cond delay="1500"/>
                            </p:stCondLst>
                            <p:childTnLst>
                              <p:par>
                                <p:cTn id="46" presetID="23" presetClass="entr" presetSubtype="16" fill="hold" grpId="0" nodeType="afterEffect">
                                  <p:stCondLst>
                                    <p:cond delay="0"/>
                                  </p:stCondLst>
                                  <p:childTnLst>
                                    <p:set>
                                      <p:cBhvr>
                                        <p:cTn id="47" dur="1" fill="hold">
                                          <p:stCondLst>
                                            <p:cond delay="0"/>
                                          </p:stCondLst>
                                        </p:cTn>
                                        <p:tgtEl>
                                          <p:spTgt spid="50"/>
                                        </p:tgtEl>
                                        <p:attrNameLst>
                                          <p:attrName>style.visibility</p:attrName>
                                        </p:attrNameLst>
                                      </p:cBhvr>
                                      <p:to>
                                        <p:strVal val="visible"/>
                                      </p:to>
                                    </p:set>
                                    <p:anim calcmode="lin" valueType="num">
                                      <p:cBhvr>
                                        <p:cTn id="48" dur="500" fill="hold"/>
                                        <p:tgtEl>
                                          <p:spTgt spid="50"/>
                                        </p:tgtEl>
                                        <p:attrNameLst>
                                          <p:attrName>ppt_w</p:attrName>
                                        </p:attrNameLst>
                                      </p:cBhvr>
                                      <p:tavLst>
                                        <p:tav tm="0">
                                          <p:val>
                                            <p:fltVal val="0"/>
                                          </p:val>
                                        </p:tav>
                                        <p:tav tm="100000">
                                          <p:val>
                                            <p:strVal val="#ppt_w"/>
                                          </p:val>
                                        </p:tav>
                                      </p:tavLst>
                                    </p:anim>
                                    <p:anim calcmode="lin" valueType="num">
                                      <p:cBhvr>
                                        <p:cTn id="49" dur="500" fill="hold"/>
                                        <p:tgtEl>
                                          <p:spTgt spid="50"/>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 calcmode="lin" valueType="num">
                                      <p:cBhvr>
                                        <p:cTn id="52" dur="500" fill="hold"/>
                                        <p:tgtEl>
                                          <p:spTgt spid="51"/>
                                        </p:tgtEl>
                                        <p:attrNameLst>
                                          <p:attrName>ppt_w</p:attrName>
                                        </p:attrNameLst>
                                      </p:cBhvr>
                                      <p:tavLst>
                                        <p:tav tm="0">
                                          <p:val>
                                            <p:fltVal val="0"/>
                                          </p:val>
                                        </p:tav>
                                        <p:tav tm="100000">
                                          <p:val>
                                            <p:strVal val="#ppt_w"/>
                                          </p:val>
                                        </p:tav>
                                      </p:tavLst>
                                    </p:anim>
                                    <p:anim calcmode="lin" valueType="num">
                                      <p:cBhvr>
                                        <p:cTn id="53" dur="500" fill="hold"/>
                                        <p:tgtEl>
                                          <p:spTgt spid="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3" grpId="0" animBg="1"/>
      <p:bldP spid="44" grpId="0" animBg="1"/>
      <p:bldP spid="46" grpId="0" animBg="1"/>
      <p:bldP spid="47" grpId="0" animBg="1"/>
      <p:bldP spid="48" grpId="0" animBg="1"/>
      <p:bldP spid="49" grpId="0" animBg="1"/>
      <p:bldP spid="50" grpId="0" animBg="1"/>
      <p:bldP spid="5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B70C0B42-84D2-401C-976A-242D92F0DC5D}"/>
              </a:ext>
            </a:extLst>
          </p:cNvPr>
          <p:cNvPicPr>
            <a:picLocks noChangeAspect="1" noChangeArrowheads="1"/>
          </p:cNvPicPr>
          <p:nvPr/>
        </p:nvPicPr>
        <p:blipFill>
          <a:blip r:embed="rId2" cstate="print"/>
          <a:srcRect/>
          <a:stretch>
            <a:fillRect/>
          </a:stretch>
        </p:blipFill>
        <p:spPr bwMode="auto">
          <a:xfrm>
            <a:off x="2057400" y="1162983"/>
            <a:ext cx="7500937" cy="1143000"/>
          </a:xfrm>
          <a:prstGeom prst="rect">
            <a:avLst/>
          </a:prstGeom>
          <a:noFill/>
          <a:ln w="9525">
            <a:noFill/>
            <a:miter lim="800000"/>
            <a:headEnd/>
            <a:tailEnd/>
          </a:ln>
        </p:spPr>
      </p:pic>
      <p:pic>
        <p:nvPicPr>
          <p:cNvPr id="5" name="Picture 3">
            <a:extLst>
              <a:ext uri="{FF2B5EF4-FFF2-40B4-BE49-F238E27FC236}">
                <a16:creationId xmlns:a16="http://schemas.microsoft.com/office/drawing/2014/main" id="{90FC1EE6-067E-4F1F-B1CE-9DF860A44F90}"/>
              </a:ext>
            </a:extLst>
          </p:cNvPr>
          <p:cNvPicPr>
            <a:picLocks noChangeAspect="1" noChangeArrowheads="1"/>
          </p:cNvPicPr>
          <p:nvPr/>
        </p:nvPicPr>
        <p:blipFill>
          <a:blip r:embed="rId3" cstate="print"/>
          <a:srcRect/>
          <a:stretch>
            <a:fillRect/>
          </a:stretch>
        </p:blipFill>
        <p:spPr bwMode="auto">
          <a:xfrm>
            <a:off x="2043112" y="2449854"/>
            <a:ext cx="7515225" cy="1643062"/>
          </a:xfrm>
          <a:prstGeom prst="rect">
            <a:avLst/>
          </a:prstGeom>
          <a:noFill/>
          <a:ln w="9525">
            <a:noFill/>
            <a:miter lim="800000"/>
            <a:headEnd/>
            <a:tailEnd/>
          </a:ln>
        </p:spPr>
      </p:pic>
      <p:pic>
        <p:nvPicPr>
          <p:cNvPr id="6" name="Picture 4">
            <a:extLst>
              <a:ext uri="{FF2B5EF4-FFF2-40B4-BE49-F238E27FC236}">
                <a16:creationId xmlns:a16="http://schemas.microsoft.com/office/drawing/2014/main" id="{51957DB0-0657-43F6-8C0B-0ABD2C7C6399}"/>
              </a:ext>
            </a:extLst>
          </p:cNvPr>
          <p:cNvPicPr>
            <a:picLocks noChangeAspect="1" noChangeArrowheads="1"/>
          </p:cNvPicPr>
          <p:nvPr/>
        </p:nvPicPr>
        <p:blipFill>
          <a:blip r:embed="rId4" cstate="print"/>
          <a:srcRect/>
          <a:stretch>
            <a:fillRect/>
          </a:stretch>
        </p:blipFill>
        <p:spPr bwMode="auto">
          <a:xfrm>
            <a:off x="2021341" y="4082030"/>
            <a:ext cx="7500937" cy="2652712"/>
          </a:xfrm>
          <a:prstGeom prst="rect">
            <a:avLst/>
          </a:prstGeom>
          <a:noFill/>
          <a:ln w="9525">
            <a:noFill/>
            <a:miter lim="800000"/>
            <a:headEnd/>
            <a:tailEnd/>
          </a:ln>
        </p:spPr>
      </p:pic>
      <p:sp>
        <p:nvSpPr>
          <p:cNvPr id="7" name="Title 7">
            <a:extLst>
              <a:ext uri="{FF2B5EF4-FFF2-40B4-BE49-F238E27FC236}">
                <a16:creationId xmlns:a16="http://schemas.microsoft.com/office/drawing/2014/main" id="{689102D2-318F-46DF-B66A-FF9AA1D71615}"/>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Serial Communication</a:t>
            </a:r>
          </a:p>
        </p:txBody>
      </p:sp>
      <p:sp>
        <p:nvSpPr>
          <p:cNvPr id="8" name="TextBox 7">
            <a:extLst>
              <a:ext uri="{FF2B5EF4-FFF2-40B4-BE49-F238E27FC236}">
                <a16:creationId xmlns:a16="http://schemas.microsoft.com/office/drawing/2014/main" id="{9093153B-7C2E-4658-8E05-3A31A9E1B98E}"/>
              </a:ext>
            </a:extLst>
          </p:cNvPr>
          <p:cNvSpPr txBox="1"/>
          <p:nvPr/>
        </p:nvSpPr>
        <p:spPr>
          <a:xfrm>
            <a:off x="76200" y="533400"/>
            <a:ext cx="65532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dirty="0"/>
              <a:t>Doubling Baud Rate</a:t>
            </a:r>
            <a:endParaRPr lang="en-IN" dirty="0"/>
          </a:p>
        </p:txBody>
      </p:sp>
    </p:spTree>
    <p:extLst>
      <p:ext uri="{BB962C8B-B14F-4D97-AF65-F5344CB8AC3E}">
        <p14:creationId xmlns:p14="http://schemas.microsoft.com/office/powerpoint/2010/main" val="150045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689102D2-318F-46DF-B66A-FF9AA1D71615}"/>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Connection to RS232</a:t>
            </a:r>
          </a:p>
        </p:txBody>
      </p:sp>
      <p:sp>
        <p:nvSpPr>
          <p:cNvPr id="8" name="TextBox 7">
            <a:extLst>
              <a:ext uri="{FF2B5EF4-FFF2-40B4-BE49-F238E27FC236}">
                <a16:creationId xmlns:a16="http://schemas.microsoft.com/office/drawing/2014/main" id="{9093153B-7C2E-4658-8E05-3A31A9E1B98E}"/>
              </a:ext>
            </a:extLst>
          </p:cNvPr>
          <p:cNvSpPr txBox="1"/>
          <p:nvPr/>
        </p:nvSpPr>
        <p:spPr>
          <a:xfrm>
            <a:off x="304800" y="598715"/>
            <a:ext cx="54102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IN" dirty="0"/>
              <a:t>RS232 standards</a:t>
            </a:r>
          </a:p>
        </p:txBody>
      </p:sp>
      <p:sp>
        <p:nvSpPr>
          <p:cNvPr id="3" name="TextBox 2">
            <a:extLst>
              <a:ext uri="{FF2B5EF4-FFF2-40B4-BE49-F238E27FC236}">
                <a16:creationId xmlns:a16="http://schemas.microsoft.com/office/drawing/2014/main" id="{C787AF7C-EF10-456B-F4B2-D88F6446CC45}"/>
              </a:ext>
            </a:extLst>
          </p:cNvPr>
          <p:cNvSpPr txBox="1"/>
          <p:nvPr/>
        </p:nvSpPr>
        <p:spPr>
          <a:xfrm>
            <a:off x="304800" y="1046441"/>
            <a:ext cx="11650436" cy="4816758"/>
          </a:xfrm>
          <a:prstGeom prst="rect">
            <a:avLst/>
          </a:prstGeom>
        </p:spPr>
        <p:txBody>
          <a:bodyPr vert="horz" lIns="91440" tIns="45720" rIns="91440" bIns="45720" rtlCol="0">
            <a:noAutofit/>
          </a:bodyPr>
          <a:lstStyle>
            <a:lvl1pPr marL="342900" indent="-342900">
              <a:spcBef>
                <a:spcPct val="20000"/>
              </a:spcBef>
              <a:buFont typeface="Arial" pitchFamily="34" charset="0"/>
              <a:buChar char="•"/>
              <a:defRPr sz="3200">
                <a:ea typeface="Calibri" pitchFamily="34" charset="0"/>
              </a:defRPr>
            </a:lvl1pPr>
            <a:lvl2pPr marL="914400" lvl="1" indent="-514350">
              <a:spcBef>
                <a:spcPct val="20000"/>
              </a:spcBef>
              <a:buFontTx/>
              <a:buAutoNum type="arabicPeriod"/>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just">
              <a:lnSpc>
                <a:spcPct val="120000"/>
              </a:lnSpc>
              <a:spcBef>
                <a:spcPts val="0"/>
              </a:spcBef>
            </a:pPr>
            <a:r>
              <a:rPr lang="en-US" sz="2000" dirty="0"/>
              <a:t>To allow compatibility among data communication equipment made by various manufacturers, an interfacing standard called RS232 was set by the Electronics Industries Association (EIA) in 1960. </a:t>
            </a:r>
          </a:p>
          <a:p>
            <a:pPr algn="just">
              <a:lnSpc>
                <a:spcPct val="120000"/>
              </a:lnSpc>
              <a:spcBef>
                <a:spcPts val="0"/>
              </a:spcBef>
            </a:pPr>
            <a:r>
              <a:rPr lang="en-US" sz="2000" dirty="0"/>
              <a:t>In 1963 it was modified and called RS232A. RS232B and RS232C were issued in 1965 and 1969, respectively. </a:t>
            </a:r>
          </a:p>
          <a:p>
            <a:pPr algn="just">
              <a:lnSpc>
                <a:spcPct val="120000"/>
              </a:lnSpc>
              <a:spcBef>
                <a:spcPts val="0"/>
              </a:spcBef>
            </a:pPr>
            <a:r>
              <a:rPr lang="en-US" sz="2000" dirty="0"/>
              <a:t> RS232 is the most widely used serial I/O interfacing standard.</a:t>
            </a:r>
          </a:p>
          <a:p>
            <a:pPr algn="just">
              <a:lnSpc>
                <a:spcPct val="120000"/>
              </a:lnSpc>
              <a:spcBef>
                <a:spcPts val="0"/>
              </a:spcBef>
            </a:pPr>
            <a:r>
              <a:rPr lang="en-US" sz="2000" dirty="0"/>
              <a:t>In RS232, a</a:t>
            </a:r>
            <a:r>
              <a:rPr lang="en-US" sz="2000" dirty="0">
                <a:solidFill>
                  <a:srgbClr val="FF0000"/>
                </a:solidFill>
              </a:rPr>
              <a:t> ‘1’ </a:t>
            </a:r>
            <a:r>
              <a:rPr lang="en-US" sz="2000" dirty="0"/>
              <a:t>is represented by -3 to -25 V, while a </a:t>
            </a:r>
            <a:r>
              <a:rPr lang="en-US" sz="2000" dirty="0">
                <a:solidFill>
                  <a:srgbClr val="FF0000"/>
                </a:solidFill>
              </a:rPr>
              <a:t>‘0’ </a:t>
            </a:r>
            <a:r>
              <a:rPr lang="en-US" sz="2000" dirty="0"/>
              <a:t>bit is +3 to +25 V, making -3 to +3 undefined.</a:t>
            </a:r>
          </a:p>
          <a:p>
            <a:pPr algn="just">
              <a:lnSpc>
                <a:spcPct val="120000"/>
              </a:lnSpc>
              <a:spcBef>
                <a:spcPts val="0"/>
              </a:spcBef>
            </a:pPr>
            <a:r>
              <a:rPr lang="en-US" sz="2000" dirty="0"/>
              <a:t>For this reason, to connect any RS232 to a microcontroller system we must use voltage converters (</a:t>
            </a:r>
            <a:r>
              <a:rPr lang="en-US" sz="2000" dirty="0">
                <a:solidFill>
                  <a:srgbClr val="FF0000"/>
                </a:solidFill>
              </a:rPr>
              <a:t>MAX232</a:t>
            </a:r>
            <a:r>
              <a:rPr lang="en-US" sz="2000" dirty="0"/>
              <a:t> ) to convert the TTL logic levels to the RS232 voltage levels, and vice versa.</a:t>
            </a:r>
            <a:endParaRPr lang="en-IN" sz="2000" dirty="0"/>
          </a:p>
        </p:txBody>
      </p:sp>
    </p:spTree>
    <p:extLst>
      <p:ext uri="{BB962C8B-B14F-4D97-AF65-F5344CB8AC3E}">
        <p14:creationId xmlns:p14="http://schemas.microsoft.com/office/powerpoint/2010/main" val="3197007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689102D2-318F-46DF-B66A-FF9AA1D71615}"/>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Connection to RS232</a:t>
            </a:r>
          </a:p>
        </p:txBody>
      </p:sp>
      <p:sp>
        <p:nvSpPr>
          <p:cNvPr id="8" name="TextBox 7">
            <a:extLst>
              <a:ext uri="{FF2B5EF4-FFF2-40B4-BE49-F238E27FC236}">
                <a16:creationId xmlns:a16="http://schemas.microsoft.com/office/drawing/2014/main" id="{9093153B-7C2E-4658-8E05-3A31A9E1B98E}"/>
              </a:ext>
            </a:extLst>
          </p:cNvPr>
          <p:cNvSpPr txBox="1"/>
          <p:nvPr/>
        </p:nvSpPr>
        <p:spPr>
          <a:xfrm>
            <a:off x="304800" y="576589"/>
            <a:ext cx="3211285"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IN" dirty="0"/>
              <a:t>RS232 pins</a:t>
            </a:r>
          </a:p>
        </p:txBody>
      </p:sp>
      <p:sp>
        <p:nvSpPr>
          <p:cNvPr id="3" name="TextBox 2">
            <a:extLst>
              <a:ext uri="{FF2B5EF4-FFF2-40B4-BE49-F238E27FC236}">
                <a16:creationId xmlns:a16="http://schemas.microsoft.com/office/drawing/2014/main" id="{C787AF7C-EF10-456B-F4B2-D88F6446CC45}"/>
              </a:ext>
            </a:extLst>
          </p:cNvPr>
          <p:cNvSpPr txBox="1"/>
          <p:nvPr/>
        </p:nvSpPr>
        <p:spPr>
          <a:xfrm>
            <a:off x="367393" y="1201570"/>
            <a:ext cx="11650436" cy="701957"/>
          </a:xfrm>
          <a:prstGeom prst="rect">
            <a:avLst/>
          </a:prstGeom>
        </p:spPr>
        <p:txBody>
          <a:bodyPr vert="horz" lIns="91440" tIns="45720" rIns="91440" bIns="45720" rtlCol="0">
            <a:normAutofit fontScale="77500" lnSpcReduction="20000"/>
          </a:bodyPr>
          <a:lstStyle>
            <a:lvl1pPr marL="342900" indent="-342900">
              <a:spcBef>
                <a:spcPct val="20000"/>
              </a:spcBef>
              <a:buFont typeface="Arial" pitchFamily="34" charset="0"/>
              <a:buChar char="•"/>
              <a:defRPr sz="3200">
                <a:ea typeface="Calibri" pitchFamily="34" charset="0"/>
              </a:defRPr>
            </a:lvl1pPr>
            <a:lvl2pPr marL="914400" lvl="1" indent="-514350">
              <a:spcBef>
                <a:spcPct val="20000"/>
              </a:spcBef>
              <a:buFontTx/>
              <a:buAutoNum type="arabicPeriod"/>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lgn="just"/>
            <a:r>
              <a:rPr lang="en-US" dirty="0"/>
              <a:t>RS232 cable, commonly referred to as the DB-25 connector</a:t>
            </a:r>
          </a:p>
        </p:txBody>
      </p:sp>
      <p:pic>
        <p:nvPicPr>
          <p:cNvPr id="2050" name="Picture 2">
            <a:extLst>
              <a:ext uri="{FF2B5EF4-FFF2-40B4-BE49-F238E27FC236}">
                <a16:creationId xmlns:a16="http://schemas.microsoft.com/office/drawing/2014/main" id="{C256D783-C1D3-35C5-8925-FF5C73DE5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890" y="1752600"/>
            <a:ext cx="3853396" cy="1183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008C2CF-4D4A-C698-96D6-02D1E38F15D3}"/>
              </a:ext>
            </a:extLst>
          </p:cNvPr>
          <p:cNvSpPr txBox="1"/>
          <p:nvPr/>
        </p:nvSpPr>
        <p:spPr>
          <a:xfrm>
            <a:off x="400050" y="2785548"/>
            <a:ext cx="11650436" cy="701957"/>
          </a:xfrm>
          <a:prstGeom prst="rect">
            <a:avLst/>
          </a:prstGeom>
        </p:spPr>
        <p:txBody>
          <a:bodyPr vert="horz" lIns="91440" tIns="45720" rIns="91440" bIns="45720" rtlCol="0">
            <a:noAutofit/>
          </a:bodyPr>
          <a:lstStyle>
            <a:defPPr>
              <a:defRPr lang="en-US"/>
            </a:defPPr>
            <a:lvl1pPr marL="342900" indent="-342900" algn="just">
              <a:spcBef>
                <a:spcPct val="20000"/>
              </a:spcBef>
              <a:buFont typeface="Arial" pitchFamily="34" charset="0"/>
              <a:buChar char="•"/>
              <a:defRPr sz="3200">
                <a:ea typeface="Calibri" pitchFamily="34" charset="0"/>
              </a:defRPr>
            </a:lvl1pPr>
            <a:lvl2pPr marL="914400" lvl="1" indent="-514350">
              <a:spcBef>
                <a:spcPct val="20000"/>
              </a:spcBef>
              <a:buFontTx/>
              <a:buAutoNum type="arabicPeriod"/>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400" dirty="0"/>
              <a:t>Since not all the pins are used in PC cables, IBM introduced the DB-9 version of the serial I/O standard, which uses 9 pins only</a:t>
            </a:r>
          </a:p>
        </p:txBody>
      </p:sp>
      <p:pic>
        <p:nvPicPr>
          <p:cNvPr id="11" name="Picture 10">
            <a:extLst>
              <a:ext uri="{FF2B5EF4-FFF2-40B4-BE49-F238E27FC236}">
                <a16:creationId xmlns:a16="http://schemas.microsoft.com/office/drawing/2014/main" id="{1DBC6EB7-B837-84F1-3FD9-C3656C15060C}"/>
              </a:ext>
            </a:extLst>
          </p:cNvPr>
          <p:cNvPicPr>
            <a:picLocks noChangeAspect="1"/>
          </p:cNvPicPr>
          <p:nvPr/>
        </p:nvPicPr>
        <p:blipFill>
          <a:blip r:embed="rId3"/>
          <a:stretch>
            <a:fillRect/>
          </a:stretch>
        </p:blipFill>
        <p:spPr>
          <a:xfrm>
            <a:off x="1143000" y="4124325"/>
            <a:ext cx="2495550" cy="1362075"/>
          </a:xfrm>
          <a:prstGeom prst="rect">
            <a:avLst/>
          </a:prstGeom>
        </p:spPr>
      </p:pic>
      <p:pic>
        <p:nvPicPr>
          <p:cNvPr id="13" name="Picture 12">
            <a:extLst>
              <a:ext uri="{FF2B5EF4-FFF2-40B4-BE49-F238E27FC236}">
                <a16:creationId xmlns:a16="http://schemas.microsoft.com/office/drawing/2014/main" id="{7819F5F1-C992-CDEC-5C16-99DBAECDECAE}"/>
              </a:ext>
            </a:extLst>
          </p:cNvPr>
          <p:cNvPicPr>
            <a:picLocks noChangeAspect="1"/>
          </p:cNvPicPr>
          <p:nvPr/>
        </p:nvPicPr>
        <p:blipFill>
          <a:blip r:embed="rId4"/>
          <a:stretch>
            <a:fillRect/>
          </a:stretch>
        </p:blipFill>
        <p:spPr>
          <a:xfrm>
            <a:off x="4629783" y="4024532"/>
            <a:ext cx="3346677" cy="2752286"/>
          </a:xfrm>
          <a:prstGeom prst="rect">
            <a:avLst/>
          </a:prstGeom>
        </p:spPr>
      </p:pic>
      <p:pic>
        <p:nvPicPr>
          <p:cNvPr id="15" name="Picture 14">
            <a:extLst>
              <a:ext uri="{FF2B5EF4-FFF2-40B4-BE49-F238E27FC236}">
                <a16:creationId xmlns:a16="http://schemas.microsoft.com/office/drawing/2014/main" id="{43132A84-9A82-4C96-A3E5-445EBD94B420}"/>
              </a:ext>
            </a:extLst>
          </p:cNvPr>
          <p:cNvPicPr>
            <a:picLocks noChangeAspect="1"/>
          </p:cNvPicPr>
          <p:nvPr/>
        </p:nvPicPr>
        <p:blipFill>
          <a:blip r:embed="rId5"/>
          <a:stretch>
            <a:fillRect/>
          </a:stretch>
        </p:blipFill>
        <p:spPr>
          <a:xfrm>
            <a:off x="8839200" y="4370555"/>
            <a:ext cx="2295525" cy="1285875"/>
          </a:xfrm>
          <a:prstGeom prst="rect">
            <a:avLst/>
          </a:prstGeom>
        </p:spPr>
      </p:pic>
    </p:spTree>
    <p:extLst>
      <p:ext uri="{BB962C8B-B14F-4D97-AF65-F5344CB8AC3E}">
        <p14:creationId xmlns:p14="http://schemas.microsoft.com/office/powerpoint/2010/main" val="274276227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689102D2-318F-46DF-B66A-FF9AA1D71615}"/>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Connection to RS232</a:t>
            </a:r>
          </a:p>
        </p:txBody>
      </p:sp>
      <p:sp>
        <p:nvSpPr>
          <p:cNvPr id="8" name="TextBox 7">
            <a:extLst>
              <a:ext uri="{FF2B5EF4-FFF2-40B4-BE49-F238E27FC236}">
                <a16:creationId xmlns:a16="http://schemas.microsoft.com/office/drawing/2014/main" id="{9093153B-7C2E-4658-8E05-3A31A9E1B98E}"/>
              </a:ext>
            </a:extLst>
          </p:cNvPr>
          <p:cNvSpPr txBox="1"/>
          <p:nvPr/>
        </p:nvSpPr>
        <p:spPr>
          <a:xfrm>
            <a:off x="304800" y="576589"/>
            <a:ext cx="53340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IN" dirty="0"/>
              <a:t>8051 connection to RS232</a:t>
            </a:r>
          </a:p>
        </p:txBody>
      </p:sp>
      <p:sp>
        <p:nvSpPr>
          <p:cNvPr id="3" name="TextBox 2">
            <a:extLst>
              <a:ext uri="{FF2B5EF4-FFF2-40B4-BE49-F238E27FC236}">
                <a16:creationId xmlns:a16="http://schemas.microsoft.com/office/drawing/2014/main" id="{C787AF7C-EF10-456B-F4B2-D88F6446CC45}"/>
              </a:ext>
            </a:extLst>
          </p:cNvPr>
          <p:cNvSpPr txBox="1"/>
          <p:nvPr/>
        </p:nvSpPr>
        <p:spPr>
          <a:xfrm>
            <a:off x="367393" y="1201570"/>
            <a:ext cx="11650436" cy="701957"/>
          </a:xfrm>
          <a:prstGeom prst="rect">
            <a:avLst/>
          </a:prstGeom>
        </p:spPr>
        <p:txBody>
          <a:bodyPr vert="horz" lIns="91440" tIns="45720" rIns="91440" bIns="45720" rtlCol="0">
            <a:noAutofit/>
          </a:bodyPr>
          <a:lstStyle>
            <a:defPPr>
              <a:defRPr lang="en-US"/>
            </a:defPPr>
            <a:lvl1pPr marL="342900" indent="-342900" algn="just">
              <a:spcBef>
                <a:spcPct val="20000"/>
              </a:spcBef>
              <a:buFont typeface="Arial" pitchFamily="34" charset="0"/>
              <a:buChar char="•"/>
              <a:defRPr sz="3200">
                <a:ea typeface="Calibri" pitchFamily="34" charset="0"/>
              </a:defRPr>
            </a:lvl1pPr>
            <a:lvl2pPr marL="914400" lvl="1" indent="-514350">
              <a:spcBef>
                <a:spcPct val="20000"/>
              </a:spcBef>
              <a:buFontTx/>
              <a:buAutoNum type="arabicPeriod"/>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800" dirty="0"/>
              <a:t>The RS232 standard is not TTL compatible; therefore, it requires a line driver such as the MAX232 chip to convert RS232 voltage levels to TTL levels, and vice versa.</a:t>
            </a:r>
          </a:p>
        </p:txBody>
      </p:sp>
      <p:sp>
        <p:nvSpPr>
          <p:cNvPr id="4" name="TextBox 3">
            <a:extLst>
              <a:ext uri="{FF2B5EF4-FFF2-40B4-BE49-F238E27FC236}">
                <a16:creationId xmlns:a16="http://schemas.microsoft.com/office/drawing/2014/main" id="{214D2F79-30BA-9513-4AE6-3FC2ABF796C4}"/>
              </a:ext>
            </a:extLst>
          </p:cNvPr>
          <p:cNvSpPr txBox="1"/>
          <p:nvPr/>
        </p:nvSpPr>
        <p:spPr>
          <a:xfrm>
            <a:off x="334736" y="2895600"/>
            <a:ext cx="6253842" cy="369332"/>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US"/>
              <a:t>RxD</a:t>
            </a:r>
            <a:r>
              <a:rPr lang="en-US" dirty="0"/>
              <a:t> </a:t>
            </a:r>
            <a:r>
              <a:rPr lang="en-US"/>
              <a:t>and TxD</a:t>
            </a:r>
            <a:r>
              <a:rPr lang="en-US" dirty="0"/>
              <a:t> pins in the 8051</a:t>
            </a:r>
            <a:endParaRPr lang="en-IN" dirty="0"/>
          </a:p>
        </p:txBody>
      </p:sp>
      <p:sp>
        <p:nvSpPr>
          <p:cNvPr id="6" name="TextBox 5">
            <a:extLst>
              <a:ext uri="{FF2B5EF4-FFF2-40B4-BE49-F238E27FC236}">
                <a16:creationId xmlns:a16="http://schemas.microsoft.com/office/drawing/2014/main" id="{AAA29D44-A104-993B-20CC-44A203F66395}"/>
              </a:ext>
            </a:extLst>
          </p:cNvPr>
          <p:cNvSpPr txBox="1"/>
          <p:nvPr/>
        </p:nvSpPr>
        <p:spPr>
          <a:xfrm>
            <a:off x="457199" y="3581400"/>
            <a:ext cx="11650435" cy="2438400"/>
          </a:xfrm>
          <a:prstGeom prst="rect">
            <a:avLst/>
          </a:prstGeom>
        </p:spPr>
        <p:txBody>
          <a:bodyPr vert="horz" lIns="91440" tIns="45720" rIns="91440" bIns="45720" rtlCol="0">
            <a:noAutofit/>
          </a:bodyPr>
          <a:lstStyle>
            <a:defPPr>
              <a:defRPr lang="en-US"/>
            </a:defPPr>
            <a:lvl1pPr marL="342900" indent="-342900" algn="just">
              <a:spcBef>
                <a:spcPct val="20000"/>
              </a:spcBef>
              <a:buFont typeface="Arial" pitchFamily="34" charset="0"/>
              <a:buChar char="•"/>
              <a:defRPr sz="3200">
                <a:ea typeface="Calibri" pitchFamily="34" charset="0"/>
              </a:defRPr>
            </a:lvl1pPr>
            <a:lvl2pPr marL="914400" lvl="1" indent="-514350">
              <a:spcBef>
                <a:spcPct val="20000"/>
              </a:spcBef>
              <a:buFontTx/>
              <a:buAutoNum type="arabicPeriod"/>
              <a:defRPr sz="2800" b="1">
                <a:solidFill>
                  <a:srgbClr val="00B0F0"/>
                </a:solidFill>
                <a:ea typeface="Calibri"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sz="2800" dirty="0"/>
              <a:t>Pin 11 of the 8051 (P3.1) is assigned to </a:t>
            </a:r>
            <a:r>
              <a:rPr lang="en-US" sz="2800" dirty="0" err="1"/>
              <a:t>TxD</a:t>
            </a:r>
            <a:r>
              <a:rPr lang="en-US" sz="2800" dirty="0"/>
              <a:t> and pin 10 (P3.0) is designated as </a:t>
            </a:r>
            <a:r>
              <a:rPr lang="en-US" sz="2800" dirty="0" err="1"/>
              <a:t>RxD</a:t>
            </a:r>
            <a:r>
              <a:rPr lang="en-US" sz="2800" dirty="0"/>
              <a:t> (P3.0 and P3.1). </a:t>
            </a:r>
          </a:p>
          <a:p>
            <a:r>
              <a:rPr lang="en-US" sz="2800" dirty="0"/>
              <a:t>These pins are TTL compatible; therefore, they require a line driver (</a:t>
            </a:r>
            <a:r>
              <a:rPr lang="en-US" sz="2800" dirty="0">
                <a:solidFill>
                  <a:srgbClr val="FF0000"/>
                </a:solidFill>
              </a:rPr>
              <a:t>MAX232 chip</a:t>
            </a:r>
            <a:r>
              <a:rPr lang="en-US" sz="2800" dirty="0"/>
              <a:t>) to make them RS232 compatible. </a:t>
            </a:r>
            <a:endParaRPr lang="en-IN" sz="2800" dirty="0"/>
          </a:p>
        </p:txBody>
      </p:sp>
    </p:spTree>
    <p:extLst>
      <p:ext uri="{BB962C8B-B14F-4D97-AF65-F5344CB8AC3E}">
        <p14:creationId xmlns:p14="http://schemas.microsoft.com/office/powerpoint/2010/main" val="20313015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a:extLst>
              <a:ext uri="{FF2B5EF4-FFF2-40B4-BE49-F238E27FC236}">
                <a16:creationId xmlns:a16="http://schemas.microsoft.com/office/drawing/2014/main" id="{689102D2-318F-46DF-B66A-FF9AA1D71615}"/>
              </a:ext>
            </a:extLst>
          </p:cNvPr>
          <p:cNvSpPr txBox="1">
            <a:spLocks/>
          </p:cNvSpPr>
          <p:nvPr/>
        </p:nvSpPr>
        <p:spPr>
          <a:xfrm>
            <a:off x="10886" y="27045"/>
            <a:ext cx="6292236" cy="604327"/>
          </a:xfrm>
          <a:prstGeom prst="rect">
            <a:avLst/>
          </a:prstGeom>
        </p:spPr>
        <p:txBody>
          <a:bodyPr vert="horz" lIns="91440" tIns="45720" rIns="91440" bIns="45720" rtlCol="0" anchor="t">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90000"/>
              </a:lnSpc>
              <a:spcAft>
                <a:spcPts val="600"/>
              </a:spcAft>
            </a:pPr>
            <a:r>
              <a:rPr lang="en-US" sz="4800" kern="1200" dirty="0">
                <a:latin typeface="+mj-lt"/>
                <a:ea typeface="+mj-ea"/>
                <a:cs typeface="+mj-cs"/>
              </a:rPr>
              <a:t>8051 Connection to RS232</a:t>
            </a:r>
          </a:p>
        </p:txBody>
      </p:sp>
      <p:sp>
        <p:nvSpPr>
          <p:cNvPr id="8" name="TextBox 7">
            <a:extLst>
              <a:ext uri="{FF2B5EF4-FFF2-40B4-BE49-F238E27FC236}">
                <a16:creationId xmlns:a16="http://schemas.microsoft.com/office/drawing/2014/main" id="{9093153B-7C2E-4658-8E05-3A31A9E1B98E}"/>
              </a:ext>
            </a:extLst>
          </p:cNvPr>
          <p:cNvSpPr txBox="1"/>
          <p:nvPr/>
        </p:nvSpPr>
        <p:spPr>
          <a:xfrm>
            <a:off x="304800" y="576589"/>
            <a:ext cx="5334000" cy="523220"/>
          </a:xfrm>
          <a:prstGeom prst="rect">
            <a:avLst/>
          </a:prstGeom>
        </p:spPr>
        <p:txBody>
          <a:bodyPr vert="horz" lIns="91440" tIns="45720" rIns="91440" bIns="45720" rtlCol="0" anchor="ctr">
            <a:noAutofit/>
          </a:bodyPr>
          <a:lstStyle>
            <a:defPPr>
              <a:defRPr lang="en-US"/>
            </a:defPPr>
            <a:lvl1pPr>
              <a:spcBef>
                <a:spcPct val="0"/>
              </a:spcBef>
              <a:buNone/>
              <a:defRPr sz="2800" b="1">
                <a:solidFill>
                  <a:srgbClr val="FF0000"/>
                </a:solidFill>
                <a:latin typeface="+mj-lt"/>
                <a:ea typeface="Calibri" pitchFamily="34" charset="0"/>
                <a:cs typeface="+mj-cs"/>
              </a:defRPr>
            </a:lvl1pPr>
          </a:lstStyle>
          <a:p>
            <a:r>
              <a:rPr lang="en-IN" dirty="0"/>
              <a:t>8051 connection to RS232</a:t>
            </a:r>
          </a:p>
        </p:txBody>
      </p:sp>
      <p:pic>
        <p:nvPicPr>
          <p:cNvPr id="3074" name="Picture 2">
            <a:extLst>
              <a:ext uri="{FF2B5EF4-FFF2-40B4-BE49-F238E27FC236}">
                <a16:creationId xmlns:a16="http://schemas.microsoft.com/office/drawing/2014/main" id="{A74C72E2-3E09-9DFB-C2A8-D1056157F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194" y="1405100"/>
            <a:ext cx="8516467" cy="4538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42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DB9405D3-81D9-49A0-AC99-50C9BBC4BE17}"/>
              </a:ext>
            </a:extLst>
          </p:cNvPr>
          <p:cNvSpPr>
            <a:spLocks noGrp="1"/>
          </p:cNvSpPr>
          <p:nvPr>
            <p:ph type="title"/>
          </p:nvPr>
        </p:nvSpPr>
        <p:spPr>
          <a:xfrm>
            <a:off x="152400" y="737507"/>
            <a:ext cx="6629400" cy="457200"/>
          </a:xfrm>
        </p:spPr>
        <p:txBody>
          <a:bodyPr>
            <a:noAutofit/>
          </a:bodyPr>
          <a:lstStyle/>
          <a:p>
            <a:pPr algn="l" eaLnBrk="1" hangingPunct="1"/>
            <a:r>
              <a:rPr lang="en-US" sz="2800" dirty="0">
                <a:solidFill>
                  <a:srgbClr val="FF0000"/>
                </a:solidFill>
                <a:ea typeface="Calibri" pitchFamily="34" charset="0"/>
              </a:rPr>
              <a:t>The Timer Mode Control (TMOD) Register</a:t>
            </a:r>
          </a:p>
        </p:txBody>
      </p:sp>
      <p:sp>
        <p:nvSpPr>
          <p:cNvPr id="5" name="Title 45">
            <a:extLst>
              <a:ext uri="{FF2B5EF4-FFF2-40B4-BE49-F238E27FC236}">
                <a16:creationId xmlns:a16="http://schemas.microsoft.com/office/drawing/2014/main" id="{41DA654B-ADFE-4680-974F-4BA0B8D2A53E}"/>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sp>
        <p:nvSpPr>
          <p:cNvPr id="7" name="Rectangle 6">
            <a:extLst>
              <a:ext uri="{FF2B5EF4-FFF2-40B4-BE49-F238E27FC236}">
                <a16:creationId xmlns:a16="http://schemas.microsoft.com/office/drawing/2014/main" id="{E5859A96-39BB-47E6-AB99-AD63758C6F2B}"/>
              </a:ext>
            </a:extLst>
          </p:cNvPr>
          <p:cNvSpPr>
            <a:spLocks noChangeArrowheads="1"/>
          </p:cNvSpPr>
          <p:nvPr/>
        </p:nvSpPr>
        <p:spPr bwMode="auto">
          <a:xfrm>
            <a:off x="457200" y="3124200"/>
            <a:ext cx="10744200" cy="3139321"/>
          </a:xfrm>
          <a:prstGeom prst="rect">
            <a:avLst/>
          </a:prstGeom>
          <a:noFill/>
          <a:ln w="9525">
            <a:noFill/>
            <a:miter lim="800000"/>
            <a:headEnd/>
            <a:tailEnd/>
          </a:ln>
        </p:spPr>
        <p:txBody>
          <a:bodyPr wrap="square">
            <a:spAutoFit/>
          </a:bodyPr>
          <a:lstStyle/>
          <a:p>
            <a:r>
              <a:rPr lang="en-US" sz="2400" b="1" dirty="0"/>
              <a:t>GATE:</a:t>
            </a:r>
          </a:p>
          <a:p>
            <a:pPr marL="800100" lvl="1" indent="-342900">
              <a:buFont typeface="Wingdings" panose="05000000000000000000" pitchFamily="2" charset="2"/>
              <a:buChar char="§"/>
            </a:pPr>
            <a:r>
              <a:rPr lang="en-US" sz="2400" b="1" dirty="0">
                <a:solidFill>
                  <a:srgbClr val="00B0F0"/>
                </a:solidFill>
              </a:rPr>
              <a:t>The bit which controls RUN/STOP of timer 0 /timer 1 </a:t>
            </a:r>
          </a:p>
          <a:p>
            <a:pPr marL="800100" lvl="1" indent="-342900">
              <a:buFont typeface="Wingdings" panose="05000000000000000000" pitchFamily="2" charset="2"/>
              <a:buChar char="§"/>
            </a:pPr>
            <a:r>
              <a:rPr lang="en-US" sz="2400" b="1" dirty="0">
                <a:solidFill>
                  <a:srgbClr val="CC99FF"/>
                </a:solidFill>
              </a:rPr>
              <a:t>When set</a:t>
            </a:r>
            <a:r>
              <a:rPr lang="en-US" sz="2400" dirty="0">
                <a:solidFill>
                  <a:srgbClr val="CC99FF"/>
                </a:solidFill>
              </a:rPr>
              <a:t>,</a:t>
            </a:r>
            <a:r>
              <a:rPr lang="en-US" sz="2400" dirty="0">
                <a:solidFill>
                  <a:srgbClr val="92D050"/>
                </a:solidFill>
              </a:rPr>
              <a:t> </a:t>
            </a:r>
            <a:r>
              <a:rPr lang="en-US" sz="2400" dirty="0"/>
              <a:t>timer/counter x is enabled, </a:t>
            </a:r>
            <a:r>
              <a:rPr lang="en-US" sz="2400" b="1" dirty="0"/>
              <a:t>if</a:t>
            </a:r>
            <a:r>
              <a:rPr lang="en-US" sz="2400" dirty="0"/>
              <a:t> </a:t>
            </a:r>
            <a:r>
              <a:rPr lang="en-US" sz="2400" b="1" dirty="0" err="1">
                <a:solidFill>
                  <a:srgbClr val="7030A0"/>
                </a:solidFill>
              </a:rPr>
              <a:t>INTx</a:t>
            </a:r>
            <a:r>
              <a:rPr lang="en-US" sz="2400" dirty="0"/>
              <a:t> pin is high and </a:t>
            </a:r>
            <a:r>
              <a:rPr lang="en-US" sz="2400" b="1" dirty="0" err="1">
                <a:solidFill>
                  <a:srgbClr val="7030A0"/>
                </a:solidFill>
              </a:rPr>
              <a:t>TRx</a:t>
            </a:r>
            <a:r>
              <a:rPr lang="en-US" sz="2400" b="1" dirty="0">
                <a:solidFill>
                  <a:srgbClr val="7030A0"/>
                </a:solidFill>
              </a:rPr>
              <a:t> </a:t>
            </a:r>
            <a:r>
              <a:rPr lang="en-US" sz="2400" dirty="0"/>
              <a:t>is set. </a:t>
            </a:r>
          </a:p>
          <a:p>
            <a:pPr marL="800100" lvl="1" indent="-342900">
              <a:spcAft>
                <a:spcPts val="3600"/>
              </a:spcAft>
              <a:buFont typeface="Wingdings" panose="05000000000000000000" pitchFamily="2" charset="2"/>
              <a:buChar char="§"/>
            </a:pPr>
            <a:r>
              <a:rPr lang="en-US" sz="2400" b="1" dirty="0">
                <a:solidFill>
                  <a:srgbClr val="CC99FF"/>
                </a:solidFill>
              </a:rPr>
              <a:t>When cleared</a:t>
            </a:r>
            <a:r>
              <a:rPr lang="en-US" sz="2400" dirty="0">
                <a:solidFill>
                  <a:srgbClr val="CC99FF"/>
                </a:solidFill>
              </a:rPr>
              <a:t>,</a:t>
            </a:r>
            <a:r>
              <a:rPr lang="en-US" sz="2400" dirty="0">
                <a:solidFill>
                  <a:srgbClr val="92D050"/>
                </a:solidFill>
              </a:rPr>
              <a:t> </a:t>
            </a:r>
            <a:r>
              <a:rPr lang="en-US" sz="2400" dirty="0"/>
              <a:t>timer/counter x is enabled, </a:t>
            </a:r>
            <a:r>
              <a:rPr lang="en-US" sz="2400" b="1" dirty="0"/>
              <a:t>if</a:t>
            </a:r>
            <a:r>
              <a:rPr lang="en-US" sz="2400" dirty="0"/>
              <a:t> </a:t>
            </a:r>
            <a:r>
              <a:rPr lang="en-US" sz="2400" dirty="0" err="1">
                <a:solidFill>
                  <a:srgbClr val="7030A0"/>
                </a:solidFill>
              </a:rPr>
              <a:t>TRx</a:t>
            </a:r>
            <a:r>
              <a:rPr lang="en-US" sz="2400" dirty="0"/>
              <a:t> bit set.</a:t>
            </a:r>
          </a:p>
          <a:p>
            <a:r>
              <a:rPr lang="en-US" sz="2400" b="1" dirty="0"/>
              <a:t>C/T*:</a:t>
            </a:r>
          </a:p>
          <a:p>
            <a:pPr lvl="1"/>
            <a:r>
              <a:rPr lang="en-US" sz="2400" b="1" dirty="0">
                <a:solidFill>
                  <a:srgbClr val="CC99FF"/>
                </a:solidFill>
              </a:rPr>
              <a:t>When set</a:t>
            </a:r>
            <a:r>
              <a:rPr lang="en-US" sz="2400" dirty="0">
                <a:solidFill>
                  <a:srgbClr val="CC99FF"/>
                </a:solidFill>
              </a:rPr>
              <a:t>,</a:t>
            </a:r>
            <a:r>
              <a:rPr lang="en-US" sz="2400" dirty="0">
                <a:solidFill>
                  <a:srgbClr val="92D050"/>
                </a:solidFill>
              </a:rPr>
              <a:t> counter operation (input from Tx input pin).</a:t>
            </a:r>
          </a:p>
          <a:p>
            <a:pPr lvl="1"/>
            <a:r>
              <a:rPr lang="en-US" sz="2400" b="1" dirty="0">
                <a:solidFill>
                  <a:srgbClr val="CC99FF"/>
                </a:solidFill>
              </a:rPr>
              <a:t>When cleared</a:t>
            </a:r>
            <a:r>
              <a:rPr lang="en-US" sz="2400" dirty="0">
                <a:solidFill>
                  <a:srgbClr val="CC99FF"/>
                </a:solidFill>
              </a:rPr>
              <a:t>,</a:t>
            </a:r>
            <a:r>
              <a:rPr lang="en-US" sz="2400" dirty="0">
                <a:solidFill>
                  <a:srgbClr val="92D050"/>
                </a:solidFill>
              </a:rPr>
              <a:t> timer operation (input from internal clock). </a:t>
            </a:r>
          </a:p>
        </p:txBody>
      </p:sp>
      <p:grpSp>
        <p:nvGrpSpPr>
          <p:cNvPr id="14" name="Group 13">
            <a:extLst>
              <a:ext uri="{FF2B5EF4-FFF2-40B4-BE49-F238E27FC236}">
                <a16:creationId xmlns:a16="http://schemas.microsoft.com/office/drawing/2014/main" id="{95D0CFE3-09E4-4E49-9652-6979744FC014}"/>
              </a:ext>
            </a:extLst>
          </p:cNvPr>
          <p:cNvGrpSpPr/>
          <p:nvPr/>
        </p:nvGrpSpPr>
        <p:grpSpPr>
          <a:xfrm>
            <a:off x="1219200" y="1227364"/>
            <a:ext cx="8705850" cy="1666875"/>
            <a:chOff x="1219200" y="1227364"/>
            <a:chExt cx="8705850" cy="1666875"/>
          </a:xfrm>
        </p:grpSpPr>
        <p:pic>
          <p:nvPicPr>
            <p:cNvPr id="10" name="Picture 2">
              <a:extLst>
                <a:ext uri="{FF2B5EF4-FFF2-40B4-BE49-F238E27FC236}">
                  <a16:creationId xmlns:a16="http://schemas.microsoft.com/office/drawing/2014/main" id="{FF1CC882-2478-4627-AF20-CE2370197E13}"/>
                </a:ext>
              </a:extLst>
            </p:cNvPr>
            <p:cNvPicPr>
              <a:picLocks noChangeAspect="1" noChangeArrowheads="1"/>
            </p:cNvPicPr>
            <p:nvPr/>
          </p:nvPicPr>
          <p:blipFill>
            <a:blip r:embed="rId2" cstate="print"/>
            <a:srcRect/>
            <a:stretch>
              <a:fillRect/>
            </a:stretch>
          </p:blipFill>
          <p:spPr bwMode="auto">
            <a:xfrm>
              <a:off x="1219200" y="1227364"/>
              <a:ext cx="8705850" cy="1666875"/>
            </a:xfrm>
            <a:prstGeom prst="rect">
              <a:avLst/>
            </a:prstGeom>
            <a:noFill/>
            <a:ln w="9525">
              <a:noFill/>
              <a:miter lim="800000"/>
              <a:headEnd/>
              <a:tailEnd/>
            </a:ln>
          </p:spPr>
        </p:pic>
        <p:sp>
          <p:nvSpPr>
            <p:cNvPr id="2" name="Rectangle 1">
              <a:extLst>
                <a:ext uri="{FF2B5EF4-FFF2-40B4-BE49-F238E27FC236}">
                  <a16:creationId xmlns:a16="http://schemas.microsoft.com/office/drawing/2014/main" id="{4451704E-6D75-425A-A9D4-6593513DF87A}"/>
                </a:ext>
              </a:extLst>
            </p:cNvPr>
            <p:cNvSpPr/>
            <p:nvPr/>
          </p:nvSpPr>
          <p:spPr>
            <a:xfrm>
              <a:off x="1295400"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Rectangle 10">
              <a:extLst>
                <a:ext uri="{FF2B5EF4-FFF2-40B4-BE49-F238E27FC236}">
                  <a16:creationId xmlns:a16="http://schemas.microsoft.com/office/drawing/2014/main" id="{3BEBD275-138B-42AF-8692-6C001C5AB6F7}"/>
                </a:ext>
              </a:extLst>
            </p:cNvPr>
            <p:cNvSpPr/>
            <p:nvPr/>
          </p:nvSpPr>
          <p:spPr>
            <a:xfrm>
              <a:off x="5562600"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2" name="Rectangle 11">
              <a:extLst>
                <a:ext uri="{FF2B5EF4-FFF2-40B4-BE49-F238E27FC236}">
                  <a16:creationId xmlns:a16="http://schemas.microsoft.com/office/drawing/2014/main" id="{A8E40F00-F42B-476C-81B7-A1B20B7D6A38}"/>
                </a:ext>
              </a:extLst>
            </p:cNvPr>
            <p:cNvSpPr/>
            <p:nvPr/>
          </p:nvSpPr>
          <p:spPr>
            <a:xfrm>
              <a:off x="2362200" y="1676400"/>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3" name="Rectangle 12">
              <a:extLst>
                <a:ext uri="{FF2B5EF4-FFF2-40B4-BE49-F238E27FC236}">
                  <a16:creationId xmlns:a16="http://schemas.microsoft.com/office/drawing/2014/main" id="{769E75A2-4D14-449D-B377-05875676EEF0}"/>
                </a:ext>
              </a:extLst>
            </p:cNvPr>
            <p:cNvSpPr/>
            <p:nvPr/>
          </p:nvSpPr>
          <p:spPr>
            <a:xfrm>
              <a:off x="6666139" y="1679801"/>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spTree>
    <p:extLst>
      <p:ext uri="{BB962C8B-B14F-4D97-AF65-F5344CB8AC3E}">
        <p14:creationId xmlns:p14="http://schemas.microsoft.com/office/powerpoint/2010/main" val="200452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dissolve">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fade">
                                      <p:cBhvr>
                                        <p:cTn id="16" dur="1000"/>
                                        <p:tgtEl>
                                          <p:spTgt spid="7">
                                            <p:txEl>
                                              <p:pRg st="2" end="2"/>
                                            </p:txEl>
                                          </p:spTgt>
                                        </p:tgtEl>
                                      </p:cBhvr>
                                    </p:animEffect>
                                    <p:anim calcmode="lin" valueType="num">
                                      <p:cBhvr>
                                        <p:cTn id="1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8"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1000"/>
                                        <p:tgtEl>
                                          <p:spTgt spid="7">
                                            <p:txEl>
                                              <p:pRg st="3" end="3"/>
                                            </p:txEl>
                                          </p:spTgt>
                                        </p:tgtEl>
                                      </p:cBhvr>
                                    </p:animEffect>
                                    <p:anim calcmode="lin" valueType="num">
                                      <p:cBhvr>
                                        <p:cTn id="2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5"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9" presetClass="entr" presetSubtype="0" fill="hold" nodeType="after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dissolve">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1000"/>
                                        <p:tgtEl>
                                          <p:spTgt spid="7">
                                            <p:txEl>
                                              <p:pRg st="5" end="5"/>
                                            </p:txEl>
                                          </p:spTgt>
                                        </p:tgtEl>
                                      </p:cBhvr>
                                    </p:animEffect>
                                    <p:anim calcmode="lin" valueType="num">
                                      <p:cBhvr>
                                        <p:cTn id="35"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Effect transition="in" filter="fade">
                                      <p:cBhvr>
                                        <p:cTn id="41" dur="1000"/>
                                        <p:tgtEl>
                                          <p:spTgt spid="7">
                                            <p:txEl>
                                              <p:pRg st="6" end="6"/>
                                            </p:txEl>
                                          </p:spTgt>
                                        </p:tgtEl>
                                      </p:cBhvr>
                                    </p:animEffect>
                                    <p:anim calcmode="lin" valueType="num">
                                      <p:cBhvr>
                                        <p:cTn id="4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9">
            <a:extLst>
              <a:ext uri="{FF2B5EF4-FFF2-40B4-BE49-F238E27FC236}">
                <a16:creationId xmlns:a16="http://schemas.microsoft.com/office/drawing/2014/main" id="{6ADA3D3B-505F-4E03-A3A2-02718EA2D641}"/>
              </a:ext>
            </a:extLst>
          </p:cNvPr>
          <p:cNvSpPr>
            <a:spLocks noGrp="1"/>
          </p:cNvSpPr>
          <p:nvPr>
            <p:ph type="title"/>
          </p:nvPr>
        </p:nvSpPr>
        <p:spPr>
          <a:xfrm>
            <a:off x="152400" y="737507"/>
            <a:ext cx="6629400" cy="457200"/>
          </a:xfrm>
        </p:spPr>
        <p:txBody>
          <a:bodyPr>
            <a:noAutofit/>
          </a:bodyPr>
          <a:lstStyle/>
          <a:p>
            <a:pPr algn="l" eaLnBrk="1" hangingPunct="1"/>
            <a:r>
              <a:rPr lang="en-US" sz="2800" dirty="0">
                <a:solidFill>
                  <a:srgbClr val="FF0000"/>
                </a:solidFill>
                <a:ea typeface="Calibri" pitchFamily="34" charset="0"/>
              </a:rPr>
              <a:t>The Timer Mode Control (TMOD) Register</a:t>
            </a:r>
          </a:p>
        </p:txBody>
      </p:sp>
      <p:sp>
        <p:nvSpPr>
          <p:cNvPr id="5" name="Title 45">
            <a:extLst>
              <a:ext uri="{FF2B5EF4-FFF2-40B4-BE49-F238E27FC236}">
                <a16:creationId xmlns:a16="http://schemas.microsoft.com/office/drawing/2014/main" id="{4D4866E2-926B-4C2D-9BED-735666409559}"/>
              </a:ext>
            </a:extLst>
          </p:cNvPr>
          <p:cNvSpPr txBox="1">
            <a:spLocks/>
          </p:cNvSpPr>
          <p:nvPr/>
        </p:nvSpPr>
        <p:spPr>
          <a:xfrm>
            <a:off x="0" y="0"/>
            <a:ext cx="4953000" cy="704850"/>
          </a:xfrm>
          <a:prstGeom prst="rect">
            <a:avLst/>
          </a:prstGeom>
        </p:spPr>
        <p:txBody>
          <a:bodyPr vert="horz" lIns="91440" tIns="45720" rIns="91440" bIns="45720" rtlCol="0" anchor="ctr">
            <a:normAutofit fontScale="9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ea typeface="Calibri" pitchFamily="34" charset="0"/>
              </a:rPr>
              <a:t>8051 Timer/Counter</a:t>
            </a:r>
          </a:p>
        </p:txBody>
      </p:sp>
      <p:grpSp>
        <p:nvGrpSpPr>
          <p:cNvPr id="11" name="Group 10">
            <a:extLst>
              <a:ext uri="{FF2B5EF4-FFF2-40B4-BE49-F238E27FC236}">
                <a16:creationId xmlns:a16="http://schemas.microsoft.com/office/drawing/2014/main" id="{FB3B3D8D-A22A-453F-A66B-E795B0A1BFFF}"/>
              </a:ext>
            </a:extLst>
          </p:cNvPr>
          <p:cNvGrpSpPr/>
          <p:nvPr/>
        </p:nvGrpSpPr>
        <p:grpSpPr>
          <a:xfrm>
            <a:off x="1219200" y="1227364"/>
            <a:ext cx="8705850" cy="1666875"/>
            <a:chOff x="1219200" y="1227364"/>
            <a:chExt cx="8705850" cy="1666875"/>
          </a:xfrm>
        </p:grpSpPr>
        <p:pic>
          <p:nvPicPr>
            <p:cNvPr id="6" name="Picture 2">
              <a:extLst>
                <a:ext uri="{FF2B5EF4-FFF2-40B4-BE49-F238E27FC236}">
                  <a16:creationId xmlns:a16="http://schemas.microsoft.com/office/drawing/2014/main" id="{38595809-8DEF-4B2C-AB43-50F9EF7985DE}"/>
                </a:ext>
              </a:extLst>
            </p:cNvPr>
            <p:cNvPicPr>
              <a:picLocks noChangeAspect="1" noChangeArrowheads="1"/>
            </p:cNvPicPr>
            <p:nvPr/>
          </p:nvPicPr>
          <p:blipFill>
            <a:blip r:embed="rId2" cstate="print"/>
            <a:srcRect/>
            <a:stretch>
              <a:fillRect/>
            </a:stretch>
          </p:blipFill>
          <p:spPr bwMode="auto">
            <a:xfrm>
              <a:off x="1219200" y="1227364"/>
              <a:ext cx="8705850" cy="1666875"/>
            </a:xfrm>
            <a:prstGeom prst="rect">
              <a:avLst/>
            </a:prstGeom>
            <a:noFill/>
            <a:ln w="9525">
              <a:noFill/>
              <a:miter lim="800000"/>
              <a:headEnd/>
              <a:tailEnd/>
            </a:ln>
          </p:spPr>
        </p:pic>
        <p:sp>
          <p:nvSpPr>
            <p:cNvPr id="7" name="Rectangle 6">
              <a:extLst>
                <a:ext uri="{FF2B5EF4-FFF2-40B4-BE49-F238E27FC236}">
                  <a16:creationId xmlns:a16="http://schemas.microsoft.com/office/drawing/2014/main" id="{18B3077B-1C20-4394-AEAE-1D0E7D70A7B3}"/>
                </a:ext>
              </a:extLst>
            </p:cNvPr>
            <p:cNvSpPr/>
            <p:nvPr/>
          </p:nvSpPr>
          <p:spPr>
            <a:xfrm>
              <a:off x="3409270"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8" name="Rectangle 7">
              <a:extLst>
                <a:ext uri="{FF2B5EF4-FFF2-40B4-BE49-F238E27FC236}">
                  <a16:creationId xmlns:a16="http://schemas.microsoft.com/office/drawing/2014/main" id="{68AFED97-AC8A-45BF-8332-9AB413E3D38D}"/>
                </a:ext>
              </a:extLst>
            </p:cNvPr>
            <p:cNvSpPr/>
            <p:nvPr/>
          </p:nvSpPr>
          <p:spPr>
            <a:xfrm>
              <a:off x="7713209" y="1676400"/>
              <a:ext cx="1066800" cy="457200"/>
            </a:xfrm>
            <a:prstGeom prst="rect">
              <a:avLst/>
            </a:prstGeom>
            <a:solidFill>
              <a:schemeClr val="accent6">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9" name="Rectangle 8">
              <a:extLst>
                <a:ext uri="{FF2B5EF4-FFF2-40B4-BE49-F238E27FC236}">
                  <a16:creationId xmlns:a16="http://schemas.microsoft.com/office/drawing/2014/main" id="{F3D5F7D0-3021-465E-8E59-18B5AEE304CF}"/>
                </a:ext>
              </a:extLst>
            </p:cNvPr>
            <p:cNvSpPr/>
            <p:nvPr/>
          </p:nvSpPr>
          <p:spPr>
            <a:xfrm>
              <a:off x="4508727" y="1676400"/>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0" name="Rectangle 9">
              <a:extLst>
                <a:ext uri="{FF2B5EF4-FFF2-40B4-BE49-F238E27FC236}">
                  <a16:creationId xmlns:a16="http://schemas.microsoft.com/office/drawing/2014/main" id="{2B478268-B406-4562-B4C9-721E290F1D97}"/>
                </a:ext>
              </a:extLst>
            </p:cNvPr>
            <p:cNvSpPr/>
            <p:nvPr/>
          </p:nvSpPr>
          <p:spPr>
            <a:xfrm>
              <a:off x="8812666" y="1676400"/>
              <a:ext cx="1066800" cy="457200"/>
            </a:xfrm>
            <a:prstGeom prst="rect">
              <a:avLst/>
            </a:prstGeom>
            <a:solidFill>
              <a:schemeClr val="accent3">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sp>
        <p:nvSpPr>
          <p:cNvPr id="12" name="Rectangle 11">
            <a:extLst>
              <a:ext uri="{FF2B5EF4-FFF2-40B4-BE49-F238E27FC236}">
                <a16:creationId xmlns:a16="http://schemas.microsoft.com/office/drawing/2014/main" id="{CB30A353-B39C-4147-89EA-6B405F350BA7}"/>
              </a:ext>
            </a:extLst>
          </p:cNvPr>
          <p:cNvSpPr>
            <a:spLocks noChangeArrowheads="1"/>
          </p:cNvSpPr>
          <p:nvPr/>
        </p:nvSpPr>
        <p:spPr bwMode="auto">
          <a:xfrm>
            <a:off x="457200" y="3124200"/>
            <a:ext cx="10744200" cy="1200329"/>
          </a:xfrm>
          <a:prstGeom prst="rect">
            <a:avLst/>
          </a:prstGeom>
          <a:noFill/>
          <a:ln w="9525">
            <a:noFill/>
            <a:miter lim="800000"/>
            <a:headEnd/>
            <a:tailEnd/>
          </a:ln>
        </p:spPr>
        <p:txBody>
          <a:bodyPr wrap="square">
            <a:spAutoFit/>
          </a:bodyPr>
          <a:lstStyle/>
          <a:p>
            <a:r>
              <a:rPr lang="en-US" sz="2400" b="1" dirty="0"/>
              <a:t>M1 , M0:</a:t>
            </a:r>
          </a:p>
          <a:p>
            <a:pPr marL="800100" lvl="1" indent="-342900">
              <a:buFont typeface="Wingdings" panose="05000000000000000000" pitchFamily="2" charset="2"/>
              <a:buChar char="§"/>
            </a:pPr>
            <a:r>
              <a:rPr lang="en-US" sz="2400" b="1" dirty="0">
                <a:solidFill>
                  <a:srgbClr val="00B0F0"/>
                </a:solidFill>
              </a:rPr>
              <a:t>The timer/counter operating </a:t>
            </a:r>
            <a:r>
              <a:rPr lang="en-US" sz="2400" b="1" dirty="0">
                <a:solidFill>
                  <a:srgbClr val="7030A0"/>
                </a:solidFill>
              </a:rPr>
              <a:t>mode select </a:t>
            </a:r>
            <a:r>
              <a:rPr lang="en-US" sz="2400" b="1" dirty="0">
                <a:solidFill>
                  <a:srgbClr val="00B0F0"/>
                </a:solidFill>
              </a:rPr>
              <a:t>bit. </a:t>
            </a:r>
            <a:r>
              <a:rPr lang="en-US" sz="2400" b="1" dirty="0">
                <a:solidFill>
                  <a:srgbClr val="7030A0"/>
                </a:solidFill>
              </a:rPr>
              <a:t>Set/Cleared </a:t>
            </a:r>
            <a:r>
              <a:rPr lang="en-US" sz="2400" b="1" dirty="0">
                <a:solidFill>
                  <a:srgbClr val="00B0F0"/>
                </a:solidFill>
              </a:rPr>
              <a:t>by program to select mode</a:t>
            </a:r>
            <a:endParaRPr lang="en-US" sz="2400" dirty="0"/>
          </a:p>
        </p:txBody>
      </p:sp>
      <p:graphicFrame>
        <p:nvGraphicFramePr>
          <p:cNvPr id="13" name="Table 13">
            <a:extLst>
              <a:ext uri="{FF2B5EF4-FFF2-40B4-BE49-F238E27FC236}">
                <a16:creationId xmlns:a16="http://schemas.microsoft.com/office/drawing/2014/main" id="{635ECAEF-8821-4309-82D4-2A68D8A71CE9}"/>
              </a:ext>
            </a:extLst>
          </p:cNvPr>
          <p:cNvGraphicFramePr>
            <a:graphicFrameLocks noGrp="1"/>
          </p:cNvGraphicFramePr>
          <p:nvPr/>
        </p:nvGraphicFramePr>
        <p:xfrm>
          <a:off x="3420156" y="4191000"/>
          <a:ext cx="4648200" cy="2590800"/>
        </p:xfrm>
        <a:graphic>
          <a:graphicData uri="http://schemas.openxmlformats.org/drawingml/2006/table">
            <a:tbl>
              <a:tblPr firstRow="1" bandRow="1">
                <a:tableStyleId>{8EC20E35-A176-4012-BC5E-935CFFF8708E}</a:tableStyleId>
              </a:tblPr>
              <a:tblGrid>
                <a:gridCol w="1549400">
                  <a:extLst>
                    <a:ext uri="{9D8B030D-6E8A-4147-A177-3AD203B41FA5}">
                      <a16:colId xmlns:a16="http://schemas.microsoft.com/office/drawing/2014/main" val="4130295340"/>
                    </a:ext>
                  </a:extLst>
                </a:gridCol>
                <a:gridCol w="1549400">
                  <a:extLst>
                    <a:ext uri="{9D8B030D-6E8A-4147-A177-3AD203B41FA5}">
                      <a16:colId xmlns:a16="http://schemas.microsoft.com/office/drawing/2014/main" val="3689456285"/>
                    </a:ext>
                  </a:extLst>
                </a:gridCol>
                <a:gridCol w="1549400">
                  <a:extLst>
                    <a:ext uri="{9D8B030D-6E8A-4147-A177-3AD203B41FA5}">
                      <a16:colId xmlns:a16="http://schemas.microsoft.com/office/drawing/2014/main" val="2147747146"/>
                    </a:ext>
                  </a:extLst>
                </a:gridCol>
              </a:tblGrid>
              <a:tr h="302823">
                <a:tc>
                  <a:txBody>
                    <a:bodyPr/>
                    <a:lstStyle/>
                    <a:p>
                      <a:pPr algn="ctr"/>
                      <a:r>
                        <a:rPr lang="en-US" sz="2800" dirty="0"/>
                        <a:t>M1</a:t>
                      </a:r>
                      <a:endParaRPr lang="en-IN" sz="2800" dirty="0"/>
                    </a:p>
                  </a:txBody>
                  <a:tcPr/>
                </a:tc>
                <a:tc>
                  <a:txBody>
                    <a:bodyPr/>
                    <a:lstStyle/>
                    <a:p>
                      <a:pPr algn="ctr"/>
                      <a:r>
                        <a:rPr lang="en-US" sz="2800" dirty="0"/>
                        <a:t>M0</a:t>
                      </a:r>
                      <a:endParaRPr lang="en-IN" sz="2800" dirty="0"/>
                    </a:p>
                  </a:txBody>
                  <a:tcPr/>
                </a:tc>
                <a:tc>
                  <a:txBody>
                    <a:bodyPr/>
                    <a:lstStyle/>
                    <a:p>
                      <a:pPr algn="ctr"/>
                      <a:r>
                        <a:rPr lang="en-US" sz="2800" dirty="0"/>
                        <a:t>Mode</a:t>
                      </a:r>
                      <a:endParaRPr lang="en-IN" sz="2800" dirty="0"/>
                    </a:p>
                  </a:txBody>
                  <a:tcPr/>
                </a:tc>
                <a:extLst>
                  <a:ext uri="{0D108BD9-81ED-4DB2-BD59-A6C34878D82A}">
                    <a16:rowId xmlns:a16="http://schemas.microsoft.com/office/drawing/2014/main" val="3835578176"/>
                  </a:ext>
                </a:extLst>
              </a:tr>
              <a:tr h="302823">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0</a:t>
                      </a:r>
                      <a:endParaRPr lang="en-IN" sz="2800" dirty="0"/>
                    </a:p>
                  </a:txBody>
                  <a:tcPr/>
                </a:tc>
                <a:extLst>
                  <a:ext uri="{0D108BD9-81ED-4DB2-BD59-A6C34878D82A}">
                    <a16:rowId xmlns:a16="http://schemas.microsoft.com/office/drawing/2014/main" val="1783089939"/>
                  </a:ext>
                </a:extLst>
              </a:tr>
              <a:tr h="302823">
                <a:tc>
                  <a:txBody>
                    <a:bodyPr/>
                    <a:lstStyle/>
                    <a:p>
                      <a:pPr algn="ctr"/>
                      <a:r>
                        <a:rPr lang="en-US" sz="2800" dirty="0"/>
                        <a:t>0</a:t>
                      </a:r>
                      <a:endParaRPr lang="en-IN" sz="2800" dirty="0"/>
                    </a:p>
                  </a:txBody>
                  <a:tcPr/>
                </a:tc>
                <a:tc>
                  <a:txBody>
                    <a:bodyPr/>
                    <a:lstStyle/>
                    <a:p>
                      <a:pPr algn="ctr"/>
                      <a:r>
                        <a:rPr lang="en-US" sz="2800" dirty="0"/>
                        <a:t>1</a:t>
                      </a:r>
                      <a:endParaRPr lang="en-IN" sz="2800" dirty="0"/>
                    </a:p>
                  </a:txBody>
                  <a:tcPr/>
                </a:tc>
                <a:tc>
                  <a:txBody>
                    <a:bodyPr/>
                    <a:lstStyle/>
                    <a:p>
                      <a:pPr algn="ctr"/>
                      <a:r>
                        <a:rPr lang="en-US" sz="2800" dirty="0"/>
                        <a:t>1</a:t>
                      </a:r>
                      <a:endParaRPr lang="en-IN" sz="2800" dirty="0"/>
                    </a:p>
                  </a:txBody>
                  <a:tcPr/>
                </a:tc>
                <a:extLst>
                  <a:ext uri="{0D108BD9-81ED-4DB2-BD59-A6C34878D82A}">
                    <a16:rowId xmlns:a16="http://schemas.microsoft.com/office/drawing/2014/main" val="500091117"/>
                  </a:ext>
                </a:extLst>
              </a:tr>
              <a:tr h="302823">
                <a:tc>
                  <a:txBody>
                    <a:bodyPr/>
                    <a:lstStyle/>
                    <a:p>
                      <a:pPr algn="ctr"/>
                      <a:r>
                        <a:rPr lang="en-US" sz="2800" dirty="0"/>
                        <a:t>1</a:t>
                      </a:r>
                      <a:endParaRPr lang="en-IN" sz="2800" dirty="0"/>
                    </a:p>
                  </a:txBody>
                  <a:tcPr/>
                </a:tc>
                <a:tc>
                  <a:txBody>
                    <a:bodyPr/>
                    <a:lstStyle/>
                    <a:p>
                      <a:pPr algn="ctr"/>
                      <a:r>
                        <a:rPr lang="en-US" sz="2800" dirty="0"/>
                        <a:t>0</a:t>
                      </a:r>
                      <a:endParaRPr lang="en-IN" sz="2800" dirty="0"/>
                    </a:p>
                  </a:txBody>
                  <a:tcPr/>
                </a:tc>
                <a:tc>
                  <a:txBody>
                    <a:bodyPr/>
                    <a:lstStyle/>
                    <a:p>
                      <a:pPr algn="ctr"/>
                      <a:r>
                        <a:rPr lang="en-US" sz="2800" dirty="0"/>
                        <a:t>2</a:t>
                      </a:r>
                      <a:endParaRPr lang="en-IN" sz="2800" dirty="0"/>
                    </a:p>
                  </a:txBody>
                  <a:tcPr/>
                </a:tc>
                <a:extLst>
                  <a:ext uri="{0D108BD9-81ED-4DB2-BD59-A6C34878D82A}">
                    <a16:rowId xmlns:a16="http://schemas.microsoft.com/office/drawing/2014/main" val="78420775"/>
                  </a:ext>
                </a:extLst>
              </a:tr>
              <a:tr h="302823">
                <a:tc>
                  <a:txBody>
                    <a:bodyPr/>
                    <a:lstStyle/>
                    <a:p>
                      <a:pPr algn="ctr"/>
                      <a:r>
                        <a:rPr lang="en-US" sz="2800" dirty="0"/>
                        <a:t>1</a:t>
                      </a:r>
                      <a:endParaRPr lang="en-IN" sz="2800" dirty="0"/>
                    </a:p>
                  </a:txBody>
                  <a:tcPr/>
                </a:tc>
                <a:tc>
                  <a:txBody>
                    <a:bodyPr/>
                    <a:lstStyle/>
                    <a:p>
                      <a:pPr algn="ctr"/>
                      <a:r>
                        <a:rPr lang="en-US" sz="2800" dirty="0"/>
                        <a:t>1</a:t>
                      </a:r>
                      <a:endParaRPr lang="en-IN" sz="2800" dirty="0"/>
                    </a:p>
                  </a:txBody>
                  <a:tcPr/>
                </a:tc>
                <a:tc>
                  <a:txBody>
                    <a:bodyPr/>
                    <a:lstStyle/>
                    <a:p>
                      <a:pPr algn="ctr"/>
                      <a:r>
                        <a:rPr lang="en-US" sz="2800" dirty="0"/>
                        <a:t>3</a:t>
                      </a:r>
                      <a:endParaRPr lang="en-IN" sz="2800" dirty="0"/>
                    </a:p>
                  </a:txBody>
                  <a:tcPr/>
                </a:tc>
                <a:extLst>
                  <a:ext uri="{0D108BD9-81ED-4DB2-BD59-A6C34878D82A}">
                    <a16:rowId xmlns:a16="http://schemas.microsoft.com/office/drawing/2014/main" val="1217257310"/>
                  </a:ext>
                </a:extLst>
              </a:tr>
            </a:tbl>
          </a:graphicData>
        </a:graphic>
      </p:graphicFrame>
      <p:sp>
        <p:nvSpPr>
          <p:cNvPr id="14" name="Rectangle 13">
            <a:extLst>
              <a:ext uri="{FF2B5EF4-FFF2-40B4-BE49-F238E27FC236}">
                <a16:creationId xmlns:a16="http://schemas.microsoft.com/office/drawing/2014/main" id="{4C9830A3-B70D-48C7-BB33-28111D6A9CB0}"/>
              </a:ext>
            </a:extLst>
          </p:cNvPr>
          <p:cNvSpPr>
            <a:spLocks noChangeArrowheads="1"/>
          </p:cNvSpPr>
          <p:nvPr/>
        </p:nvSpPr>
        <p:spPr bwMode="auto">
          <a:xfrm>
            <a:off x="3810000" y="2905125"/>
            <a:ext cx="5069593" cy="461665"/>
          </a:xfrm>
          <a:prstGeom prst="rect">
            <a:avLst/>
          </a:prstGeom>
          <a:noFill/>
          <a:ln w="9525">
            <a:solidFill>
              <a:srgbClr val="00B050"/>
            </a:solidFill>
            <a:miter lim="800000"/>
            <a:headEnd/>
            <a:tailEnd/>
          </a:ln>
        </p:spPr>
        <p:txBody>
          <a:bodyPr wrap="none">
            <a:spAutoFit/>
          </a:bodyPr>
          <a:lstStyle/>
          <a:p>
            <a:r>
              <a:rPr lang="en-US" sz="2400" b="1" dirty="0">
                <a:solidFill>
                  <a:srgbClr val="FF0000"/>
                </a:solidFill>
              </a:rPr>
              <a:t>The TMOD byte is not bit addressable.</a:t>
            </a:r>
          </a:p>
        </p:txBody>
      </p:sp>
    </p:spTree>
    <p:extLst>
      <p:ext uri="{BB962C8B-B14F-4D97-AF65-F5344CB8AC3E}">
        <p14:creationId xmlns:p14="http://schemas.microsoft.com/office/powerpoint/2010/main" val="176842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animEffect transition="in" filter="dissolve">
                                      <p:cBhvr>
                                        <p:cTn id="11" dur="500"/>
                                        <p:tgtEl>
                                          <p:spTgt spid="1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1000"/>
                                        <p:tgtEl>
                                          <p:spTgt spid="14"/>
                                        </p:tgtEl>
                                      </p:cBhvr>
                                    </p:animEffect>
                                    <p:anim calcmode="lin" valueType="num">
                                      <p:cBhvr>
                                        <p:cTn id="17" dur="1000" fill="hold"/>
                                        <p:tgtEl>
                                          <p:spTgt spid="14"/>
                                        </p:tgtEl>
                                        <p:attrNameLst>
                                          <p:attrName>ppt_x</p:attrName>
                                        </p:attrNameLst>
                                      </p:cBhvr>
                                      <p:tavLst>
                                        <p:tav tm="0">
                                          <p:val>
                                            <p:strVal val="#ppt_x"/>
                                          </p:val>
                                        </p:tav>
                                        <p:tav tm="100000">
                                          <p:val>
                                            <p:strVal val="#ppt_x"/>
                                          </p:val>
                                        </p:tav>
                                      </p:tavLst>
                                    </p:anim>
                                    <p:anim calcmode="lin" valueType="num">
                                      <p:cBhvr>
                                        <p:cTn id="1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rrent_Presentation Templat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13179</TotalTime>
  <Words>4214</Words>
  <Application>Microsoft Office PowerPoint</Application>
  <PresentationFormat>Widescreen</PresentationFormat>
  <Paragraphs>534</Paragraphs>
  <Slides>74</Slides>
  <Notes>1</Notes>
  <HiddenSlides>0</HiddenSlides>
  <MMClips>0</MMClips>
  <ScaleCrop>false</ScaleCrop>
  <HeadingPairs>
    <vt:vector size="8" baseType="variant">
      <vt:variant>
        <vt:lpstr>Fonts Used</vt:lpstr>
      </vt:variant>
      <vt:variant>
        <vt:i4>11</vt:i4>
      </vt:variant>
      <vt:variant>
        <vt:lpstr>Theme</vt:lpstr>
      </vt:variant>
      <vt:variant>
        <vt:i4>4</vt:i4>
      </vt:variant>
      <vt:variant>
        <vt:lpstr>Embedded OLE Servers</vt:lpstr>
      </vt:variant>
      <vt:variant>
        <vt:i4>2</vt:i4>
      </vt:variant>
      <vt:variant>
        <vt:lpstr>Slide Titles</vt:lpstr>
      </vt:variant>
      <vt:variant>
        <vt:i4>74</vt:i4>
      </vt:variant>
    </vt:vector>
  </HeadingPairs>
  <TitlesOfParts>
    <vt:vector size="91" baseType="lpstr">
      <vt:lpstr>-apple-system</vt:lpstr>
      <vt:lpstr>Aptos</vt:lpstr>
      <vt:lpstr>Aptos Display</vt:lpstr>
      <vt:lpstr>Arial</vt:lpstr>
      <vt:lpstr>Arial Black</vt:lpstr>
      <vt:lpstr>Calibri</vt:lpstr>
      <vt:lpstr>Cambria Math</vt:lpstr>
      <vt:lpstr>Nunito</vt:lpstr>
      <vt:lpstr>Times New Roman</vt:lpstr>
      <vt:lpstr>Vladimir Script</vt:lpstr>
      <vt:lpstr>Wingdings</vt:lpstr>
      <vt:lpstr>Office Theme</vt:lpstr>
      <vt:lpstr>2_Office Theme</vt:lpstr>
      <vt:lpstr>Current_Presentation Template</vt:lpstr>
      <vt:lpstr>1_Office Theme</vt:lpstr>
      <vt:lpstr>Equation</vt:lpstr>
      <vt:lpstr>Bitmap Image</vt:lpstr>
      <vt:lpstr>PowerPoint Presentation</vt:lpstr>
      <vt:lpstr>PowerPoint Presentation</vt:lpstr>
      <vt:lpstr>8051 Timer/Counter</vt:lpstr>
      <vt:lpstr>8051 Timer/Counter</vt:lpstr>
      <vt:lpstr>8051 Timer/Counter</vt:lpstr>
      <vt:lpstr>8051 Timer/Counter</vt:lpstr>
      <vt:lpstr>8051 Timer/Counter</vt:lpstr>
      <vt:lpstr>The Timer Mode Control (TMOD) Register</vt:lpstr>
      <vt:lpstr>The Timer Mode Control (TMOD) Register</vt:lpstr>
      <vt:lpstr>The Timer Control (TCON) Register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Programming Timers</vt:lpstr>
      <vt:lpstr>PowerPoint Presentation</vt:lpstr>
      <vt:lpstr>PowerPoint Presentation</vt:lpstr>
      <vt:lpstr>PowerPoint Presentation</vt:lpstr>
      <vt:lpstr>8051 Serial Communication</vt:lpstr>
      <vt:lpstr>8051 Serial Communication</vt:lpstr>
      <vt:lpstr>8051 Serial Communication</vt:lpstr>
      <vt:lpstr>8051 Serial Communication</vt:lpstr>
      <vt:lpstr>8051 Serial Communication</vt:lpstr>
      <vt:lpstr>8051 Serial Communication</vt:lpstr>
      <vt:lpstr>8051 Serial Communication</vt:lpstr>
      <vt:lpstr>8051 Serial Communication</vt:lpstr>
      <vt:lpstr>8051 Serial Communication</vt:lpstr>
      <vt:lpstr>Registers related to Serial Communication</vt:lpstr>
      <vt:lpstr>SBUF Register</vt:lpstr>
      <vt:lpstr>PowerPoint Presentation</vt:lpstr>
      <vt:lpstr>PowerPoint Presentation</vt:lpstr>
      <vt:lpstr>Serial Port – Mode 0</vt:lpstr>
      <vt:lpstr>Serial Port – Mode 1</vt:lpstr>
      <vt:lpstr>Serial Port – Mode 1</vt:lpstr>
      <vt:lpstr>Serial Port – Mode 1</vt:lpstr>
      <vt:lpstr>Serial Port – Mode 2</vt:lpstr>
      <vt:lpstr>Serial Port – Mode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Reboot</dc:creator>
  <cp:lastModifiedBy>SIT FACULTY</cp:lastModifiedBy>
  <cp:revision>751</cp:revision>
  <dcterms:created xsi:type="dcterms:W3CDTF">2019-11-13T04:28:28Z</dcterms:created>
  <dcterms:modified xsi:type="dcterms:W3CDTF">2025-03-07T10:09:34Z</dcterms:modified>
</cp:coreProperties>
</file>