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mi Sharma" userId="dcfa8afbb5721329" providerId="LiveId" clId="{B9994461-1175-4341-94D6-58014B2CC3D6}"/>
    <pc:docChg chg="custSel addSld modSld">
      <pc:chgData name="Rashmi Sharma" userId="dcfa8afbb5721329" providerId="LiveId" clId="{B9994461-1175-4341-94D6-58014B2CC3D6}" dt="2024-10-15T03:04:53.622" v="20" actId="1076"/>
      <pc:docMkLst>
        <pc:docMk/>
      </pc:docMkLst>
      <pc:sldChg chg="addSp delSp modSp new mod">
        <pc:chgData name="Rashmi Sharma" userId="dcfa8afbb5721329" providerId="LiveId" clId="{B9994461-1175-4341-94D6-58014B2CC3D6}" dt="2024-10-15T03:04:53.622" v="20" actId="1076"/>
        <pc:sldMkLst>
          <pc:docMk/>
          <pc:sldMk cId="2911393498" sldId="272"/>
        </pc:sldMkLst>
        <pc:spChg chg="del">
          <ac:chgData name="Rashmi Sharma" userId="dcfa8afbb5721329" providerId="LiveId" clId="{B9994461-1175-4341-94D6-58014B2CC3D6}" dt="2024-10-15T00:41:51.731" v="1" actId="478"/>
          <ac:spMkLst>
            <pc:docMk/>
            <pc:sldMk cId="2911393498" sldId="272"/>
            <ac:spMk id="2" creationId="{82408312-C794-1AF4-D9C9-CB276F4472C9}"/>
          </ac:spMkLst>
        </pc:spChg>
        <pc:spChg chg="del">
          <ac:chgData name="Rashmi Sharma" userId="dcfa8afbb5721329" providerId="LiveId" clId="{B9994461-1175-4341-94D6-58014B2CC3D6}" dt="2024-10-15T00:41:54.123" v="2" actId="478"/>
          <ac:spMkLst>
            <pc:docMk/>
            <pc:sldMk cId="2911393498" sldId="272"/>
            <ac:spMk id="3" creationId="{A702D8B0-8EA7-53A1-77FB-A0EEE2B2AA0C}"/>
          </ac:spMkLst>
        </pc:spChg>
        <pc:picChg chg="add mod modCrop">
          <ac:chgData name="Rashmi Sharma" userId="dcfa8afbb5721329" providerId="LiveId" clId="{B9994461-1175-4341-94D6-58014B2CC3D6}" dt="2024-10-15T03:04:47.946" v="18" actId="14100"/>
          <ac:picMkLst>
            <pc:docMk/>
            <pc:sldMk cId="2911393498" sldId="272"/>
            <ac:picMk id="3" creationId="{D8676669-94C9-9F70-92EC-9A6F492FAB56}"/>
          </ac:picMkLst>
        </pc:picChg>
        <pc:picChg chg="add mod">
          <ac:chgData name="Rashmi Sharma" userId="dcfa8afbb5721329" providerId="LiveId" clId="{B9994461-1175-4341-94D6-58014B2CC3D6}" dt="2024-10-15T00:42:00.281" v="4" actId="1076"/>
          <ac:picMkLst>
            <pc:docMk/>
            <pc:sldMk cId="2911393498" sldId="272"/>
            <ac:picMk id="5" creationId="{43F5F86B-858B-202B-99ED-1D554FFC6008}"/>
          </ac:picMkLst>
        </pc:picChg>
        <pc:picChg chg="add mod">
          <ac:chgData name="Rashmi Sharma" userId="dcfa8afbb5721329" providerId="LiveId" clId="{B9994461-1175-4341-94D6-58014B2CC3D6}" dt="2024-10-15T03:04:53.622" v="20" actId="1076"/>
          <ac:picMkLst>
            <pc:docMk/>
            <pc:sldMk cId="2911393498" sldId="272"/>
            <ac:picMk id="7" creationId="{037E7644-6357-2E93-5B1C-DA1CC41EEDB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11CC-06AC-996A-D1E3-A28896C13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E86728-F67D-6424-C462-A6007FDF2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F43C44-C27C-4759-B1EC-A24BE0DA81AC}"/>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5" name="Footer Placeholder 4">
            <a:extLst>
              <a:ext uri="{FF2B5EF4-FFF2-40B4-BE49-F238E27FC236}">
                <a16:creationId xmlns:a16="http://schemas.microsoft.com/office/drawing/2014/main" id="{9A610A96-ACA3-B5D5-6B3E-70D1A4E20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E89EFF-16EA-8F3A-AB4C-5BC16F0AA388}"/>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503620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B76B-8E33-5700-4BC6-662BEC4FF5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3CE61E-22B9-11B6-7E85-A17D10F4C9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3080C5-96B9-4D20-6A9D-7DDE6AC33B0D}"/>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5" name="Footer Placeholder 4">
            <a:extLst>
              <a:ext uri="{FF2B5EF4-FFF2-40B4-BE49-F238E27FC236}">
                <a16:creationId xmlns:a16="http://schemas.microsoft.com/office/drawing/2014/main" id="{CC39B5A8-C1E7-1992-6C6C-1C7172070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38427-CFEF-D66E-66E3-86BF774B7A04}"/>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263311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39BA81-F6BD-8174-CE76-0D4510457F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839667-A05E-A78E-6353-B902C28B98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976809-B1C1-60F8-33D0-80FC18A65D74}"/>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5" name="Footer Placeholder 4">
            <a:extLst>
              <a:ext uri="{FF2B5EF4-FFF2-40B4-BE49-F238E27FC236}">
                <a16:creationId xmlns:a16="http://schemas.microsoft.com/office/drawing/2014/main" id="{956DD440-FBDF-4864-AE2F-F7BDEF89E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0CD4C1-CDBA-E93A-2171-234DF404BB52}"/>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2263787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D618-9153-DDA3-FCC9-DEB5D0740C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7274A8-E111-1449-AC1D-4D0F12F25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0E4CF-16AD-2938-B896-572B493A78CA}"/>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5" name="Footer Placeholder 4">
            <a:extLst>
              <a:ext uri="{FF2B5EF4-FFF2-40B4-BE49-F238E27FC236}">
                <a16:creationId xmlns:a16="http://schemas.microsoft.com/office/drawing/2014/main" id="{4918F004-B8BF-CA19-D7BF-5CDE5914C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1C6222-60C1-38DC-4335-37F9E9BFBF23}"/>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408271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11D0-33AE-470F-7CD0-CD615D456E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5308B8-8320-E0A6-F5F8-1BD2DA48F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2A401-6AC2-8D10-8A25-60C4C3C0BA67}"/>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5" name="Footer Placeholder 4">
            <a:extLst>
              <a:ext uri="{FF2B5EF4-FFF2-40B4-BE49-F238E27FC236}">
                <a16:creationId xmlns:a16="http://schemas.microsoft.com/office/drawing/2014/main" id="{CE7810E6-2A14-A8A1-AA13-E820C26691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7260B-30E4-3509-CA8E-16BD3B5A098E}"/>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18339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0690-9FA8-5CFD-F16E-DEEAD516E1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99A1DA-4A7D-DF17-92BD-C2E81B33B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F46228-40AF-4464-DC34-D3C045E70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95B8F5-0F63-CBD5-D4C6-8C229ECC3B77}"/>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6" name="Footer Placeholder 5">
            <a:extLst>
              <a:ext uri="{FF2B5EF4-FFF2-40B4-BE49-F238E27FC236}">
                <a16:creationId xmlns:a16="http://schemas.microsoft.com/office/drawing/2014/main" id="{E3344123-0238-2171-F1E4-60C9986CCC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A08C26-98C2-88AF-9D16-49637E4CB290}"/>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2582799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2989-36D3-E5CE-6524-70F0EF50A3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511C36-3A6B-96FA-7402-06E6A9C912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A0F486-9EF0-40EA-6FA8-8F854F1BF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FF879B-D9B4-BE87-0496-927B9CB78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24C1F9-1406-1107-35B2-4E93F7BB0C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6E8F16-48CA-4202-F7C4-7D9DED3961B7}"/>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8" name="Footer Placeholder 7">
            <a:extLst>
              <a:ext uri="{FF2B5EF4-FFF2-40B4-BE49-F238E27FC236}">
                <a16:creationId xmlns:a16="http://schemas.microsoft.com/office/drawing/2014/main" id="{DB308BC7-571C-FF36-7B49-8FB65CF584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64D554-5A9F-7C50-4C7C-2F2788B4DA59}"/>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1861446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8BFF-E037-3C8D-102E-2A8A36ED89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ADCC91-EEB5-27CD-79FB-109A3FF5E096}"/>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4" name="Footer Placeholder 3">
            <a:extLst>
              <a:ext uri="{FF2B5EF4-FFF2-40B4-BE49-F238E27FC236}">
                <a16:creationId xmlns:a16="http://schemas.microsoft.com/office/drawing/2014/main" id="{23D5AD03-F835-EACB-18EC-34317DF6FC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B9C6E2-D709-5EE7-B9F1-17B39D22FA63}"/>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3721517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B53B2-5A47-2FEB-06F2-E7FB867BC81E}"/>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3" name="Footer Placeholder 2">
            <a:extLst>
              <a:ext uri="{FF2B5EF4-FFF2-40B4-BE49-F238E27FC236}">
                <a16:creationId xmlns:a16="http://schemas.microsoft.com/office/drawing/2014/main" id="{97B8F7A0-EE89-B3AF-3BE5-BAFCC0275E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CBCBCC-0682-E1B7-D4FC-CC95A5A31C8A}"/>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328458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C0F2-9B81-B831-3C49-0597A5C24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6E45F1-3E17-5A39-E68E-395720D7F0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4B1B2B2-D052-9C26-4024-95A021A59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5D7172-FE36-CBFB-D6AC-041DF414829D}"/>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6" name="Footer Placeholder 5">
            <a:extLst>
              <a:ext uri="{FF2B5EF4-FFF2-40B4-BE49-F238E27FC236}">
                <a16:creationId xmlns:a16="http://schemas.microsoft.com/office/drawing/2014/main" id="{DD7C5240-0EC5-76F6-DB2D-37A3021C66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D485D-D520-96D9-4B43-E7FC1FDE17D6}"/>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3133688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FC61-76A4-1009-9532-98A31C2C88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B0E793-B675-2BD1-C22E-EF6064C86F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ADFD43-5432-0169-8715-D83F436F7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97B73-B919-7C2C-C2E3-46E28AAC580A}"/>
              </a:ext>
            </a:extLst>
          </p:cNvPr>
          <p:cNvSpPr>
            <a:spLocks noGrp="1"/>
          </p:cNvSpPr>
          <p:nvPr>
            <p:ph type="dt" sz="half" idx="10"/>
          </p:nvPr>
        </p:nvSpPr>
        <p:spPr/>
        <p:txBody>
          <a:bodyPr/>
          <a:lstStyle/>
          <a:p>
            <a:fld id="{2E5D8367-5E1E-447F-BFE6-7995F7B8ABA4}" type="datetimeFigureOut">
              <a:rPr lang="en-IN" smtClean="0"/>
              <a:t>15-10-2024</a:t>
            </a:fld>
            <a:endParaRPr lang="en-IN"/>
          </a:p>
        </p:txBody>
      </p:sp>
      <p:sp>
        <p:nvSpPr>
          <p:cNvPr id="6" name="Footer Placeholder 5">
            <a:extLst>
              <a:ext uri="{FF2B5EF4-FFF2-40B4-BE49-F238E27FC236}">
                <a16:creationId xmlns:a16="http://schemas.microsoft.com/office/drawing/2014/main" id="{9C7031BA-FFAE-2A55-98B4-6F26FB2C40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DA3305-A752-46F6-ABA3-DDD857D63F55}"/>
              </a:ext>
            </a:extLst>
          </p:cNvPr>
          <p:cNvSpPr>
            <a:spLocks noGrp="1"/>
          </p:cNvSpPr>
          <p:nvPr>
            <p:ph type="sldNum" sz="quarter" idx="12"/>
          </p:nvPr>
        </p:nvSpPr>
        <p:spPr/>
        <p:txBody>
          <a:bodyPr/>
          <a:lstStyle/>
          <a:p>
            <a:fld id="{A18E3037-9279-43BC-AF1A-357046CC67A8}" type="slidenum">
              <a:rPr lang="en-IN" smtClean="0"/>
              <a:t>‹#›</a:t>
            </a:fld>
            <a:endParaRPr lang="en-IN"/>
          </a:p>
        </p:txBody>
      </p:sp>
    </p:spTree>
    <p:extLst>
      <p:ext uri="{BB962C8B-B14F-4D97-AF65-F5344CB8AC3E}">
        <p14:creationId xmlns:p14="http://schemas.microsoft.com/office/powerpoint/2010/main" val="136392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2360C-71CA-4DE5-484D-2AA6C7093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16258E-3723-281B-41F1-3B12B8D39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251C1-F35C-7B15-1460-A3500D143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D8367-5E1E-447F-BFE6-7995F7B8ABA4}" type="datetimeFigureOut">
              <a:rPr lang="en-IN" smtClean="0"/>
              <a:t>15-10-2024</a:t>
            </a:fld>
            <a:endParaRPr lang="en-IN"/>
          </a:p>
        </p:txBody>
      </p:sp>
      <p:sp>
        <p:nvSpPr>
          <p:cNvPr id="5" name="Footer Placeholder 4">
            <a:extLst>
              <a:ext uri="{FF2B5EF4-FFF2-40B4-BE49-F238E27FC236}">
                <a16:creationId xmlns:a16="http://schemas.microsoft.com/office/drawing/2014/main" id="{387B3CF4-77CD-6B04-7DF2-B73596D606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586159-9487-8BFC-4419-DFBC8F9D1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E3037-9279-43BC-AF1A-357046CC67A8}" type="slidenum">
              <a:rPr lang="en-IN" smtClean="0"/>
              <a:t>‹#›</a:t>
            </a:fld>
            <a:endParaRPr lang="en-IN"/>
          </a:p>
        </p:txBody>
      </p:sp>
    </p:spTree>
    <p:extLst>
      <p:ext uri="{BB962C8B-B14F-4D97-AF65-F5344CB8AC3E}">
        <p14:creationId xmlns:p14="http://schemas.microsoft.com/office/powerpoint/2010/main" val="1919221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0C3B-A7D3-CF13-BFEB-2EA8EFC36828}"/>
              </a:ext>
            </a:extLst>
          </p:cNvPr>
          <p:cNvSpPr>
            <a:spLocks noGrp="1"/>
          </p:cNvSpPr>
          <p:nvPr>
            <p:ph type="ctrTitle"/>
          </p:nvPr>
        </p:nvSpPr>
        <p:spPr>
          <a:xfrm>
            <a:off x="1524000" y="1122363"/>
            <a:ext cx="9144000" cy="1655762"/>
          </a:xfrm>
        </p:spPr>
        <p:txBody>
          <a:bodyPr/>
          <a:lstStyle/>
          <a:p>
            <a:r>
              <a:rPr lang="en-IN" dirty="0">
                <a:latin typeface="Times New Roman" panose="02020603050405020304" pitchFamily="18" charset="0"/>
                <a:cs typeface="Times New Roman" panose="02020603050405020304" pitchFamily="18" charset="0"/>
              </a:rPr>
              <a:t>Tree Data Structure</a:t>
            </a:r>
          </a:p>
        </p:txBody>
      </p:sp>
      <p:sp>
        <p:nvSpPr>
          <p:cNvPr id="3" name="Subtitle 2">
            <a:extLst>
              <a:ext uri="{FF2B5EF4-FFF2-40B4-BE49-F238E27FC236}">
                <a16:creationId xmlns:a16="http://schemas.microsoft.com/office/drawing/2014/main" id="{D2DE7993-D390-3E5D-FA3F-325DF0348F3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4904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4F0F5-9A45-D11D-A641-21364C6D26BE}"/>
              </a:ext>
            </a:extLst>
          </p:cNvPr>
          <p:cNvSpPr>
            <a:spLocks noGrp="1"/>
          </p:cNvSpPr>
          <p:nvPr>
            <p:ph type="title"/>
          </p:nvPr>
        </p:nvSpPr>
        <p:spPr>
          <a:xfrm>
            <a:off x="838200" y="365125"/>
            <a:ext cx="10515600" cy="716423"/>
          </a:xfrm>
        </p:spPr>
        <p:txBody>
          <a:bodyPr>
            <a:normAutofit fontScale="90000"/>
          </a:bodyPr>
          <a:lstStyle/>
          <a:p>
            <a:r>
              <a:rPr lang="en-IN" dirty="0">
                <a:latin typeface="Times New Roman" panose="02020603050405020304" pitchFamily="18" charset="0"/>
                <a:cs typeface="Times New Roman" panose="02020603050405020304" pitchFamily="18" charset="0"/>
              </a:rPr>
              <a:t>Disadvantages of BST</a:t>
            </a:r>
            <a:br>
              <a:rPr lang="en-IN" b="1" dirty="0"/>
            </a:br>
            <a:endParaRPr lang="en-IN" dirty="0"/>
          </a:p>
        </p:txBody>
      </p:sp>
      <p:sp>
        <p:nvSpPr>
          <p:cNvPr id="3" name="Content Placeholder 2">
            <a:extLst>
              <a:ext uri="{FF2B5EF4-FFF2-40B4-BE49-F238E27FC236}">
                <a16:creationId xmlns:a16="http://schemas.microsoft.com/office/drawing/2014/main" id="{42F374FE-20FC-5231-627A-96264A6F2226}"/>
              </a:ext>
            </a:extLst>
          </p:cNvPr>
          <p:cNvSpPr>
            <a:spLocks noGrp="1"/>
          </p:cNvSpPr>
          <p:nvPr>
            <p:ph idx="1"/>
          </p:nvPr>
        </p:nvSpPr>
        <p:spPr>
          <a:xfrm>
            <a:off x="572729" y="1956619"/>
            <a:ext cx="11081206" cy="1243781"/>
          </a:xfrm>
        </p:spPr>
        <p:txBody>
          <a:bodyPr/>
          <a:lstStyle/>
          <a:p>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skewness</a:t>
            </a:r>
            <a:r>
              <a:rPr lang="en-US" dirty="0">
                <a:latin typeface="Times New Roman" panose="02020603050405020304" pitchFamily="18" charset="0"/>
                <a:cs typeface="Times New Roman" panose="02020603050405020304" pitchFamily="18" charset="0"/>
              </a:rPr>
              <a:t> will make the tree a linked list rather than a BST, since the worst case time complexity for searching operation becomes 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16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6B759-0F30-BE4E-83A4-10B4494B5E7D}"/>
              </a:ext>
            </a:extLst>
          </p:cNvPr>
          <p:cNvSpPr>
            <a:spLocks noGrp="1"/>
          </p:cNvSpPr>
          <p:nvPr>
            <p:ph type="title"/>
          </p:nvPr>
        </p:nvSpPr>
        <p:spPr>
          <a:xfrm>
            <a:off x="838200" y="365125"/>
            <a:ext cx="10515600" cy="455969"/>
          </a:xfrm>
        </p:spPr>
        <p:txBody>
          <a:bodyPr>
            <a:normAutofit fontScale="90000"/>
          </a:bodyPr>
          <a:lstStyle/>
          <a:p>
            <a:r>
              <a:rPr lang="en-IN" dirty="0">
                <a:latin typeface="Times New Roman" panose="02020603050405020304" pitchFamily="18" charset="0"/>
                <a:cs typeface="Times New Roman" panose="02020603050405020304" pitchFamily="18" charset="0"/>
              </a:rPr>
              <a:t>Tree Operations</a:t>
            </a:r>
          </a:p>
        </p:txBody>
      </p:sp>
      <p:sp>
        <p:nvSpPr>
          <p:cNvPr id="4" name="Rectangle 1">
            <a:extLst>
              <a:ext uri="{FF2B5EF4-FFF2-40B4-BE49-F238E27FC236}">
                <a16:creationId xmlns:a16="http://schemas.microsoft.com/office/drawing/2014/main" id="{20B4FFE5-AB02-6C72-D766-E2AA733D39CB}"/>
              </a:ext>
            </a:extLst>
          </p:cNvPr>
          <p:cNvSpPr>
            <a:spLocks noGrp="1" noChangeArrowheads="1"/>
          </p:cNvSpPr>
          <p:nvPr>
            <p:ph idx="1"/>
          </p:nvPr>
        </p:nvSpPr>
        <p:spPr bwMode="auto">
          <a:xfrm>
            <a:off x="737215" y="1138149"/>
            <a:ext cx="10832743"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Insertion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Adding a node to the tree while maintaining its properties.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Deletion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Removing a node from the tree while maintaining the tree’s properties.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Traversal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Visiting all nodes in a particular order: </a:t>
            </a:r>
          </a:p>
          <a:p>
            <a:pPr marL="457200" lvl="1" indent="0" algn="just"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9FDDC7B-8E30-8CD4-BFBB-2DB10B906A10}"/>
              </a:ext>
            </a:extLst>
          </p:cNvPr>
          <p:cNvSpPr>
            <a:spLocks noChangeArrowheads="1"/>
          </p:cNvSpPr>
          <p:nvPr/>
        </p:nvSpPr>
        <p:spPr bwMode="auto">
          <a:xfrm>
            <a:off x="1365100" y="1993812"/>
            <a:ext cx="93603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In-order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(left, root, right): Often used in binary search trees to retrieve elements in sorted order.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Pre-order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(root, left, right): Useful for copying trees.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Level-order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(breadth-first): Visiting nodes level by level from the root.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Post-order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(left, right, root): Useful for deleting trees.</a:t>
            </a:r>
          </a:p>
        </p:txBody>
      </p:sp>
    </p:spTree>
    <p:extLst>
      <p:ext uri="{BB962C8B-B14F-4D97-AF65-F5344CB8AC3E}">
        <p14:creationId xmlns:p14="http://schemas.microsoft.com/office/powerpoint/2010/main" val="4023032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1CA3-E431-BF86-BE2B-B761F82774CD}"/>
              </a:ext>
            </a:extLst>
          </p:cNvPr>
          <p:cNvSpPr>
            <a:spLocks noGrp="1"/>
          </p:cNvSpPr>
          <p:nvPr>
            <p:ph type="title"/>
          </p:nvPr>
        </p:nvSpPr>
        <p:spPr>
          <a:xfrm>
            <a:off x="838200" y="365126"/>
            <a:ext cx="10515600" cy="717226"/>
          </a:xfrm>
        </p:spPr>
        <p:txBody>
          <a:bodyPr/>
          <a:lstStyle/>
          <a:p>
            <a:r>
              <a:rPr lang="en-IN" dirty="0">
                <a:latin typeface="Times New Roman" panose="02020603050405020304" pitchFamily="18" charset="0"/>
                <a:cs typeface="Times New Roman" panose="02020603050405020304" pitchFamily="18" charset="0"/>
              </a:rPr>
              <a:t>Applications of Trees</a:t>
            </a:r>
          </a:p>
        </p:txBody>
      </p:sp>
      <p:sp>
        <p:nvSpPr>
          <p:cNvPr id="4" name="Rectangle 1">
            <a:extLst>
              <a:ext uri="{FF2B5EF4-FFF2-40B4-BE49-F238E27FC236}">
                <a16:creationId xmlns:a16="http://schemas.microsoft.com/office/drawing/2014/main" id="{B153799E-D949-2A52-EF6C-585CF71BCE3F}"/>
              </a:ext>
            </a:extLst>
          </p:cNvPr>
          <p:cNvSpPr>
            <a:spLocks noGrp="1" noChangeArrowheads="1"/>
          </p:cNvSpPr>
          <p:nvPr>
            <p:ph idx="1"/>
          </p:nvPr>
        </p:nvSpPr>
        <p:spPr bwMode="auto">
          <a:xfrm>
            <a:off x="1090126" y="1320402"/>
            <a:ext cx="999464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Hierarchical storage of files and directories.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B-trees and variants are used for indexing.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Routing algorithms use tree structures.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Expression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Expression trees are used to evaluate algebraic expressions. </a:t>
            </a:r>
          </a:p>
        </p:txBody>
      </p:sp>
    </p:spTree>
    <p:extLst>
      <p:ext uri="{BB962C8B-B14F-4D97-AF65-F5344CB8AC3E}">
        <p14:creationId xmlns:p14="http://schemas.microsoft.com/office/powerpoint/2010/main" val="77810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1AFA-D1AE-1C82-FDB7-BDD395879878}"/>
              </a:ext>
            </a:extLst>
          </p:cNvPr>
          <p:cNvSpPr>
            <a:spLocks noGrp="1"/>
          </p:cNvSpPr>
          <p:nvPr>
            <p:ph type="title"/>
          </p:nvPr>
        </p:nvSpPr>
        <p:spPr>
          <a:xfrm>
            <a:off x="194388" y="159851"/>
            <a:ext cx="10515600" cy="698565"/>
          </a:xfrm>
        </p:spPr>
        <p:txBody>
          <a:bodyPr/>
          <a:lstStyle/>
          <a:p>
            <a:r>
              <a:rPr lang="en-IN" dirty="0">
                <a:latin typeface="Times New Roman" panose="02020603050405020304" pitchFamily="18" charset="0"/>
                <a:cs typeface="Times New Roman" panose="02020603050405020304" pitchFamily="18" charset="0"/>
              </a:rPr>
              <a:t>Binary Search Tree Implementation</a:t>
            </a:r>
          </a:p>
        </p:txBody>
      </p:sp>
      <p:pic>
        <p:nvPicPr>
          <p:cNvPr id="5" name="Picture 4">
            <a:extLst>
              <a:ext uri="{FF2B5EF4-FFF2-40B4-BE49-F238E27FC236}">
                <a16:creationId xmlns:a16="http://schemas.microsoft.com/office/drawing/2014/main" id="{3BB8F449-EB0C-C1CC-A977-733F6D84B8C7}"/>
              </a:ext>
            </a:extLst>
          </p:cNvPr>
          <p:cNvPicPr>
            <a:picLocks noChangeAspect="1"/>
          </p:cNvPicPr>
          <p:nvPr/>
        </p:nvPicPr>
        <p:blipFill>
          <a:blip r:embed="rId2"/>
          <a:stretch>
            <a:fillRect/>
          </a:stretch>
        </p:blipFill>
        <p:spPr>
          <a:xfrm>
            <a:off x="369617" y="896683"/>
            <a:ext cx="5648628" cy="5801466"/>
          </a:xfrm>
          <a:prstGeom prst="rect">
            <a:avLst/>
          </a:prstGeom>
        </p:spPr>
      </p:pic>
      <p:pic>
        <p:nvPicPr>
          <p:cNvPr id="7" name="Picture 6">
            <a:extLst>
              <a:ext uri="{FF2B5EF4-FFF2-40B4-BE49-F238E27FC236}">
                <a16:creationId xmlns:a16="http://schemas.microsoft.com/office/drawing/2014/main" id="{5195987C-01BC-4607-946E-0C1C4B52B328}"/>
              </a:ext>
            </a:extLst>
          </p:cNvPr>
          <p:cNvPicPr>
            <a:picLocks noChangeAspect="1"/>
          </p:cNvPicPr>
          <p:nvPr/>
        </p:nvPicPr>
        <p:blipFill>
          <a:blip r:embed="rId3"/>
          <a:srcRect b="34880"/>
          <a:stretch/>
        </p:blipFill>
        <p:spPr>
          <a:xfrm>
            <a:off x="6173757" y="896683"/>
            <a:ext cx="5772956" cy="3777954"/>
          </a:xfrm>
          <a:prstGeom prst="rect">
            <a:avLst/>
          </a:prstGeom>
        </p:spPr>
      </p:pic>
    </p:spTree>
    <p:extLst>
      <p:ext uri="{BB962C8B-B14F-4D97-AF65-F5344CB8AC3E}">
        <p14:creationId xmlns:p14="http://schemas.microsoft.com/office/powerpoint/2010/main" val="378046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5EC281-8688-A1D2-34B2-986899DA804E}"/>
              </a:ext>
            </a:extLst>
          </p:cNvPr>
          <p:cNvPicPr>
            <a:picLocks noChangeAspect="1"/>
          </p:cNvPicPr>
          <p:nvPr/>
        </p:nvPicPr>
        <p:blipFill>
          <a:blip r:embed="rId2"/>
          <a:srcRect r="34119"/>
          <a:stretch/>
        </p:blipFill>
        <p:spPr>
          <a:xfrm>
            <a:off x="513184" y="0"/>
            <a:ext cx="4348065" cy="6858000"/>
          </a:xfrm>
          <a:prstGeom prst="rect">
            <a:avLst/>
          </a:prstGeom>
        </p:spPr>
      </p:pic>
      <p:pic>
        <p:nvPicPr>
          <p:cNvPr id="7" name="Picture 6">
            <a:extLst>
              <a:ext uri="{FF2B5EF4-FFF2-40B4-BE49-F238E27FC236}">
                <a16:creationId xmlns:a16="http://schemas.microsoft.com/office/drawing/2014/main" id="{4191CE0D-3A15-7896-6FD2-E138329D39FE}"/>
              </a:ext>
            </a:extLst>
          </p:cNvPr>
          <p:cNvPicPr>
            <a:picLocks noChangeAspect="1"/>
          </p:cNvPicPr>
          <p:nvPr/>
        </p:nvPicPr>
        <p:blipFill>
          <a:blip r:embed="rId3"/>
          <a:srcRect r="39803"/>
          <a:stretch/>
        </p:blipFill>
        <p:spPr>
          <a:xfrm>
            <a:off x="5901712" y="73590"/>
            <a:ext cx="4277990" cy="6710820"/>
          </a:xfrm>
          <a:prstGeom prst="rect">
            <a:avLst/>
          </a:prstGeom>
        </p:spPr>
      </p:pic>
    </p:spTree>
    <p:extLst>
      <p:ext uri="{BB962C8B-B14F-4D97-AF65-F5344CB8AC3E}">
        <p14:creationId xmlns:p14="http://schemas.microsoft.com/office/powerpoint/2010/main" val="421327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4535-8213-9A56-CE00-F362F163C535}"/>
              </a:ext>
            </a:extLst>
          </p:cNvPr>
          <p:cNvSpPr>
            <a:spLocks noGrp="1"/>
          </p:cNvSpPr>
          <p:nvPr>
            <p:ph type="title"/>
          </p:nvPr>
        </p:nvSpPr>
        <p:spPr>
          <a:xfrm>
            <a:off x="838200" y="365126"/>
            <a:ext cx="10515600" cy="801202"/>
          </a:xfrm>
        </p:spPr>
        <p:txBody>
          <a:bodyPr>
            <a:normAutofit/>
          </a:bodyPr>
          <a:lstStyle/>
          <a:p>
            <a:r>
              <a:rPr lang="en-US" sz="4000" dirty="0">
                <a:latin typeface="Times New Roman" panose="02020603050405020304" pitchFamily="18" charset="0"/>
                <a:cs typeface="Times New Roman" panose="02020603050405020304" pitchFamily="18" charset="0"/>
              </a:rPr>
              <a:t>Deleting a node in a </a:t>
            </a:r>
            <a:r>
              <a:rPr lang="en-US" sz="4000" b="1" dirty="0">
                <a:latin typeface="Times New Roman" panose="02020603050405020304" pitchFamily="18" charset="0"/>
                <a:cs typeface="Times New Roman" panose="02020603050405020304" pitchFamily="18" charset="0"/>
              </a:rPr>
              <a:t>Binary Search Tree (BST)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2D03B-122D-DABB-17BE-16B062C669E5}"/>
              </a:ext>
            </a:extLst>
          </p:cNvPr>
          <p:cNvSpPr>
            <a:spLocks noGrp="1"/>
          </p:cNvSpPr>
          <p:nvPr>
            <p:ph idx="1"/>
          </p:nvPr>
        </p:nvSpPr>
        <p:spPr>
          <a:xfrm>
            <a:off x="614265" y="1253331"/>
            <a:ext cx="10515600" cy="4351338"/>
          </a:xfrm>
        </p:spPr>
        <p:txBody>
          <a:bodyPr>
            <a:normAutofit/>
          </a:bodyPr>
          <a:lstStyle/>
          <a:p>
            <a:pPr algn="just"/>
            <a:r>
              <a:rPr lang="en-US" sz="2200" dirty="0">
                <a:latin typeface="Times New Roman" panose="02020603050405020304" pitchFamily="18" charset="0"/>
                <a:cs typeface="Times New Roman" panose="02020603050405020304" pitchFamily="18" charset="0"/>
              </a:rPr>
              <a:t>The process depends on the node you want to delete and how many children it has.</a:t>
            </a:r>
          </a:p>
          <a:p>
            <a:pPr algn="just"/>
            <a:r>
              <a:rPr lang="en-US" sz="2200" dirty="0">
                <a:latin typeface="Times New Roman" panose="02020603050405020304" pitchFamily="18" charset="0"/>
                <a:cs typeface="Times New Roman" panose="02020603050405020304" pitchFamily="18" charset="0"/>
              </a:rPr>
              <a:t>Here are the three main cases to consider when deleting a node in a BST:</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Node has no children (Leaf node)</a:t>
            </a:r>
            <a:r>
              <a:rPr lang="en-US" sz="2200" dirty="0">
                <a:latin typeface="Times New Roman" panose="02020603050405020304" pitchFamily="18" charset="0"/>
                <a:cs typeface="Times New Roman" panose="02020603050405020304" pitchFamily="18" charset="0"/>
              </a:rPr>
              <a:t>:</a:t>
            </a:r>
          </a:p>
          <a:p>
            <a:pPr lvl="1" algn="just"/>
            <a:r>
              <a:rPr lang="en-US" sz="2200" dirty="0">
                <a:latin typeface="Times New Roman" panose="02020603050405020304" pitchFamily="18" charset="0"/>
                <a:cs typeface="Times New Roman" panose="02020603050405020304" pitchFamily="18" charset="0"/>
              </a:rPr>
              <a:t>Simply remove the node.</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Node has one child</a:t>
            </a:r>
            <a:r>
              <a:rPr lang="en-US" sz="2200" dirty="0">
                <a:latin typeface="Times New Roman" panose="02020603050405020304" pitchFamily="18" charset="0"/>
                <a:cs typeface="Times New Roman" panose="02020603050405020304" pitchFamily="18" charset="0"/>
              </a:rPr>
              <a:t>:</a:t>
            </a:r>
          </a:p>
          <a:p>
            <a:pPr lvl="1" algn="just"/>
            <a:r>
              <a:rPr lang="en-US" sz="2200" dirty="0">
                <a:latin typeface="Times New Roman" panose="02020603050405020304" pitchFamily="18" charset="0"/>
                <a:cs typeface="Times New Roman" panose="02020603050405020304" pitchFamily="18" charset="0"/>
              </a:rPr>
              <a:t>Remove the node and replace it with its child.</a:t>
            </a:r>
          </a:p>
          <a:p>
            <a:pPr algn="just">
              <a:buFont typeface="+mj-lt"/>
              <a:buAutoNum type="arabicPeriod"/>
            </a:pPr>
            <a:r>
              <a:rPr lang="en-US" sz="2200" b="1" dirty="0">
                <a:latin typeface="Times New Roman" panose="02020603050405020304" pitchFamily="18" charset="0"/>
                <a:cs typeface="Times New Roman" panose="02020603050405020304" pitchFamily="18" charset="0"/>
              </a:rPr>
              <a:t>Node has two children</a:t>
            </a:r>
            <a:r>
              <a:rPr lang="en-US" sz="2200" dirty="0">
                <a:latin typeface="Times New Roman" panose="02020603050405020304" pitchFamily="18" charset="0"/>
                <a:cs typeface="Times New Roman" panose="02020603050405020304" pitchFamily="18" charset="0"/>
              </a:rPr>
              <a:t>:</a:t>
            </a:r>
          </a:p>
          <a:p>
            <a:pPr lvl="1" algn="just"/>
            <a:r>
              <a:rPr lang="en-US" sz="2200" dirty="0">
                <a:latin typeface="Times New Roman" panose="02020603050405020304" pitchFamily="18" charset="0"/>
                <a:cs typeface="Times New Roman" panose="02020603050405020304" pitchFamily="18" charset="0"/>
              </a:rPr>
              <a:t>Find the node’s </a:t>
            </a:r>
            <a:r>
              <a:rPr lang="en-US" sz="2200" b="1" dirty="0" err="1">
                <a:latin typeface="Times New Roman" panose="02020603050405020304" pitchFamily="18" charset="0"/>
                <a:cs typeface="Times New Roman" panose="02020603050405020304" pitchFamily="18" charset="0"/>
              </a:rPr>
              <a:t>inorder</a:t>
            </a:r>
            <a:r>
              <a:rPr lang="en-US" sz="2200" b="1" dirty="0">
                <a:latin typeface="Times New Roman" panose="02020603050405020304" pitchFamily="18" charset="0"/>
                <a:cs typeface="Times New Roman" panose="02020603050405020304" pitchFamily="18" charset="0"/>
              </a:rPr>
              <a:t> predecessor/ </a:t>
            </a:r>
            <a:r>
              <a:rPr lang="en-US" sz="2200" b="1" dirty="0" err="1">
                <a:latin typeface="Times New Roman" panose="02020603050405020304" pitchFamily="18" charset="0"/>
                <a:cs typeface="Times New Roman" panose="02020603050405020304" pitchFamily="18" charset="0"/>
              </a:rPr>
              <a:t>inorder</a:t>
            </a:r>
            <a:r>
              <a:rPr lang="en-US" sz="2200" b="1" dirty="0">
                <a:latin typeface="Times New Roman" panose="02020603050405020304" pitchFamily="18" charset="0"/>
                <a:cs typeface="Times New Roman" panose="02020603050405020304" pitchFamily="18" charset="0"/>
              </a:rPr>
              <a:t> successor</a:t>
            </a:r>
            <a:r>
              <a:rPr lang="en-US" sz="2200" dirty="0">
                <a:latin typeface="Times New Roman" panose="02020603050405020304" pitchFamily="18" charset="0"/>
                <a:cs typeface="Times New Roman" panose="02020603050405020304" pitchFamily="18" charset="0"/>
              </a:rPr>
              <a:t>, copy its value to the node being deleted, and then delete the predecessor or successor.</a:t>
            </a:r>
          </a:p>
          <a:p>
            <a:endParaRPr lang="en-IN" dirty="0"/>
          </a:p>
        </p:txBody>
      </p:sp>
    </p:spTree>
    <p:extLst>
      <p:ext uri="{BB962C8B-B14F-4D97-AF65-F5344CB8AC3E}">
        <p14:creationId xmlns:p14="http://schemas.microsoft.com/office/powerpoint/2010/main" val="406306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F5F86B-858B-202B-99ED-1D554FFC6008}"/>
              </a:ext>
            </a:extLst>
          </p:cNvPr>
          <p:cNvPicPr>
            <a:picLocks noChangeAspect="1"/>
          </p:cNvPicPr>
          <p:nvPr/>
        </p:nvPicPr>
        <p:blipFill>
          <a:blip r:embed="rId2"/>
          <a:stretch>
            <a:fillRect/>
          </a:stretch>
        </p:blipFill>
        <p:spPr>
          <a:xfrm>
            <a:off x="221231" y="65314"/>
            <a:ext cx="6244478" cy="6858000"/>
          </a:xfrm>
          <a:prstGeom prst="rect">
            <a:avLst/>
          </a:prstGeom>
        </p:spPr>
      </p:pic>
      <p:pic>
        <p:nvPicPr>
          <p:cNvPr id="7" name="Picture 6">
            <a:extLst>
              <a:ext uri="{FF2B5EF4-FFF2-40B4-BE49-F238E27FC236}">
                <a16:creationId xmlns:a16="http://schemas.microsoft.com/office/drawing/2014/main" id="{037E7644-6357-2E93-5B1C-DA1CC41EEDB7}"/>
              </a:ext>
            </a:extLst>
          </p:cNvPr>
          <p:cNvPicPr>
            <a:picLocks noChangeAspect="1"/>
          </p:cNvPicPr>
          <p:nvPr/>
        </p:nvPicPr>
        <p:blipFill>
          <a:blip r:embed="rId3"/>
          <a:stretch>
            <a:fillRect/>
          </a:stretch>
        </p:blipFill>
        <p:spPr>
          <a:xfrm>
            <a:off x="6540352" y="83976"/>
            <a:ext cx="5271389" cy="3993502"/>
          </a:xfrm>
          <a:prstGeom prst="rect">
            <a:avLst/>
          </a:prstGeom>
        </p:spPr>
      </p:pic>
      <p:pic>
        <p:nvPicPr>
          <p:cNvPr id="3" name="Picture 2">
            <a:extLst>
              <a:ext uri="{FF2B5EF4-FFF2-40B4-BE49-F238E27FC236}">
                <a16:creationId xmlns:a16="http://schemas.microsoft.com/office/drawing/2014/main" id="{D8676669-94C9-9F70-92EC-9A6F492FAB56}"/>
              </a:ext>
            </a:extLst>
          </p:cNvPr>
          <p:cNvPicPr>
            <a:picLocks noChangeAspect="1"/>
          </p:cNvPicPr>
          <p:nvPr/>
        </p:nvPicPr>
        <p:blipFill>
          <a:blip r:embed="rId4"/>
          <a:srcRect l="37118" t="41768" r="23392" b="36871"/>
          <a:stretch/>
        </p:blipFill>
        <p:spPr>
          <a:xfrm>
            <a:off x="6540352" y="4077478"/>
            <a:ext cx="5432885" cy="2696546"/>
          </a:xfrm>
          <a:prstGeom prst="rect">
            <a:avLst/>
          </a:prstGeom>
        </p:spPr>
      </p:pic>
    </p:spTree>
    <p:extLst>
      <p:ext uri="{BB962C8B-B14F-4D97-AF65-F5344CB8AC3E}">
        <p14:creationId xmlns:p14="http://schemas.microsoft.com/office/powerpoint/2010/main" val="291139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39DC-143A-CB29-D4C9-71093CDC8B8C}"/>
              </a:ext>
            </a:extLst>
          </p:cNvPr>
          <p:cNvSpPr>
            <a:spLocks noGrp="1"/>
          </p:cNvSpPr>
          <p:nvPr>
            <p:ph type="title"/>
          </p:nvPr>
        </p:nvSpPr>
        <p:spPr>
          <a:xfrm>
            <a:off x="838200" y="365126"/>
            <a:ext cx="10515600" cy="736088"/>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AFA57AF-BC5A-BA97-ABDF-3477AEEB0678}"/>
              </a:ext>
            </a:extLst>
          </p:cNvPr>
          <p:cNvSpPr>
            <a:spLocks noGrp="1"/>
          </p:cNvSpPr>
          <p:nvPr>
            <p:ph idx="1"/>
          </p:nvPr>
        </p:nvSpPr>
        <p:spPr>
          <a:xfrm>
            <a:off x="739879" y="1687972"/>
            <a:ext cx="10515600" cy="4351338"/>
          </a:xfrm>
        </p:spPr>
        <p:txBody>
          <a:bodyPr>
            <a:normAutofit/>
          </a:bodyPr>
          <a:lstStyle/>
          <a:p>
            <a:pPr algn="just"/>
            <a:r>
              <a:rPr lang="en-US" sz="2000" dirty="0">
                <a:latin typeface="Times New Roman" panose="02020603050405020304" pitchFamily="18" charset="0"/>
                <a:cs typeface="Times New Roman" panose="02020603050405020304" pitchFamily="18" charset="0"/>
              </a:rPr>
              <a:t>A tree data structure is defined as a collection of objects or entities known as nodes that are linked together to represent or simulate hierarchy.</a:t>
            </a:r>
          </a:p>
          <a:p>
            <a:pPr algn="just"/>
            <a:r>
              <a:rPr lang="en-US" sz="2000" dirty="0">
                <a:latin typeface="Times New Roman" panose="02020603050405020304" pitchFamily="18" charset="0"/>
                <a:cs typeface="Times New Roman" panose="02020603050405020304" pitchFamily="18" charset="0"/>
              </a:rPr>
              <a:t>A tree data structure is a non-linear data structure because it does not store in a sequential manner. It is a hierarchical structure as elements in a Tree are arranged in multiple levels.</a:t>
            </a:r>
          </a:p>
          <a:p>
            <a:pPr algn="just"/>
            <a:r>
              <a:rPr lang="en-US" sz="2000" dirty="0">
                <a:latin typeface="Times New Roman" panose="02020603050405020304" pitchFamily="18" charset="0"/>
                <a:cs typeface="Times New Roman" panose="02020603050405020304" pitchFamily="18" charset="0"/>
              </a:rPr>
              <a:t>In the Tree data structure, the topmost node is known as a root node. Each node contains some data, and data can be of any type. </a:t>
            </a:r>
          </a:p>
          <a:p>
            <a:pPr algn="just"/>
            <a:r>
              <a:rPr lang="en-US" sz="2000" dirty="0">
                <a:latin typeface="Times New Roman" panose="02020603050405020304" pitchFamily="18" charset="0"/>
                <a:cs typeface="Times New Roman" panose="02020603050405020304" pitchFamily="18" charset="0"/>
              </a:rPr>
              <a:t>Each node contains some data and the link or reference of other nodes that can be called children.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97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3430-DC34-C6D7-FA14-2DCC797E26C7}"/>
              </a:ext>
            </a:extLst>
          </p:cNvPr>
          <p:cNvSpPr>
            <a:spLocks noGrp="1"/>
          </p:cNvSpPr>
          <p:nvPr>
            <p:ph type="title"/>
          </p:nvPr>
        </p:nvSpPr>
        <p:spPr>
          <a:xfrm>
            <a:off x="464575" y="273664"/>
            <a:ext cx="10515600" cy="814746"/>
          </a:xfrm>
        </p:spPr>
        <p:txBody>
          <a:bodyPr>
            <a:normAutofit/>
          </a:bodyPr>
          <a:lstStyle/>
          <a:p>
            <a:r>
              <a:rPr lang="en-US" dirty="0">
                <a:latin typeface="Times New Roman" panose="02020603050405020304" pitchFamily="18" charset="0"/>
                <a:cs typeface="Times New Roman" panose="02020603050405020304" pitchFamily="18" charset="0"/>
              </a:rPr>
              <a:t>Basic terminologies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3ACB22B-F9AA-DD8C-6B5C-3AF07B2BF4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336" y="1363713"/>
            <a:ext cx="5243052" cy="4535642"/>
          </a:xfrm>
        </p:spPr>
      </p:pic>
      <p:sp>
        <p:nvSpPr>
          <p:cNvPr id="6" name="TextBox 5">
            <a:extLst>
              <a:ext uri="{FF2B5EF4-FFF2-40B4-BE49-F238E27FC236}">
                <a16:creationId xmlns:a16="http://schemas.microsoft.com/office/drawing/2014/main" id="{0C56F2CE-9F10-14B9-BBD0-8B9E2C77F7DE}"/>
              </a:ext>
            </a:extLst>
          </p:cNvPr>
          <p:cNvSpPr txBox="1"/>
          <p:nvPr/>
        </p:nvSpPr>
        <p:spPr>
          <a:xfrm>
            <a:off x="5870358" y="332724"/>
            <a:ext cx="6321642" cy="677108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Root</a:t>
            </a:r>
            <a:r>
              <a:rPr lang="en-US" sz="1600" dirty="0">
                <a:latin typeface="Times New Roman" panose="02020603050405020304" pitchFamily="18" charset="0"/>
                <a:cs typeface="Times New Roman" panose="02020603050405020304" pitchFamily="18" charset="0"/>
              </a:rPr>
              <a:t> − The node at the top of the tree is called root. There is only one root per tree and one path from the root node to any node.</a:t>
            </a:r>
          </a:p>
          <a:p>
            <a:r>
              <a:rPr lang="en-US" sz="1600" b="1" dirty="0">
                <a:latin typeface="Times New Roman" panose="02020603050405020304" pitchFamily="18" charset="0"/>
                <a:cs typeface="Times New Roman" panose="02020603050405020304" pitchFamily="18" charset="0"/>
              </a:rPr>
              <a:t>Parent</a:t>
            </a:r>
            <a:r>
              <a:rPr lang="en-US" sz="1600" dirty="0">
                <a:latin typeface="Times New Roman" panose="02020603050405020304" pitchFamily="18" charset="0"/>
                <a:cs typeface="Times New Roman" panose="02020603050405020304" pitchFamily="18" charset="0"/>
              </a:rPr>
              <a:t> − Any node except the root node has one edge upward to a node called parent.</a:t>
            </a:r>
          </a:p>
          <a:p>
            <a:r>
              <a:rPr lang="en-US" sz="1600" b="1" dirty="0">
                <a:latin typeface="Times New Roman" panose="02020603050405020304" pitchFamily="18" charset="0"/>
                <a:cs typeface="Times New Roman" panose="02020603050405020304" pitchFamily="18" charset="0"/>
              </a:rPr>
              <a:t>Child</a:t>
            </a:r>
            <a:r>
              <a:rPr lang="en-US" sz="1600" dirty="0">
                <a:latin typeface="Times New Roman" panose="02020603050405020304" pitchFamily="18" charset="0"/>
                <a:cs typeface="Times New Roman" panose="02020603050405020304" pitchFamily="18" charset="0"/>
              </a:rPr>
              <a:t> − The node below a given node connected by its edge downward is called its child node.</a:t>
            </a:r>
          </a:p>
          <a:p>
            <a:r>
              <a:rPr lang="en-US" sz="1600" b="1" dirty="0">
                <a:latin typeface="Times New Roman" panose="02020603050405020304" pitchFamily="18" charset="0"/>
                <a:cs typeface="Times New Roman" panose="02020603050405020304" pitchFamily="18" charset="0"/>
              </a:rPr>
              <a:t>Leaf</a:t>
            </a:r>
            <a:r>
              <a:rPr lang="en-US" sz="1600" dirty="0">
                <a:latin typeface="Times New Roman" panose="02020603050405020304" pitchFamily="18" charset="0"/>
                <a:cs typeface="Times New Roman" panose="02020603050405020304" pitchFamily="18" charset="0"/>
              </a:rPr>
              <a:t> − The node which does not have any child node is called the leaf node.</a:t>
            </a:r>
          </a:p>
          <a:p>
            <a:r>
              <a:rPr lang="en-US" sz="1600" b="1" dirty="0">
                <a:latin typeface="Times New Roman" panose="02020603050405020304" pitchFamily="18" charset="0"/>
                <a:cs typeface="Times New Roman" panose="02020603050405020304" pitchFamily="18" charset="0"/>
              </a:rPr>
              <a:t>Subtree</a:t>
            </a:r>
            <a:r>
              <a:rPr lang="en-US" sz="1600" dirty="0">
                <a:latin typeface="Times New Roman" panose="02020603050405020304" pitchFamily="18" charset="0"/>
                <a:cs typeface="Times New Roman" panose="02020603050405020304" pitchFamily="18" charset="0"/>
              </a:rPr>
              <a:t> − Subtree represents the descendants of a node.</a:t>
            </a:r>
          </a:p>
          <a:p>
            <a:r>
              <a:rPr lang="en-US" sz="1600" b="1" dirty="0">
                <a:latin typeface="Times New Roman" panose="02020603050405020304" pitchFamily="18" charset="0"/>
                <a:cs typeface="Times New Roman" panose="02020603050405020304" pitchFamily="18" charset="0"/>
              </a:rPr>
              <a:t>Visiting </a:t>
            </a:r>
            <a:r>
              <a:rPr lang="en-US" sz="1600" dirty="0">
                <a:latin typeface="Times New Roman" panose="02020603050405020304" pitchFamily="18" charset="0"/>
                <a:cs typeface="Times New Roman" panose="02020603050405020304" pitchFamily="18" charset="0"/>
              </a:rPr>
              <a:t>− Visiting refers to checking the value of a node when control is on the node.</a:t>
            </a:r>
          </a:p>
          <a:p>
            <a:r>
              <a:rPr lang="en-US" sz="1600" b="1" dirty="0">
                <a:latin typeface="Times New Roman" panose="02020603050405020304" pitchFamily="18" charset="0"/>
                <a:cs typeface="Times New Roman" panose="02020603050405020304" pitchFamily="18" charset="0"/>
              </a:rPr>
              <a:t>Traversing </a:t>
            </a:r>
            <a:r>
              <a:rPr lang="en-US" sz="1600" dirty="0">
                <a:latin typeface="Times New Roman" panose="02020603050405020304" pitchFamily="18" charset="0"/>
                <a:cs typeface="Times New Roman" panose="02020603050405020304" pitchFamily="18" charset="0"/>
              </a:rPr>
              <a:t>− Traversing means passing through nodes in a specific order.</a:t>
            </a:r>
          </a:p>
          <a:p>
            <a:r>
              <a:rPr lang="en-US" sz="1600" b="1" dirty="0">
                <a:latin typeface="Times New Roman" panose="02020603050405020304" pitchFamily="18" charset="0"/>
                <a:cs typeface="Times New Roman" panose="02020603050405020304" pitchFamily="18" charset="0"/>
              </a:rPr>
              <a:t>Levels</a:t>
            </a:r>
            <a:r>
              <a:rPr lang="en-US" sz="1600" dirty="0">
                <a:latin typeface="Times New Roman" panose="02020603050405020304" pitchFamily="18" charset="0"/>
                <a:cs typeface="Times New Roman" panose="02020603050405020304" pitchFamily="18" charset="0"/>
              </a:rPr>
              <a:t> − Level of a node represents the generation of a node. If the root node is at level 0, then its next child node is at level 1, its grandchild is at level 2, and so on.</a:t>
            </a:r>
          </a:p>
          <a:p>
            <a:r>
              <a:rPr lang="en-US" sz="1600" b="1" dirty="0">
                <a:latin typeface="Times New Roman" panose="02020603050405020304" pitchFamily="18" charset="0"/>
                <a:cs typeface="Times New Roman" panose="02020603050405020304" pitchFamily="18" charset="0"/>
              </a:rPr>
              <a:t>Keys</a:t>
            </a:r>
            <a:r>
              <a:rPr lang="en-US" sz="1600" dirty="0">
                <a:latin typeface="Times New Roman" panose="02020603050405020304" pitchFamily="18" charset="0"/>
                <a:cs typeface="Times New Roman" panose="02020603050405020304" pitchFamily="18" charset="0"/>
              </a:rPr>
              <a:t> − Key represents a value of a node based on which a search operation is to be carried out for a node.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Edge: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connection between two nodes. It defines the relationship between parent and child nodes.</a:t>
            </a:r>
          </a:p>
          <a:p>
            <a:pPr algn="just" eaLnBrk="0" fontAlgn="base" hangingPunct="0">
              <a:spcBef>
                <a:spcPct val="0"/>
              </a:spcBef>
              <a:spcAft>
                <a:spcPct val="0"/>
              </a:spcAft>
            </a:pPr>
            <a:r>
              <a:rPr lang="en-US" sz="1600" b="1" dirty="0">
                <a:latin typeface="Times New Roman" panose="02020603050405020304" pitchFamily="18" charset="0"/>
                <a:cs typeface="Times New Roman" panose="02020603050405020304" pitchFamily="18" charset="0"/>
              </a:rPr>
              <a:t>Path </a:t>
            </a:r>
            <a:r>
              <a:rPr lang="en-US" sz="1600" dirty="0">
                <a:latin typeface="Times New Roman" panose="02020603050405020304" pitchFamily="18" charset="0"/>
                <a:cs typeface="Times New Roman" panose="02020603050405020304" pitchFamily="18" charset="0"/>
              </a:rPr>
              <a:t>− Path refers to the sequence of nodes along the edges of a tree.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Height of a node-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number of edges on the longest path from that node to a leaf.</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Height of a tree</a:t>
            </a:r>
            <a:r>
              <a:rPr lang="en-US" altLang="en-US" sz="1600"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height of the root node.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Depth of a node</a:t>
            </a:r>
            <a:r>
              <a:rPr lang="en-US" altLang="en-US" sz="1600" dirty="0">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number of edges from the root to that node.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Degree of a node-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number of children a node has</a:t>
            </a:r>
          </a:p>
          <a:p>
            <a:endParaRPr lang="en-US" sz="1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53586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47DF6-B2F9-9C38-5F1B-7210DF6DFA8A}"/>
              </a:ext>
            </a:extLst>
          </p:cNvPr>
          <p:cNvSpPr>
            <a:spLocks noGrp="1"/>
          </p:cNvSpPr>
          <p:nvPr>
            <p:ph type="title"/>
          </p:nvPr>
        </p:nvSpPr>
        <p:spPr>
          <a:xfrm>
            <a:off x="838200" y="365126"/>
            <a:ext cx="10515600" cy="647597"/>
          </a:xfrm>
        </p:spPr>
        <p:txBody>
          <a:bodyPr>
            <a:normAutofit fontScale="90000"/>
          </a:bodyPr>
          <a:lstStyle/>
          <a:p>
            <a:r>
              <a:rPr lang="en-IN" dirty="0">
                <a:latin typeface="Times New Roman" panose="02020603050405020304" pitchFamily="18" charset="0"/>
                <a:cs typeface="Times New Roman" panose="02020603050405020304" pitchFamily="18" charset="0"/>
              </a:rPr>
              <a:t>Types of Trees</a:t>
            </a:r>
            <a:br>
              <a:rPr lang="en-IN" b="1" dirty="0"/>
            </a:br>
            <a:endParaRPr lang="en-IN" dirty="0"/>
          </a:p>
        </p:txBody>
      </p:sp>
      <p:sp>
        <p:nvSpPr>
          <p:cNvPr id="3" name="Content Placeholder 2">
            <a:extLst>
              <a:ext uri="{FF2B5EF4-FFF2-40B4-BE49-F238E27FC236}">
                <a16:creationId xmlns:a16="http://schemas.microsoft.com/office/drawing/2014/main" id="{F2973DF2-3570-2EF6-CDCA-7F0268516827}"/>
              </a:ext>
            </a:extLst>
          </p:cNvPr>
          <p:cNvSpPr>
            <a:spLocks noGrp="1"/>
          </p:cNvSpPr>
          <p:nvPr>
            <p:ph idx="1"/>
          </p:nvPr>
        </p:nvSpPr>
        <p:spPr>
          <a:xfrm>
            <a:off x="730046" y="1816510"/>
            <a:ext cx="10515600" cy="1612490"/>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General Trees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Binary Trees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Binary Search Trees</a:t>
            </a:r>
          </a:p>
        </p:txBody>
      </p:sp>
    </p:spTree>
    <p:extLst>
      <p:ext uri="{BB962C8B-B14F-4D97-AF65-F5344CB8AC3E}">
        <p14:creationId xmlns:p14="http://schemas.microsoft.com/office/powerpoint/2010/main" val="899706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96C2-EE67-D03E-D0D9-A92DBFA66C57}"/>
              </a:ext>
            </a:extLst>
          </p:cNvPr>
          <p:cNvSpPr>
            <a:spLocks noGrp="1"/>
          </p:cNvSpPr>
          <p:nvPr>
            <p:ph type="title"/>
          </p:nvPr>
        </p:nvSpPr>
        <p:spPr>
          <a:xfrm>
            <a:off x="838200" y="365126"/>
            <a:ext cx="10515600" cy="568940"/>
          </a:xfrm>
        </p:spPr>
        <p:txBody>
          <a:bodyPr>
            <a:normAutofit fontScale="90000"/>
          </a:bodyPr>
          <a:lstStyle/>
          <a:p>
            <a:r>
              <a:rPr lang="en-IN" dirty="0">
                <a:latin typeface="Times New Roman" panose="02020603050405020304" pitchFamily="18" charset="0"/>
                <a:cs typeface="Times New Roman" panose="02020603050405020304" pitchFamily="18" charset="0"/>
              </a:rPr>
              <a:t>General Trees</a:t>
            </a:r>
            <a:br>
              <a:rPr lang="en-IN" b="1" dirty="0"/>
            </a:br>
            <a:endParaRPr lang="en-IN" dirty="0"/>
          </a:p>
        </p:txBody>
      </p:sp>
      <p:sp>
        <p:nvSpPr>
          <p:cNvPr id="3" name="Content Placeholder 2">
            <a:extLst>
              <a:ext uri="{FF2B5EF4-FFF2-40B4-BE49-F238E27FC236}">
                <a16:creationId xmlns:a16="http://schemas.microsoft.com/office/drawing/2014/main" id="{915B74E9-15A8-3FE7-1B0F-5A731DDE217D}"/>
              </a:ext>
            </a:extLst>
          </p:cNvPr>
          <p:cNvSpPr>
            <a:spLocks noGrp="1"/>
          </p:cNvSpPr>
          <p:nvPr>
            <p:ph idx="1"/>
          </p:nvPr>
        </p:nvSpPr>
        <p:spPr>
          <a:xfrm>
            <a:off x="838200" y="1297858"/>
            <a:ext cx="4795684" cy="5331389"/>
          </a:xfrm>
        </p:spPr>
        <p:txBody>
          <a:bodyPr/>
          <a:lstStyle/>
          <a:p>
            <a:r>
              <a:rPr lang="en-US" dirty="0">
                <a:latin typeface="Times New Roman" panose="02020603050405020304" pitchFamily="18" charset="0"/>
                <a:cs typeface="Times New Roman" panose="02020603050405020304" pitchFamily="18" charset="0"/>
              </a:rPr>
              <a:t>General trees are unordered tree data structures where the root node has minimum 0 or maximum ‘n’ subtrees.</a:t>
            </a:r>
          </a:p>
          <a:p>
            <a:r>
              <a:rPr lang="en-US" dirty="0">
                <a:latin typeface="Times New Roman" panose="02020603050405020304" pitchFamily="18" charset="0"/>
                <a:cs typeface="Times New Roman" panose="02020603050405020304" pitchFamily="18" charset="0"/>
              </a:rPr>
              <a:t>The General trees have no constraint placed on their hierarchy. The root node thus acts like the superset of all the other subtrees.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7EC48AD-585C-7C81-17DA-755499261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3173" y="1296067"/>
            <a:ext cx="5404363" cy="4614264"/>
          </a:xfrm>
          <a:prstGeom prst="rect">
            <a:avLst/>
          </a:prstGeom>
        </p:spPr>
      </p:pic>
    </p:spTree>
    <p:extLst>
      <p:ext uri="{BB962C8B-B14F-4D97-AF65-F5344CB8AC3E}">
        <p14:creationId xmlns:p14="http://schemas.microsoft.com/office/powerpoint/2010/main" val="113718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26593-C23C-D6AF-A714-CD477F9B9704}"/>
              </a:ext>
            </a:extLst>
          </p:cNvPr>
          <p:cNvSpPr>
            <a:spLocks noGrp="1"/>
          </p:cNvSpPr>
          <p:nvPr>
            <p:ph type="title"/>
          </p:nvPr>
        </p:nvSpPr>
        <p:spPr>
          <a:xfrm>
            <a:off x="838200" y="365126"/>
            <a:ext cx="10515600" cy="1031056"/>
          </a:xfrm>
        </p:spPr>
        <p:txBody>
          <a:bodyPr>
            <a:normAutofit fontScale="90000"/>
          </a:bodyPr>
          <a:lstStyle/>
          <a:p>
            <a:r>
              <a:rPr lang="en-IN" dirty="0">
                <a:latin typeface="Times New Roman" panose="02020603050405020304" pitchFamily="18" charset="0"/>
                <a:cs typeface="Times New Roman" panose="02020603050405020304" pitchFamily="18" charset="0"/>
              </a:rPr>
              <a:t>Binary Trees</a:t>
            </a:r>
            <a:br>
              <a:rPr lang="en-IN" b="1" dirty="0"/>
            </a:br>
            <a:endParaRPr lang="en-IN" dirty="0"/>
          </a:p>
        </p:txBody>
      </p:sp>
      <p:sp>
        <p:nvSpPr>
          <p:cNvPr id="3" name="Content Placeholder 2">
            <a:extLst>
              <a:ext uri="{FF2B5EF4-FFF2-40B4-BE49-F238E27FC236}">
                <a16:creationId xmlns:a16="http://schemas.microsoft.com/office/drawing/2014/main" id="{D759F19B-6C79-BCE7-F1AB-47600B9050F9}"/>
              </a:ext>
            </a:extLst>
          </p:cNvPr>
          <p:cNvSpPr>
            <a:spLocks noGrp="1"/>
          </p:cNvSpPr>
          <p:nvPr>
            <p:ph idx="1"/>
          </p:nvPr>
        </p:nvSpPr>
        <p:spPr>
          <a:xfrm>
            <a:off x="749710" y="999716"/>
            <a:ext cx="5346290" cy="5493158"/>
          </a:xfrm>
        </p:spPr>
        <p:txBody>
          <a:bodyPr>
            <a:normAutofit/>
          </a:bodyPr>
          <a:lstStyle/>
          <a:p>
            <a:pPr algn="just"/>
            <a:r>
              <a:rPr lang="en-US" sz="2000" dirty="0">
                <a:latin typeface="Times New Roman" panose="02020603050405020304" pitchFamily="18" charset="0"/>
                <a:cs typeface="Times New Roman" panose="02020603050405020304" pitchFamily="18" charset="0"/>
              </a:rPr>
              <a:t>Binary Trees are general trees in which the root node can only hold up to maximum 2 subtrees: left subtree and right subtree. </a:t>
            </a:r>
          </a:p>
          <a:p>
            <a:pPr algn="just"/>
            <a:r>
              <a:rPr lang="en-US" sz="2000" dirty="0">
                <a:latin typeface="Times New Roman" panose="02020603050405020304" pitchFamily="18" charset="0"/>
                <a:cs typeface="Times New Roman" panose="02020603050405020304" pitchFamily="18" charset="0"/>
              </a:rPr>
              <a:t>Based on the number of children, binary trees are divided into three types:</a:t>
            </a:r>
          </a:p>
          <a:p>
            <a:pPr lvl="1" algn="just"/>
            <a:r>
              <a:rPr lang="en-IN" sz="1600" dirty="0">
                <a:latin typeface="Times New Roman" panose="02020603050405020304" pitchFamily="18" charset="0"/>
                <a:cs typeface="Times New Roman" panose="02020603050405020304" pitchFamily="18" charset="0"/>
              </a:rPr>
              <a:t>Full Binary Tree</a:t>
            </a:r>
          </a:p>
          <a:p>
            <a:pPr lvl="2" algn="just"/>
            <a:r>
              <a:rPr lang="en-US" sz="1600" dirty="0">
                <a:latin typeface="Times New Roman" panose="02020603050405020304" pitchFamily="18" charset="0"/>
                <a:cs typeface="Times New Roman" panose="02020603050405020304" pitchFamily="18" charset="0"/>
              </a:rPr>
              <a:t>A full binary tree is a binary tree type where every node has either 0 or 2 child nodes.</a:t>
            </a:r>
            <a:endParaRPr lang="en-IN" sz="1600" dirty="0">
              <a:latin typeface="Times New Roman" panose="02020603050405020304" pitchFamily="18" charset="0"/>
              <a:cs typeface="Times New Roman" panose="02020603050405020304" pitchFamily="18" charset="0"/>
            </a:endParaRPr>
          </a:p>
          <a:p>
            <a:pPr lvl="1" algn="just"/>
            <a:r>
              <a:rPr lang="en-IN" sz="1600" dirty="0">
                <a:latin typeface="Times New Roman" panose="02020603050405020304" pitchFamily="18" charset="0"/>
                <a:cs typeface="Times New Roman" panose="02020603050405020304" pitchFamily="18" charset="0"/>
              </a:rPr>
              <a:t>Complete Binary Tree</a:t>
            </a:r>
          </a:p>
          <a:p>
            <a:pPr lvl="2" algn="just"/>
            <a:r>
              <a:rPr lang="en-US" sz="1600" dirty="0">
                <a:latin typeface="Times New Roman" panose="02020603050405020304" pitchFamily="18" charset="0"/>
                <a:cs typeface="Times New Roman" panose="02020603050405020304" pitchFamily="18" charset="0"/>
              </a:rPr>
              <a:t>A complete binary tree is a binary tree type where all the leaf nodes must be on the same level. </a:t>
            </a:r>
          </a:p>
          <a:p>
            <a:pPr lvl="2" algn="just"/>
            <a:r>
              <a:rPr lang="en-US" sz="1600" dirty="0">
                <a:latin typeface="Times New Roman" panose="02020603050405020304" pitchFamily="18" charset="0"/>
                <a:cs typeface="Times New Roman" panose="02020603050405020304" pitchFamily="18" charset="0"/>
              </a:rPr>
              <a:t>Root and internal nodes in a complete binary tree can either have 0, 1 or 2 child nodes.</a:t>
            </a:r>
            <a:endParaRPr lang="en-IN" sz="1600" dirty="0">
              <a:latin typeface="Times New Roman" panose="02020603050405020304" pitchFamily="18" charset="0"/>
              <a:cs typeface="Times New Roman" panose="02020603050405020304" pitchFamily="18" charset="0"/>
            </a:endParaRPr>
          </a:p>
          <a:p>
            <a:pPr lvl="1" algn="just"/>
            <a:r>
              <a:rPr lang="en-IN" sz="1600" dirty="0">
                <a:latin typeface="Times New Roman" panose="02020603050405020304" pitchFamily="18" charset="0"/>
                <a:cs typeface="Times New Roman" panose="02020603050405020304" pitchFamily="18" charset="0"/>
              </a:rPr>
              <a:t>Perfect Binary Tree</a:t>
            </a:r>
          </a:p>
          <a:p>
            <a:pPr lvl="2" algn="just"/>
            <a:r>
              <a:rPr lang="en-US" sz="1600" dirty="0">
                <a:latin typeface="Times New Roman" panose="02020603050405020304" pitchFamily="18" charset="0"/>
                <a:cs typeface="Times New Roman" panose="02020603050405020304" pitchFamily="18" charset="0"/>
              </a:rPr>
              <a:t>A perfect binary tree is a binary tree type where all the leaf nodes are on the same level and every node except leaf nodes have 2 children.</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E04FFF-A432-69B3-9C40-102753F5E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811" y="999716"/>
            <a:ext cx="4366137" cy="3400425"/>
          </a:xfrm>
          <a:prstGeom prst="rect">
            <a:avLst/>
          </a:prstGeom>
        </p:spPr>
      </p:pic>
    </p:spTree>
    <p:extLst>
      <p:ext uri="{BB962C8B-B14F-4D97-AF65-F5344CB8AC3E}">
        <p14:creationId xmlns:p14="http://schemas.microsoft.com/office/powerpoint/2010/main" val="241485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65B5B9-88C0-2D0B-0A60-90CEF5B808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195" y="547432"/>
            <a:ext cx="9165325" cy="5145446"/>
          </a:xfrm>
          <a:prstGeom prst="rect">
            <a:avLst/>
          </a:prstGeom>
        </p:spPr>
      </p:pic>
    </p:spTree>
    <p:extLst>
      <p:ext uri="{BB962C8B-B14F-4D97-AF65-F5344CB8AC3E}">
        <p14:creationId xmlns:p14="http://schemas.microsoft.com/office/powerpoint/2010/main" val="405544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1E74-2802-3AB7-DF9D-C0276245085C}"/>
              </a:ext>
            </a:extLst>
          </p:cNvPr>
          <p:cNvSpPr>
            <a:spLocks noGrp="1"/>
          </p:cNvSpPr>
          <p:nvPr>
            <p:ph type="title"/>
          </p:nvPr>
        </p:nvSpPr>
        <p:spPr>
          <a:xfrm>
            <a:off x="838200" y="365125"/>
            <a:ext cx="10515600" cy="559107"/>
          </a:xfrm>
        </p:spPr>
        <p:txBody>
          <a:bodyPr>
            <a:normAutofit fontScale="90000"/>
          </a:bodyPr>
          <a:lstStyle/>
          <a:p>
            <a:r>
              <a:rPr lang="en-IN" dirty="0">
                <a:latin typeface="Times New Roman" panose="02020603050405020304" pitchFamily="18" charset="0"/>
                <a:cs typeface="Times New Roman" panose="02020603050405020304" pitchFamily="18" charset="0"/>
              </a:rPr>
              <a:t>Binary Search Trees</a:t>
            </a:r>
            <a:br>
              <a:rPr lang="en-IN" b="1" dirty="0"/>
            </a:br>
            <a:endParaRPr lang="en-IN" dirty="0"/>
          </a:p>
        </p:txBody>
      </p:sp>
      <p:sp>
        <p:nvSpPr>
          <p:cNvPr id="3" name="Content Placeholder 2">
            <a:extLst>
              <a:ext uri="{FF2B5EF4-FFF2-40B4-BE49-F238E27FC236}">
                <a16:creationId xmlns:a16="http://schemas.microsoft.com/office/drawing/2014/main" id="{D06D5969-AB41-F486-565C-383A6B40411E}"/>
              </a:ext>
            </a:extLst>
          </p:cNvPr>
          <p:cNvSpPr>
            <a:spLocks noGrp="1"/>
          </p:cNvSpPr>
          <p:nvPr>
            <p:ph idx="1"/>
          </p:nvPr>
        </p:nvSpPr>
        <p:spPr>
          <a:xfrm>
            <a:off x="631722" y="1253331"/>
            <a:ext cx="6201697"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Binary Search Trees possess all the properties of Binary Trees including some extra properties of their own, based on some constraints, making them more efficient than binary trees.</a:t>
            </a:r>
          </a:p>
          <a:p>
            <a:pPr algn="just"/>
            <a:r>
              <a:rPr lang="en-US" sz="2400" dirty="0">
                <a:latin typeface="Times New Roman" panose="02020603050405020304" pitchFamily="18" charset="0"/>
                <a:cs typeface="Times New Roman" panose="02020603050405020304" pitchFamily="18" charset="0"/>
              </a:rPr>
              <a:t>The data in the Binary Search Trees (BST) is always stored in such a way that the values in the left subtree are always less than the values in the root node and the values in the right subtree are always greater than the values in the root node, i.e. left subtree &lt; root node ≤ right subtree.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C5C141-404A-D4E6-0CB6-63B542DBB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77" y="924232"/>
            <a:ext cx="4985570" cy="4351338"/>
          </a:xfrm>
          <a:prstGeom prst="rect">
            <a:avLst/>
          </a:prstGeom>
        </p:spPr>
      </p:pic>
    </p:spTree>
    <p:extLst>
      <p:ext uri="{BB962C8B-B14F-4D97-AF65-F5344CB8AC3E}">
        <p14:creationId xmlns:p14="http://schemas.microsoft.com/office/powerpoint/2010/main" val="57550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5E8D-230B-6CE4-BABE-A1ADBF41E770}"/>
              </a:ext>
            </a:extLst>
          </p:cNvPr>
          <p:cNvSpPr>
            <a:spLocks noGrp="1"/>
          </p:cNvSpPr>
          <p:nvPr>
            <p:ph type="title"/>
          </p:nvPr>
        </p:nvSpPr>
        <p:spPr>
          <a:xfrm>
            <a:off x="838200" y="365126"/>
            <a:ext cx="10515600" cy="755752"/>
          </a:xfrm>
        </p:spPr>
        <p:txBody>
          <a:bodyPr>
            <a:normAutofit fontScale="90000"/>
          </a:bodyPr>
          <a:lstStyle/>
          <a:p>
            <a:r>
              <a:rPr lang="en-IN" sz="4000" dirty="0">
                <a:latin typeface="Times New Roman" panose="02020603050405020304" pitchFamily="18" charset="0"/>
                <a:cs typeface="Times New Roman" panose="02020603050405020304" pitchFamily="18" charset="0"/>
              </a:rPr>
              <a:t>Advantages of BST</a:t>
            </a:r>
            <a:br>
              <a:rPr lang="en-IN" b="1" dirty="0"/>
            </a:br>
            <a:endParaRPr lang="en-IN" dirty="0"/>
          </a:p>
        </p:txBody>
      </p:sp>
      <p:sp>
        <p:nvSpPr>
          <p:cNvPr id="3" name="Content Placeholder 2">
            <a:extLst>
              <a:ext uri="{FF2B5EF4-FFF2-40B4-BE49-F238E27FC236}">
                <a16:creationId xmlns:a16="http://schemas.microsoft.com/office/drawing/2014/main" id="{1B4F8061-02ED-58DB-0F8C-3A33EBEB56E6}"/>
              </a:ext>
            </a:extLst>
          </p:cNvPr>
          <p:cNvSpPr>
            <a:spLocks noGrp="1"/>
          </p:cNvSpPr>
          <p:nvPr>
            <p:ph idx="1"/>
          </p:nvPr>
        </p:nvSpPr>
        <p:spPr>
          <a:xfrm>
            <a:off x="838200" y="1022555"/>
            <a:ext cx="10515600" cy="5154408"/>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Binary Search Trees are more efficient than Binary Trees since time complexity for performing various operations reduces.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the order of keys is based on just the parent node, searching operation becomes simpler.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alignment of BST also favors Range Queries, which are executed to find values existing between two keys. This helps in the Database Management System.</a:t>
            </a:r>
          </a:p>
        </p:txBody>
      </p:sp>
    </p:spTree>
    <p:extLst>
      <p:ext uri="{BB962C8B-B14F-4D97-AF65-F5344CB8AC3E}">
        <p14:creationId xmlns:p14="http://schemas.microsoft.com/office/powerpoint/2010/main" val="297662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1049</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Tree Data Structure</vt:lpstr>
      <vt:lpstr>Introduction</vt:lpstr>
      <vt:lpstr>Basic terminologies</vt:lpstr>
      <vt:lpstr>Types of Trees </vt:lpstr>
      <vt:lpstr>General Trees </vt:lpstr>
      <vt:lpstr>Binary Trees </vt:lpstr>
      <vt:lpstr>PowerPoint Presentation</vt:lpstr>
      <vt:lpstr>Binary Search Trees </vt:lpstr>
      <vt:lpstr>Advantages of BST </vt:lpstr>
      <vt:lpstr>Disadvantages of BST </vt:lpstr>
      <vt:lpstr>Tree Operations</vt:lpstr>
      <vt:lpstr>Applications of Trees</vt:lpstr>
      <vt:lpstr>Binary Search Tree Implementation</vt:lpstr>
      <vt:lpstr>PowerPoint Presentation</vt:lpstr>
      <vt:lpstr>Deleting a node in a Binary Search Tree (BST)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Rashmi Sharma</dc:creator>
  <cp:lastModifiedBy>Rashmi Sharma</cp:lastModifiedBy>
  <cp:revision>3</cp:revision>
  <dcterms:created xsi:type="dcterms:W3CDTF">2024-09-24T00:38:32Z</dcterms:created>
  <dcterms:modified xsi:type="dcterms:W3CDTF">2024-10-15T03:04:55Z</dcterms:modified>
</cp:coreProperties>
</file>