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4" r:id="rId6"/>
    <p:sldId id="301" r:id="rId7"/>
    <p:sldId id="304" r:id="rId8"/>
    <p:sldId id="305" r:id="rId9"/>
    <p:sldId id="306" r:id="rId10"/>
    <p:sldId id="307" r:id="rId11"/>
    <p:sldId id="302" r:id="rId12"/>
    <p:sldId id="308" r:id="rId13"/>
    <p:sldId id="309" r:id="rId14"/>
    <p:sldId id="303" r:id="rId15"/>
    <p:sldId id="310" r:id="rId16"/>
    <p:sldId id="311" r:id="rId17"/>
    <p:sldId id="300" r:id="rId18"/>
  </p:sldIdLst>
  <p:sldSz cx="18288000" cy="10287000"/>
  <p:notesSz cx="6858000" cy="9144000"/>
  <p:embeddedFontLst>
    <p:embeddedFont>
      <p:font typeface="Advent Pro Medium" panose="02010600030101010101" charset="0"/>
      <p:regular r:id="rId20"/>
    </p:embeddedFont>
    <p:embeddedFont>
      <p:font typeface="Arial Black" panose="020B0A04020102020204" pitchFamily="34" charset="0"/>
      <p:bold r:id="rId21"/>
    </p:embeddedFont>
    <p:embeddedFont>
      <p:font typeface="Baskerville Old Face" panose="02020602080505020303" pitchFamily="18" charset="0"/>
      <p:regular r:id="rId22"/>
    </p:embeddedFont>
    <p:embeddedFont>
      <p:font typeface="Bauhaus 93" panose="04030905020B02020C02" pitchFamily="82" charset="0"/>
      <p:regular r:id="rId23"/>
    </p:embeddedFont>
    <p:embeddedFont>
      <p:font typeface="Californian FB" panose="0207040306080B030204" pitchFamily="18" charset="0"/>
      <p:regular r:id="rId24"/>
      <p:bold r:id="rId25"/>
      <p:italic r:id="rId26"/>
    </p:embeddedFont>
    <p:embeddedFont>
      <p:font typeface="RO Spritendo" panose="02000703000000000000" pitchFamily="50" charset="0"/>
      <p:bold r:id="rId27"/>
    </p:embeddedFont>
    <p:embeddedFont>
      <p:font typeface="等线" panose="02010600030101010101" pitchFamily="2" charset="-122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52" userDrawn="1">
          <p15:clr>
            <a:srgbClr val="A4A3A4"/>
          </p15:clr>
        </p15:guide>
        <p15:guide id="2" pos="1824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  <p15:guide id="4" pos="96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CA97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66" y="264"/>
      </p:cViewPr>
      <p:guideLst>
        <p:guide orient="horz" pos="5352"/>
        <p:guide pos="1824"/>
        <p:guide orient="horz" pos="1224"/>
        <p:guide pos="96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4B17E-DE54-983C-0146-98F393CA5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3A3ACC-8B80-84CB-01FE-5FC531EA19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2F98F-6BF0-58C9-EA5B-DE25E5D4D76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EB5164-9589-8F3A-25CC-D27068CA5A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8A7212-77A4-641F-BC6E-1B6D3990B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6F8FB-7020-FD5D-FE46-020F40ED99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7BCDE-7600-8313-C8FD-C21E08F82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864344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0C248-220E-7883-51AC-BD54E1D99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B24D47-8D79-FF58-674D-A10FB6E1B7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795ED-FCDD-5AF1-6E5E-0F4E3D12841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39A45A-785B-BACF-B832-204785EBC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D5669E8-6B17-0CCC-545B-1BBD73EAC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A77A5-4D78-3496-75D7-B072ABBB91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4A38-9171-2526-BBD7-71E61DE4C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87949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5A8AD-00A5-42BF-41E6-8E635C5EF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FB1D69-C00C-2158-F690-C982DA4A75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AF03A-0482-2EEB-A723-AEBE0FE6ED8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5E51CDE-7768-98B0-E8AA-583F9FC6D9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1D61E94-907E-375F-191A-36E6E3825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A1B6F-DC3F-F1C3-4BF0-5ED4A12E68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44000-57D2-7511-17FC-F1D26FBBA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90906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6318-3F56-4457-CA9D-8D018A4CE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72D761-4DB3-54BE-A372-BBE0A636C0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04351-AC1D-2A34-D5B6-41F732F2F14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04ED317-998E-86B8-32A5-E4AF64BDF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B74662D-BF49-1CBF-3E9E-6ECFCBAE1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271AB-2AA1-3ECA-0CF2-147546CF1C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4624E-A645-1DBE-8551-16F10BF17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31124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3F16D-067E-C28A-8BCC-E618E171F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D9BF62-D9BA-3239-8C08-C325057DCB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CF7F1-AA3E-3D23-8976-36E833783B0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8909594-8CBB-92E4-7051-2430314321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C0C6E22-E1E6-9519-FE97-4C2391858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3EA70-71FC-F7D6-EA43-3BF3C58FF5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5DD77-CF0F-5089-36AD-E9F83D7D2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5524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580C-9147-0210-F4A9-BAD648D32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AB69AC-47C8-BF28-BE8F-CE7C568C97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60A22-04D6-F826-2614-C38BF17185C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8FB3395-D149-0D86-ED2D-EFDCA3517F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C72F77-4870-C78E-B973-BD374A6DA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F69A1-78A9-4ECB-2732-D2C871B456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8F1B5-EE94-5775-76B6-1837A087D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74976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16A4A-D986-56F0-45F3-B97AF471E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C214C-18C1-758A-39C9-11B0417D5A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88B50-4B6A-77E4-6902-9076B81C417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56C20EE-1B79-27BA-4B26-59B743483D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658EC60-4BE9-47FA-F38B-F365F0506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53F3D-860B-1F44-8FC4-5AAAD6EB7A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EB0AF-881B-C9DE-8AF9-410D25D92B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4968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AE6D5-15C9-000B-7885-E987EFE83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EE1BF-FC3C-01F9-D9D2-D4F691E423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71E60F-391C-CEC1-36F8-218A300BF2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75D8ED0-E8BD-CE67-C5FA-1FB16D9936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C4D11F4-D18D-4A2E-EE9B-096C23D47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06826-59F9-F8B5-5AB5-851190D256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18CEB-ED36-D554-20AF-484986094C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569215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07327-6F4B-58FC-367A-5464B8FDC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8D4233-F00C-8CBD-B39E-E8213F1340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9B760-24B3-49C2-E556-1474170F23A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0903088-D5E7-354E-E2DD-73005FDF23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109DB4A-7F19-AE1C-ACD1-BF24E1B4C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2B104-8A5E-71A4-65E1-DE16CD3344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33A66-5F1A-34F1-DF39-CD593C7A7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56893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CBC6E-76EF-1393-DD57-C4D941348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BCD6AB-A7E2-1384-1109-BCEEA627A0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60AEF-5698-15A2-325C-B6228C1E142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7E93AE3-2091-E7CE-A306-093D7DD582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67301A2-97D1-FC28-C42C-4FF02C9EA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6CA5B-5853-9A22-EA9F-0B4BB05F5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A057A-2B49-FB77-54A7-5113D804F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99240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926B0-6A57-23D3-DED3-2C2AB882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1275C6-7F99-7822-B037-F558D28FA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D3D5-56C4-410B-B97B-98AAF4510F7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4E0EFB7-6549-71BA-01A4-C560C7EE20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91D6EDF-992A-445A-D95B-82E552052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D31F3-12A8-6462-1350-19F8DF316E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38E71-C684-DD3B-17E9-BBBFA4212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9886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youtube.com/@seanz1668" TargetMode="Externa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1">
            <a:extLst>
              <a:ext uri="{FF2B5EF4-FFF2-40B4-BE49-F238E27FC236}">
                <a16:creationId xmlns:a16="http://schemas.microsoft.com/office/drawing/2014/main" id="{F4CC20BD-BADB-C6E4-49A0-BC57373974BB}"/>
              </a:ext>
            </a:extLst>
          </p:cNvPr>
          <p:cNvGrpSpPr/>
          <p:nvPr/>
        </p:nvGrpSpPr>
        <p:grpSpPr>
          <a:xfrm rot="10800000">
            <a:off x="-228600" y="9247221"/>
            <a:ext cx="19731041" cy="1397658"/>
            <a:chOff x="-38819" y="653607"/>
            <a:chExt cx="6134824" cy="2029363"/>
          </a:xfrm>
        </p:grpSpPr>
        <p:sp>
          <p:nvSpPr>
            <p:cNvPr id="17" name="矩形 5">
              <a:extLst>
                <a:ext uri="{FF2B5EF4-FFF2-40B4-BE49-F238E27FC236}">
                  <a16:creationId xmlns:a16="http://schemas.microsoft.com/office/drawing/2014/main" id="{3F944813-78DA-5F55-5CE7-F1677A8C79D7}"/>
                </a:ext>
              </a:extLst>
            </p:cNvPr>
            <p:cNvSpPr/>
            <p:nvPr/>
          </p:nvSpPr>
          <p:spPr>
            <a:xfrm rot="5400000">
              <a:off x="2656289" y="-2041500"/>
              <a:ext cx="744605" cy="6134819"/>
            </a:xfrm>
            <a:prstGeom prst="rect">
              <a:avLst/>
            </a:prstGeom>
            <a:solidFill>
              <a:srgbClr val="F0C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" name="矩形 6">
              <a:extLst>
                <a:ext uri="{FF2B5EF4-FFF2-40B4-BE49-F238E27FC236}">
                  <a16:creationId xmlns:a16="http://schemas.microsoft.com/office/drawing/2014/main" id="{20B2E5CE-612B-D1D4-EE61-2FE6E9272388}"/>
                </a:ext>
              </a:extLst>
            </p:cNvPr>
            <p:cNvSpPr/>
            <p:nvPr/>
          </p:nvSpPr>
          <p:spPr>
            <a:xfrm rot="5400000">
              <a:off x="2656288" y="-1744301"/>
              <a:ext cx="744606" cy="6134819"/>
            </a:xfrm>
            <a:prstGeom prst="rect">
              <a:avLst/>
            </a:prstGeom>
            <a:solidFill>
              <a:srgbClr val="F27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9" name="矩形 7">
              <a:extLst>
                <a:ext uri="{FF2B5EF4-FFF2-40B4-BE49-F238E27FC236}">
                  <a16:creationId xmlns:a16="http://schemas.microsoft.com/office/drawing/2014/main" id="{65A08146-894C-3E97-0845-B68B521B4509}"/>
                </a:ext>
              </a:extLst>
            </p:cNvPr>
            <p:cNvSpPr/>
            <p:nvPr/>
          </p:nvSpPr>
          <p:spPr>
            <a:xfrm rot="5400000">
              <a:off x="2656288" y="-1280653"/>
              <a:ext cx="744606" cy="6134819"/>
            </a:xfrm>
            <a:prstGeom prst="rect">
              <a:avLst/>
            </a:prstGeom>
            <a:solidFill>
              <a:srgbClr val="DA1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20" name="矩形 8">
              <a:extLst>
                <a:ext uri="{FF2B5EF4-FFF2-40B4-BE49-F238E27FC236}">
                  <a16:creationId xmlns:a16="http://schemas.microsoft.com/office/drawing/2014/main" id="{765D9F2B-F894-81D0-26AA-D0F921C31B01}"/>
                </a:ext>
              </a:extLst>
            </p:cNvPr>
            <p:cNvSpPr/>
            <p:nvPr/>
          </p:nvSpPr>
          <p:spPr>
            <a:xfrm rot="5400000">
              <a:off x="2656293" y="-756743"/>
              <a:ext cx="744606" cy="6134819"/>
            </a:xfrm>
            <a:prstGeom prst="rect">
              <a:avLst/>
            </a:prstGeom>
            <a:solidFill>
              <a:srgbClr val="7B1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600600" y="449700"/>
            <a:ext cx="17086800" cy="7208400"/>
            <a:chOff x="0" y="0"/>
            <a:chExt cx="22782400" cy="12516800"/>
          </a:xfrm>
          <a:noFill/>
        </p:grpSpPr>
        <p:sp>
          <p:nvSpPr>
            <p:cNvPr id="3" name="Freeform 3"/>
            <p:cNvSpPr/>
            <p:nvPr/>
          </p:nvSpPr>
          <p:spPr>
            <a:xfrm>
              <a:off x="0" y="0"/>
              <a:ext cx="22782403" cy="12516739"/>
            </a:xfrm>
            <a:custGeom>
              <a:avLst/>
              <a:gdLst/>
              <a:ahLst/>
              <a:cxnLst/>
              <a:rect l="l" t="t" r="r" b="b"/>
              <a:pathLst>
                <a:path w="22782403" h="12516739">
                  <a:moveTo>
                    <a:pt x="50800" y="0"/>
                  </a:moveTo>
                  <a:lnTo>
                    <a:pt x="22731603" y="0"/>
                  </a:lnTo>
                  <a:cubicBezTo>
                    <a:pt x="22759670" y="0"/>
                    <a:pt x="22782403" y="22733"/>
                    <a:pt x="22782403" y="50800"/>
                  </a:cubicBezTo>
                  <a:lnTo>
                    <a:pt x="22782403" y="12465939"/>
                  </a:lnTo>
                  <a:cubicBezTo>
                    <a:pt x="22782403" y="12494006"/>
                    <a:pt x="22759670" y="12516739"/>
                    <a:pt x="22731603" y="12516739"/>
                  </a:cubicBezTo>
                  <a:lnTo>
                    <a:pt x="50800" y="12516739"/>
                  </a:lnTo>
                  <a:cubicBezTo>
                    <a:pt x="22733" y="12516739"/>
                    <a:pt x="0" y="12494006"/>
                    <a:pt x="0" y="12465939"/>
                  </a:cubicBezTo>
                  <a:lnTo>
                    <a:pt x="0" y="50800"/>
                  </a:lnTo>
                  <a:cubicBezTo>
                    <a:pt x="0" y="22733"/>
                    <a:pt x="22733" y="0"/>
                    <a:pt x="50800" y="0"/>
                  </a:cubicBezTo>
                  <a:moveTo>
                    <a:pt x="50800" y="101600"/>
                  </a:moveTo>
                  <a:lnTo>
                    <a:pt x="50800" y="50800"/>
                  </a:lnTo>
                  <a:lnTo>
                    <a:pt x="101600" y="50800"/>
                  </a:lnTo>
                  <a:lnTo>
                    <a:pt x="101600" y="12465939"/>
                  </a:lnTo>
                  <a:lnTo>
                    <a:pt x="50800" y="12465939"/>
                  </a:lnTo>
                  <a:lnTo>
                    <a:pt x="50800" y="12415139"/>
                  </a:lnTo>
                  <a:lnTo>
                    <a:pt x="22731603" y="12415139"/>
                  </a:lnTo>
                  <a:lnTo>
                    <a:pt x="22731603" y="12465939"/>
                  </a:lnTo>
                  <a:lnTo>
                    <a:pt x="22680803" y="12465939"/>
                  </a:lnTo>
                  <a:lnTo>
                    <a:pt x="22680803" y="50800"/>
                  </a:lnTo>
                  <a:lnTo>
                    <a:pt x="22731603" y="50800"/>
                  </a:lnTo>
                  <a:lnTo>
                    <a:pt x="22731603" y="101600"/>
                  </a:lnTo>
                  <a:lnTo>
                    <a:pt x="50800" y="101600"/>
                  </a:lnTo>
                  <a:close/>
                </a:path>
              </a:pathLst>
            </a:custGeom>
            <a:grpFill/>
            <a:ln>
              <a:solidFill>
                <a:srgbClr val="FFD966"/>
              </a:solidFill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39161" y="7922951"/>
            <a:ext cx="3655678" cy="815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719"/>
              </a:lnSpc>
            </a:pPr>
            <a:r>
              <a:rPr lang="en-US" sz="4800" b="1" dirty="0">
                <a:solidFill>
                  <a:srgbClr val="FFFFFF"/>
                </a:solidFill>
                <a:latin typeface="Bauhaus 93" panose="04030905020B02020C02" pitchFamily="82" charset="0"/>
                <a:ea typeface="Advent Pro Medium"/>
                <a:cs typeface="Advent Pro Medium"/>
                <a:sym typeface="Advent Pro Medium"/>
              </a:rPr>
              <a:t>Group 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F7AA5-3684-94EB-F898-CA06A969C318}"/>
              </a:ext>
            </a:extLst>
          </p:cNvPr>
          <p:cNvSpPr txBox="1"/>
          <p:nvPr/>
        </p:nvSpPr>
        <p:spPr>
          <a:xfrm>
            <a:off x="6684625" y="5437851"/>
            <a:ext cx="491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dirty="0">
                <a:solidFill>
                  <a:schemeClr val="bg1"/>
                </a:solidFill>
                <a:latin typeface="The Legend of Zelda NES" panose="00000400000000000000" pitchFamily="50" charset="0"/>
                <a:cs typeface="The Legend of Zelda NES" panose="00000400000000000000" pitchFamily="50" charset="0"/>
              </a:rPr>
              <a:t>PRESS ANY KEY</a:t>
            </a:r>
            <a:endParaRPr lang="zh-CN" altLang="en-US" dirty="0">
              <a:solidFill>
                <a:schemeClr val="bg1"/>
              </a:solidFill>
              <a:latin typeface="The Legend of Zelda NES" panose="00000400000000000000" pitchFamily="50" charset="0"/>
              <a:cs typeface="The Legend of Zelda NES" panose="00000400000000000000" pitchFamily="50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36444E0F-65F1-0DA0-6925-473F08544655}"/>
              </a:ext>
            </a:extLst>
          </p:cNvPr>
          <p:cNvSpPr txBox="1"/>
          <p:nvPr/>
        </p:nvSpPr>
        <p:spPr>
          <a:xfrm>
            <a:off x="2667000" y="2595174"/>
            <a:ext cx="12668131" cy="2513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9073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FPGA </a:t>
            </a:r>
          </a:p>
          <a:p>
            <a:pPr algn="ctr">
              <a:lnSpc>
                <a:spcPts val="9799"/>
              </a:lnSpc>
            </a:pPr>
            <a:r>
              <a:rPr lang="en-US" sz="9073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Entertainment </a:t>
            </a:r>
            <a:r>
              <a:rPr lang="en-US" sz="9073" dirty="0" err="1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Syetem</a:t>
            </a:r>
            <a:endParaRPr lang="en-US" sz="9073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0BE132-88F3-9DE9-E6BB-42468B551919}"/>
              </a:ext>
            </a:extLst>
          </p:cNvPr>
          <p:cNvSpPr txBox="1"/>
          <p:nvPr/>
        </p:nvSpPr>
        <p:spPr>
          <a:xfrm>
            <a:off x="7844594" y="8018891"/>
            <a:ext cx="9868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1371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Bauhaus 93" panose="04030905020B02020C02" pitchFamily="82" charset="0"/>
                <a:ea typeface="等线" panose="02010600030101010101" pitchFamily="2" charset="-122"/>
                <a:cs typeface="+mn-cs"/>
              </a:rPr>
              <a:t>Pengrui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Bauhaus 93" panose="04030905020B02020C02" pitchFamily="82" charset="0"/>
                <a:ea typeface="等线" panose="02010600030101010101" pitchFamily="2" charset="-122"/>
                <a:cs typeface="+mn-cs"/>
              </a:rPr>
              <a:t> Tang · 1220031811</a:t>
            </a:r>
          </a:p>
          <a:p>
            <a:pPr marL="0" marR="0" lvl="0" indent="0" algn="r" defTabSz="1371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Bauhaus 93" panose="04030905020B02020C02" pitchFamily="82" charset="0"/>
                <a:ea typeface="等线" panose="02010600030101010101" pitchFamily="2" charset="-122"/>
                <a:cs typeface="+mn-cs"/>
              </a:rPr>
              <a:t>Xiaoyang</a:t>
            </a:r>
            <a:r>
              <a:rPr kumimoji="0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Bauhaus 93" panose="04030905020B02020C02" pitchFamily="82" charset="0"/>
                <a:ea typeface="等线" panose="02010600030101010101" pitchFamily="2" charset="-122"/>
                <a:cs typeface="+mn-cs"/>
              </a:rPr>
              <a:t> Zhen ·1220034170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3DCDA-E64D-A210-32DC-CA9E57298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>
            <a:extLst>
              <a:ext uri="{FF2B5EF4-FFF2-40B4-BE49-F238E27FC236}">
                <a16:creationId xmlns:a16="http://schemas.microsoft.com/office/drawing/2014/main" id="{4E752D72-1BA8-E415-A433-D8F85B03F02F}"/>
              </a:ext>
            </a:extLst>
          </p:cNvPr>
          <p:cNvSpPr txBox="1"/>
          <p:nvPr/>
        </p:nvSpPr>
        <p:spPr>
          <a:xfrm>
            <a:off x="2860288" y="1334242"/>
            <a:ext cx="1467756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CA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Control System</a:t>
            </a:r>
            <a:endParaRPr lang="en-US" sz="42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8980F628-BF8F-59F1-2F74-D864DCCE3785}"/>
              </a:ext>
            </a:extLst>
          </p:cNvPr>
          <p:cNvSpPr/>
          <p:nvPr/>
        </p:nvSpPr>
        <p:spPr>
          <a:xfrm>
            <a:off x="2209800" y="1432540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02298EC2-E488-7105-47D7-4FFDAD89FB0B}"/>
              </a:ext>
            </a:extLst>
          </p:cNvPr>
          <p:cNvSpPr txBox="1"/>
          <p:nvPr/>
        </p:nvSpPr>
        <p:spPr>
          <a:xfrm>
            <a:off x="2549850" y="8648700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Introduction</a:t>
            </a:r>
          </a:p>
        </p:txBody>
      </p:sp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26897549-EFFD-4C48-4161-B1BE6E7393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6" t="1587" r="28359" b="63331"/>
          <a:stretch/>
        </p:blipFill>
        <p:spPr>
          <a:xfrm>
            <a:off x="5181600" y="1975443"/>
            <a:ext cx="6988017" cy="63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2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437A2-5FEA-6227-882A-1840D4789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1">
            <a:extLst>
              <a:ext uri="{FF2B5EF4-FFF2-40B4-BE49-F238E27FC236}">
                <a16:creationId xmlns:a16="http://schemas.microsoft.com/office/drawing/2014/main" id="{98B61D0F-3AE0-F3BE-3639-CF5F110589AE}"/>
              </a:ext>
            </a:extLst>
          </p:cNvPr>
          <p:cNvGrpSpPr/>
          <p:nvPr/>
        </p:nvGrpSpPr>
        <p:grpSpPr>
          <a:xfrm>
            <a:off x="-721521" y="8572500"/>
            <a:ext cx="19731041" cy="1283613"/>
            <a:chOff x="-38819" y="653607"/>
            <a:chExt cx="6134824" cy="2029363"/>
          </a:xfrm>
        </p:grpSpPr>
        <p:sp>
          <p:nvSpPr>
            <p:cNvPr id="14" name="矩形 5">
              <a:extLst>
                <a:ext uri="{FF2B5EF4-FFF2-40B4-BE49-F238E27FC236}">
                  <a16:creationId xmlns:a16="http://schemas.microsoft.com/office/drawing/2014/main" id="{DDB181B3-33A8-5B29-A1E0-6D1856BA401B}"/>
                </a:ext>
              </a:extLst>
            </p:cNvPr>
            <p:cNvSpPr/>
            <p:nvPr/>
          </p:nvSpPr>
          <p:spPr>
            <a:xfrm rot="5400000">
              <a:off x="2656289" y="-2041500"/>
              <a:ext cx="744605" cy="6134819"/>
            </a:xfrm>
            <a:prstGeom prst="rect">
              <a:avLst/>
            </a:prstGeom>
            <a:solidFill>
              <a:srgbClr val="F0C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矩形 6">
              <a:extLst>
                <a:ext uri="{FF2B5EF4-FFF2-40B4-BE49-F238E27FC236}">
                  <a16:creationId xmlns:a16="http://schemas.microsoft.com/office/drawing/2014/main" id="{140B77BF-F9F9-9C75-F4B8-64C35B4EA78C}"/>
                </a:ext>
              </a:extLst>
            </p:cNvPr>
            <p:cNvSpPr/>
            <p:nvPr/>
          </p:nvSpPr>
          <p:spPr>
            <a:xfrm rot="5400000">
              <a:off x="2656288" y="-1744301"/>
              <a:ext cx="744606" cy="6134819"/>
            </a:xfrm>
            <a:prstGeom prst="rect">
              <a:avLst/>
            </a:prstGeom>
            <a:solidFill>
              <a:srgbClr val="F27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矩形 7">
              <a:extLst>
                <a:ext uri="{FF2B5EF4-FFF2-40B4-BE49-F238E27FC236}">
                  <a16:creationId xmlns:a16="http://schemas.microsoft.com/office/drawing/2014/main" id="{C81A9667-0DC5-A09C-55FF-D4D8E9E35AB9}"/>
                </a:ext>
              </a:extLst>
            </p:cNvPr>
            <p:cNvSpPr/>
            <p:nvPr/>
          </p:nvSpPr>
          <p:spPr>
            <a:xfrm rot="5400000">
              <a:off x="2656288" y="-1280653"/>
              <a:ext cx="744606" cy="6134819"/>
            </a:xfrm>
            <a:prstGeom prst="rect">
              <a:avLst/>
            </a:prstGeom>
            <a:solidFill>
              <a:srgbClr val="DA1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矩形 8">
              <a:extLst>
                <a:ext uri="{FF2B5EF4-FFF2-40B4-BE49-F238E27FC236}">
                  <a16:creationId xmlns:a16="http://schemas.microsoft.com/office/drawing/2014/main" id="{BB41DF1C-006A-1FB3-FFB0-8815FBFBDEA0}"/>
                </a:ext>
              </a:extLst>
            </p:cNvPr>
            <p:cNvSpPr/>
            <p:nvPr/>
          </p:nvSpPr>
          <p:spPr>
            <a:xfrm rot="5400000">
              <a:off x="2656293" y="-756743"/>
              <a:ext cx="744606" cy="6134819"/>
            </a:xfrm>
            <a:prstGeom prst="rect">
              <a:avLst/>
            </a:prstGeom>
            <a:solidFill>
              <a:srgbClr val="7B1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E5EBCF27-553C-6B8B-F97D-4157FD8637FB}"/>
              </a:ext>
            </a:extLst>
          </p:cNvPr>
          <p:cNvSpPr txBox="1"/>
          <p:nvPr/>
        </p:nvSpPr>
        <p:spPr>
          <a:xfrm>
            <a:off x="12080570" y="6163645"/>
            <a:ext cx="3657600" cy="1875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CA" sz="20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3</a:t>
            </a:r>
            <a:endParaRPr lang="en-US" sz="200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FE5CECD-C772-3B8C-CD05-9D0D783DDB08}"/>
              </a:ext>
            </a:extLst>
          </p:cNvPr>
          <p:cNvSpPr txBox="1"/>
          <p:nvPr/>
        </p:nvSpPr>
        <p:spPr>
          <a:xfrm>
            <a:off x="1438507" y="2823838"/>
            <a:ext cx="15410986" cy="1413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implementation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F034A11-1862-B5C7-2433-4DAFA19FE2E5}"/>
              </a:ext>
            </a:extLst>
          </p:cNvPr>
          <p:cNvSpPr txBox="1"/>
          <p:nvPr/>
        </p:nvSpPr>
        <p:spPr>
          <a:xfrm>
            <a:off x="2549830" y="3980731"/>
            <a:ext cx="1318834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E5CA97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07875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7BE1B-F8B4-7887-497D-F53FB39FF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>
            <a:extLst>
              <a:ext uri="{FF2B5EF4-FFF2-40B4-BE49-F238E27FC236}">
                <a16:creationId xmlns:a16="http://schemas.microsoft.com/office/drawing/2014/main" id="{108339F5-3C01-F0F4-528A-EBA8F5A39CEF}"/>
              </a:ext>
            </a:extLst>
          </p:cNvPr>
          <p:cNvSpPr txBox="1"/>
          <p:nvPr/>
        </p:nvSpPr>
        <p:spPr>
          <a:xfrm>
            <a:off x="2860288" y="1334242"/>
            <a:ext cx="1467756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Overview</a:t>
            </a: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94930E8-818A-5EA2-DFD7-E906E608A244}"/>
              </a:ext>
            </a:extLst>
          </p:cNvPr>
          <p:cNvSpPr/>
          <p:nvPr/>
        </p:nvSpPr>
        <p:spPr>
          <a:xfrm>
            <a:off x="2209800" y="1432540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C38E7772-3988-CEE8-59C0-4A04BD28D6E9}"/>
              </a:ext>
            </a:extLst>
          </p:cNvPr>
          <p:cNvSpPr txBox="1"/>
          <p:nvPr/>
        </p:nvSpPr>
        <p:spPr>
          <a:xfrm>
            <a:off x="2549850" y="8648700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C7462-8823-B887-3C98-E20E87050B51}"/>
              </a:ext>
            </a:extLst>
          </p:cNvPr>
          <p:cNvSpPr txBox="1"/>
          <p:nvPr/>
        </p:nvSpPr>
        <p:spPr>
          <a:xfrm>
            <a:off x="3467100" y="7124700"/>
            <a:ext cx="11353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The code can be found on the project’s GitHub page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The demonstration video can be found on YouTube page</a:t>
            </a:r>
          </a:p>
        </p:txBody>
      </p:sp>
      <p:pic>
        <p:nvPicPr>
          <p:cNvPr id="6" name="Picture 5">
            <a:hlinkClick r:id="rId5"/>
            <a:extLst>
              <a:ext uri="{FF2B5EF4-FFF2-40B4-BE49-F238E27FC236}">
                <a16:creationId xmlns:a16="http://schemas.microsoft.com/office/drawing/2014/main" id="{8A3907B3-3551-533E-8FCB-FDABA2C5B8D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392" t="43408" r="67943" b="11537"/>
          <a:stretch/>
        </p:blipFill>
        <p:spPr>
          <a:xfrm>
            <a:off x="6418425" y="2345647"/>
            <a:ext cx="5029200" cy="4380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965EFF-0507-4DF5-2031-14D0F6A97B91}"/>
              </a:ext>
            </a:extLst>
          </p:cNvPr>
          <p:cNvSpPr txBox="1"/>
          <p:nvPr/>
        </p:nvSpPr>
        <p:spPr>
          <a:xfrm>
            <a:off x="381000" y="859285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Californian FB" panose="0207040306080B030204" pitchFamily="18" charset="0"/>
              </a:rPr>
              <a:t>https://www.youtube.com/@seanz1668</a:t>
            </a:r>
          </a:p>
        </p:txBody>
      </p:sp>
    </p:spTree>
    <p:extLst>
      <p:ext uri="{BB962C8B-B14F-4D97-AF65-F5344CB8AC3E}">
        <p14:creationId xmlns:p14="http://schemas.microsoft.com/office/powerpoint/2010/main" val="292280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19409-E245-6894-0DE7-053B6C85A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832389-B691-3FE4-530E-2ECD6A631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37" b="1008"/>
          <a:stretch/>
        </p:blipFill>
        <p:spPr>
          <a:xfrm>
            <a:off x="2858429" y="1026858"/>
            <a:ext cx="12420600" cy="76218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07EBE4-7AB0-236C-6F0C-E1C75D3F1D95}"/>
              </a:ext>
            </a:extLst>
          </p:cNvPr>
          <p:cNvSpPr/>
          <p:nvPr/>
        </p:nvSpPr>
        <p:spPr>
          <a:xfrm>
            <a:off x="5189979" y="7087801"/>
            <a:ext cx="3048000" cy="914400"/>
          </a:xfrm>
          <a:prstGeom prst="rect">
            <a:avLst/>
          </a:prstGeom>
          <a:solidFill>
            <a:schemeClr val="tx1">
              <a:lumMod val="95000"/>
              <a:lumOff val="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0C54A697-20A8-38D0-2269-1B11A3028DF5}"/>
              </a:ext>
            </a:extLst>
          </p:cNvPr>
          <p:cNvSpPr txBox="1"/>
          <p:nvPr/>
        </p:nvSpPr>
        <p:spPr>
          <a:xfrm>
            <a:off x="-345750" y="8648700"/>
            <a:ext cx="18557550" cy="1413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280B24-7253-D570-D526-6023B035D0F9}"/>
              </a:ext>
            </a:extLst>
          </p:cNvPr>
          <p:cNvSpPr/>
          <p:nvPr/>
        </p:nvSpPr>
        <p:spPr>
          <a:xfrm>
            <a:off x="11887200" y="7277100"/>
            <a:ext cx="3810000" cy="914400"/>
          </a:xfrm>
          <a:prstGeom prst="rect">
            <a:avLst/>
          </a:prstGeom>
          <a:solidFill>
            <a:schemeClr val="tx1">
              <a:lumMod val="95000"/>
              <a:lumOff val="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70005858-9B9E-57FB-F6E0-4055AF156A5A}"/>
              </a:ext>
            </a:extLst>
          </p:cNvPr>
          <p:cNvSpPr/>
          <p:nvPr/>
        </p:nvSpPr>
        <p:spPr>
          <a:xfrm flipH="1">
            <a:off x="12094029" y="7490636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01966E2A-FD06-855D-A88F-569FCF4B5CD4}"/>
              </a:ext>
            </a:extLst>
          </p:cNvPr>
          <p:cNvSpPr txBox="1"/>
          <p:nvPr/>
        </p:nvSpPr>
        <p:spPr>
          <a:xfrm>
            <a:off x="12115800" y="7374662"/>
            <a:ext cx="3265714" cy="588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24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VIDRO 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A507BF-4C9F-0302-539B-42653E6CB3CF}"/>
              </a:ext>
            </a:extLst>
          </p:cNvPr>
          <p:cNvSpPr/>
          <p:nvPr/>
        </p:nvSpPr>
        <p:spPr>
          <a:xfrm>
            <a:off x="5114512" y="5806164"/>
            <a:ext cx="3267488" cy="914400"/>
          </a:xfrm>
          <a:prstGeom prst="rect">
            <a:avLst/>
          </a:prstGeom>
          <a:solidFill>
            <a:schemeClr val="tx1">
              <a:lumMod val="95000"/>
              <a:lumOff val="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40D39F2-C1F7-759D-27C5-2AC1253E07D7}"/>
              </a:ext>
            </a:extLst>
          </p:cNvPr>
          <p:cNvSpPr/>
          <p:nvPr/>
        </p:nvSpPr>
        <p:spPr>
          <a:xfrm rot="5400000" flipH="1">
            <a:off x="5432415" y="7301337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FE87E6C6-DA67-BA71-6F0E-8D95E046EAF3}"/>
              </a:ext>
            </a:extLst>
          </p:cNvPr>
          <p:cNvSpPr txBox="1"/>
          <p:nvPr/>
        </p:nvSpPr>
        <p:spPr>
          <a:xfrm>
            <a:off x="6132523" y="7185363"/>
            <a:ext cx="2105456" cy="1214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US" altLang="zh-CN" sz="24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Key In</a:t>
            </a:r>
          </a:p>
          <a:p>
            <a:pPr>
              <a:lnSpc>
                <a:spcPts val="5040"/>
              </a:lnSpc>
            </a:pPr>
            <a:endParaRPr lang="en-US" sz="24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B4B116E1-19E5-EC6E-A215-AE75F445A9FB}"/>
              </a:ext>
            </a:extLst>
          </p:cNvPr>
          <p:cNvSpPr/>
          <p:nvPr/>
        </p:nvSpPr>
        <p:spPr>
          <a:xfrm flipH="1">
            <a:off x="5930512" y="6222069"/>
            <a:ext cx="218916" cy="327774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00473E61-A937-1F3D-CEBA-467FC37ECE00}"/>
              </a:ext>
            </a:extLst>
          </p:cNvPr>
          <p:cNvSpPr/>
          <p:nvPr/>
        </p:nvSpPr>
        <p:spPr>
          <a:xfrm rot="10800000" flipH="1">
            <a:off x="7514244" y="6168685"/>
            <a:ext cx="218916" cy="327774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67CB45E8-EE51-0F84-2806-5716CE72C788}"/>
              </a:ext>
            </a:extLst>
          </p:cNvPr>
          <p:cNvSpPr/>
          <p:nvPr/>
        </p:nvSpPr>
        <p:spPr>
          <a:xfrm rot="5400000" flipH="1">
            <a:off x="6440634" y="6150273"/>
            <a:ext cx="218916" cy="327774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7047A30-CE36-019A-B587-90DE9B74AD71}"/>
              </a:ext>
            </a:extLst>
          </p:cNvPr>
          <p:cNvSpPr/>
          <p:nvPr/>
        </p:nvSpPr>
        <p:spPr>
          <a:xfrm rot="16200000" flipH="1">
            <a:off x="7019857" y="6223115"/>
            <a:ext cx="218916" cy="327774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07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053BF-E79E-45FE-B74B-A541AC070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1">
            <a:extLst>
              <a:ext uri="{FF2B5EF4-FFF2-40B4-BE49-F238E27FC236}">
                <a16:creationId xmlns:a16="http://schemas.microsoft.com/office/drawing/2014/main" id="{B8D963E2-FD26-9FD9-5550-885E249E6CE6}"/>
              </a:ext>
            </a:extLst>
          </p:cNvPr>
          <p:cNvGrpSpPr/>
          <p:nvPr/>
        </p:nvGrpSpPr>
        <p:grpSpPr>
          <a:xfrm>
            <a:off x="-721521" y="8572500"/>
            <a:ext cx="19731041" cy="1283613"/>
            <a:chOff x="-38819" y="653607"/>
            <a:chExt cx="6134824" cy="2029363"/>
          </a:xfrm>
        </p:grpSpPr>
        <p:sp>
          <p:nvSpPr>
            <p:cNvPr id="14" name="矩形 5">
              <a:extLst>
                <a:ext uri="{FF2B5EF4-FFF2-40B4-BE49-F238E27FC236}">
                  <a16:creationId xmlns:a16="http://schemas.microsoft.com/office/drawing/2014/main" id="{5C2FCFD7-C8AE-D554-DAD5-7EF6485B4D8D}"/>
                </a:ext>
              </a:extLst>
            </p:cNvPr>
            <p:cNvSpPr/>
            <p:nvPr/>
          </p:nvSpPr>
          <p:spPr>
            <a:xfrm rot="5400000">
              <a:off x="2656289" y="-2041500"/>
              <a:ext cx="744605" cy="6134819"/>
            </a:xfrm>
            <a:prstGeom prst="rect">
              <a:avLst/>
            </a:prstGeom>
            <a:solidFill>
              <a:srgbClr val="F0C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矩形 6">
              <a:extLst>
                <a:ext uri="{FF2B5EF4-FFF2-40B4-BE49-F238E27FC236}">
                  <a16:creationId xmlns:a16="http://schemas.microsoft.com/office/drawing/2014/main" id="{D77C3072-2EB1-3153-3071-BB88D0A2264D}"/>
                </a:ext>
              </a:extLst>
            </p:cNvPr>
            <p:cNvSpPr/>
            <p:nvPr/>
          </p:nvSpPr>
          <p:spPr>
            <a:xfrm rot="5400000">
              <a:off x="2656288" y="-1744301"/>
              <a:ext cx="744606" cy="6134819"/>
            </a:xfrm>
            <a:prstGeom prst="rect">
              <a:avLst/>
            </a:prstGeom>
            <a:solidFill>
              <a:srgbClr val="F27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矩形 7">
              <a:extLst>
                <a:ext uri="{FF2B5EF4-FFF2-40B4-BE49-F238E27FC236}">
                  <a16:creationId xmlns:a16="http://schemas.microsoft.com/office/drawing/2014/main" id="{5EAC6A7C-48A7-171A-05EB-6BDB324B8F74}"/>
                </a:ext>
              </a:extLst>
            </p:cNvPr>
            <p:cNvSpPr/>
            <p:nvPr/>
          </p:nvSpPr>
          <p:spPr>
            <a:xfrm rot="5400000">
              <a:off x="2656288" y="-1280653"/>
              <a:ext cx="744606" cy="6134819"/>
            </a:xfrm>
            <a:prstGeom prst="rect">
              <a:avLst/>
            </a:prstGeom>
            <a:solidFill>
              <a:srgbClr val="DA1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矩形 8">
              <a:extLst>
                <a:ext uri="{FF2B5EF4-FFF2-40B4-BE49-F238E27FC236}">
                  <a16:creationId xmlns:a16="http://schemas.microsoft.com/office/drawing/2014/main" id="{3DBD3F1B-94B4-D5B6-2406-4E5CC4D815D4}"/>
                </a:ext>
              </a:extLst>
            </p:cNvPr>
            <p:cNvSpPr/>
            <p:nvPr/>
          </p:nvSpPr>
          <p:spPr>
            <a:xfrm rot="5400000">
              <a:off x="2656293" y="-756743"/>
              <a:ext cx="744606" cy="6134819"/>
            </a:xfrm>
            <a:prstGeom prst="rect">
              <a:avLst/>
            </a:prstGeom>
            <a:solidFill>
              <a:srgbClr val="7B1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FD2912B2-B669-042E-D3AA-D73EC5D2657D}"/>
              </a:ext>
            </a:extLst>
          </p:cNvPr>
          <p:cNvSpPr txBox="1"/>
          <p:nvPr/>
        </p:nvSpPr>
        <p:spPr>
          <a:xfrm>
            <a:off x="12080570" y="6163645"/>
            <a:ext cx="3657600" cy="1875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CA" sz="20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4</a:t>
            </a:r>
            <a:endParaRPr lang="en-US" sz="200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634D388-DEEA-4054-A90C-6B3CD6DA36E1}"/>
              </a:ext>
            </a:extLst>
          </p:cNvPr>
          <p:cNvSpPr txBox="1"/>
          <p:nvPr/>
        </p:nvSpPr>
        <p:spPr>
          <a:xfrm>
            <a:off x="1438507" y="2823838"/>
            <a:ext cx="15410986" cy="1413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CONCLUSION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CCBC3A45-FE07-DE19-03BF-A0F3992C0672}"/>
              </a:ext>
            </a:extLst>
          </p:cNvPr>
          <p:cNvSpPr txBox="1"/>
          <p:nvPr/>
        </p:nvSpPr>
        <p:spPr>
          <a:xfrm>
            <a:off x="2549830" y="3980731"/>
            <a:ext cx="1318834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E5CA97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4080455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063C7-4C8D-08A4-3B0B-D7CABC0B4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0F30C09-9F7E-2E86-FC1E-1480BDACD78A}"/>
              </a:ext>
            </a:extLst>
          </p:cNvPr>
          <p:cNvSpPr txBox="1"/>
          <p:nvPr/>
        </p:nvSpPr>
        <p:spPr>
          <a:xfrm>
            <a:off x="3657600" y="4050187"/>
            <a:ext cx="11353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cs typeface="Arimo" panose="020B0604020202020204" charset="0"/>
              </a:rPr>
              <a:t>Design Before write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cs typeface="Arimo" panose="020B0604020202020204" charset="0"/>
              </a:rPr>
              <a:t>Multiblock design for easier test bench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cs typeface="Arimo" panose="020B0604020202020204" charset="0"/>
              </a:rPr>
              <a:t>Draw block diagram in advance for group </a:t>
            </a:r>
            <a:r>
              <a:rPr lang="en-CA" altLang="zh-CN" sz="3200" dirty="0" err="1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cs typeface="Arimo" panose="020B0604020202020204" charset="0"/>
              </a:rPr>
              <a:t>coorperation</a:t>
            </a:r>
            <a:endParaRPr lang="en-CA" altLang="zh-CN" sz="3200" dirty="0">
              <a:solidFill>
                <a:schemeClr val="bg1">
                  <a:lumMod val="85000"/>
                </a:schemeClr>
              </a:solidFill>
              <a:latin typeface="Californian FB" panose="0207040306080B030204" pitchFamily="18" charset="0"/>
              <a:cs typeface="Arimo" panose="020B060402020202020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cs typeface="Arimo" panose="020B0604020202020204" charset="0"/>
              </a:rPr>
              <a:t>Use Branches in git to keep a working main file.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Californian FB" panose="0207040306080B030204" pitchFamily="18" charset="0"/>
              <a:cs typeface="Arimo" panose="020B0604020202020204" charset="0"/>
            </a:endParaRP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957BC976-55EC-7F5A-645B-4411C2D8B95A}"/>
              </a:ext>
            </a:extLst>
          </p:cNvPr>
          <p:cNvSpPr txBox="1"/>
          <p:nvPr/>
        </p:nvSpPr>
        <p:spPr>
          <a:xfrm>
            <a:off x="2860288" y="1334242"/>
            <a:ext cx="1467756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CA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Reflection</a:t>
            </a:r>
            <a:endParaRPr lang="en-US" sz="42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17931C5-DD28-D846-D412-8046606CA2B7}"/>
              </a:ext>
            </a:extLst>
          </p:cNvPr>
          <p:cNvSpPr/>
          <p:nvPr/>
        </p:nvSpPr>
        <p:spPr>
          <a:xfrm>
            <a:off x="2209800" y="1432540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D763876D-6E22-974E-9E53-A0D9DD025654}"/>
              </a:ext>
            </a:extLst>
          </p:cNvPr>
          <p:cNvSpPr txBox="1"/>
          <p:nvPr/>
        </p:nvSpPr>
        <p:spPr>
          <a:xfrm>
            <a:off x="2549850" y="8648700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altLang="zh-CN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329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27B41-AEDB-22F8-50CE-F15DF4F3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>
            <a:extLst>
              <a:ext uri="{FF2B5EF4-FFF2-40B4-BE49-F238E27FC236}">
                <a16:creationId xmlns:a16="http://schemas.microsoft.com/office/drawing/2014/main" id="{DEC30F35-BE1C-7C89-CADA-904372EEAE6F}"/>
              </a:ext>
            </a:extLst>
          </p:cNvPr>
          <p:cNvSpPr txBox="1"/>
          <p:nvPr/>
        </p:nvSpPr>
        <p:spPr>
          <a:xfrm>
            <a:off x="2860288" y="7429500"/>
            <a:ext cx="1467756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CA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Conclusion</a:t>
            </a:r>
            <a:endParaRPr lang="en-US" sz="42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FCD3BE51-090F-542F-81CA-E9A5EED2CA85}"/>
              </a:ext>
            </a:extLst>
          </p:cNvPr>
          <p:cNvSpPr/>
          <p:nvPr/>
        </p:nvSpPr>
        <p:spPr>
          <a:xfrm>
            <a:off x="2209800" y="7527798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514DA15E-3C64-2AFB-00ED-FF4FEF27B322}"/>
              </a:ext>
            </a:extLst>
          </p:cNvPr>
          <p:cNvSpPr txBox="1"/>
          <p:nvPr/>
        </p:nvSpPr>
        <p:spPr>
          <a:xfrm>
            <a:off x="2549850" y="8648700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CONCLUSION</a:t>
            </a:r>
          </a:p>
        </p:txBody>
      </p:sp>
      <p:pic>
        <p:nvPicPr>
          <p:cNvPr id="2050" name="Picture 2" descr="Recreating &quot;Snake&quot; using HTML5 Canvas and KineticJS">
            <a:extLst>
              <a:ext uri="{FF2B5EF4-FFF2-40B4-BE49-F238E27FC236}">
                <a16:creationId xmlns:a16="http://schemas.microsoft.com/office/drawing/2014/main" id="{46DBA8F5-8B8B-6845-07E9-43F54941B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57300"/>
            <a:ext cx="917222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401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FB130E1-403F-23E2-829F-E2F684B2EF10}"/>
              </a:ext>
            </a:extLst>
          </p:cNvPr>
          <p:cNvSpPr/>
          <p:nvPr/>
        </p:nvSpPr>
        <p:spPr>
          <a:xfrm>
            <a:off x="-80010" y="2"/>
            <a:ext cx="18448020" cy="10287000"/>
          </a:xfrm>
          <a:prstGeom prst="rect">
            <a:avLst/>
          </a:prstGeom>
          <a:solidFill>
            <a:srgbClr val="E7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700">
              <a:solidFill>
                <a:srgbClr val="E60012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-2133600" y="-1383506"/>
            <a:ext cx="13716000" cy="3581400"/>
          </a:xfrm>
        </p:spPr>
        <p:txBody>
          <a:bodyPr vert="horz" lIns="137160" tIns="68580" rIns="137160" bIns="68580" rtlCol="0" anchor="ctr">
            <a:noAutofit/>
          </a:bodyPr>
          <a:lstStyle/>
          <a:p>
            <a:r>
              <a:rPr lang="en-US" altLang="zh-CN" sz="14400" b="1" dirty="0">
                <a:solidFill>
                  <a:schemeClr val="bg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THE END</a:t>
            </a:r>
            <a:endParaRPr lang="zh-CN" altLang="en-US" sz="14400" b="1" dirty="0">
              <a:solidFill>
                <a:schemeClr val="bg2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标题 3"/>
          <p:cNvSpPr txBox="1">
            <a:spLocks/>
          </p:cNvSpPr>
          <p:nvPr/>
        </p:nvSpPr>
        <p:spPr>
          <a:xfrm>
            <a:off x="-2514099" y="1179222"/>
            <a:ext cx="18684542" cy="15488526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5850" b="1" dirty="0">
                <a:solidFill>
                  <a:schemeClr val="bg2"/>
                </a:solidFill>
                <a:latin typeface="RO Spritendo" panose="02000703000000000000" pitchFamily="50" charset="0"/>
                <a:cs typeface="Times New Roman" panose="02020603050405020304" pitchFamily="18" charset="0"/>
              </a:rPr>
              <a:t>END</a:t>
            </a:r>
            <a:endParaRPr lang="zh-CN" altLang="en-US" sz="35850" b="1" dirty="0">
              <a:solidFill>
                <a:schemeClr val="bg2"/>
              </a:solidFill>
              <a:latin typeface="RO Spritendo" panose="02000703000000000000" pitchFamily="50" charset="0"/>
              <a:cs typeface="Times New Roman" panose="02020603050405020304" pitchFamily="18" charset="0"/>
            </a:endParaRPr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4724401" y="-4207166"/>
            <a:ext cx="18684542" cy="15488526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5850" b="1" dirty="0">
                <a:solidFill>
                  <a:schemeClr val="bg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THE</a:t>
            </a:r>
            <a:endParaRPr lang="zh-CN" altLang="en-US" sz="35850" b="1" dirty="0">
              <a:solidFill>
                <a:schemeClr val="bg2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7E44A84B-2041-DD6C-B52E-EE3589922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183014" y="132849"/>
            <a:ext cx="5371203" cy="2483643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sz="225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realKarl.SCB@outlook.com</a:t>
            </a:r>
          </a:p>
          <a:p>
            <a:pPr algn="l">
              <a:lnSpc>
                <a:spcPct val="80000"/>
              </a:lnSpc>
            </a:pPr>
            <a:r>
              <a:rPr lang="en-US" altLang="zh-CN" sz="2250" dirty="0">
                <a:solidFill>
                  <a:schemeClr val="bg1"/>
                </a:solidFill>
                <a:latin typeface="Baskerville Old Face" panose="02020602080505020303" pitchFamily="18" charset="0"/>
              </a:rPr>
              <a:t>littlejun3004@gmail.com</a:t>
            </a:r>
            <a:endParaRPr lang="zh-CN" altLang="en-US" sz="225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37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13848">
            <a:off x="3888932" y="7880398"/>
            <a:ext cx="14187265" cy="0"/>
          </a:xfrm>
          <a:prstGeom prst="line">
            <a:avLst/>
          </a:prstGeom>
          <a:ln w="19050" cap="rnd">
            <a:solidFill>
              <a:srgbClr val="E5CA9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>
              <a:solidFill>
                <a:srgbClr val="E5CA97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276600" y="1105148"/>
            <a:ext cx="16858350" cy="527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CONTENTS</a:t>
            </a:r>
          </a:p>
        </p:txBody>
      </p:sp>
      <p:sp>
        <p:nvSpPr>
          <p:cNvPr id="7" name="Freeform 7"/>
          <p:cNvSpPr/>
          <p:nvPr/>
        </p:nvSpPr>
        <p:spPr>
          <a:xfrm>
            <a:off x="2514600" y="1040290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9"/>
          <p:cNvSpPr txBox="1"/>
          <p:nvPr/>
        </p:nvSpPr>
        <p:spPr>
          <a:xfrm>
            <a:off x="5724765" y="2911335"/>
            <a:ext cx="11277600" cy="4616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CA" sz="2800" b="1" dirty="0">
                <a:solidFill>
                  <a:srgbClr val="E5CA97"/>
                </a:solidFill>
                <a:latin typeface="Californian FB" panose="0207040306080B030204" pitchFamily="18" charset="0"/>
                <a:ea typeface="Arimo"/>
                <a:cs typeface="The Legend of Zelda NES" panose="00000400000000000000" pitchFamily="50" charset="0"/>
                <a:sym typeface="Arimo"/>
              </a:rPr>
              <a:t>Project Introduction</a:t>
            </a:r>
            <a:endParaRPr lang="en-US" sz="2800" b="1" dirty="0">
              <a:solidFill>
                <a:srgbClr val="E5CA97"/>
              </a:solidFill>
              <a:latin typeface="Californian FB" panose="0207040306080B030204" pitchFamily="18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19" name="AutoShape 3">
            <a:extLst>
              <a:ext uri="{FF2B5EF4-FFF2-40B4-BE49-F238E27FC236}">
                <a16:creationId xmlns:a16="http://schemas.microsoft.com/office/drawing/2014/main" id="{AAE742DA-B39B-F903-0C2B-2348EED9F3A9}"/>
              </a:ext>
            </a:extLst>
          </p:cNvPr>
          <p:cNvSpPr/>
          <p:nvPr/>
        </p:nvSpPr>
        <p:spPr>
          <a:xfrm rot="13848">
            <a:off x="3888932" y="4915900"/>
            <a:ext cx="14187265" cy="0"/>
          </a:xfrm>
          <a:prstGeom prst="line">
            <a:avLst/>
          </a:prstGeom>
          <a:ln w="19050" cap="rnd">
            <a:solidFill>
              <a:srgbClr val="E5CA9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>
              <a:solidFill>
                <a:srgbClr val="E5CA97"/>
              </a:solidFill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A31CDDDF-1892-FEA1-5FB0-0E08762C92E1}"/>
              </a:ext>
            </a:extLst>
          </p:cNvPr>
          <p:cNvSpPr txBox="1"/>
          <p:nvPr/>
        </p:nvSpPr>
        <p:spPr>
          <a:xfrm>
            <a:off x="5724765" y="4361445"/>
            <a:ext cx="11277600" cy="4616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CA" sz="2800" b="1" dirty="0">
                <a:solidFill>
                  <a:srgbClr val="E5CA97"/>
                </a:solidFill>
                <a:latin typeface="Californian FB" panose="0207040306080B030204" pitchFamily="18" charset="0"/>
                <a:ea typeface="Arimo"/>
                <a:cs typeface="The Legend of Zelda NES" panose="00000400000000000000" pitchFamily="50" charset="0"/>
                <a:sym typeface="Arimo"/>
              </a:rPr>
              <a:t>System Architecture</a:t>
            </a:r>
            <a:endParaRPr lang="en-US" sz="2800" b="1" dirty="0">
              <a:solidFill>
                <a:srgbClr val="E5CA97"/>
              </a:solidFill>
              <a:latin typeface="Californian FB" panose="0207040306080B030204" pitchFamily="18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21" name="AutoShape 3">
            <a:extLst>
              <a:ext uri="{FF2B5EF4-FFF2-40B4-BE49-F238E27FC236}">
                <a16:creationId xmlns:a16="http://schemas.microsoft.com/office/drawing/2014/main" id="{529964FA-D370-8FCC-969E-332B2C4A41D7}"/>
              </a:ext>
            </a:extLst>
          </p:cNvPr>
          <p:cNvSpPr/>
          <p:nvPr/>
        </p:nvSpPr>
        <p:spPr>
          <a:xfrm rot="13848">
            <a:off x="3888932" y="6427249"/>
            <a:ext cx="14187265" cy="0"/>
          </a:xfrm>
          <a:prstGeom prst="line">
            <a:avLst/>
          </a:prstGeom>
          <a:ln w="19050" cap="rnd">
            <a:solidFill>
              <a:srgbClr val="E5CA9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>
              <a:solidFill>
                <a:srgbClr val="E5CA97"/>
              </a:solidFill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D973AE32-6845-7650-4EF1-731E06802675}"/>
              </a:ext>
            </a:extLst>
          </p:cNvPr>
          <p:cNvSpPr txBox="1"/>
          <p:nvPr/>
        </p:nvSpPr>
        <p:spPr>
          <a:xfrm>
            <a:off x="5724765" y="5864728"/>
            <a:ext cx="11277600" cy="4616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CA" sz="2800" b="1" dirty="0">
                <a:solidFill>
                  <a:srgbClr val="E5CA97"/>
                </a:solidFill>
                <a:latin typeface="Californian FB" panose="0207040306080B030204" pitchFamily="18" charset="0"/>
                <a:ea typeface="Arimo"/>
                <a:cs typeface="The Legend of Zelda NES" panose="00000400000000000000" pitchFamily="50" charset="0"/>
                <a:sym typeface="Arimo"/>
              </a:rPr>
              <a:t>Demonstration</a:t>
            </a:r>
            <a:endParaRPr lang="en-US" sz="2800" b="1" dirty="0">
              <a:solidFill>
                <a:srgbClr val="E5CA97"/>
              </a:solidFill>
              <a:latin typeface="Californian FB" panose="0207040306080B030204" pitchFamily="18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23" name="AutoShape 3">
            <a:extLst>
              <a:ext uri="{FF2B5EF4-FFF2-40B4-BE49-F238E27FC236}">
                <a16:creationId xmlns:a16="http://schemas.microsoft.com/office/drawing/2014/main" id="{9BA66253-9555-FEA2-8EE1-9DCCC3B0A72D}"/>
              </a:ext>
            </a:extLst>
          </p:cNvPr>
          <p:cNvSpPr/>
          <p:nvPr/>
        </p:nvSpPr>
        <p:spPr>
          <a:xfrm rot="13848">
            <a:off x="3888932" y="3495675"/>
            <a:ext cx="14187265" cy="0"/>
          </a:xfrm>
          <a:prstGeom prst="line">
            <a:avLst/>
          </a:prstGeom>
          <a:ln w="19050" cap="rnd">
            <a:solidFill>
              <a:srgbClr val="E5CA9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>
              <a:solidFill>
                <a:srgbClr val="E5CA97"/>
              </a:solidFill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7212B822-0BA3-3583-3608-6F29D53CCECB}"/>
              </a:ext>
            </a:extLst>
          </p:cNvPr>
          <p:cNvSpPr txBox="1"/>
          <p:nvPr/>
        </p:nvSpPr>
        <p:spPr>
          <a:xfrm>
            <a:off x="5724765" y="7390222"/>
            <a:ext cx="11277600" cy="46160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CA" sz="2800" b="1" dirty="0">
                <a:solidFill>
                  <a:srgbClr val="E5CA97"/>
                </a:solidFill>
                <a:latin typeface="Californian FB" panose="0207040306080B030204" pitchFamily="18" charset="0"/>
                <a:ea typeface="Arimo"/>
                <a:cs typeface="The Legend of Zelda NES" panose="00000400000000000000" pitchFamily="50" charset="0"/>
                <a:sym typeface="Arimo"/>
              </a:rPr>
              <a:t>Discussion &amp; Conclusion</a:t>
            </a:r>
            <a:endParaRPr lang="en-US" sz="2800" b="1" dirty="0">
              <a:solidFill>
                <a:srgbClr val="E5CA97"/>
              </a:solidFill>
              <a:latin typeface="Californian FB" panose="0207040306080B030204" pitchFamily="18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B4FCA39B-E052-C197-D645-8240609A7C72}"/>
              </a:ext>
            </a:extLst>
          </p:cNvPr>
          <p:cNvSpPr txBox="1"/>
          <p:nvPr/>
        </p:nvSpPr>
        <p:spPr>
          <a:xfrm>
            <a:off x="2479289" y="2913966"/>
            <a:ext cx="2819400" cy="55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5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00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D2217DB9-BCD5-DE41-91E6-03E07DF96009}"/>
              </a:ext>
            </a:extLst>
          </p:cNvPr>
          <p:cNvSpPr txBox="1"/>
          <p:nvPr/>
        </p:nvSpPr>
        <p:spPr>
          <a:xfrm>
            <a:off x="2479289" y="4293307"/>
            <a:ext cx="2819400" cy="55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5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01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F467BFF5-1827-3CCC-F639-9DFE274001D9}"/>
              </a:ext>
            </a:extLst>
          </p:cNvPr>
          <p:cNvSpPr txBox="1"/>
          <p:nvPr/>
        </p:nvSpPr>
        <p:spPr>
          <a:xfrm>
            <a:off x="2479289" y="5782629"/>
            <a:ext cx="2819400" cy="55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5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02</a:t>
            </a:r>
          </a:p>
        </p:txBody>
      </p:sp>
      <p:sp>
        <p:nvSpPr>
          <p:cNvPr id="28" name="TextBox 6">
            <a:extLst>
              <a:ext uri="{FF2B5EF4-FFF2-40B4-BE49-F238E27FC236}">
                <a16:creationId xmlns:a16="http://schemas.microsoft.com/office/drawing/2014/main" id="{DEE1FB45-13B5-9A22-ED22-273DD9D5201D}"/>
              </a:ext>
            </a:extLst>
          </p:cNvPr>
          <p:cNvSpPr txBox="1"/>
          <p:nvPr/>
        </p:nvSpPr>
        <p:spPr>
          <a:xfrm>
            <a:off x="2479289" y="7271951"/>
            <a:ext cx="2819400" cy="55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5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1">
            <a:extLst>
              <a:ext uri="{FF2B5EF4-FFF2-40B4-BE49-F238E27FC236}">
                <a16:creationId xmlns:a16="http://schemas.microsoft.com/office/drawing/2014/main" id="{81146DF1-E96C-5E9E-003C-3599C996A245}"/>
              </a:ext>
            </a:extLst>
          </p:cNvPr>
          <p:cNvGrpSpPr/>
          <p:nvPr/>
        </p:nvGrpSpPr>
        <p:grpSpPr>
          <a:xfrm>
            <a:off x="-721521" y="8572500"/>
            <a:ext cx="19731041" cy="1283613"/>
            <a:chOff x="-38819" y="653607"/>
            <a:chExt cx="6134824" cy="2029363"/>
          </a:xfrm>
        </p:grpSpPr>
        <p:sp>
          <p:nvSpPr>
            <p:cNvPr id="14" name="矩形 5">
              <a:extLst>
                <a:ext uri="{FF2B5EF4-FFF2-40B4-BE49-F238E27FC236}">
                  <a16:creationId xmlns:a16="http://schemas.microsoft.com/office/drawing/2014/main" id="{6EC843DF-8E18-926A-38E0-8AF61E2A9B65}"/>
                </a:ext>
              </a:extLst>
            </p:cNvPr>
            <p:cNvSpPr/>
            <p:nvPr/>
          </p:nvSpPr>
          <p:spPr>
            <a:xfrm rot="5400000">
              <a:off x="2656289" y="-2041500"/>
              <a:ext cx="744605" cy="6134819"/>
            </a:xfrm>
            <a:prstGeom prst="rect">
              <a:avLst/>
            </a:prstGeom>
            <a:solidFill>
              <a:srgbClr val="F0C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矩形 6">
              <a:extLst>
                <a:ext uri="{FF2B5EF4-FFF2-40B4-BE49-F238E27FC236}">
                  <a16:creationId xmlns:a16="http://schemas.microsoft.com/office/drawing/2014/main" id="{DC1F03CC-84A4-5894-68F4-B54E957058CA}"/>
                </a:ext>
              </a:extLst>
            </p:cNvPr>
            <p:cNvSpPr/>
            <p:nvPr/>
          </p:nvSpPr>
          <p:spPr>
            <a:xfrm rot="5400000">
              <a:off x="2656288" y="-1744301"/>
              <a:ext cx="744606" cy="6134819"/>
            </a:xfrm>
            <a:prstGeom prst="rect">
              <a:avLst/>
            </a:prstGeom>
            <a:solidFill>
              <a:srgbClr val="F27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矩形 7">
              <a:extLst>
                <a:ext uri="{FF2B5EF4-FFF2-40B4-BE49-F238E27FC236}">
                  <a16:creationId xmlns:a16="http://schemas.microsoft.com/office/drawing/2014/main" id="{9F327E25-11A8-29A5-DA22-5364E9C4FA34}"/>
                </a:ext>
              </a:extLst>
            </p:cNvPr>
            <p:cNvSpPr/>
            <p:nvPr/>
          </p:nvSpPr>
          <p:spPr>
            <a:xfrm rot="5400000">
              <a:off x="2656288" y="-1280653"/>
              <a:ext cx="744606" cy="6134819"/>
            </a:xfrm>
            <a:prstGeom prst="rect">
              <a:avLst/>
            </a:prstGeom>
            <a:solidFill>
              <a:srgbClr val="DA1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矩形 8">
              <a:extLst>
                <a:ext uri="{FF2B5EF4-FFF2-40B4-BE49-F238E27FC236}">
                  <a16:creationId xmlns:a16="http://schemas.microsoft.com/office/drawing/2014/main" id="{331342A1-A4E2-5DC9-A6D1-7A01CDAA1C3F}"/>
                </a:ext>
              </a:extLst>
            </p:cNvPr>
            <p:cNvSpPr/>
            <p:nvPr/>
          </p:nvSpPr>
          <p:spPr>
            <a:xfrm rot="5400000">
              <a:off x="2656293" y="-756743"/>
              <a:ext cx="744606" cy="6134819"/>
            </a:xfrm>
            <a:prstGeom prst="rect">
              <a:avLst/>
            </a:prstGeom>
            <a:solidFill>
              <a:srgbClr val="7B1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080570" y="6163645"/>
            <a:ext cx="3657600" cy="1875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CA" sz="20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1</a:t>
            </a:r>
            <a:endParaRPr lang="en-US" sz="200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60825" y="2823838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49830" y="3980731"/>
            <a:ext cx="1318834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E5CA97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_______________________________________________________________________________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33600" y="2628900"/>
            <a:ext cx="14173200" cy="5688750"/>
            <a:chOff x="0" y="0"/>
            <a:chExt cx="16001000" cy="7585000"/>
          </a:xfrm>
          <a:solidFill>
            <a:srgbClr val="E5CA97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16000985" cy="7584948"/>
            </a:xfrm>
            <a:custGeom>
              <a:avLst/>
              <a:gdLst/>
              <a:ahLst/>
              <a:cxnLst/>
              <a:rect l="l" t="t" r="r" b="b"/>
              <a:pathLst>
                <a:path w="16000985" h="7584948">
                  <a:moveTo>
                    <a:pt x="38100" y="0"/>
                  </a:moveTo>
                  <a:lnTo>
                    <a:pt x="15962885" y="0"/>
                  </a:lnTo>
                  <a:cubicBezTo>
                    <a:pt x="15983967" y="0"/>
                    <a:pt x="16000985" y="17018"/>
                    <a:pt x="16000985" y="38100"/>
                  </a:cubicBezTo>
                  <a:lnTo>
                    <a:pt x="16000985" y="7546848"/>
                  </a:lnTo>
                  <a:cubicBezTo>
                    <a:pt x="16000985" y="7567930"/>
                    <a:pt x="15983967" y="7584948"/>
                    <a:pt x="15962885" y="7584948"/>
                  </a:cubicBezTo>
                  <a:lnTo>
                    <a:pt x="38100" y="7584948"/>
                  </a:lnTo>
                  <a:cubicBezTo>
                    <a:pt x="17018" y="7584948"/>
                    <a:pt x="0" y="7567930"/>
                    <a:pt x="0" y="7546848"/>
                  </a:cubicBezTo>
                  <a:lnTo>
                    <a:pt x="0" y="38100"/>
                  </a:lnTo>
                  <a:cubicBezTo>
                    <a:pt x="0" y="17018"/>
                    <a:pt x="17018" y="0"/>
                    <a:pt x="38100" y="0"/>
                  </a:cubicBezTo>
                  <a:moveTo>
                    <a:pt x="38100" y="76200"/>
                  </a:moveTo>
                  <a:lnTo>
                    <a:pt x="38100" y="38100"/>
                  </a:lnTo>
                  <a:lnTo>
                    <a:pt x="76200" y="38100"/>
                  </a:lnTo>
                  <a:lnTo>
                    <a:pt x="76200" y="7546848"/>
                  </a:lnTo>
                  <a:lnTo>
                    <a:pt x="38100" y="7546848"/>
                  </a:lnTo>
                  <a:lnTo>
                    <a:pt x="38100" y="7508748"/>
                  </a:lnTo>
                  <a:lnTo>
                    <a:pt x="15962885" y="7508748"/>
                  </a:lnTo>
                  <a:lnTo>
                    <a:pt x="15962885" y="7546848"/>
                  </a:lnTo>
                  <a:lnTo>
                    <a:pt x="15924785" y="7546848"/>
                  </a:lnTo>
                  <a:lnTo>
                    <a:pt x="15924785" y="38100"/>
                  </a:lnTo>
                  <a:lnTo>
                    <a:pt x="15962885" y="38100"/>
                  </a:lnTo>
                  <a:lnTo>
                    <a:pt x="15962885" y="76200"/>
                  </a:lnTo>
                  <a:lnTo>
                    <a:pt x="38100" y="762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CN" altLang="en-US">
                <a:solidFill>
                  <a:srgbClr val="E5CA97"/>
                </a:solidFill>
              </a:endParaRP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860288" y="1334242"/>
            <a:ext cx="1467756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CA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I</a:t>
            </a:r>
            <a:r>
              <a:rPr lang="en-US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43600" y="3314700"/>
            <a:ext cx="5950350" cy="4385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dvent Pro Medium"/>
                <a:cs typeface="Advent Pro Medium"/>
                <a:sym typeface="Advent Pro Medium"/>
              </a:rPr>
              <a:t>Snake Game is a classic action game</a:t>
            </a:r>
          </a:p>
          <a:p>
            <a:pPr algn="ctr">
              <a:lnSpc>
                <a:spcPts val="3840"/>
              </a:lnSpc>
            </a:pPr>
            <a:endParaRPr lang="en-US" sz="3200" b="1" dirty="0">
              <a:solidFill>
                <a:schemeClr val="bg1">
                  <a:lumMod val="85000"/>
                </a:schemeClr>
              </a:solidFill>
              <a:latin typeface="Californian FB" panose="0207040306080B030204" pitchFamily="18" charset="0"/>
              <a:ea typeface="Advent Pro Medium"/>
              <a:cs typeface="Advent Pro Medium"/>
              <a:sym typeface="Advent Pro Medium"/>
            </a:endParaRPr>
          </a:p>
          <a:p>
            <a:pPr algn="ctr">
              <a:lnSpc>
                <a:spcPts val="3840"/>
              </a:lnSpc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dvent Pro Medium"/>
                <a:cs typeface="Advent Pro Medium"/>
                <a:sym typeface="Advent Pro Medium"/>
              </a:rPr>
              <a:t>The goal of the game is to eat apples as many as possible within the survival time</a:t>
            </a:r>
          </a:p>
          <a:p>
            <a:pPr algn="ctr">
              <a:lnSpc>
                <a:spcPts val="3840"/>
              </a:lnSpc>
            </a:pPr>
            <a:endParaRPr lang="en-US" sz="3200" b="1" dirty="0">
              <a:solidFill>
                <a:schemeClr val="bg1">
                  <a:lumMod val="85000"/>
                </a:schemeClr>
              </a:solidFill>
              <a:latin typeface="Californian FB" panose="0207040306080B030204" pitchFamily="18" charset="0"/>
              <a:ea typeface="Advent Pro Medium"/>
              <a:cs typeface="Advent Pro Medium"/>
              <a:sym typeface="Advent Pro Medium"/>
            </a:endParaRPr>
          </a:p>
          <a:p>
            <a:pPr algn="ctr">
              <a:lnSpc>
                <a:spcPts val="3840"/>
              </a:lnSpc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dvent Pro Medium"/>
                <a:cs typeface="Advent Pro Medium"/>
                <a:sym typeface="Advent Pro Medium"/>
              </a:rPr>
              <a:t>The apples will appear randomly in different position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2209800" y="1432540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8"/>
          <p:cNvGrpSpPr/>
          <p:nvPr/>
        </p:nvGrpSpPr>
        <p:grpSpPr>
          <a:xfrm>
            <a:off x="3563450" y="3478250"/>
            <a:ext cx="324000" cy="280200"/>
            <a:chOff x="0" y="0"/>
            <a:chExt cx="432000" cy="373600"/>
          </a:xfrm>
          <a:solidFill>
            <a:srgbClr val="E5CA97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432054" cy="373634"/>
            </a:xfrm>
            <a:custGeom>
              <a:avLst/>
              <a:gdLst/>
              <a:ahLst/>
              <a:cxnLst/>
              <a:rect l="l" t="t" r="r" b="b"/>
              <a:pathLst>
                <a:path w="432054" h="373634">
                  <a:moveTo>
                    <a:pt x="0" y="373634"/>
                  </a:moveTo>
                  <a:lnTo>
                    <a:pt x="216027" y="0"/>
                  </a:lnTo>
                  <a:lnTo>
                    <a:pt x="432054" y="373634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8D87B4CF-A920-CAF8-A99D-09E92950E3F1}"/>
              </a:ext>
            </a:extLst>
          </p:cNvPr>
          <p:cNvGrpSpPr/>
          <p:nvPr/>
        </p:nvGrpSpPr>
        <p:grpSpPr>
          <a:xfrm>
            <a:off x="3563491" y="4327626"/>
            <a:ext cx="324000" cy="280200"/>
            <a:chOff x="0" y="0"/>
            <a:chExt cx="432000" cy="373600"/>
          </a:xfrm>
          <a:solidFill>
            <a:srgbClr val="E5CA97"/>
          </a:solidFill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47755210-98D7-C4E6-145F-37EE4E3E41F4}"/>
                </a:ext>
              </a:extLst>
            </p:cNvPr>
            <p:cNvSpPr/>
            <p:nvPr/>
          </p:nvSpPr>
          <p:spPr>
            <a:xfrm>
              <a:off x="0" y="0"/>
              <a:ext cx="432054" cy="373634"/>
            </a:xfrm>
            <a:custGeom>
              <a:avLst/>
              <a:gdLst/>
              <a:ahLst/>
              <a:cxnLst/>
              <a:rect l="l" t="t" r="r" b="b"/>
              <a:pathLst>
                <a:path w="432054" h="373634">
                  <a:moveTo>
                    <a:pt x="0" y="373634"/>
                  </a:moveTo>
                  <a:lnTo>
                    <a:pt x="216027" y="0"/>
                  </a:lnTo>
                  <a:lnTo>
                    <a:pt x="432054" y="373634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ED957B99-E8B7-F7BD-984B-944BDCA42180}"/>
              </a:ext>
            </a:extLst>
          </p:cNvPr>
          <p:cNvGrpSpPr/>
          <p:nvPr/>
        </p:nvGrpSpPr>
        <p:grpSpPr>
          <a:xfrm>
            <a:off x="3563491" y="6306578"/>
            <a:ext cx="324000" cy="280200"/>
            <a:chOff x="0" y="0"/>
            <a:chExt cx="432000" cy="373600"/>
          </a:xfrm>
          <a:solidFill>
            <a:srgbClr val="E5CA97"/>
          </a:solidFill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FB0FD20-1817-7849-641C-FC487B8713DE}"/>
                </a:ext>
              </a:extLst>
            </p:cNvPr>
            <p:cNvSpPr/>
            <p:nvPr/>
          </p:nvSpPr>
          <p:spPr>
            <a:xfrm>
              <a:off x="0" y="0"/>
              <a:ext cx="432054" cy="373634"/>
            </a:xfrm>
            <a:custGeom>
              <a:avLst/>
              <a:gdLst/>
              <a:ahLst/>
              <a:cxnLst/>
              <a:rect l="l" t="t" r="r" b="b"/>
              <a:pathLst>
                <a:path w="432054" h="373634">
                  <a:moveTo>
                    <a:pt x="0" y="373634"/>
                  </a:moveTo>
                  <a:lnTo>
                    <a:pt x="216027" y="0"/>
                  </a:lnTo>
                  <a:lnTo>
                    <a:pt x="432054" y="373634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TextBox 6">
            <a:extLst>
              <a:ext uri="{FF2B5EF4-FFF2-40B4-BE49-F238E27FC236}">
                <a16:creationId xmlns:a16="http://schemas.microsoft.com/office/drawing/2014/main" id="{BDCD1033-8E11-81FF-0FEB-8E588084E66E}"/>
              </a:ext>
            </a:extLst>
          </p:cNvPr>
          <p:cNvSpPr txBox="1"/>
          <p:nvPr/>
        </p:nvSpPr>
        <p:spPr>
          <a:xfrm>
            <a:off x="2549850" y="8648700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4141DA6-7D38-1043-B9F8-5048DC54AACF}"/>
              </a:ext>
            </a:extLst>
          </p:cNvPr>
          <p:cNvSpPr txBox="1"/>
          <p:nvPr/>
        </p:nvSpPr>
        <p:spPr>
          <a:xfrm>
            <a:off x="3467100" y="3619500"/>
            <a:ext cx="113538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Tile based renderer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Unique Snake appearance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Snake increases length by eating apples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Key debounced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Using HDMI as output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Time and Score display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The Legend of Zelda NES fonts  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Californian FB" panose="0207040306080B030204" pitchFamily="18" charset="0"/>
              <a:cs typeface="Arimo" panose="020B0604020202020204" charset="0"/>
            </a:endParaRP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2AC6F0A3-DC65-F0FF-011E-49394F3AE9B7}"/>
              </a:ext>
            </a:extLst>
          </p:cNvPr>
          <p:cNvSpPr txBox="1"/>
          <p:nvPr/>
        </p:nvSpPr>
        <p:spPr>
          <a:xfrm>
            <a:off x="2860288" y="1334242"/>
            <a:ext cx="1467756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CA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Feature</a:t>
            </a:r>
            <a:endParaRPr lang="en-US" sz="42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B7FB1135-1101-A2CC-6565-F380CEEC00C4}"/>
              </a:ext>
            </a:extLst>
          </p:cNvPr>
          <p:cNvSpPr/>
          <p:nvPr/>
        </p:nvSpPr>
        <p:spPr>
          <a:xfrm>
            <a:off x="2209800" y="1432540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85F71C4F-9F35-CB6F-06E5-1042BFD79DBB}"/>
              </a:ext>
            </a:extLst>
          </p:cNvPr>
          <p:cNvSpPr txBox="1"/>
          <p:nvPr/>
        </p:nvSpPr>
        <p:spPr>
          <a:xfrm>
            <a:off x="2549850" y="8648700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Introduction</a:t>
            </a:r>
          </a:p>
        </p:txBody>
      </p:sp>
      <p:pic>
        <p:nvPicPr>
          <p:cNvPr id="23" name="Picture 22" descr="A pixelated cartoon of a child&#10;&#10;Description automatically generated">
            <a:extLst>
              <a:ext uri="{FF2B5EF4-FFF2-40B4-BE49-F238E27FC236}">
                <a16:creationId xmlns:a16="http://schemas.microsoft.com/office/drawing/2014/main" id="{D848A22D-DA3E-18CD-7ED0-32356C062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62" y="2204740"/>
            <a:ext cx="1143000" cy="1143000"/>
          </a:xfrm>
          <a:prstGeom prst="rect">
            <a:avLst/>
          </a:prstGeom>
        </p:spPr>
      </p:pic>
      <p:pic>
        <p:nvPicPr>
          <p:cNvPr id="25" name="Picture 24" descr="A pixelated cartoon of a child&#10;&#10;Description automatically generated">
            <a:extLst>
              <a:ext uri="{FF2B5EF4-FFF2-40B4-BE49-F238E27FC236}">
                <a16:creationId xmlns:a16="http://schemas.microsoft.com/office/drawing/2014/main" id="{6862B519-C87D-8235-DC5A-98783FD0B3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1" y="2204741"/>
            <a:ext cx="1143000" cy="1143000"/>
          </a:xfrm>
          <a:prstGeom prst="rect">
            <a:avLst/>
          </a:prstGeom>
        </p:spPr>
      </p:pic>
      <p:pic>
        <p:nvPicPr>
          <p:cNvPr id="27" name="Picture 26" descr="A pixelated cartoon of a child&#10;&#10;Description automatically generated">
            <a:extLst>
              <a:ext uri="{FF2B5EF4-FFF2-40B4-BE49-F238E27FC236}">
                <a16:creationId xmlns:a16="http://schemas.microsoft.com/office/drawing/2014/main" id="{610802F0-B2B0-1211-C139-4318566E26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40" y="2204740"/>
            <a:ext cx="1143000" cy="1143000"/>
          </a:xfrm>
          <a:prstGeom prst="rect">
            <a:avLst/>
          </a:prstGeom>
        </p:spPr>
      </p:pic>
      <p:pic>
        <p:nvPicPr>
          <p:cNvPr id="28" name="Picture 27" descr="A pixelated cartoon of a child&#10;&#10;Description automatically generated">
            <a:extLst>
              <a:ext uri="{FF2B5EF4-FFF2-40B4-BE49-F238E27FC236}">
                <a16:creationId xmlns:a16="http://schemas.microsoft.com/office/drawing/2014/main" id="{B3DADB21-0E3E-06CC-D8D7-FE15166F8D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079" y="2225971"/>
            <a:ext cx="1143000" cy="1143000"/>
          </a:xfrm>
          <a:prstGeom prst="rect">
            <a:avLst/>
          </a:prstGeom>
        </p:spPr>
      </p:pic>
      <p:pic>
        <p:nvPicPr>
          <p:cNvPr id="29" name="Picture 28" descr="A pixelated cartoon of a child&#10;&#10;Description automatically generated">
            <a:extLst>
              <a:ext uri="{FF2B5EF4-FFF2-40B4-BE49-F238E27FC236}">
                <a16:creationId xmlns:a16="http://schemas.microsoft.com/office/drawing/2014/main" id="{F0D91792-2A49-1B4E-FD09-1CB6EAB676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9518" y="2204740"/>
            <a:ext cx="11430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107F1-D0D7-1B8B-783B-1AE4087F4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1">
            <a:extLst>
              <a:ext uri="{FF2B5EF4-FFF2-40B4-BE49-F238E27FC236}">
                <a16:creationId xmlns:a16="http://schemas.microsoft.com/office/drawing/2014/main" id="{7AE7A4ED-9078-F3EA-D337-6E3B2E174426}"/>
              </a:ext>
            </a:extLst>
          </p:cNvPr>
          <p:cNvGrpSpPr/>
          <p:nvPr/>
        </p:nvGrpSpPr>
        <p:grpSpPr>
          <a:xfrm>
            <a:off x="-721521" y="8572500"/>
            <a:ext cx="19731041" cy="1283613"/>
            <a:chOff x="-38819" y="653607"/>
            <a:chExt cx="6134824" cy="2029363"/>
          </a:xfrm>
        </p:grpSpPr>
        <p:sp>
          <p:nvSpPr>
            <p:cNvPr id="14" name="矩形 5">
              <a:extLst>
                <a:ext uri="{FF2B5EF4-FFF2-40B4-BE49-F238E27FC236}">
                  <a16:creationId xmlns:a16="http://schemas.microsoft.com/office/drawing/2014/main" id="{5B2D698E-FC4F-70C7-FF7B-8C74EC2ACD82}"/>
                </a:ext>
              </a:extLst>
            </p:cNvPr>
            <p:cNvSpPr/>
            <p:nvPr/>
          </p:nvSpPr>
          <p:spPr>
            <a:xfrm rot="5400000">
              <a:off x="2656289" y="-2041500"/>
              <a:ext cx="744605" cy="6134819"/>
            </a:xfrm>
            <a:prstGeom prst="rect">
              <a:avLst/>
            </a:prstGeom>
            <a:solidFill>
              <a:srgbClr val="F0CF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矩形 6">
              <a:extLst>
                <a:ext uri="{FF2B5EF4-FFF2-40B4-BE49-F238E27FC236}">
                  <a16:creationId xmlns:a16="http://schemas.microsoft.com/office/drawing/2014/main" id="{77359679-40D2-329D-6B62-E85D0B03F6EF}"/>
                </a:ext>
              </a:extLst>
            </p:cNvPr>
            <p:cNvSpPr/>
            <p:nvPr/>
          </p:nvSpPr>
          <p:spPr>
            <a:xfrm rot="5400000">
              <a:off x="2656288" y="-1744301"/>
              <a:ext cx="744606" cy="6134819"/>
            </a:xfrm>
            <a:prstGeom prst="rect">
              <a:avLst/>
            </a:prstGeom>
            <a:solidFill>
              <a:srgbClr val="F27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矩形 7">
              <a:extLst>
                <a:ext uri="{FF2B5EF4-FFF2-40B4-BE49-F238E27FC236}">
                  <a16:creationId xmlns:a16="http://schemas.microsoft.com/office/drawing/2014/main" id="{984EB6B8-8695-7A0E-D267-2195BED59910}"/>
                </a:ext>
              </a:extLst>
            </p:cNvPr>
            <p:cNvSpPr/>
            <p:nvPr/>
          </p:nvSpPr>
          <p:spPr>
            <a:xfrm rot="5400000">
              <a:off x="2656288" y="-1280653"/>
              <a:ext cx="744606" cy="6134819"/>
            </a:xfrm>
            <a:prstGeom prst="rect">
              <a:avLst/>
            </a:prstGeom>
            <a:solidFill>
              <a:srgbClr val="DA1F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7" name="矩形 8">
              <a:extLst>
                <a:ext uri="{FF2B5EF4-FFF2-40B4-BE49-F238E27FC236}">
                  <a16:creationId xmlns:a16="http://schemas.microsoft.com/office/drawing/2014/main" id="{6088F2D0-9D18-ED30-6B31-A7E32BD1AC6A}"/>
                </a:ext>
              </a:extLst>
            </p:cNvPr>
            <p:cNvSpPr/>
            <p:nvPr/>
          </p:nvSpPr>
          <p:spPr>
            <a:xfrm rot="5400000">
              <a:off x="2656293" y="-756743"/>
              <a:ext cx="744606" cy="6134819"/>
            </a:xfrm>
            <a:prstGeom prst="rect">
              <a:avLst/>
            </a:prstGeom>
            <a:solidFill>
              <a:srgbClr val="7B1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zh-CN" altLang="en-US" sz="270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E5CD9B3A-F9DF-4FC0-CE43-027EA3CEF282}"/>
              </a:ext>
            </a:extLst>
          </p:cNvPr>
          <p:cNvSpPr txBox="1"/>
          <p:nvPr/>
        </p:nvSpPr>
        <p:spPr>
          <a:xfrm>
            <a:off x="12080570" y="6163645"/>
            <a:ext cx="3657600" cy="1875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CA" sz="20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2</a:t>
            </a:r>
            <a:endParaRPr lang="en-US" sz="200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96CC7D0-E728-2A30-A528-9A2A7CA2EB83}"/>
              </a:ext>
            </a:extLst>
          </p:cNvPr>
          <p:cNvSpPr txBox="1"/>
          <p:nvPr/>
        </p:nvSpPr>
        <p:spPr>
          <a:xfrm>
            <a:off x="2760825" y="2823838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Architecture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09CEC69-3653-0BEB-BCB8-C6EA38C6230C}"/>
              </a:ext>
            </a:extLst>
          </p:cNvPr>
          <p:cNvSpPr txBox="1"/>
          <p:nvPr/>
        </p:nvSpPr>
        <p:spPr>
          <a:xfrm>
            <a:off x="2549830" y="3980731"/>
            <a:ext cx="1318834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 dirty="0">
                <a:solidFill>
                  <a:srgbClr val="E5CA97"/>
                </a:solidFill>
                <a:latin typeface="Advent Pro Medium"/>
                <a:ea typeface="Advent Pro Medium"/>
                <a:cs typeface="Advent Pro Medium"/>
                <a:sym typeface="Advent Pro Medium"/>
              </a:rPr>
              <a:t>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33288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3B516-4124-73D5-8852-2FC4D5596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>
            <a:extLst>
              <a:ext uri="{FF2B5EF4-FFF2-40B4-BE49-F238E27FC236}">
                <a16:creationId xmlns:a16="http://schemas.microsoft.com/office/drawing/2014/main" id="{93F3951E-D68A-EB61-A705-1F0DB84A7F73}"/>
              </a:ext>
            </a:extLst>
          </p:cNvPr>
          <p:cNvSpPr txBox="1"/>
          <p:nvPr/>
        </p:nvSpPr>
        <p:spPr>
          <a:xfrm>
            <a:off x="2860288" y="1334242"/>
            <a:ext cx="1467756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CA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OVERVIEW</a:t>
            </a:r>
            <a:endParaRPr lang="en-US" sz="42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5D6956A-9AC8-ECB1-2018-FB8B7A67DBA6}"/>
              </a:ext>
            </a:extLst>
          </p:cNvPr>
          <p:cNvSpPr/>
          <p:nvPr/>
        </p:nvSpPr>
        <p:spPr>
          <a:xfrm>
            <a:off x="2209800" y="1432540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C833CC20-7917-3300-BD1D-5ED36CC4A007}"/>
              </a:ext>
            </a:extLst>
          </p:cNvPr>
          <p:cNvSpPr txBox="1"/>
          <p:nvPr/>
        </p:nvSpPr>
        <p:spPr>
          <a:xfrm>
            <a:off x="2549850" y="8648700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3B917B-F6D8-A43B-E3C4-F6A3E3FD346A}"/>
              </a:ext>
            </a:extLst>
          </p:cNvPr>
          <p:cNvSpPr txBox="1"/>
          <p:nvPr/>
        </p:nvSpPr>
        <p:spPr>
          <a:xfrm>
            <a:off x="2971800" y="6822331"/>
            <a:ext cx="113538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Cartridge system: game logic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Control system: control Input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Visual</a:t>
            </a: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latin typeface="Californian FB" panose="0207040306080B030204" pitchFamily="18" charset="0"/>
                <a:ea typeface="Arimo" panose="020B0604020202020204" charset="0"/>
                <a:cs typeface="Arimo" panose="020B0604020202020204" charset="0"/>
              </a:rPr>
              <a:t>system: render pixel and output to port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3200" dirty="0">
              <a:solidFill>
                <a:schemeClr val="bg1">
                  <a:lumMod val="85000"/>
                </a:schemeClr>
              </a:solidFill>
              <a:latin typeface="Californian FB" panose="0207040306080B030204" pitchFamily="18" charset="0"/>
              <a:ea typeface="Arimo" panose="020B0604020202020204" charset="0"/>
              <a:cs typeface="Arimo" panose="020B0604020202020204" charset="0"/>
            </a:endParaRPr>
          </a:p>
        </p:txBody>
      </p:sp>
      <p:pic>
        <p:nvPicPr>
          <p:cNvPr id="4" name="Picture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F26C4CC3-22DF-C352-1DDF-C590B0C3E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08"/>
          <a:stretch/>
        </p:blipFill>
        <p:spPr>
          <a:xfrm>
            <a:off x="4208625" y="2048016"/>
            <a:ext cx="9448800" cy="477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8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0F3EE-BD97-A064-AC12-C207CBDC2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>
            <a:extLst>
              <a:ext uri="{FF2B5EF4-FFF2-40B4-BE49-F238E27FC236}">
                <a16:creationId xmlns:a16="http://schemas.microsoft.com/office/drawing/2014/main" id="{B2330AA4-FA39-63B0-1258-9967EB852D67}"/>
              </a:ext>
            </a:extLst>
          </p:cNvPr>
          <p:cNvSpPr txBox="1"/>
          <p:nvPr/>
        </p:nvSpPr>
        <p:spPr>
          <a:xfrm>
            <a:off x="2860288" y="1334242"/>
            <a:ext cx="1467756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CA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Cartage System</a:t>
            </a:r>
            <a:endParaRPr lang="en-US" sz="42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0447A295-D163-D7BA-D343-74F985AA9475}"/>
              </a:ext>
            </a:extLst>
          </p:cNvPr>
          <p:cNvSpPr/>
          <p:nvPr/>
        </p:nvSpPr>
        <p:spPr>
          <a:xfrm>
            <a:off x="2209800" y="1432540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36003A5E-EDE2-CC1B-8D28-71786A56614A}"/>
              </a:ext>
            </a:extLst>
          </p:cNvPr>
          <p:cNvSpPr txBox="1"/>
          <p:nvPr/>
        </p:nvSpPr>
        <p:spPr>
          <a:xfrm>
            <a:off x="2549850" y="8648700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Architecture</a:t>
            </a:r>
          </a:p>
        </p:txBody>
      </p:sp>
      <p:pic>
        <p:nvPicPr>
          <p:cNvPr id="2" name="Picture 1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94AC7EC3-0FA8-8A19-1226-A678ECD21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4" r="52419" b="29149"/>
          <a:stretch/>
        </p:blipFill>
        <p:spPr>
          <a:xfrm>
            <a:off x="4953000" y="1975443"/>
            <a:ext cx="7597682" cy="65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9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51B00-B320-B358-42C8-D80DDE40C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>
            <a:extLst>
              <a:ext uri="{FF2B5EF4-FFF2-40B4-BE49-F238E27FC236}">
                <a16:creationId xmlns:a16="http://schemas.microsoft.com/office/drawing/2014/main" id="{F05375DB-1179-F232-D5B8-3442448BA306}"/>
              </a:ext>
            </a:extLst>
          </p:cNvPr>
          <p:cNvSpPr txBox="1"/>
          <p:nvPr/>
        </p:nvSpPr>
        <p:spPr>
          <a:xfrm>
            <a:off x="2860288" y="1334242"/>
            <a:ext cx="14677569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40"/>
              </a:lnSpc>
            </a:pPr>
            <a:r>
              <a:rPr lang="en-CA" sz="4200" dirty="0">
                <a:solidFill>
                  <a:srgbClr val="E5CA97"/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Visual System</a:t>
            </a:r>
            <a:endParaRPr lang="en-US" sz="4200" dirty="0">
              <a:solidFill>
                <a:srgbClr val="E5CA97"/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FF96E6A7-ACBA-DC61-66E3-6CE577B7C6B8}"/>
              </a:ext>
            </a:extLst>
          </p:cNvPr>
          <p:cNvSpPr/>
          <p:nvPr/>
        </p:nvSpPr>
        <p:spPr>
          <a:xfrm>
            <a:off x="2209800" y="1432540"/>
            <a:ext cx="325480" cy="487328"/>
          </a:xfrm>
          <a:custGeom>
            <a:avLst/>
            <a:gdLst/>
            <a:ahLst/>
            <a:cxnLst/>
            <a:rect l="l" t="t" r="r" b="b"/>
            <a:pathLst>
              <a:path w="325480" h="487328">
                <a:moveTo>
                  <a:pt x="0" y="0"/>
                </a:moveTo>
                <a:lnTo>
                  <a:pt x="325480" y="0"/>
                </a:lnTo>
                <a:lnTo>
                  <a:pt x="325480" y="487328"/>
                </a:lnTo>
                <a:lnTo>
                  <a:pt x="0" y="48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F74AD1A0-1011-CC06-9314-C3B8497CC24A}"/>
              </a:ext>
            </a:extLst>
          </p:cNvPr>
          <p:cNvSpPr txBox="1"/>
          <p:nvPr/>
        </p:nvSpPr>
        <p:spPr>
          <a:xfrm>
            <a:off x="2549850" y="8648700"/>
            <a:ext cx="12766350" cy="141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The Legend of Zelda NES" panose="00000400000000000000" pitchFamily="50" charset="0"/>
                <a:ea typeface="Arimo"/>
                <a:cs typeface="The Legend of Zelda NES" panose="00000400000000000000" pitchFamily="50" charset="0"/>
                <a:sym typeface="Arimo"/>
              </a:rPr>
              <a:t>Architecture</a:t>
            </a:r>
            <a:endParaRPr lang="en-US" sz="8000" dirty="0">
              <a:solidFill>
                <a:schemeClr val="tx1">
                  <a:lumMod val="65000"/>
                  <a:lumOff val="35000"/>
                </a:schemeClr>
              </a:solidFill>
              <a:latin typeface="The Legend of Zelda NES" panose="00000400000000000000" pitchFamily="50" charset="0"/>
              <a:ea typeface="Arimo"/>
              <a:cs typeface="The Legend of Zelda NES" panose="00000400000000000000" pitchFamily="50" charset="0"/>
              <a:sym typeface="Arimo"/>
            </a:endParaRPr>
          </a:p>
        </p:txBody>
      </p:sp>
      <p:pic>
        <p:nvPicPr>
          <p:cNvPr id="4" name="Picture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D85149D0-D300-CD64-7D32-8AB8BE3C9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42" t="5666" b="20001"/>
          <a:stretch/>
        </p:blipFill>
        <p:spPr>
          <a:xfrm>
            <a:off x="6096000" y="2133600"/>
            <a:ext cx="5123145" cy="678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4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253</Words>
  <Application>Microsoft Office PowerPoint</Application>
  <PresentationFormat>Custom</PresentationFormat>
  <Paragraphs>107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Bauhaus 93</vt:lpstr>
      <vt:lpstr>Baskerville Old Face</vt:lpstr>
      <vt:lpstr>RO Spritendo</vt:lpstr>
      <vt:lpstr>The Legend of Zelda NES</vt:lpstr>
      <vt:lpstr>Arial Black</vt:lpstr>
      <vt:lpstr>Californian FB</vt:lpstr>
      <vt:lpstr>Advent Pro Medium</vt:lpstr>
      <vt:lpstr>Arial</vt:lpstr>
      <vt:lpstr>Calibri</vt:lpstr>
      <vt:lpstr>等线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Video Games Newsletter by Slidesgo.pptx 副本</dc:title>
  <cp:lastModifiedBy>1220031811@student.must.edu.mo</cp:lastModifiedBy>
  <cp:revision>11</cp:revision>
  <dcterms:created xsi:type="dcterms:W3CDTF">2006-08-16T00:00:00Z</dcterms:created>
  <dcterms:modified xsi:type="dcterms:W3CDTF">2024-12-07T09:43:43Z</dcterms:modified>
  <dc:identifier>DAGYa5dfFEQ</dc:identifier>
</cp:coreProperties>
</file>