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7"/>
  </p:notesMasterIdLst>
  <p:sldIdLst>
    <p:sldId id="256" r:id="rId3"/>
    <p:sldId id="261" r:id="rId4"/>
    <p:sldId id="257" r:id="rId5"/>
    <p:sldId id="258" r:id="rId6"/>
    <p:sldId id="265" r:id="rId7"/>
    <p:sldId id="266" r:id="rId8"/>
    <p:sldId id="268" r:id="rId9"/>
    <p:sldId id="267" r:id="rId10"/>
    <p:sldId id="270" r:id="rId11"/>
    <p:sldId id="269" r:id="rId12"/>
    <p:sldId id="274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4F7A5-9B77-4287-BA41-2632930784E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9BDA0-3C9D-4E29-BAA5-B7044FB6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A6E04-B6CE-40EE-8DD6-20EC63C6CB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8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DA0-3C9D-4E29-BAA5-B7044FB6F1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6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DA0-3C9D-4E29-BAA5-B7044FB6F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DA0-3C9D-4E29-BAA5-B7044FB6F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DA0-3C9D-4E29-BAA5-B7044FB6F1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project templates</a:t>
            </a:r>
          </a:p>
          <a:p>
            <a:r>
              <a:rPr lang="en-US" dirty="0" smtClean="0"/>
              <a:t>Run</a:t>
            </a:r>
            <a:r>
              <a:rPr lang="en-US" baseline="0" dirty="0" smtClean="0"/>
              <a:t> sample phone and desktop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DA0-3C9D-4E29-BAA5-B7044FB6F1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DA0-3C9D-4E29-BAA5-B7044FB6F1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DA0-3C9D-4E29-BAA5-B7044FB6F1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DA0-3C9D-4E29-BAA5-B7044FB6F1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DA0-3C9D-4E29-BAA5-B7044FB6F1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-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1"/>
            <a:ext cx="12192000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267200"/>
            <a:ext cx="4064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23267" y="4267200"/>
            <a:ext cx="8068733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1026" name="Rectangle 1025"/>
          <p:cNvSpPr>
            <a:spLocks noGrp="1" noChangeArrowheads="1"/>
          </p:cNvSpPr>
          <p:nvPr>
            <p:ph type="ctrTitle"/>
          </p:nvPr>
        </p:nvSpPr>
        <p:spPr>
          <a:xfrm>
            <a:off x="4064000" y="4724400"/>
            <a:ext cx="6807200" cy="1066800"/>
          </a:xfrm>
          <a:noFill/>
          <a:ln>
            <a:headEnd/>
            <a:tailEnd/>
          </a:ln>
        </p:spPr>
        <p:txBody>
          <a:bodyPr anchor="t"/>
          <a:lstStyle>
            <a:lvl1pPr>
              <a:defRPr sz="3200" smtClean="0">
                <a:solidFill>
                  <a:srgbClr val="D8771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4064000" y="5943600"/>
            <a:ext cx="69088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8008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11176000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93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47800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19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94049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272656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94049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2656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14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685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3042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502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162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3795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05001"/>
            <a:ext cx="53848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05001"/>
            <a:ext cx="53848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09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05001"/>
            <a:ext cx="5384800" cy="4602163"/>
          </a:xfrm>
        </p:spPr>
        <p:txBody>
          <a:bodyPr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5001"/>
            <a:ext cx="5384800" cy="4602163"/>
          </a:xfrm>
        </p:spPr>
        <p:txBody>
          <a:bodyPr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403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6200"/>
            <a:ext cx="110744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1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52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ED8727-84B6-4C63-89F5-987A17E32D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E41564-34E4-461D-B6AB-03301EB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erver3\restrict\ftp_root\Clients\White_Whale\5-10136_SharePoint_Conference_10-19\SFP_Art\Elements\4x3_Corner_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4432300" cy="2276476"/>
          </a:xfrm>
          <a:prstGeom prst="rect">
            <a:avLst/>
          </a:prstGeom>
          <a:noFill/>
        </p:spPr>
      </p:pic>
      <p:pic>
        <p:nvPicPr>
          <p:cNvPr id="5" name="Picture 2" descr="\\SERVER3\Restrict\FTP_Root\Clients\White_Whale\5-10136_SharePoint_Conference_10-19\SFP_Art\Elements\4x3_Footerbar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" y="6038850"/>
            <a:ext cx="12189884" cy="819150"/>
          </a:xfrm>
          <a:prstGeom prst="rect">
            <a:avLst/>
          </a:prstGeom>
          <a:noFill/>
        </p:spPr>
      </p:pic>
      <p:pic>
        <p:nvPicPr>
          <p:cNvPr id="6" name="Picture 2" descr="\\SERVER3\Restrict\FTP_Root\Clients\White_Whale\5-10136_SharePoint_Conference_10-19\SFP_Art\Elements\SharePoint_Logo_small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85459" y="6158343"/>
            <a:ext cx="3479800" cy="523875"/>
          </a:xfrm>
          <a:prstGeom prst="rect">
            <a:avLst/>
          </a:prstGeom>
          <a:noFill/>
        </p:spPr>
      </p:pic>
      <p:pic>
        <p:nvPicPr>
          <p:cNvPr id="7" name="Picture 3" descr="\\SERVER3\Restrict\FTP_Root\Clients\White_Whale\5-10136_SharePoint_Conference_10-19\SFP_Art\Elements\quest-logo-small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723061" y="6231256"/>
            <a:ext cx="2743200" cy="390525"/>
          </a:xfrm>
          <a:prstGeom prst="rect">
            <a:avLst/>
          </a:prstGeom>
          <a:noFill/>
        </p:spPr>
      </p:pic>
      <p:pic>
        <p:nvPicPr>
          <p:cNvPr id="8" name="Picture 4" descr="\\SERVER3\Restrict\FTP_Root\Clients\White_Whale\5-10136_SharePoint_Conference_10-19\SFP_Art\Elements\Event_date-small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960664" y="6243358"/>
            <a:ext cx="3657600" cy="4095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5" y="4344989"/>
            <a:ext cx="10242552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382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server3\restrict\ftp_root\Clients\White_Whale\5-10136_SharePoint_Conference_10-19\SFP_Art\Elements\4x3_Corner_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4432300" cy="22764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684" y="686053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2905929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6663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447800"/>
            <a:ext cx="11176000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7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6200"/>
            <a:ext cx="110744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36000" y="914400"/>
            <a:ext cx="3556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14400"/>
            <a:ext cx="8576733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pic>
        <p:nvPicPr>
          <p:cNvPr id="2" name="Picture 9" descr="AIS-logo_RGB7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0" y="5724526"/>
            <a:ext cx="2743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954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2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ransition/>
  <p:timing>
    <p:tnLst>
      <p:par>
        <p:cTn id="1" dur="indefinite" restart="never" nodeType="tmRoot"/>
      </p:par>
    </p:tnLst>
  </p:timing>
  <p:txStyles>
    <p:titleStyle>
      <a:lvl1pPr algn="l" defTabSz="114300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w Cen MT" pitchFamily="34" charset="0"/>
          <a:ea typeface="+mj-ea"/>
          <a:cs typeface="+mj-cs"/>
        </a:defRPr>
      </a:lvl1pPr>
      <a:lvl2pPr algn="l" defTabSz="114300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w Cen MT" pitchFamily="34" charset="0"/>
        </a:defRPr>
      </a:lvl2pPr>
      <a:lvl3pPr algn="l" defTabSz="114300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w Cen MT" pitchFamily="34" charset="0"/>
        </a:defRPr>
      </a:lvl3pPr>
      <a:lvl4pPr algn="l" defTabSz="114300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w Cen MT" pitchFamily="34" charset="0"/>
        </a:defRPr>
      </a:lvl4pPr>
      <a:lvl5pPr algn="l" defTabSz="114300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w Cen MT" pitchFamily="34" charset="0"/>
        </a:defRPr>
      </a:lvl5pPr>
      <a:lvl6pPr marL="457200" algn="ctr" eaLnBrk="1" fontAlgn="base" hangingPunct="1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eaLnBrk="1" fontAlgn="base" hangingPunct="1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eaLnBrk="1" fontAlgn="base" hangingPunct="1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eaLnBrk="1" fontAlgn="base" hangingPunct="1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6663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47800"/>
            <a:ext cx="1117600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45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js/winjs/" TargetMode="External"/><Relationship Id="rId3" Type="http://schemas.openxmlformats.org/officeDocument/2006/relationships/hyperlink" Target="https://github.com/Zer0fluX/WinJS-Win8.1-App" TargetMode="External"/><Relationship Id="rId7" Type="http://schemas.openxmlformats.org/officeDocument/2006/relationships/hyperlink" Target="https://twitter.com/buildwin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tackoverflow.com/questions/tagged/winjs" TargetMode="External"/><Relationship Id="rId5" Type="http://schemas.openxmlformats.org/officeDocument/2006/relationships/hyperlink" Target="http://winjs.azurewebsites.net/" TargetMode="External"/><Relationship Id="rId4" Type="http://schemas.openxmlformats.org/officeDocument/2006/relationships/hyperlink" Target="https://msdn.microsoft.com/en-us/library/windows/apps/br229773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ppliedi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dnjs.com/libraries/win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hyperlink" Target="https://github.com/winjs/win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WinRT Apps with </a:t>
            </a:r>
            <a:r>
              <a:rPr lang="en-US" dirty="0" err="1" smtClean="0"/>
              <a:t>WinJS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5791200"/>
            <a:ext cx="6970132" cy="914400"/>
          </a:xfrm>
        </p:spPr>
        <p:txBody>
          <a:bodyPr/>
          <a:lstStyle/>
          <a:p>
            <a:pPr>
              <a:buNone/>
            </a:pPr>
            <a:r>
              <a:rPr lang="en-US" dirty="0"/>
              <a:t>Leveraging Your Web Front-End Development Experience to Create Windows 8, Windows 10, and Windows Phone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3948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uses one-way binding</a:t>
            </a:r>
          </a:p>
          <a:p>
            <a:pPr lvl="1"/>
            <a:r>
              <a:rPr lang="en-US" dirty="0" smtClean="0"/>
              <a:t>Binding target listens for changes to source</a:t>
            </a:r>
          </a:p>
          <a:p>
            <a:r>
              <a:rPr lang="en-US" dirty="0" smtClean="0"/>
              <a:t>Established using custom data-win-bind attribute</a:t>
            </a:r>
          </a:p>
          <a:p>
            <a:pPr lvl="1"/>
            <a:r>
              <a:rPr lang="en-US" dirty="0" smtClean="0"/>
              <a:t>Takes the form: &lt;target&gt;: &lt;source&gt; [&lt;initializer&gt;]</a:t>
            </a:r>
          </a:p>
          <a:p>
            <a:r>
              <a:rPr lang="en-US" dirty="0" err="1" smtClean="0"/>
              <a:t>WinJS</a:t>
            </a:r>
            <a:r>
              <a:rPr lang="en-US" dirty="0" smtClean="0"/>
              <a:t> Binding Lists turn JS arrays into observable arrays</a:t>
            </a:r>
          </a:p>
          <a:p>
            <a:r>
              <a:rPr lang="en-US" dirty="0" err="1" smtClean="0"/>
              <a:t>WinJS.Binding.List</a:t>
            </a:r>
            <a:r>
              <a:rPr lang="en-US" dirty="0"/>
              <a:t> </a:t>
            </a:r>
            <a:r>
              <a:rPr lang="en-US" dirty="0" smtClean="0"/>
              <a:t>can contain any type of value, even complex objects</a:t>
            </a:r>
          </a:p>
          <a:p>
            <a:r>
              <a:rPr lang="en-US" dirty="0" smtClean="0"/>
              <a:t>Repeater control is an easy way to repeat a single HTML root element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67" y="5170827"/>
            <a:ext cx="4849586" cy="740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67" y="4480492"/>
            <a:ext cx="568234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powerful control for displaying collections of data</a:t>
            </a:r>
          </a:p>
          <a:p>
            <a:r>
              <a:rPr lang="en-US" dirty="0" smtClean="0"/>
              <a:t>Includes grouping features</a:t>
            </a:r>
          </a:p>
          <a:p>
            <a:r>
              <a:rPr lang="en-US" dirty="0" smtClean="0"/>
              <a:t>Supports multiple layouts</a:t>
            </a:r>
          </a:p>
          <a:p>
            <a:r>
              <a:rPr lang="en-US" dirty="0" smtClean="0"/>
              <a:t>Supports templates (</a:t>
            </a:r>
            <a:r>
              <a:rPr lang="en-US" dirty="0" err="1" smtClean="0"/>
              <a:t>WinJS.Binding.Template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make the list look however you want using standard HTML/CSS</a:t>
            </a:r>
          </a:p>
          <a:p>
            <a:r>
              <a:rPr lang="en-US" dirty="0" smtClean="0"/>
              <a:t>Can contain other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56" y="4074216"/>
            <a:ext cx="7350060" cy="20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3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Demo</a:t>
            </a: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Everything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9" y="2269706"/>
            <a:ext cx="2403462" cy="23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38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My Samples and Slides: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github.com/Zer0fluX/WinJS-Win8.1-App</a:t>
            </a:r>
            <a:endParaRPr lang="en-US" dirty="0"/>
          </a:p>
          <a:p>
            <a:r>
              <a:rPr lang="en-US" dirty="0" smtClean="0"/>
              <a:t>API </a:t>
            </a:r>
            <a:r>
              <a:rPr lang="en-US" dirty="0"/>
              <a:t>Reference: 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msdn.microsoft.com/en-us/library/windows/apps/br229773.aspx</a:t>
            </a:r>
            <a:endParaRPr lang="en-US" dirty="0" smtClean="0"/>
          </a:p>
          <a:p>
            <a:r>
              <a:rPr lang="en-US" dirty="0" smtClean="0"/>
              <a:t>Samples:</a:t>
            </a:r>
          </a:p>
          <a:p>
            <a:pPr lvl="1"/>
            <a:r>
              <a:rPr lang="en-US" dirty="0">
                <a:hlinkClick r:id="rId5"/>
              </a:rPr>
              <a:t>http://winjs.azurewebsites.net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Stack Overflow: 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stackoverflow.com/questions/tagged/winjs</a:t>
            </a:r>
            <a:endParaRPr lang="en-US" dirty="0" smtClean="0"/>
          </a:p>
          <a:p>
            <a:r>
              <a:rPr lang="en-US" dirty="0" err="1" smtClean="0"/>
              <a:t>WinJS</a:t>
            </a:r>
            <a:r>
              <a:rPr lang="en-US" dirty="0" smtClean="0"/>
              <a:t> on Twitter: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twitter.com/buildwinjs</a:t>
            </a:r>
            <a:endParaRPr lang="en-US" dirty="0" smtClean="0"/>
          </a:p>
          <a:p>
            <a:r>
              <a:rPr lang="en-US" dirty="0" smtClean="0"/>
              <a:t>Contribute:</a:t>
            </a:r>
          </a:p>
          <a:p>
            <a:pPr lvl="1"/>
            <a:r>
              <a:rPr lang="en-US" dirty="0">
                <a:hlinkClick r:id="rId8"/>
              </a:rPr>
              <a:t>https://github.com/winjs/winjs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4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796059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Eric Dzikowski</a:t>
            </a:r>
          </a:p>
          <a:p>
            <a:r>
              <a:rPr lang="en-US" dirty="0" smtClean="0"/>
              <a:t>Software </a:t>
            </a:r>
            <a:r>
              <a:rPr lang="en-US" dirty="0"/>
              <a:t>Engineer at Applied Information Sciences</a:t>
            </a:r>
          </a:p>
          <a:p>
            <a:r>
              <a:rPr lang="en-US" dirty="0" smtClean="0"/>
              <a:t>20+ years of experience</a:t>
            </a:r>
          </a:p>
          <a:p>
            <a:r>
              <a:rPr lang="en-US" dirty="0" smtClean="0"/>
              <a:t>Focus on Microsoft web and cloud technologies</a:t>
            </a:r>
          </a:p>
          <a:p>
            <a:r>
              <a:rPr lang="en-US" dirty="0" smtClean="0"/>
              <a:t>Passionate about modern design and development</a:t>
            </a:r>
          </a:p>
          <a:p>
            <a:r>
              <a:rPr lang="en-US" dirty="0" smtClean="0"/>
              <a:t>Blogging at </a:t>
            </a:r>
            <a:r>
              <a:rPr lang="en-US" dirty="0" smtClean="0">
                <a:hlinkClick r:id="rId3"/>
              </a:rPr>
              <a:t>http://blog.appliedis.com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850" y="1255169"/>
            <a:ext cx="3187158" cy="37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5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WinRT (and UAP)?</a:t>
            </a:r>
          </a:p>
          <a:p>
            <a:pPr lvl="0"/>
            <a:r>
              <a:rPr lang="en-US" dirty="0" smtClean="0"/>
              <a:t>What is </a:t>
            </a:r>
            <a:r>
              <a:rPr lang="en-US" dirty="0" err="1" smtClean="0"/>
              <a:t>WinJS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Where to Get </a:t>
            </a:r>
            <a:r>
              <a:rPr lang="en-US" dirty="0" err="1" smtClean="0"/>
              <a:t>WinJS</a:t>
            </a:r>
            <a:endParaRPr lang="en-US" dirty="0" smtClean="0"/>
          </a:p>
          <a:p>
            <a:r>
              <a:rPr lang="en-US" dirty="0" smtClean="0"/>
              <a:t>Demo – Hello, </a:t>
            </a:r>
            <a:r>
              <a:rPr lang="en-US" dirty="0" err="1"/>
              <a:t>WinJS</a:t>
            </a:r>
            <a:endParaRPr lang="en-US" dirty="0"/>
          </a:p>
          <a:p>
            <a:pPr lvl="0"/>
            <a:r>
              <a:rPr lang="en-US" dirty="0" smtClean="0"/>
              <a:t>The Basics</a:t>
            </a:r>
          </a:p>
          <a:p>
            <a:pPr lvl="0"/>
            <a:r>
              <a:rPr lang="en-US" dirty="0" smtClean="0"/>
              <a:t>Demo – Using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</a:p>
          <a:p>
            <a:pPr lvl="0"/>
            <a:r>
              <a:rPr lang="en-US" dirty="0" smtClean="0"/>
              <a:t>Data Binding</a:t>
            </a:r>
          </a:p>
          <a:p>
            <a:pPr lvl="0"/>
            <a:r>
              <a:rPr lang="en-US" dirty="0" err="1" smtClean="0"/>
              <a:t>ListView</a:t>
            </a:r>
            <a:r>
              <a:rPr lang="en-US" dirty="0" smtClean="0"/>
              <a:t> Control</a:t>
            </a:r>
          </a:p>
          <a:p>
            <a:pPr lvl="0"/>
            <a:r>
              <a:rPr lang="en-US" dirty="0" smtClean="0"/>
              <a:t>Demo – Putting Everything Together</a:t>
            </a:r>
            <a:endParaRPr lang="en-US" dirty="0"/>
          </a:p>
          <a:p>
            <a:pPr lvl="0"/>
            <a:r>
              <a:rPr lang="en-US" dirty="0" smtClean="0"/>
              <a:t>Q &amp; A</a:t>
            </a:r>
          </a:p>
          <a:p>
            <a:pPr lvl="0"/>
            <a:r>
              <a:rPr lang="en-US" dirty="0" smtClean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1659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WinRT?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6577052" cy="5257800"/>
          </a:xfrm>
        </p:spPr>
        <p:txBody>
          <a:bodyPr/>
          <a:lstStyle/>
          <a:p>
            <a:r>
              <a:rPr lang="en-US" dirty="0" smtClean="0"/>
              <a:t>Windows Runtime library</a:t>
            </a:r>
          </a:p>
          <a:p>
            <a:r>
              <a:rPr lang="en-US" dirty="0" smtClean="0"/>
              <a:t>Principal provider of system services for Windows 8+ apps</a:t>
            </a:r>
          </a:p>
          <a:p>
            <a:r>
              <a:rPr lang="en-US" dirty="0" smtClean="0"/>
              <a:t>Doesn’t replace Win32</a:t>
            </a:r>
          </a:p>
          <a:p>
            <a:r>
              <a:rPr lang="en-US" dirty="0" smtClean="0"/>
              <a:t>Preferred API for Windows Store apps</a:t>
            </a:r>
          </a:p>
          <a:p>
            <a:r>
              <a:rPr lang="en-US" dirty="0" smtClean="0"/>
              <a:t>Unifies PC and phone app development</a:t>
            </a:r>
          </a:p>
          <a:p>
            <a:r>
              <a:rPr lang="en-US" dirty="0" smtClean="0"/>
              <a:t>Allows for easy Windows 10 Universal App Platform (UAP) migration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624" y="1345053"/>
            <a:ext cx="4175932" cy="2346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52" y="3712689"/>
            <a:ext cx="4849076" cy="20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68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WinJS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295400"/>
            <a:ext cx="6381237" cy="5257800"/>
          </a:xfrm>
        </p:spPr>
        <p:txBody>
          <a:bodyPr/>
          <a:lstStyle/>
          <a:p>
            <a:r>
              <a:rPr lang="en-US" dirty="0" smtClean="0"/>
              <a:t>Open-source JavaScript library</a:t>
            </a:r>
          </a:p>
          <a:p>
            <a:r>
              <a:rPr lang="en-US" dirty="0" smtClean="0"/>
              <a:t>Create apps for Web, Windows and Phone</a:t>
            </a:r>
          </a:p>
          <a:p>
            <a:r>
              <a:rPr lang="en-US" dirty="0" smtClean="0"/>
              <a:t>Build Windows Store apps with familiar HTML, CSS, and JS</a:t>
            </a:r>
          </a:p>
          <a:p>
            <a:r>
              <a:rPr lang="en-US" dirty="0" smtClean="0"/>
              <a:t>Provides consistent look and performance across all Windows devices</a:t>
            </a:r>
          </a:p>
          <a:p>
            <a:r>
              <a:rPr lang="en-US" dirty="0" smtClean="0"/>
              <a:t>Works in any browser</a:t>
            </a:r>
          </a:p>
          <a:p>
            <a:r>
              <a:rPr lang="en-US" dirty="0" smtClean="0"/>
              <a:t>Can be used alone or with other JS frameworks (Knockout, AngularJS, etc.)</a:t>
            </a:r>
          </a:p>
          <a:p>
            <a:r>
              <a:rPr lang="en-US" dirty="0" smtClean="0"/>
              <a:t>Still just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34" y="1829449"/>
            <a:ext cx="4558430" cy="25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4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</a:t>
            </a:r>
            <a:r>
              <a:rPr lang="en-US" dirty="0" err="1" smtClean="0"/>
              <a:t>WinJS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5665620" cy="5257800"/>
          </a:xfrm>
        </p:spPr>
        <p:txBody>
          <a:bodyPr/>
          <a:lstStyle/>
          <a:p>
            <a:r>
              <a:rPr lang="en-US" dirty="0" smtClean="0"/>
              <a:t>NPM: 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winjs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&gt; Install-Package </a:t>
            </a:r>
            <a:r>
              <a:rPr lang="en-US" dirty="0" err="1" smtClean="0"/>
              <a:t>WinJS</a:t>
            </a:r>
            <a:endParaRPr lang="en-US" dirty="0" smtClean="0"/>
          </a:p>
          <a:p>
            <a:r>
              <a:rPr lang="en-US" dirty="0" smtClean="0"/>
              <a:t>CDN: </a:t>
            </a:r>
          </a:p>
          <a:p>
            <a:pPr lvl="1"/>
            <a:r>
              <a:rPr lang="en-US" dirty="0" smtClean="0">
                <a:hlinkClick r:id="rId3"/>
              </a:rPr>
              <a:t>http://cdnjs.com/libraries/winjs</a:t>
            </a:r>
            <a:endParaRPr lang="en-US" dirty="0" smtClean="0"/>
          </a:p>
          <a:p>
            <a:r>
              <a:rPr lang="en-US" dirty="0" smtClean="0"/>
              <a:t>GitHub: </a:t>
            </a:r>
          </a:p>
          <a:p>
            <a:pPr lvl="1"/>
            <a:r>
              <a:rPr lang="en-US" dirty="0" smtClean="0">
                <a:hlinkClick r:id="rId4"/>
              </a:rPr>
              <a:t>https://github.com/winjs/winjs</a:t>
            </a:r>
            <a:endParaRPr lang="en-US" dirty="0" smtClean="0"/>
          </a:p>
          <a:p>
            <a:r>
              <a:rPr lang="en-US" dirty="0" smtClean="0"/>
              <a:t>Or just use Visual Studio templates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26" y="1812412"/>
            <a:ext cx="5463682" cy="30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9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Demo</a:t>
            </a: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</a:t>
            </a:r>
            <a:r>
              <a:rPr lang="en-US" dirty="0" err="1" smtClean="0"/>
              <a:t>WinJS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295400"/>
            <a:ext cx="6290365" cy="5257800"/>
          </a:xfrm>
        </p:spPr>
        <p:txBody>
          <a:bodyPr/>
          <a:lstStyle/>
          <a:p>
            <a:r>
              <a:rPr lang="en-US" dirty="0" smtClean="0"/>
              <a:t>Controls can be added declaratively or imperatively</a:t>
            </a:r>
          </a:p>
          <a:p>
            <a:r>
              <a:rPr lang="en-US" dirty="0" smtClean="0"/>
              <a:t>Controls are added via custom attributes on standard HTML elements</a:t>
            </a:r>
          </a:p>
          <a:p>
            <a:pPr lvl="1"/>
            <a:r>
              <a:rPr lang="en-US" dirty="0" smtClean="0"/>
              <a:t>Use data-win-control attribute to add </a:t>
            </a:r>
            <a:r>
              <a:rPr lang="en-US" dirty="0" err="1" smtClean="0"/>
              <a:t>WinJS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Use data-win-options attribute to configure the control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WinJS.UI.processAll</a:t>
            </a:r>
            <a:r>
              <a:rPr lang="en-US" dirty="0" smtClean="0"/>
              <a:t>() to convert markup to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</a:p>
          <a:p>
            <a:pPr lvl="1"/>
            <a:r>
              <a:rPr lang="en-US" dirty="0" smtClean="0"/>
              <a:t>Runs the constructor for each control</a:t>
            </a:r>
          </a:p>
          <a:p>
            <a:pPr lvl="1"/>
            <a:r>
              <a:rPr lang="en-US" dirty="0" smtClean="0"/>
              <a:t>Passes data-win-* attributes to constructor as options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9" y="2197381"/>
            <a:ext cx="5254502" cy="24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44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Demo</a:t>
            </a:r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rePoint as an Extrane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-10136 SharePoint Conference 2009 4x3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Extending Visual Studio - SATNUG 9-2014</Template>
  <TotalTime>4524</TotalTime>
  <Words>470</Words>
  <Application>Microsoft Office PowerPoint</Application>
  <PresentationFormat>Widescreen</PresentationFormat>
  <Paragraphs>101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Segoe UI</vt:lpstr>
      <vt:lpstr>Tw Cen MT</vt:lpstr>
      <vt:lpstr>Wingdings</vt:lpstr>
      <vt:lpstr>SharePoint as an Extranet</vt:lpstr>
      <vt:lpstr>5-10136 SharePoint Conference 2009 4x3</vt:lpstr>
      <vt:lpstr>Building WinRT Apps with WinJS</vt:lpstr>
      <vt:lpstr>Who is this guy?</vt:lpstr>
      <vt:lpstr>Agenda</vt:lpstr>
      <vt:lpstr>What is WinRT?</vt:lpstr>
      <vt:lpstr>What is WinJS?</vt:lpstr>
      <vt:lpstr>Where to Get WinJS</vt:lpstr>
      <vt:lpstr>Demo</vt:lpstr>
      <vt:lpstr>The Basics</vt:lpstr>
      <vt:lpstr>Demo</vt:lpstr>
      <vt:lpstr>Data Binding</vt:lpstr>
      <vt:lpstr>ListView Control</vt:lpstr>
      <vt:lpstr>Demo</vt:lpstr>
      <vt:lpstr>Q &amp; A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WinRT Apps with WinJS</dc:title>
  <dc:creator>Eric.Dzikowski@appliedis.com</dc:creator>
  <cp:keywords>WinJS JavaScript Windows WinRT</cp:keywords>
  <cp:lastModifiedBy>Eric Dzikowski</cp:lastModifiedBy>
  <cp:revision>73</cp:revision>
  <dcterms:created xsi:type="dcterms:W3CDTF">2015-06-16T17:30:53Z</dcterms:created>
  <dcterms:modified xsi:type="dcterms:W3CDTF">2015-12-01T13:54:51Z</dcterms:modified>
  <cp:category>Programming</cp:category>
</cp:coreProperties>
</file>