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jpeg" ContentType="image/jpeg"/>
  <Override PartName="/ppt/media/image8.png" ContentType="image/png"/>
  <Override PartName="/ppt/media/image4.jpeg" ContentType="image/jpeg"/>
  <Override PartName="/ppt/media/image5.png" ContentType="image/png"/>
  <Override PartName="/ppt/media/image6.jpeg" ContentType="image/jpeg"/>
  <Override PartName="/ppt/media/image7.png" ContentType="image/png"/>
  <Override PartName="/ppt/media/image9.png" ContentType="image/png"/>
  <Override PartName="/ppt/media/image10.png" ContentType="image/pn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F0DC755-10F1-495C-92D7-F6607A82876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25FEE77-B2D0-4154-99B3-7D8D24AEA563}"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3BB7F9F3-C567-4027-8D3D-6EAF4A622915}" type="slidenum">
              <a:t>&lt;#&gt;</a:t>
            </a:fld>
          </a:p>
        </p:txBody>
      </p:sp>
      <p:sp>
        <p:nvSpPr>
          <p:cNvPr id="4" name="PlaceHolder 3"/>
          <p:cNvSpPr>
            <a:spLocks noGrp="1"/>
          </p:cNvSpPr>
          <p:nvPr>
            <p:ph type="dt" idx="3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A238D3DE-A189-4508-BBEB-5ECBCC4A05F5}"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942B3CF-9F69-4C5F-9A24-C4DB7F9FD2E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0D857B5-6039-48B5-B4B3-48D24CB96F6E}"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A49EE68C-0224-401D-B609-68EB76C1C015}"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88FDFFD-D337-4E3B-B139-16A5EFDD50F4}"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4E59D471-1E2F-4D77-9420-F1F5341138E7}" type="slidenum">
              <a:t>&lt;#&gt;</a:t>
            </a:fld>
          </a:p>
        </p:txBody>
      </p:sp>
      <p:sp>
        <p:nvSpPr>
          <p:cNvPr id="4" name="PlaceHolder 3"/>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6FDBE6D8-D99C-4F6E-8016-A3C4850CAACC}" type="slidenum">
              <a:t>&lt;#&gt;</a:t>
            </a:fld>
          </a:p>
        </p:txBody>
      </p:sp>
      <p:sp>
        <p:nvSpPr>
          <p:cNvPr id="7" name="PlaceHolder 6"/>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F9F51A8-D996-40D4-99C1-D99A62390052}" type="slidenum">
              <a:t>&lt;#&gt;</a:t>
            </a:fld>
          </a:p>
        </p:txBody>
      </p:sp>
      <p:sp>
        <p:nvSpPr>
          <p:cNvPr id="4" name="PlaceHolder 3"/>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DD5E93E1-59B1-4323-9C31-C9316A1EDB35}" type="slidenum">
              <a:t>&lt;#&gt;</a:t>
            </a:fld>
          </a:p>
        </p:txBody>
      </p:sp>
      <p:sp>
        <p:nvSpPr>
          <p:cNvPr id="5" name="PlaceHolder 4"/>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7D608457-F16F-4942-8272-C09F2F15CB0F}"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8"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7572066D-EEB0-4095-B972-F15D5878101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9"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1"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7DC76097-22EB-423F-8C4E-8FB1C7FB9A78}"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52"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ftr" idx="3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4" name="PlaceHolder 2"/>
          <p:cNvSpPr>
            <a:spLocks noGrp="1"/>
          </p:cNvSpPr>
          <p:nvPr>
            <p:ph type="sldNum" idx="3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7DB4391B-C052-4D2E-9B2B-08C03AB0F61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55" name="PlaceHolder 3"/>
          <p:cNvSpPr>
            <a:spLocks noGrp="1"/>
          </p:cNvSpPr>
          <p:nvPr>
            <p:ph type="dt" idx="3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 name="PlaceHolder 3"/>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4"/>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CBC52894-3BD3-467F-BD6E-8684FE88C037}"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1" name="PlaceHolder 5"/>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025993B0-30AC-44FD-976D-A574B58D4B0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6"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8" name="PlaceHolder 2"/>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AF6DA830-CCC1-4786-A5C9-875C5BB87B77}"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9" name="PlaceHolder 3"/>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3" name="PlaceHolder 4"/>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AA905A70-0274-42EF-A9A6-0FBFB0F14F5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4" name="PlaceHolder 5"/>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 name="PlaceHolder 2"/>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1D540ADB-91A0-4A39-95FB-6EF4657A64F4}"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9" name="PlaceHolder 3"/>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5"/>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8482C146-7839-4346-A2D0-7AA807624DDE}"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5" name="PlaceHolder 6"/>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0" name="PlaceHolder 2"/>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01E190B1-122F-4416-B9CB-A42D785E3004}"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1" name="PlaceHolder 3"/>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3" name="PlaceHolder 2"/>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3"/>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EC8FB7BD-AF82-429D-AC23-28774ABB84FA}"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5" name="PlaceHolder 4"/>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825120" y="115200"/>
            <a:ext cx="10514520" cy="1324440"/>
          </a:xfrm>
          <a:prstGeom prst="rect">
            <a:avLst/>
          </a:prstGeom>
          <a:noFill/>
          <a:ln w="0">
            <a:noFill/>
          </a:ln>
        </p:spPr>
        <p:txBody>
          <a:bodyPr lIns="0" rIns="0" tIns="0" bIns="0" anchor="ctr">
            <a:noAutofit/>
          </a:bodyPr>
          <a:p>
            <a:pPr indent="0" algn="ctr">
              <a:lnSpc>
                <a:spcPct val="100000"/>
              </a:lnSpc>
              <a:buNone/>
              <a:tabLst>
                <a:tab algn="l" pos="0"/>
              </a:tabLst>
            </a:pPr>
            <a:r>
              <a:rPr b="1" lang="en-IN" sz="4400" spc="-1" strike="noStrike">
                <a:solidFill>
                  <a:srgbClr val="000000"/>
                </a:solidFill>
                <a:latin typeface="Arial"/>
              </a:rPr>
              <a:t>IC-202P -Design Practicum</a:t>
            </a:r>
            <a:endParaRPr b="0" lang="en-IN" sz="4400" spc="-1" strike="noStrike">
              <a:solidFill>
                <a:srgbClr val="000000"/>
              </a:solidFill>
              <a:latin typeface="Arial"/>
            </a:endParaRPr>
          </a:p>
        </p:txBody>
      </p:sp>
      <p:sp>
        <p:nvSpPr>
          <p:cNvPr id="57" name="PlaceHolder 2"/>
          <p:cNvSpPr>
            <a:spLocks noGrp="1"/>
          </p:cNvSpPr>
          <p:nvPr>
            <p:ph/>
          </p:nvPr>
        </p:nvSpPr>
        <p:spPr>
          <a:xfrm>
            <a:off x="8100000" y="1440000"/>
            <a:ext cx="3419640" cy="413964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1" lang="en-IN" sz="3200" spc="-1" strike="noStrike">
                <a:solidFill>
                  <a:srgbClr val="000000"/>
                </a:solidFill>
                <a:latin typeface="Arial"/>
              </a:rPr>
              <a:t>Group-7</a:t>
            </a:r>
            <a:endParaRPr b="0" lang="en-IN"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N" sz="2400" spc="-1" strike="noStrike">
                <a:solidFill>
                  <a:srgbClr val="000000"/>
                </a:solidFill>
                <a:latin typeface="Arial"/>
              </a:rPr>
              <a:t>Arendra (B23394)</a:t>
            </a:r>
            <a:endParaRPr b="0" lang="en-IN"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N" sz="2400" spc="-1" strike="noStrike">
                <a:solidFill>
                  <a:srgbClr val="000000"/>
                </a:solidFill>
                <a:latin typeface="Arial"/>
              </a:rPr>
              <a:t>Dipanshu (B23126)</a:t>
            </a:r>
            <a:endParaRPr b="0" lang="en-IN"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N" sz="2400" spc="-1" strike="noStrike">
                <a:solidFill>
                  <a:srgbClr val="000000"/>
                </a:solidFill>
                <a:latin typeface="Arial"/>
              </a:rPr>
              <a:t>Anuj (B23339)</a:t>
            </a:r>
            <a:endParaRPr b="0" lang="en-IN"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N" sz="2400" spc="-1" strike="noStrike">
                <a:solidFill>
                  <a:srgbClr val="000000"/>
                </a:solidFill>
                <a:latin typeface="Arial"/>
              </a:rPr>
              <a:t>Keshav (B23076)</a:t>
            </a:r>
            <a:endParaRPr b="0" lang="en-IN"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N" sz="2400" spc="-1" strike="noStrike">
                <a:solidFill>
                  <a:srgbClr val="000000"/>
                </a:solidFill>
                <a:latin typeface="Arial"/>
              </a:rPr>
              <a:t>Utkarsh (B23056)</a:t>
            </a:r>
            <a:endParaRPr b="0" lang="en-IN"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IN" sz="2400" spc="-1" strike="noStrike">
                <a:solidFill>
                  <a:srgbClr val="000000"/>
                </a:solidFill>
                <a:latin typeface="Arial"/>
              </a:rPr>
              <a:t>Navdheer (B23361)</a:t>
            </a:r>
            <a:endParaRPr b="0" lang="en-IN" sz="2400" spc="-1" strike="noStrike">
              <a:solidFill>
                <a:srgbClr val="000000"/>
              </a:solidFill>
              <a:latin typeface="Arial"/>
            </a:endParaRPr>
          </a:p>
          <a:p>
            <a:pPr marL="432000" indent="0">
              <a:lnSpc>
                <a:spcPct val="100000"/>
              </a:lnSpc>
              <a:spcBef>
                <a:spcPts val="1417"/>
              </a:spcBef>
              <a:buNone/>
              <a:tabLst>
                <a:tab algn="l" pos="0"/>
              </a:tabLst>
            </a:pPr>
            <a:endParaRPr b="0" lang="en-IN" sz="3200" spc="-1" strike="noStrike">
              <a:solidFill>
                <a:srgbClr val="000000"/>
              </a:solidFill>
              <a:latin typeface="Arial"/>
            </a:endParaRPr>
          </a:p>
          <a:p>
            <a:pPr marL="432000" indent="0">
              <a:lnSpc>
                <a:spcPct val="100000"/>
              </a:lnSpc>
              <a:spcBef>
                <a:spcPts val="1417"/>
              </a:spcBef>
              <a:buNone/>
              <a:tabLst>
                <a:tab algn="l" pos="0"/>
              </a:tabLst>
            </a:pPr>
            <a:endParaRPr b="0" lang="en-IN" sz="3200" spc="-1" strike="noStrike">
              <a:solidFill>
                <a:srgbClr val="000000"/>
              </a:solidFill>
              <a:latin typeface="Arial"/>
            </a:endParaRPr>
          </a:p>
          <a:p>
            <a:pPr marL="432000" indent="0">
              <a:lnSpc>
                <a:spcPct val="100000"/>
              </a:lnSpc>
              <a:spcBef>
                <a:spcPts val="1417"/>
              </a:spcBef>
              <a:buNone/>
              <a:tabLst>
                <a:tab algn="l" pos="0"/>
              </a:tabLst>
            </a:pPr>
            <a:endParaRPr b="0" lang="en-IN" sz="3200" spc="-1" strike="noStrike">
              <a:solidFill>
                <a:srgbClr val="000000"/>
              </a:solidFill>
              <a:latin typeface="Arial"/>
            </a:endParaRPr>
          </a:p>
          <a:p>
            <a:pPr marL="432000" indent="0">
              <a:lnSpc>
                <a:spcPct val="100000"/>
              </a:lnSpc>
              <a:spcBef>
                <a:spcPts val="1417"/>
              </a:spcBef>
              <a:buNone/>
              <a:tabLst>
                <a:tab algn="l" pos="0"/>
              </a:tabLst>
            </a:pPr>
            <a:endParaRPr b="0" lang="en-IN" sz="3200" spc="-1" strike="noStrike">
              <a:solidFill>
                <a:srgbClr val="000000"/>
              </a:solidFill>
              <a:latin typeface="Arial"/>
            </a:endParaRPr>
          </a:p>
          <a:p>
            <a:pPr marL="432000" indent="0">
              <a:lnSpc>
                <a:spcPct val="100000"/>
              </a:lnSpc>
              <a:spcBef>
                <a:spcPts val="1417"/>
              </a:spcBef>
              <a:buNone/>
              <a:tabLst>
                <a:tab algn="l" pos="0"/>
              </a:tabLst>
            </a:pPr>
            <a:endParaRPr b="0" lang="en-IN" sz="3200" spc="-1" strike="noStrike">
              <a:solidFill>
                <a:srgbClr val="000000"/>
              </a:solidFill>
              <a:latin typeface="Arial"/>
            </a:endParaRPr>
          </a:p>
          <a:p>
            <a:pPr marL="432000" indent="0">
              <a:lnSpc>
                <a:spcPct val="100000"/>
              </a:lnSpc>
              <a:spcBef>
                <a:spcPts val="1417"/>
              </a:spcBef>
              <a:buNone/>
              <a:tabLst>
                <a:tab algn="l" pos="0"/>
              </a:tabLst>
            </a:pPr>
            <a:endParaRPr b="0" lang="en-IN" sz="3200" spc="-1" strike="noStrike">
              <a:solidFill>
                <a:srgbClr val="000000"/>
              </a:solidFill>
              <a:latin typeface="Arial"/>
            </a:endParaRPr>
          </a:p>
          <a:p>
            <a:pPr marL="432000" indent="0">
              <a:lnSpc>
                <a:spcPct val="100000"/>
              </a:lnSpc>
              <a:spcBef>
                <a:spcPts val="1417"/>
              </a:spcBef>
              <a:buNone/>
              <a:tabLst>
                <a:tab algn="l" pos="0"/>
              </a:tabLst>
            </a:pPr>
            <a:endParaRPr b="0" lang="en-IN" sz="3200" spc="-1" strike="noStrike">
              <a:solidFill>
                <a:srgbClr val="000000"/>
              </a:solidFill>
              <a:latin typeface="Arial"/>
            </a:endParaRPr>
          </a:p>
        </p:txBody>
      </p:sp>
      <p:sp>
        <p:nvSpPr>
          <p:cNvPr id="58" name=""/>
          <p:cNvSpPr/>
          <p:nvPr/>
        </p:nvSpPr>
        <p:spPr>
          <a:xfrm>
            <a:off x="360000" y="1440000"/>
            <a:ext cx="7739640" cy="4319640"/>
          </a:xfrm>
          <a:prstGeom prst="rect">
            <a:avLst/>
          </a:prstGeom>
          <a:noFill/>
          <a:ln w="0">
            <a:noFill/>
          </a:ln>
        </p:spPr>
        <p:style>
          <a:lnRef idx="0"/>
          <a:fillRef idx="0"/>
          <a:effectRef idx="0"/>
          <a:fontRef idx="minor"/>
        </p:style>
        <p:txBody>
          <a:bodyPr lIns="0" rIns="0" tIns="0" bIns="0" anchor="t">
            <a:normAutofit fontScale="83888"/>
          </a:bodyPr>
          <a:p>
            <a:pPr marL="432000" indent="-32400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Microsoft YaHei"/>
              </a:rPr>
              <a:t>Project               : </a:t>
            </a:r>
            <a:r>
              <a:rPr b="0" lang="en-IN" sz="3200" spc="-1" strike="noStrike">
                <a:solidFill>
                  <a:srgbClr val="000000"/>
                </a:solidFill>
                <a:latin typeface="Arial"/>
                <a:ea typeface="Microsoft YaHei"/>
              </a:rPr>
              <a:t>Waste Collection                                             management system                                      for IIT Mandi  </a:t>
            </a:r>
            <a:endParaRPr b="0" lang="en-IN"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Microsoft YaHei"/>
              </a:rPr>
              <a:t>Faculty Mentor :</a:t>
            </a:r>
            <a:r>
              <a:rPr b="0" lang="en-IN" sz="3200" spc="-1" strike="noStrike">
                <a:solidFill>
                  <a:srgbClr val="000000"/>
                </a:solidFill>
                <a:latin typeface="Arial"/>
                <a:ea typeface="Microsoft YaHei"/>
              </a:rPr>
              <a:t> Dr. Sarthak Nag and                                       AD Infra  </a:t>
            </a:r>
            <a:endParaRPr b="0" lang="en-IN"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Microsoft YaHei"/>
              </a:rPr>
              <a:t>Student Buddy :</a:t>
            </a:r>
            <a:r>
              <a:rPr b="0" lang="en-IN" sz="3200" spc="-1" strike="noStrike">
                <a:solidFill>
                  <a:srgbClr val="000000"/>
                </a:solidFill>
                <a:latin typeface="Arial"/>
                <a:ea typeface="Microsoft YaHei"/>
              </a:rPr>
              <a:t> Dipanshu Thakur                                             (B22037)    </a:t>
            </a:r>
            <a:endParaRPr b="0" lang="en-IN"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IN" sz="3200" spc="-1" strike="noStrike">
                <a:solidFill>
                  <a:srgbClr val="000000"/>
                </a:solidFill>
                <a:latin typeface="Arial"/>
                <a:ea typeface="Microsoft YaHei"/>
              </a:rPr>
              <a:t>TA                      :</a:t>
            </a:r>
            <a:r>
              <a:rPr b="0" lang="en-IN" sz="3200" spc="-1" strike="noStrike">
                <a:solidFill>
                  <a:srgbClr val="000000"/>
                </a:solidFill>
                <a:latin typeface="Arial"/>
                <a:ea typeface="Microsoft YaHei"/>
              </a:rPr>
              <a:t> Yash Taneja                                                     (D23116)</a:t>
            </a:r>
            <a:endParaRPr b="0" lang="en-IN" sz="3200" spc="-1" strike="noStrike">
              <a:solidFill>
                <a:srgbClr val="000000"/>
              </a:solidFill>
              <a:latin typeface="Arial"/>
            </a:endParaRPr>
          </a:p>
          <a:p>
            <a:pPr>
              <a:lnSpc>
                <a:spcPct val="100000"/>
              </a:lnSpc>
              <a:spcBef>
                <a:spcPts val="1417"/>
              </a:spcBef>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 descr=""/>
          <p:cNvPicPr/>
          <p:nvPr/>
        </p:nvPicPr>
        <p:blipFill>
          <a:blip r:embed="rId1"/>
          <a:stretch/>
        </p:blipFill>
        <p:spPr>
          <a:xfrm>
            <a:off x="7620120" y="2520000"/>
            <a:ext cx="4571640" cy="4333680"/>
          </a:xfrm>
          <a:prstGeom prst="rect">
            <a:avLst/>
          </a:prstGeom>
          <a:ln w="0">
            <a:noFill/>
          </a:ln>
        </p:spPr>
      </p:pic>
      <p:sp>
        <p:nvSpPr>
          <p:cNvPr id="9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i="1" lang="en-IN" sz="3600" spc="-1" strike="noStrike">
                <a:solidFill>
                  <a:srgbClr val="000000"/>
                </a:solidFill>
                <a:latin typeface="Arial"/>
              </a:rPr>
              <a:t>9.Waste Segregation Bins</a:t>
            </a:r>
            <a:r>
              <a:rPr b="0" lang="en-IN" sz="3600" spc="-1" strike="noStrike">
                <a:solidFill>
                  <a:srgbClr val="000000"/>
                </a:solidFill>
                <a:latin typeface="Arial"/>
              </a:rPr>
              <a:t> </a:t>
            </a:r>
            <a:endParaRPr b="0" lang="en-IN" sz="3600" spc="-1" strike="noStrike">
              <a:solidFill>
                <a:srgbClr val="000000"/>
              </a:solidFill>
              <a:latin typeface="Arial"/>
            </a:endParaRPr>
          </a:p>
        </p:txBody>
      </p:sp>
      <p:sp>
        <p:nvSpPr>
          <p:cNvPr id="94" name=""/>
          <p:cNvSpPr/>
          <p:nvPr/>
        </p:nvSpPr>
        <p:spPr>
          <a:xfrm>
            <a:off x="720000" y="1648440"/>
            <a:ext cx="11205720" cy="184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000000"/>
                </a:solidFill>
                <a:latin typeface="Arial"/>
              </a:rPr>
              <a:t>Smart waste segregation bins are advanced waste management systems designed to automatically sort and segregate different types of waste, making recycling and disposal more efficient. These bins use a combination of sensors, AI, and IoT technology to identify, classify, and separate waste into categories like recyclables, organic waste, and general trash.</a:t>
            </a:r>
            <a:endParaRPr b="0" lang="en-IN" sz="1400" spc="-1" strike="noStrike">
              <a:solidFill>
                <a:srgbClr val="000000"/>
              </a:solidFill>
              <a:latin typeface="Arial"/>
            </a:endParaRPr>
          </a:p>
          <a:p>
            <a:pPr>
              <a:lnSpc>
                <a:spcPct val="100000"/>
              </a:lnSpc>
              <a:spcBef>
                <a:spcPts val="1191"/>
              </a:spcBef>
              <a:spcAft>
                <a:spcPts val="992"/>
              </a:spcAft>
            </a:pPr>
            <a:r>
              <a:rPr b="0" lang="en-IN" sz="1400" spc="-1" strike="noStrike">
                <a:solidFill>
                  <a:srgbClr val="000000"/>
                </a:solidFill>
                <a:latin typeface="Arial"/>
                <a:ea typeface="Microsoft YaHei"/>
              </a:rPr>
              <a:t>We can use Arduino microcontrollers and sensors to create bins that automatically open based on the type of waste (e.g., organic, recyclable, non-recyclable) detected by RFID tags or simple colour sensors. Here's how they typically work: </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
        <p:nvSpPr>
          <p:cNvPr id="95" name=""/>
          <p:cNvSpPr/>
          <p:nvPr/>
        </p:nvSpPr>
        <p:spPr>
          <a:xfrm>
            <a:off x="540000" y="3240000"/>
            <a:ext cx="3481200" cy="2997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OpenSymbol"/>
              <a:buChar char="❒"/>
            </a:pPr>
            <a:r>
              <a:rPr b="1" lang="en-IN" sz="1400" spc="-1" strike="noStrike">
                <a:solidFill>
                  <a:srgbClr val="000000"/>
                </a:solidFill>
                <a:latin typeface="Arial"/>
              </a:rPr>
              <a:t>Sensors </a:t>
            </a:r>
            <a:r>
              <a:rPr b="0" lang="en-IN" sz="1400" spc="-1" strike="noStrike">
                <a:solidFill>
                  <a:srgbClr val="000000"/>
                </a:solidFill>
                <a:latin typeface="Arial"/>
              </a:rPr>
              <a:t>for material detection and fill level monitoring.</a:t>
            </a:r>
            <a:endParaRPr b="0" lang="en-IN"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IN" sz="1400" spc="-1" strike="noStrike">
                <a:solidFill>
                  <a:srgbClr val="000000"/>
                </a:solidFill>
                <a:latin typeface="Arial"/>
              </a:rPr>
              <a:t> </a:t>
            </a:r>
            <a:r>
              <a:rPr b="1" lang="en-IN" sz="1400" spc="-1" strike="noStrike">
                <a:solidFill>
                  <a:srgbClr val="000000"/>
                </a:solidFill>
                <a:latin typeface="Arial"/>
              </a:rPr>
              <a:t>AI-based sorting</a:t>
            </a:r>
            <a:r>
              <a:rPr b="0" lang="en-IN" sz="1400" spc="-1" strike="noStrike">
                <a:solidFill>
                  <a:srgbClr val="000000"/>
                </a:solidFill>
                <a:latin typeface="Arial"/>
              </a:rPr>
              <a:t> using image recognition.</a:t>
            </a:r>
            <a:endParaRPr b="0" lang="en-IN"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1" lang="en-IN" sz="1400" spc="-1" strike="noStrike">
                <a:solidFill>
                  <a:srgbClr val="000000"/>
                </a:solidFill>
                <a:latin typeface="Arial"/>
              </a:rPr>
              <a:t>Compartmentalized design</a:t>
            </a:r>
            <a:r>
              <a:rPr b="0" lang="en-IN" sz="1400" spc="-1" strike="noStrike">
                <a:solidFill>
                  <a:srgbClr val="000000"/>
                </a:solidFill>
                <a:latin typeface="Arial"/>
              </a:rPr>
              <a:t> for different waste types.</a:t>
            </a:r>
            <a:endParaRPr b="0" lang="en-IN"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1" lang="en-IN" sz="1400" spc="-1" strike="noStrike">
                <a:solidFill>
                  <a:srgbClr val="000000"/>
                </a:solidFill>
                <a:latin typeface="Arial"/>
              </a:rPr>
              <a:t>Energy efficienc</a:t>
            </a:r>
            <a:r>
              <a:rPr b="0" lang="en-IN" sz="1400" spc="-1" strike="noStrike">
                <a:solidFill>
                  <a:srgbClr val="000000"/>
                </a:solidFill>
                <a:latin typeface="Arial"/>
              </a:rPr>
              <a:t>y with solar power or low-energy systems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p:txBody>
      </p:sp>
      <p:sp>
        <p:nvSpPr>
          <p:cNvPr id="96" name=""/>
          <p:cNvSpPr/>
          <p:nvPr/>
        </p:nvSpPr>
        <p:spPr>
          <a:xfrm>
            <a:off x="4320000" y="3240000"/>
            <a:ext cx="544896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ESTIMATED COST – Rs.30,000</a:t>
            </a:r>
            <a:endParaRPr b="0" lang="en-IN" sz="1800" spc="-1" strike="noStrike">
              <a:solidFill>
                <a:srgbClr val="000000"/>
              </a:solidFill>
              <a:latin typeface="Arial"/>
            </a:endParaRPr>
          </a:p>
        </p:txBody>
      </p:sp>
      <p:sp>
        <p:nvSpPr>
          <p:cNvPr id="97" name=""/>
          <p:cNvSpPr/>
          <p:nvPr/>
        </p:nvSpPr>
        <p:spPr>
          <a:xfrm>
            <a:off x="4320000" y="3626280"/>
            <a:ext cx="3304440" cy="26733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OpenSymbol"/>
              <a:buChar char="▻"/>
            </a:pPr>
            <a:r>
              <a:rPr b="0" lang="en-IN" sz="1300" spc="-1" strike="noStrike">
                <a:solidFill>
                  <a:srgbClr val="000000"/>
                </a:solidFill>
                <a:latin typeface="Arial"/>
              </a:rPr>
              <a:t>Sensors and Electronics: ₹5,000 - ₹10,000</a:t>
            </a:r>
            <a:endParaRPr b="0" lang="en-IN" sz="13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0" lang="en-IN" sz="1300" spc="-1" strike="noStrike">
                <a:solidFill>
                  <a:srgbClr val="000000"/>
                </a:solidFill>
                <a:latin typeface="Arial"/>
              </a:rPr>
              <a:t>Microcontroller: ₹2,000 - ₹5,000</a:t>
            </a:r>
            <a:endParaRPr b="0" lang="en-IN" sz="13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0" lang="en-IN" sz="1300" spc="-1" strike="noStrike">
                <a:solidFill>
                  <a:srgbClr val="000000"/>
                </a:solidFill>
                <a:latin typeface="Arial"/>
              </a:rPr>
              <a:t>Bin Structure and Assembly: ₹10,000 - ₹15,000</a:t>
            </a:r>
            <a:endParaRPr b="0" lang="en-IN" sz="13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0" lang="en-IN" sz="1300" spc="-1" strike="noStrike">
                <a:solidFill>
                  <a:srgbClr val="000000"/>
                </a:solidFill>
                <a:latin typeface="Arial"/>
              </a:rPr>
              <a:t>Miscellaneous (Wiring, Indicators, etc.): ₹3,000 - ₹5,000</a:t>
            </a:r>
            <a:endParaRPr b="0" lang="en-IN" sz="1300" spc="-1" strike="noStrike">
              <a:solidFill>
                <a:srgbClr val="000000"/>
              </a:solidFill>
              <a:latin typeface="Arial"/>
            </a:endParaRPr>
          </a:p>
          <a:p>
            <a:pPr>
              <a:lnSpc>
                <a:spcPct val="100000"/>
              </a:lnSpc>
            </a:pP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180000"/>
            <a:ext cx="10514520" cy="1324440"/>
          </a:xfrm>
          <a:prstGeom prst="rect">
            <a:avLst/>
          </a:prstGeom>
          <a:noFill/>
          <a:ln w="0">
            <a:noFill/>
          </a:ln>
        </p:spPr>
        <p:txBody>
          <a:bodyPr lIns="0" rIns="0" tIns="0" bIns="0" anchor="ctr">
            <a:noAutofit/>
          </a:bodyPr>
          <a:p>
            <a:pPr indent="0" defTabSz="914400">
              <a:lnSpc>
                <a:spcPct val="90000"/>
              </a:lnSpc>
              <a:spcBef>
                <a:spcPts val="1001"/>
              </a:spcBef>
              <a:buNone/>
              <a:tabLst>
                <a:tab algn="l" pos="0"/>
              </a:tabLst>
            </a:pPr>
            <a:r>
              <a:rPr b="0" lang="en-US" sz="4000" spc="-1" strike="noStrike">
                <a:solidFill>
                  <a:schemeClr val="dk1"/>
                </a:solidFill>
                <a:latin typeface="Calibri"/>
              </a:rPr>
              <a:t>10.Compost Pit System with Automated Aeration</a:t>
            </a:r>
            <a:endParaRPr b="0" lang="en-IN" sz="4000" spc="-1" strike="noStrike">
              <a:solidFill>
                <a:srgbClr val="000000"/>
              </a:solidFill>
              <a:latin typeface="Arial"/>
            </a:endParaRPr>
          </a:p>
        </p:txBody>
      </p:sp>
      <p:sp>
        <p:nvSpPr>
          <p:cNvPr id="99" name="Content Placeholder 2"/>
          <p:cNvSpPr/>
          <p:nvPr/>
        </p:nvSpPr>
        <p:spPr>
          <a:xfrm>
            <a:off x="900000" y="1260000"/>
            <a:ext cx="10514880" cy="435060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tabLst>
                <a:tab algn="l" pos="0"/>
              </a:tabLst>
            </a:pPr>
            <a:endParaRPr b="0" lang="en-IN" sz="2000" spc="-1" strike="noStrike">
              <a:solidFill>
                <a:srgbClr val="000000"/>
              </a:solidFill>
              <a:latin typeface="Arial"/>
            </a:endParaRPr>
          </a:p>
          <a:p>
            <a:pPr defTabSz="914400">
              <a:lnSpc>
                <a:spcPct val="90000"/>
              </a:lnSpc>
              <a:spcBef>
                <a:spcPts val="1001"/>
              </a:spcBef>
              <a:tabLst>
                <a:tab algn="l" pos="0"/>
              </a:tabLst>
            </a:pPr>
            <a:r>
              <a:rPr b="0" lang="en-US" sz="2000" spc="-1" strike="noStrike">
                <a:solidFill>
                  <a:schemeClr val="dk1"/>
                </a:solidFill>
                <a:latin typeface="Calibri"/>
              </a:rPr>
              <a:t>1.</a:t>
            </a:r>
            <a:r>
              <a:rPr b="0" lang="en-US" sz="2000" spc="-1" strike="noStrike" u="sng">
                <a:solidFill>
                  <a:schemeClr val="dk1"/>
                </a:solidFill>
                <a:uFillTx/>
                <a:latin typeface="Calibri"/>
              </a:rPr>
              <a:t> </a:t>
            </a:r>
            <a:r>
              <a:rPr b="1" lang="en-US" sz="2000" spc="-1" strike="noStrike">
                <a:solidFill>
                  <a:schemeClr val="dk1"/>
                </a:solidFill>
                <a:latin typeface="Calibri"/>
              </a:rPr>
              <a:t>Design</a:t>
            </a:r>
            <a:r>
              <a:rPr b="0" lang="en-US" sz="2000" spc="-1" strike="noStrike">
                <a:solidFill>
                  <a:schemeClr val="dk1"/>
                </a:solidFill>
                <a:latin typeface="Calibri"/>
              </a:rPr>
              <a:t>: The compost pit is designed with proper drainage to prevent waterlogging and insulation to maintain a stable temperature.</a:t>
            </a:r>
            <a:endParaRPr b="0" lang="en-IN" sz="2000" spc="-1" strike="noStrike">
              <a:solidFill>
                <a:srgbClr val="000000"/>
              </a:solidFill>
              <a:latin typeface="Arial"/>
            </a:endParaRPr>
          </a:p>
          <a:p>
            <a:pPr defTabSz="914400">
              <a:lnSpc>
                <a:spcPct val="90000"/>
              </a:lnSpc>
              <a:spcBef>
                <a:spcPts val="1001"/>
              </a:spcBef>
              <a:tabLst>
                <a:tab algn="l" pos="0"/>
              </a:tabLst>
            </a:pPr>
            <a:r>
              <a:rPr b="0" lang="en-US" sz="2000" spc="-1" strike="noStrike">
                <a:solidFill>
                  <a:schemeClr val="dk1"/>
                </a:solidFill>
                <a:latin typeface="Calibri"/>
              </a:rPr>
              <a:t>2. </a:t>
            </a:r>
            <a:r>
              <a:rPr b="1" lang="en-US" sz="2000" spc="-1" strike="noStrike">
                <a:solidFill>
                  <a:schemeClr val="dk1"/>
                </a:solidFill>
                <a:latin typeface="Calibri"/>
              </a:rPr>
              <a:t>Automated Aeration</a:t>
            </a:r>
            <a:r>
              <a:rPr b="0" lang="en-US" sz="2000" spc="-1" strike="noStrike">
                <a:solidFill>
                  <a:schemeClr val="dk1"/>
                </a:solidFill>
                <a:latin typeface="Calibri"/>
              </a:rPr>
              <a:t>: The system includes fans and aerators that automatically provide consistent airflow throughout the compost pile.</a:t>
            </a:r>
            <a:endParaRPr b="0" lang="en-IN" sz="2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000" spc="-1" strike="noStrike">
                <a:solidFill>
                  <a:schemeClr val="dk1"/>
                </a:solidFill>
                <a:latin typeface="Calibri"/>
              </a:rPr>
              <a:t>This ensures that oxygen is evenly distributed, which is critical for the microbes that break down the waste.</a:t>
            </a:r>
            <a:endParaRPr b="0" lang="en-IN" sz="2000" spc="-1" strike="noStrike">
              <a:solidFill>
                <a:srgbClr val="000000"/>
              </a:solidFill>
              <a:latin typeface="Arial"/>
            </a:endParaRPr>
          </a:p>
          <a:p>
            <a:pPr defTabSz="914400">
              <a:lnSpc>
                <a:spcPct val="90000"/>
              </a:lnSpc>
              <a:spcBef>
                <a:spcPts val="1001"/>
              </a:spcBef>
              <a:tabLst>
                <a:tab algn="l" pos="0"/>
              </a:tabLst>
            </a:pPr>
            <a:r>
              <a:rPr b="0" lang="en-US" sz="2000" spc="-1" strike="noStrike">
                <a:solidFill>
                  <a:schemeClr val="dk1"/>
                </a:solidFill>
                <a:latin typeface="Calibri"/>
              </a:rPr>
              <a:t>3. </a:t>
            </a:r>
            <a:r>
              <a:rPr b="1" lang="en-US" sz="2000" spc="-1" strike="noStrike">
                <a:solidFill>
                  <a:schemeClr val="dk1"/>
                </a:solidFill>
                <a:latin typeface="Calibri"/>
              </a:rPr>
              <a:t>Temperature and Moisture Sensors</a:t>
            </a:r>
            <a:r>
              <a:rPr b="0" lang="en-US" sz="2000" spc="-1" strike="noStrike">
                <a:solidFill>
                  <a:schemeClr val="dk1"/>
                </a:solidFill>
                <a:latin typeface="Calibri"/>
              </a:rPr>
              <a:t>: Sensors are placed inside the compost pit to continuously monitor temperature and moisture levels.</a:t>
            </a:r>
            <a:endParaRPr b="0" lang="en-IN" sz="2000" spc="-1" strike="noStrike">
              <a:solidFill>
                <a:srgbClr val="000000"/>
              </a:solidFill>
              <a:latin typeface="Arial"/>
            </a:endParaRPr>
          </a:p>
          <a:p>
            <a:pPr defTabSz="914400">
              <a:lnSpc>
                <a:spcPct val="90000"/>
              </a:lnSpc>
              <a:spcBef>
                <a:spcPts val="1001"/>
              </a:spcBef>
              <a:tabLst>
                <a:tab algn="l" pos="0"/>
              </a:tabLst>
            </a:pPr>
            <a:r>
              <a:rPr b="0" lang="en-US" sz="2000" spc="-1" strike="noStrike">
                <a:solidFill>
                  <a:schemeClr val="dk1"/>
                </a:solidFill>
                <a:latin typeface="Calibri"/>
              </a:rPr>
              <a:t>. </a:t>
            </a:r>
            <a:endParaRPr b="0" lang="en-IN" sz="2000" spc="-1" strike="noStrike">
              <a:solidFill>
                <a:srgbClr val="000000"/>
              </a:solidFill>
              <a:latin typeface="Arial"/>
            </a:endParaRPr>
          </a:p>
        </p:txBody>
      </p:sp>
      <p:sp>
        <p:nvSpPr>
          <p:cNvPr id="100" name="Title 1"/>
          <p:cNvSpPr/>
          <p:nvPr/>
        </p:nvSpPr>
        <p:spPr>
          <a:xfrm>
            <a:off x="838080" y="720000"/>
            <a:ext cx="10514880" cy="1324800"/>
          </a:xfrm>
          <a:prstGeom prst="rect">
            <a:avLst/>
          </a:prstGeom>
          <a:noFill/>
          <a:ln w="0">
            <a:noFill/>
          </a:ln>
        </p:spPr>
        <p:style>
          <a:lnRef idx="0"/>
          <a:fillRef idx="0"/>
          <a:effectRef idx="0"/>
          <a:fontRef idx="minor"/>
        </p:style>
        <p:txBody>
          <a:bodyPr lIns="90000" rIns="90000" tIns="45000" bIns="45000" anchor="ctr">
            <a:noAutofit/>
          </a:bodyPr>
          <a:p>
            <a:pPr defTabSz="914400">
              <a:lnSpc>
                <a:spcPct val="90000"/>
              </a:lnSpc>
            </a:pPr>
            <a:r>
              <a:rPr b="1" lang="en-US" sz="2600" spc="-1" strike="noStrike">
                <a:solidFill>
                  <a:schemeClr val="dk1"/>
                </a:solidFill>
                <a:latin typeface="Calibri Light"/>
              </a:rPr>
              <a:t>Components of the System</a:t>
            </a:r>
            <a:endParaRPr b="0" lang="en-IN" sz="2600" spc="-1" strike="noStrike">
              <a:solidFill>
                <a:srgbClr val="000000"/>
              </a:solidFill>
              <a:latin typeface="Arial"/>
            </a:endParaRPr>
          </a:p>
        </p:txBody>
      </p:sp>
      <p:sp>
        <p:nvSpPr>
          <p:cNvPr id="101" name="Content Placeholder 3"/>
          <p:cNvSpPr/>
          <p:nvPr/>
        </p:nvSpPr>
        <p:spPr>
          <a:xfrm>
            <a:off x="7380000" y="4469040"/>
            <a:ext cx="4679640" cy="2190600"/>
          </a:xfrm>
          <a:prstGeom prst="rect">
            <a:avLst/>
          </a:prstGeom>
          <a:noFill/>
          <a:ln w="0">
            <a:noFill/>
          </a:ln>
        </p:spPr>
        <p:style>
          <a:lnRef idx="0"/>
          <a:fillRef idx="0"/>
          <a:effectRef idx="0"/>
          <a:fontRef idx="minor"/>
        </p:style>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1800" spc="-1" strike="noStrike">
                <a:solidFill>
                  <a:schemeClr val="dk1"/>
                </a:solidFill>
                <a:latin typeface="Calibri"/>
              </a:rPr>
              <a:t>Compost Pit Construction:</a:t>
            </a:r>
            <a:endParaRPr b="0" lang="en-IN" sz="1800" spc="-1" strike="noStrike">
              <a:solidFill>
                <a:srgbClr val="000000"/>
              </a:solidFill>
              <a:latin typeface="Arial"/>
            </a:endParaRPr>
          </a:p>
          <a:p>
            <a:pPr defTabSz="914400">
              <a:lnSpc>
                <a:spcPct val="90000"/>
              </a:lnSpc>
              <a:spcBef>
                <a:spcPts val="1001"/>
              </a:spcBef>
              <a:tabLst>
                <a:tab algn="l" pos="0"/>
              </a:tabLst>
            </a:pPr>
            <a:r>
              <a:rPr b="0" lang="en-US" sz="1800" spc="-1" strike="noStrike">
                <a:solidFill>
                  <a:schemeClr val="dk1"/>
                </a:solidFill>
                <a:latin typeface="Calibri"/>
              </a:rPr>
              <a:t>      </a:t>
            </a:r>
            <a:r>
              <a:rPr b="1" lang="en-US" sz="1800" spc="-1" strike="noStrike">
                <a:solidFill>
                  <a:schemeClr val="dk1"/>
                </a:solidFill>
                <a:latin typeface="Calibri"/>
              </a:rPr>
              <a:t>Cost:</a:t>
            </a:r>
            <a:r>
              <a:rPr b="0" lang="en-US" sz="1800" spc="-1" strike="noStrike">
                <a:solidFill>
                  <a:schemeClr val="dk1"/>
                </a:solidFill>
                <a:latin typeface="Calibri"/>
              </a:rPr>
              <a:t> ~₹10,000</a:t>
            </a:r>
            <a:endParaRPr b="0" lang="en-IN" sz="1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1800" spc="-1" strike="noStrike">
                <a:solidFill>
                  <a:schemeClr val="dk1"/>
                </a:solidFill>
                <a:latin typeface="Calibri"/>
              </a:rPr>
              <a:t>Aeration System and Sensors:</a:t>
            </a:r>
            <a:endParaRPr b="0" lang="en-IN" sz="1800" spc="-1" strike="noStrike">
              <a:solidFill>
                <a:srgbClr val="000000"/>
              </a:solidFill>
              <a:latin typeface="Arial"/>
            </a:endParaRPr>
          </a:p>
          <a:p>
            <a:pPr defTabSz="914400">
              <a:lnSpc>
                <a:spcPct val="90000"/>
              </a:lnSpc>
              <a:spcBef>
                <a:spcPts val="1001"/>
              </a:spcBef>
              <a:tabLst>
                <a:tab algn="l" pos="0"/>
              </a:tabLst>
            </a:pPr>
            <a:r>
              <a:rPr b="0" lang="en-US" sz="1800" spc="-1" strike="noStrike">
                <a:solidFill>
                  <a:schemeClr val="dk1"/>
                </a:solidFill>
                <a:latin typeface="Calibri"/>
              </a:rPr>
              <a:t>     </a:t>
            </a:r>
            <a:r>
              <a:rPr b="1" lang="en-US" sz="1800" spc="-1" strike="noStrike">
                <a:solidFill>
                  <a:schemeClr val="dk1"/>
                </a:solidFill>
                <a:latin typeface="Calibri"/>
              </a:rPr>
              <a:t>Cost:</a:t>
            </a:r>
            <a:r>
              <a:rPr b="0" lang="en-US" sz="1800" spc="-1" strike="noStrike">
                <a:solidFill>
                  <a:schemeClr val="dk1"/>
                </a:solidFill>
                <a:latin typeface="Calibri"/>
              </a:rPr>
              <a:t> ~₹15,000</a:t>
            </a:r>
            <a:endParaRPr b="0" lang="en-IN" sz="1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1800" spc="-1" strike="noStrike">
                <a:solidFill>
                  <a:schemeClr val="dk1"/>
                </a:solidFill>
                <a:latin typeface="Calibri"/>
              </a:rPr>
              <a:t>Integration and Testing:</a:t>
            </a:r>
            <a:endParaRPr b="0" lang="en-IN" sz="1800" spc="-1" strike="noStrike">
              <a:solidFill>
                <a:srgbClr val="000000"/>
              </a:solidFill>
              <a:latin typeface="Arial"/>
            </a:endParaRPr>
          </a:p>
          <a:p>
            <a:pPr defTabSz="914400">
              <a:lnSpc>
                <a:spcPct val="90000"/>
              </a:lnSpc>
              <a:spcBef>
                <a:spcPts val="1001"/>
              </a:spcBef>
              <a:tabLst>
                <a:tab algn="l" pos="0"/>
              </a:tabLst>
            </a:pPr>
            <a:r>
              <a:rPr b="0" lang="en-US" sz="1800" spc="-1" strike="noStrike">
                <a:solidFill>
                  <a:schemeClr val="dk1"/>
                </a:solidFill>
                <a:latin typeface="Calibri"/>
              </a:rPr>
              <a:t>     </a:t>
            </a:r>
            <a:r>
              <a:rPr b="1" lang="en-US" sz="1800" spc="-1" strike="noStrike">
                <a:solidFill>
                  <a:schemeClr val="dk1"/>
                </a:solidFill>
                <a:latin typeface="Calibri"/>
              </a:rPr>
              <a:t>Cost:</a:t>
            </a:r>
            <a:r>
              <a:rPr b="0" lang="en-US" sz="1800" spc="-1" strike="noStrike">
                <a:solidFill>
                  <a:schemeClr val="dk1"/>
                </a:solidFill>
                <a:latin typeface="Calibri"/>
              </a:rPr>
              <a:t> ~₹5,000</a:t>
            </a:r>
            <a:endParaRPr b="0" lang="en-IN" sz="1800" spc="-1" strike="noStrike">
              <a:solidFill>
                <a:srgbClr val="000000"/>
              </a:solidFill>
              <a:latin typeface="Arial"/>
            </a:endParaRPr>
          </a:p>
        </p:txBody>
      </p:sp>
      <p:sp>
        <p:nvSpPr>
          <p:cNvPr id="102" name=""/>
          <p:cNvSpPr/>
          <p:nvPr/>
        </p:nvSpPr>
        <p:spPr>
          <a:xfrm>
            <a:off x="5580000" y="4320000"/>
            <a:ext cx="1703520" cy="120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400" spc="-1" strike="noStrike" u="sng">
                <a:solidFill>
                  <a:schemeClr val="dk1"/>
                </a:solidFill>
                <a:uFillTx/>
                <a:latin typeface="Calibri Light"/>
              </a:rPr>
              <a:t>Cost :</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475200"/>
            <a:ext cx="10514520" cy="1324440"/>
          </a:xfrm>
          <a:prstGeom prst="rect">
            <a:avLst/>
          </a:prstGeom>
          <a:noFill/>
          <a:ln w="0">
            <a:noFill/>
          </a:ln>
        </p:spPr>
        <p:txBody>
          <a:bodyPr lIns="0" rIns="0" tIns="0" bIns="0" anchor="ctr">
            <a:noAutofit/>
          </a:bodyPr>
          <a:p>
            <a:pPr indent="0" defTabSz="914400">
              <a:lnSpc>
                <a:spcPct val="90000"/>
              </a:lnSpc>
              <a:spcBef>
                <a:spcPts val="1001"/>
              </a:spcBef>
              <a:buNone/>
              <a:tabLst>
                <a:tab algn="l" pos="0"/>
              </a:tabLst>
            </a:pPr>
            <a:r>
              <a:rPr b="0" lang="en-US" sz="2800" spc="-1" strike="noStrike">
                <a:solidFill>
                  <a:schemeClr val="dk1"/>
                </a:solidFill>
                <a:latin typeface="Calibri"/>
              </a:rPr>
              <a:t> </a:t>
            </a:r>
            <a:r>
              <a:rPr b="0" lang="en-US" sz="4200" spc="-1" strike="noStrike">
                <a:solidFill>
                  <a:schemeClr val="dk1"/>
                </a:solidFill>
                <a:latin typeface="Calibri"/>
              </a:rPr>
              <a:t> </a:t>
            </a:r>
            <a:r>
              <a:rPr b="0" lang="en-US" sz="4200" spc="-1" strike="noStrike">
                <a:solidFill>
                  <a:schemeClr val="dk1"/>
                </a:solidFill>
                <a:latin typeface="Calibri"/>
              </a:rPr>
              <a:t>11.</a:t>
            </a:r>
            <a:r>
              <a:rPr b="0" lang="en-US" sz="4400" spc="-1" strike="noStrike">
                <a:solidFill>
                  <a:schemeClr val="dk1"/>
                </a:solidFill>
                <a:latin typeface="Calibri"/>
              </a:rPr>
              <a:t>Plastic Waste in 3D Printing</a:t>
            </a:r>
            <a:endParaRPr b="0" lang="en-IN" sz="4400" spc="-1" strike="noStrike">
              <a:solidFill>
                <a:srgbClr val="000000"/>
              </a:solidFill>
              <a:latin typeface="Arial"/>
            </a:endParaRPr>
          </a:p>
        </p:txBody>
      </p:sp>
      <p:sp>
        <p:nvSpPr>
          <p:cNvPr id="104" name="Content Placeholder 1"/>
          <p:cNvSpPr/>
          <p:nvPr/>
        </p:nvSpPr>
        <p:spPr>
          <a:xfrm>
            <a:off x="838440" y="1825560"/>
            <a:ext cx="10514880" cy="519408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Collection:</a:t>
            </a:r>
            <a:r>
              <a:rPr b="0" lang="en-US" sz="2800" spc="-1" strike="noStrike">
                <a:solidFill>
                  <a:schemeClr val="dk1"/>
                </a:solidFill>
                <a:latin typeface="Calibri"/>
              </a:rPr>
              <a:t> Gather plastic waste from various sources like bottles and containers.</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Cleaning:</a:t>
            </a:r>
            <a:r>
              <a:rPr b="0" lang="en-US" sz="2800" spc="-1" strike="noStrike">
                <a:solidFill>
                  <a:schemeClr val="dk1"/>
                </a:solidFill>
                <a:latin typeface="Calibri"/>
              </a:rPr>
              <a:t> Wash the plastic to remove dirt and other impurities.</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Shredding:</a:t>
            </a:r>
            <a:r>
              <a:rPr b="0" lang="en-US" sz="2800" spc="-1" strike="noStrike">
                <a:solidFill>
                  <a:schemeClr val="dk1"/>
                </a:solidFill>
                <a:latin typeface="Calibri"/>
              </a:rPr>
              <a:t> Cut the cleaned plastic into small pieces to make it easier to handle</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Extrusion:</a:t>
            </a:r>
            <a:r>
              <a:rPr b="0" lang="en-US" sz="2800" spc="-1" strike="noStrike">
                <a:solidFill>
                  <a:schemeClr val="dk1"/>
                </a:solidFill>
                <a:latin typeface="Calibri"/>
              </a:rPr>
              <a:t> Melt the shredded plastic and push it through a mold to form long strands of filament.</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Wingdings" charset="2"/>
              <a:buChar char=""/>
            </a:pPr>
            <a:r>
              <a:rPr b="1" i="1" lang="en-US" sz="2800" spc="-1" strike="noStrike" u="sng">
                <a:solidFill>
                  <a:schemeClr val="dk1"/>
                </a:solidFill>
                <a:uFillTx/>
                <a:latin typeface="Calibri"/>
              </a:rPr>
              <a:t>Equipment Needed:- </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Filament Extruder:</a:t>
            </a:r>
            <a:r>
              <a:rPr b="0" lang="en-US" sz="2800" spc="-1" strike="noStrike">
                <a:solidFill>
                  <a:schemeClr val="dk1"/>
                </a:solidFill>
                <a:latin typeface="Calibri"/>
              </a:rPr>
              <a:t> A machine costing between ₹20,000 and ₹40,000 that melts and shapes the plastic into filament.</a:t>
            </a:r>
            <a:endParaRPr b="0" lang="en-IN" sz="2800" spc="-1" strike="noStrike">
              <a:solidFill>
                <a:srgbClr val="000000"/>
              </a:solidFill>
              <a:latin typeface="Arial"/>
            </a:endParaRPr>
          </a:p>
          <a:p>
            <a:pPr defTabSz="914400">
              <a:lnSpc>
                <a:spcPct val="90000"/>
              </a:lnSpc>
              <a:spcBef>
                <a:spcPts val="1001"/>
              </a:spcBef>
            </a:pPr>
            <a:endParaRPr b="0" lang="en-IN" sz="2800" spc="-1" strike="noStrike">
              <a:solidFill>
                <a:srgbClr val="000000"/>
              </a:solidFill>
              <a:latin typeface="Arial"/>
            </a:endParaRPr>
          </a:p>
          <a:p>
            <a:pPr defTabSz="914400">
              <a:lnSpc>
                <a:spcPct val="90000"/>
              </a:lnSpc>
              <a:spcBef>
                <a:spcPts val="1001"/>
              </a:spcBef>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defTabSz="914400">
              <a:lnSpc>
                <a:spcPct val="90000"/>
              </a:lnSpc>
              <a:spcBef>
                <a:spcPts val="1001"/>
              </a:spcBef>
              <a:buNone/>
              <a:tabLst>
                <a:tab algn="l" pos="0"/>
              </a:tabLst>
            </a:pPr>
            <a:r>
              <a:rPr b="0" lang="en-US" sz="5400" spc="-1" strike="noStrike">
                <a:solidFill>
                  <a:schemeClr val="dk1"/>
                </a:solidFill>
                <a:latin typeface="Calibri"/>
              </a:rPr>
              <a:t>12.Waste-to-Brick Production</a:t>
            </a:r>
            <a:endParaRPr b="0" lang="en-IN" sz="5400" spc="-1" strike="noStrike">
              <a:solidFill>
                <a:srgbClr val="000000"/>
              </a:solidFill>
              <a:latin typeface="Arial"/>
            </a:endParaRPr>
          </a:p>
        </p:txBody>
      </p:sp>
      <p:sp>
        <p:nvSpPr>
          <p:cNvPr id="106" name=""/>
          <p:cNvSpPr/>
          <p:nvPr/>
        </p:nvSpPr>
        <p:spPr>
          <a:xfrm>
            <a:off x="900000" y="1509840"/>
            <a:ext cx="6733440" cy="64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400" spc="-1" strike="noStrike">
                <a:solidFill>
                  <a:schemeClr val="dk1"/>
                </a:solidFill>
                <a:latin typeface="Calibri Light"/>
              </a:rPr>
              <a:t>    </a:t>
            </a:r>
            <a:r>
              <a:rPr b="0" lang="en-US" sz="3200" spc="-1" strike="noStrike">
                <a:solidFill>
                  <a:schemeClr val="dk1"/>
                </a:solidFill>
                <a:latin typeface="Calibri Light"/>
              </a:rPr>
              <a:t>Components of the System</a:t>
            </a:r>
            <a:endParaRPr b="0" lang="en-IN" sz="3200" spc="-1" strike="noStrike">
              <a:solidFill>
                <a:srgbClr val="000000"/>
              </a:solidFill>
              <a:latin typeface="Arial"/>
            </a:endParaRPr>
          </a:p>
        </p:txBody>
      </p:sp>
      <p:sp>
        <p:nvSpPr>
          <p:cNvPr id="107" name="Content Placeholder 4"/>
          <p:cNvSpPr/>
          <p:nvPr/>
        </p:nvSpPr>
        <p:spPr>
          <a:xfrm>
            <a:off x="900000" y="2160000"/>
            <a:ext cx="10514880" cy="4499640"/>
          </a:xfrm>
          <a:prstGeom prst="rect">
            <a:avLst/>
          </a:prstGeom>
          <a:noFill/>
          <a:ln w="0">
            <a:noFill/>
          </a:ln>
        </p:spPr>
        <p:style>
          <a:lnRef idx="0"/>
          <a:fillRef idx="0"/>
          <a:effectRef idx="0"/>
          <a:fontRef idx="minor"/>
        </p:style>
        <p:txBody>
          <a:bodyPr lIns="90000" rIns="90000" tIns="45000" bIns="45000" anchor="t">
            <a:normAutofit/>
          </a:bodyPr>
          <a:p>
            <a:pPr marL="514440" indent="-514440" defTabSz="914400">
              <a:lnSpc>
                <a:spcPct val="90000"/>
              </a:lnSpc>
              <a:spcBef>
                <a:spcPts val="1001"/>
              </a:spcBef>
              <a:buClr>
                <a:srgbClr val="000000"/>
              </a:buClr>
              <a:buFont typeface="Arial"/>
              <a:buAutoNum type="arabicPeriod"/>
            </a:pPr>
            <a:r>
              <a:rPr b="1" i="1" lang="en-US" sz="2000" spc="-1" strike="noStrike" u="sng">
                <a:solidFill>
                  <a:schemeClr val="dk1"/>
                </a:solidFill>
                <a:uFillTx/>
                <a:latin typeface="Calibri"/>
              </a:rPr>
              <a:t>Waste Shredders</a:t>
            </a:r>
            <a:r>
              <a:rPr b="0" lang="en-US" sz="2000" spc="-1" strike="noStrike">
                <a:solidFill>
                  <a:schemeClr val="dk1"/>
                </a:solidFill>
                <a:latin typeface="Calibri"/>
              </a:rPr>
              <a:t>:- Waste shredders are machines that break down large pieces of plastic and paper waste into smaller, more manageable particles.</a:t>
            </a:r>
            <a:endParaRPr b="0" lang="en-IN" sz="2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     </a:t>
            </a:r>
            <a:r>
              <a:rPr b="0" lang="en-US" sz="2000" spc="-1" strike="noStrike">
                <a:solidFill>
                  <a:schemeClr val="dk1"/>
                </a:solidFill>
                <a:latin typeface="Calibri"/>
              </a:rPr>
              <a:t>It also helps in reducing the size of the waste material, making it easier to handle and process.</a:t>
            </a:r>
            <a:endParaRPr b="0" lang="en-IN" sz="2000" spc="-1" strike="noStrike">
              <a:solidFill>
                <a:srgbClr val="000000"/>
              </a:solidFill>
              <a:latin typeface="Arial"/>
            </a:endParaRPr>
          </a:p>
          <a:p>
            <a:pPr defTabSz="914400">
              <a:lnSpc>
                <a:spcPct val="90000"/>
              </a:lnSpc>
              <a:spcBef>
                <a:spcPts val="1001"/>
              </a:spcBef>
              <a:tabLst>
                <a:tab algn="l" pos="0"/>
              </a:tabLst>
            </a:pPr>
            <a:r>
              <a:rPr b="1" i="1" lang="en-US" sz="2000" spc="-1" strike="noStrike">
                <a:solidFill>
                  <a:schemeClr val="dk1"/>
                </a:solidFill>
                <a:latin typeface="Calibri"/>
              </a:rPr>
              <a:t>2.      </a:t>
            </a:r>
            <a:r>
              <a:rPr b="1" i="1" lang="en-US" sz="2000" spc="-1" strike="noStrike" u="sng">
                <a:solidFill>
                  <a:schemeClr val="dk1"/>
                </a:solidFill>
                <a:uFillTx/>
                <a:latin typeface="Calibri"/>
              </a:rPr>
              <a:t>Brick Molds</a:t>
            </a:r>
            <a:r>
              <a:rPr b="1" lang="en-US" sz="2000" spc="-1" strike="noStrike">
                <a:solidFill>
                  <a:schemeClr val="dk1"/>
                </a:solidFill>
                <a:latin typeface="Calibri"/>
              </a:rPr>
              <a:t>:-</a:t>
            </a:r>
            <a:r>
              <a:rPr b="0" lang="en-US" sz="2000" spc="-1" strike="noStrike">
                <a:solidFill>
                  <a:schemeClr val="dk1"/>
                </a:solidFill>
                <a:latin typeface="Calibri"/>
              </a:rPr>
              <a:t> Molds are used to shape the shredded waste into brick forms. They come in                    various sizes and shapes depending on the desired final product. </a:t>
            </a:r>
            <a:endParaRPr b="0" lang="en-IN" sz="2000" spc="-1" strike="noStrike">
              <a:solidFill>
                <a:srgbClr val="000000"/>
              </a:solidFill>
              <a:latin typeface="Arial"/>
            </a:endParaRPr>
          </a:p>
          <a:p>
            <a:pPr defTabSz="914400">
              <a:lnSpc>
                <a:spcPct val="90000"/>
              </a:lnSpc>
              <a:spcBef>
                <a:spcPts val="1001"/>
              </a:spcBef>
              <a:tabLst>
                <a:tab algn="l" pos="0"/>
              </a:tabLst>
            </a:pPr>
            <a:r>
              <a:rPr b="1" i="1" lang="en-US" sz="2000" spc="-1" strike="noStrike">
                <a:solidFill>
                  <a:schemeClr val="dk1"/>
                </a:solidFill>
                <a:latin typeface="Calibri"/>
              </a:rPr>
              <a:t>3.      </a:t>
            </a:r>
            <a:r>
              <a:rPr b="1" i="1" lang="en-US" sz="2000" spc="-1" strike="noStrike" u="sng">
                <a:solidFill>
                  <a:schemeClr val="dk1"/>
                </a:solidFill>
                <a:uFillTx/>
                <a:latin typeface="Calibri"/>
              </a:rPr>
              <a:t>Heating System</a:t>
            </a:r>
            <a:r>
              <a:rPr b="0" lang="en-US" sz="2000" spc="-1" strike="noStrike">
                <a:solidFill>
                  <a:schemeClr val="dk1"/>
                </a:solidFill>
                <a:latin typeface="Calibri"/>
              </a:rPr>
              <a:t>:- The heating system cures the molded bricks by applying heat.</a:t>
            </a:r>
            <a:endParaRPr b="0" lang="en-IN" sz="2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000" spc="-1" strike="noStrike">
                <a:solidFill>
                  <a:schemeClr val="dk1"/>
                </a:solidFill>
                <a:latin typeface="Calibri"/>
              </a:rPr>
              <a:t>     </a:t>
            </a:r>
            <a:r>
              <a:rPr b="0" lang="en-US" sz="2000" spc="-1" strike="noStrike">
                <a:solidFill>
                  <a:schemeClr val="dk1"/>
                </a:solidFill>
                <a:latin typeface="Calibri"/>
              </a:rPr>
              <a:t>If possible, the system can use waste heat from other processes to reduce energy costs.</a:t>
            </a:r>
            <a:endParaRPr b="0" lang="en-IN" sz="2000" spc="-1" strike="noStrike">
              <a:solidFill>
                <a:srgbClr val="000000"/>
              </a:solidFill>
              <a:latin typeface="Arial"/>
            </a:endParaRPr>
          </a:p>
          <a:p>
            <a:pPr defTabSz="914400">
              <a:lnSpc>
                <a:spcPct val="90000"/>
              </a:lnSpc>
              <a:spcBef>
                <a:spcPts val="1001"/>
              </a:spcBef>
              <a:tabLst>
                <a:tab algn="l" pos="0"/>
              </a:tabLst>
            </a:pPr>
            <a:endParaRPr b="0" lang="en-IN" sz="2000" spc="-1" strike="noStrike">
              <a:solidFill>
                <a:srgbClr val="000000"/>
              </a:solidFill>
              <a:latin typeface="Arial"/>
            </a:endParaRPr>
          </a:p>
        </p:txBody>
      </p:sp>
      <p:sp>
        <p:nvSpPr>
          <p:cNvPr id="108" name="Title 2"/>
          <p:cNvSpPr/>
          <p:nvPr/>
        </p:nvSpPr>
        <p:spPr>
          <a:xfrm>
            <a:off x="900360" y="4680360"/>
            <a:ext cx="3599640" cy="719640"/>
          </a:xfrm>
          <a:prstGeom prst="rect">
            <a:avLst/>
          </a:prstGeom>
          <a:noFill/>
          <a:ln w="0">
            <a:noFill/>
          </a:ln>
        </p:spPr>
        <p:style>
          <a:lnRef idx="0"/>
          <a:fillRef idx="0"/>
          <a:effectRef idx="0"/>
          <a:fontRef idx="minor"/>
        </p:style>
        <p:txBody>
          <a:bodyPr lIns="90000" rIns="90000" tIns="45000" bIns="45000" anchor="ctr">
            <a:noAutofit/>
          </a:bodyPr>
          <a:p>
            <a:pPr defTabSz="914400">
              <a:lnSpc>
                <a:spcPct val="90000"/>
              </a:lnSpc>
            </a:pPr>
            <a:r>
              <a:rPr b="0" lang="en-US" sz="4400" spc="-1" strike="noStrike">
                <a:solidFill>
                  <a:schemeClr val="dk1"/>
                </a:solidFill>
                <a:latin typeface="Calibri Light"/>
              </a:rPr>
              <a:t>  </a:t>
            </a:r>
            <a:r>
              <a:rPr b="1" lang="en-US" sz="3600" spc="-1" strike="noStrike">
                <a:solidFill>
                  <a:schemeClr val="dk1"/>
                </a:solidFill>
                <a:latin typeface="Calibri Light"/>
              </a:rPr>
              <a:t>Cost Estimate :   </a:t>
            </a:r>
            <a:endParaRPr b="0" lang="en-IN" sz="3600" spc="-1" strike="noStrike">
              <a:solidFill>
                <a:srgbClr val="000000"/>
              </a:solidFill>
              <a:latin typeface="Arial"/>
            </a:endParaRPr>
          </a:p>
        </p:txBody>
      </p:sp>
      <p:sp>
        <p:nvSpPr>
          <p:cNvPr id="109" name="Content Placeholder 5"/>
          <p:cNvSpPr/>
          <p:nvPr/>
        </p:nvSpPr>
        <p:spPr>
          <a:xfrm>
            <a:off x="4680000" y="5040000"/>
            <a:ext cx="4139640" cy="1650600"/>
          </a:xfrm>
          <a:prstGeom prst="rect">
            <a:avLst/>
          </a:prstGeom>
          <a:noFill/>
          <a:ln w="0">
            <a:noFill/>
          </a:ln>
        </p:spPr>
        <p:style>
          <a:lnRef idx="0"/>
          <a:fillRef idx="0"/>
          <a:effectRef idx="0"/>
          <a:fontRef idx="minor"/>
        </p:style>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Shredders and Molds:</a:t>
            </a:r>
            <a:endParaRPr b="0" lang="en-IN" sz="2000" spc="-1" strike="noStrike">
              <a:solidFill>
                <a:srgbClr val="000000"/>
              </a:solidFill>
              <a:latin typeface="Arial"/>
            </a:endParaRPr>
          </a:p>
          <a:p>
            <a:pPr defTabSz="914400">
              <a:lnSpc>
                <a:spcPct val="90000"/>
              </a:lnSpc>
              <a:spcBef>
                <a:spcPts val="1001"/>
              </a:spcBef>
              <a:tabLst>
                <a:tab algn="l" pos="0"/>
              </a:tabLst>
            </a:pPr>
            <a:r>
              <a:rPr b="0" lang="en-US" sz="2000" spc="-1" strike="noStrike">
                <a:solidFill>
                  <a:schemeClr val="dk1"/>
                </a:solidFill>
                <a:latin typeface="Calibri"/>
              </a:rPr>
              <a:t>     </a:t>
            </a:r>
            <a:r>
              <a:rPr b="1" lang="en-US" sz="2000" spc="-1" strike="noStrike">
                <a:solidFill>
                  <a:schemeClr val="dk1"/>
                </a:solidFill>
                <a:latin typeface="Calibri"/>
              </a:rPr>
              <a:t>Cost:</a:t>
            </a:r>
            <a:r>
              <a:rPr b="0" lang="en-US" sz="2000" spc="-1" strike="noStrike">
                <a:solidFill>
                  <a:schemeClr val="dk1"/>
                </a:solidFill>
                <a:latin typeface="Calibri"/>
              </a:rPr>
              <a:t> ~₹15,000</a:t>
            </a:r>
            <a:endParaRPr b="0" lang="en-IN" sz="2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000" spc="-1" strike="noStrike">
                <a:solidFill>
                  <a:schemeClr val="dk1"/>
                </a:solidFill>
                <a:latin typeface="Calibri"/>
              </a:rPr>
              <a:t>Presses and Heating System:</a:t>
            </a:r>
            <a:endParaRPr b="0" lang="en-IN" sz="2000" spc="-1" strike="noStrike">
              <a:solidFill>
                <a:srgbClr val="000000"/>
              </a:solidFill>
              <a:latin typeface="Arial"/>
            </a:endParaRPr>
          </a:p>
          <a:p>
            <a:pPr defTabSz="914400">
              <a:lnSpc>
                <a:spcPct val="90000"/>
              </a:lnSpc>
              <a:spcBef>
                <a:spcPts val="1001"/>
              </a:spcBef>
              <a:tabLst>
                <a:tab algn="l" pos="0"/>
              </a:tabLst>
            </a:pPr>
            <a:r>
              <a:rPr b="0" lang="en-US" sz="2000" spc="-1" strike="noStrike">
                <a:solidFill>
                  <a:schemeClr val="dk1"/>
                </a:solidFill>
                <a:latin typeface="Calibri"/>
              </a:rPr>
              <a:t>    </a:t>
            </a:r>
            <a:r>
              <a:rPr b="1" lang="en-US" sz="2000" spc="-1" strike="noStrike">
                <a:solidFill>
                  <a:schemeClr val="dk1"/>
                </a:solidFill>
                <a:latin typeface="Calibri"/>
              </a:rPr>
              <a:t>Cost:</a:t>
            </a:r>
            <a:r>
              <a:rPr b="0" lang="en-US" sz="2000" spc="-1" strike="noStrike">
                <a:solidFill>
                  <a:schemeClr val="dk1"/>
                </a:solidFill>
                <a:latin typeface="Calibri"/>
              </a:rPr>
              <a:t> ~₹15,000</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itle 4"/>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defTabSz="914400">
              <a:lnSpc>
                <a:spcPct val="90000"/>
              </a:lnSpc>
            </a:pPr>
            <a:r>
              <a:rPr b="1" lang="en-IN" sz="4400" spc="-1" strike="noStrike">
                <a:solidFill>
                  <a:schemeClr val="dk1"/>
                </a:solidFill>
                <a:latin typeface="Calibri Light"/>
              </a:rPr>
              <a:t>13.Plastic Bottle Green House</a:t>
            </a:r>
            <a:endParaRPr b="0" lang="en-IN" sz="4400" spc="-1" strike="noStrike">
              <a:solidFill>
                <a:srgbClr val="000000"/>
              </a:solidFill>
              <a:latin typeface="Arial"/>
            </a:endParaRPr>
          </a:p>
        </p:txBody>
      </p:sp>
      <p:pic>
        <p:nvPicPr>
          <p:cNvPr id="111" name="Content Placeholder 7" descr=""/>
          <p:cNvPicPr/>
          <p:nvPr/>
        </p:nvPicPr>
        <p:blipFill>
          <a:blip r:embed="rId1"/>
          <a:stretch/>
        </p:blipFill>
        <p:spPr>
          <a:xfrm>
            <a:off x="838080" y="1415160"/>
            <a:ext cx="4350600" cy="4626000"/>
          </a:xfrm>
          <a:prstGeom prst="rect">
            <a:avLst/>
          </a:prstGeom>
          <a:ln w="0">
            <a:noFill/>
          </a:ln>
        </p:spPr>
      </p:pic>
      <p:sp>
        <p:nvSpPr>
          <p:cNvPr id="112" name="TextBox 6"/>
          <p:cNvSpPr/>
          <p:nvPr/>
        </p:nvSpPr>
        <p:spPr>
          <a:xfrm>
            <a:off x="5446800" y="1374120"/>
            <a:ext cx="6336360" cy="4903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600" spc="-1" strike="noStrike">
                <a:solidFill>
                  <a:schemeClr val="dk1"/>
                </a:solidFill>
                <a:latin typeface="Calibri"/>
              </a:rPr>
              <a:t>Advantages and Benefits</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Sustainability:</a:t>
            </a:r>
            <a:r>
              <a:rPr b="0" lang="en-US" sz="1600" spc="-1" strike="noStrike">
                <a:solidFill>
                  <a:schemeClr val="dk1"/>
                </a:solidFill>
                <a:latin typeface="Calibri"/>
              </a:rPr>
              <a:t> Diverts plastic waste from landfills, reduces campus waste.</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Cost-Effective:</a:t>
            </a:r>
            <a:r>
              <a:rPr b="0" lang="en-US" sz="1600" spc="-1" strike="noStrike">
                <a:solidFill>
                  <a:schemeClr val="dk1"/>
                </a:solidFill>
                <a:latin typeface="Calibri"/>
              </a:rPr>
              <a:t> Utilizes low-cost/recycled materials, minimal maintenance.</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Thermal Efficiency:</a:t>
            </a:r>
            <a:r>
              <a:rPr b="0" lang="en-US" sz="1600" spc="-1" strike="noStrike">
                <a:solidFill>
                  <a:schemeClr val="dk1"/>
                </a:solidFill>
                <a:latin typeface="Calibri"/>
              </a:rPr>
              <a:t> Plastic bottles provide insulation, ideal for Himachal Pradesh’s cold climate.</a:t>
            </a:r>
            <a:endParaRPr b="0" lang="en-IN" sz="1600" spc="-1" strike="noStrike">
              <a:solidFill>
                <a:srgbClr val="000000"/>
              </a:solidFill>
              <a:latin typeface="Arial"/>
            </a:endParaRPr>
          </a:p>
          <a:p>
            <a:pPr defTabSz="914400">
              <a:lnSpc>
                <a:spcPct val="100000"/>
              </a:lnSpc>
            </a:pPr>
            <a:r>
              <a:rPr b="1" lang="en-US" sz="1600" spc="-1" strike="noStrike">
                <a:solidFill>
                  <a:schemeClr val="dk1"/>
                </a:solidFill>
                <a:latin typeface="Calibri"/>
              </a:rPr>
              <a:t>Technology Overview:</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Construction:</a:t>
            </a:r>
            <a:r>
              <a:rPr b="0" lang="en-US" sz="1600" spc="-1" strike="noStrike">
                <a:solidFill>
                  <a:schemeClr val="dk1"/>
                </a:solidFill>
                <a:latin typeface="Calibri"/>
              </a:rPr>
              <a:t> Bottles are cleaned, stacked, and bound within a wooden or metal frame to form greenhouse walls.</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Environmental Impact:</a:t>
            </a:r>
            <a:r>
              <a:rPr b="0" lang="en-US" sz="1600" spc="-1" strike="noStrike">
                <a:solidFill>
                  <a:schemeClr val="dk1"/>
                </a:solidFill>
                <a:latin typeface="Calibri"/>
              </a:rPr>
              <a:t> Reduces plastic waste on campus by repurposing used bottles.</a:t>
            </a:r>
            <a:endParaRPr b="0" lang="en-IN" sz="1600" spc="-1" strike="noStrike">
              <a:solidFill>
                <a:srgbClr val="000000"/>
              </a:solidFill>
              <a:latin typeface="Arial"/>
            </a:endParaRPr>
          </a:p>
          <a:p>
            <a:pPr defTabSz="914400">
              <a:lnSpc>
                <a:spcPct val="100000"/>
              </a:lnSpc>
            </a:pPr>
            <a:r>
              <a:rPr b="1" lang="en-US" sz="1600" spc="-1" strike="noStrike">
                <a:solidFill>
                  <a:schemeClr val="dk1"/>
                </a:solidFill>
                <a:latin typeface="Calibri"/>
              </a:rPr>
              <a:t>Usefulness at IIT Mandi:</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Climate Suitability:</a:t>
            </a:r>
            <a:r>
              <a:rPr b="0" lang="en-US" sz="1600" spc="-1" strike="noStrike">
                <a:solidFill>
                  <a:schemeClr val="dk1"/>
                </a:solidFill>
                <a:latin typeface="Calibri"/>
              </a:rPr>
              <a:t> Helps maintain a warm microclimate for growing plants year-round, even in cold weather.</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Educational Value:</a:t>
            </a:r>
            <a:r>
              <a:rPr b="0" lang="en-US" sz="1600" spc="-1" strike="noStrike">
                <a:solidFill>
                  <a:schemeClr val="dk1"/>
                </a:solidFill>
                <a:latin typeface="Calibri"/>
              </a:rPr>
              <a:t> Demonstrates practical application of sustainability, engages students in hands-on learning.</a:t>
            </a:r>
            <a:endParaRPr b="0" lang="en-IN" sz="1600" spc="-1" strike="noStrike">
              <a:solidFill>
                <a:srgbClr val="000000"/>
              </a:solidFill>
              <a:latin typeface="Arial"/>
            </a:endParaRPr>
          </a:p>
          <a:p>
            <a:pPr marL="216000" indent="-216000" defTabSz="914400">
              <a:lnSpc>
                <a:spcPct val="100000"/>
              </a:lnSpc>
              <a:buClr>
                <a:srgbClr val="000000"/>
              </a:buClr>
              <a:buFont typeface="Arial"/>
              <a:buChar char="•"/>
            </a:pPr>
            <a:r>
              <a:rPr b="1" lang="en-US" sz="1600" spc="-1" strike="noStrike">
                <a:solidFill>
                  <a:schemeClr val="dk1"/>
                </a:solidFill>
                <a:latin typeface="Calibri"/>
              </a:rPr>
              <a:t>Sustainability Initiative:</a:t>
            </a:r>
            <a:r>
              <a:rPr b="0" lang="en-US" sz="1600" spc="-1" strike="noStrike">
                <a:solidFill>
                  <a:schemeClr val="dk1"/>
                </a:solidFill>
                <a:latin typeface="Calibri"/>
              </a:rPr>
              <a:t> Enhances IIT Mandi’s commitment to green technology and environmental conservation.</a:t>
            </a:r>
            <a:endParaRPr b="0" lang="en-IN" sz="1600" spc="-1" strike="noStrike">
              <a:solidFill>
                <a:srgbClr val="000000"/>
              </a:solidFill>
              <a:latin typeface="Arial"/>
            </a:endParaRPr>
          </a:p>
          <a:p>
            <a:pPr defTabSz="914400">
              <a:lnSpc>
                <a:spcPct val="100000"/>
              </a:lnSpc>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itle 6"/>
          <p:cNvSpPr/>
          <p:nvPr/>
        </p:nvSpPr>
        <p:spPr>
          <a:xfrm>
            <a:off x="881640" y="333720"/>
            <a:ext cx="10514880" cy="1324800"/>
          </a:xfrm>
          <a:prstGeom prst="rect">
            <a:avLst/>
          </a:prstGeom>
          <a:noFill/>
          <a:ln w="0">
            <a:noFill/>
          </a:ln>
        </p:spPr>
        <p:style>
          <a:lnRef idx="0"/>
          <a:fillRef idx="0"/>
          <a:effectRef idx="0"/>
          <a:fontRef idx="minor"/>
        </p:style>
        <p:txBody>
          <a:bodyPr lIns="90000" rIns="90000" tIns="45000" bIns="45000" anchor="ctr">
            <a:normAutofit fontScale="64999"/>
          </a:bodyPr>
          <a:p>
            <a:pPr defTabSz="914400">
              <a:lnSpc>
                <a:spcPct val="90000"/>
              </a:lnSpc>
            </a:pPr>
            <a:br>
              <a:rPr sz="4400"/>
            </a:br>
            <a:r>
              <a:rPr b="0" lang="en-US" sz="4400" spc="-1" strike="noStrike">
                <a:solidFill>
                  <a:schemeClr val="dk1"/>
                </a:solidFill>
                <a:latin typeface="Calibri Light"/>
              </a:rPr>
              <a:t>14.</a:t>
            </a:r>
            <a:r>
              <a:rPr b="1" lang="en-US" sz="4400" spc="-1" strike="noStrike">
                <a:solidFill>
                  <a:schemeClr val="dk1"/>
                </a:solidFill>
                <a:latin typeface="Calibri Light"/>
              </a:rPr>
              <a:t>Three-Compartment Waste Bin with QR Code</a:t>
            </a:r>
            <a:br>
              <a:rPr sz="4400"/>
            </a:br>
            <a:endParaRPr b="0" lang="en-IN" sz="4400" spc="-1" strike="noStrike">
              <a:solidFill>
                <a:srgbClr val="000000"/>
              </a:solidFill>
              <a:latin typeface="Arial"/>
            </a:endParaRPr>
          </a:p>
        </p:txBody>
      </p:sp>
      <p:sp>
        <p:nvSpPr>
          <p:cNvPr id="114" name="Content Placeholder 9"/>
          <p:cNvSpPr/>
          <p:nvPr/>
        </p:nvSpPr>
        <p:spPr>
          <a:xfrm>
            <a:off x="838440" y="1825920"/>
            <a:ext cx="10514880" cy="4350600"/>
          </a:xfrm>
          <a:prstGeom prst="rect">
            <a:avLst/>
          </a:prstGeom>
          <a:noFill/>
          <a:ln w="0">
            <a:noFill/>
          </a:ln>
        </p:spPr>
        <p:style>
          <a:lnRef idx="0"/>
          <a:fillRef idx="0"/>
          <a:effectRef idx="0"/>
          <a:fontRef idx="minor"/>
        </p:style>
        <p:txBody>
          <a:bodyPr lIns="90000" rIns="90000" tIns="45000" bIns="45000" anchor="t">
            <a:normAutofit fontScale="40000"/>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Objective:</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Ensure Proper Waste Segregation:</a:t>
            </a:r>
            <a:r>
              <a:rPr b="0" lang="en-US" sz="2800" spc="-1" strike="noStrike">
                <a:solidFill>
                  <a:schemeClr val="dk1"/>
                </a:solidFill>
                <a:latin typeface="Calibri"/>
              </a:rPr>
              <a:t> Develop a waste bin with three compartments, each equipped with a dedicated opening and proper labeling, ensuring that waste is correctly sorted at the source.</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Design Features:</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1" lang="en-US" sz="2800" spc="-1" strike="noStrike">
                <a:solidFill>
                  <a:schemeClr val="dk1"/>
                </a:solidFill>
                <a:latin typeface="Calibri"/>
              </a:rPr>
              <a:t>Three Separate Compartments:</a:t>
            </a:r>
            <a:endParaRPr b="0" lang="en-IN" sz="2800" spc="-1" strike="noStrike">
              <a:solidFill>
                <a:srgbClr val="000000"/>
              </a:solidFill>
              <a:latin typeface="Arial"/>
            </a:endParaRPr>
          </a:p>
          <a:p>
            <a:pPr lvl="1" marL="743040" indent="-285840" defTabSz="914400">
              <a:lnSpc>
                <a:spcPct val="90000"/>
              </a:lnSpc>
              <a:spcBef>
                <a:spcPts val="499"/>
              </a:spcBef>
              <a:buClr>
                <a:srgbClr val="000000"/>
              </a:buClr>
              <a:buFont typeface="Calibri Light"/>
              <a:buAutoNum type="arabicPeriod"/>
            </a:pPr>
            <a:r>
              <a:rPr b="1" lang="en-US" sz="2700" spc="-1" strike="noStrike">
                <a:solidFill>
                  <a:schemeClr val="dk1"/>
                </a:solidFill>
                <a:latin typeface="Calibri"/>
              </a:rPr>
              <a:t>Details:</a:t>
            </a:r>
            <a:r>
              <a:rPr b="0" lang="en-US" sz="2700" spc="-1" strike="noStrike">
                <a:solidFill>
                  <a:schemeClr val="dk1"/>
                </a:solidFill>
                <a:latin typeface="Calibri"/>
              </a:rPr>
              <a:t> Each bin has a distinct compartment for plastic, organic, and liquid waste. The compartments are designed to minimize cross-contamination and ensure waste is disposed of correctly.</a:t>
            </a: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1" lang="en-US" sz="2800" spc="-1" strike="noStrike">
                <a:solidFill>
                  <a:schemeClr val="dk1"/>
                </a:solidFill>
                <a:latin typeface="Calibri"/>
              </a:rPr>
              <a:t>Dustbin Mouths:</a:t>
            </a:r>
            <a:endParaRPr b="0" lang="en-IN" sz="2800" spc="-1" strike="noStrike">
              <a:solidFill>
                <a:srgbClr val="000000"/>
              </a:solidFill>
              <a:latin typeface="Arial"/>
            </a:endParaRPr>
          </a:p>
          <a:p>
            <a:pPr lvl="1" marL="743040" indent="-285840" defTabSz="914400">
              <a:lnSpc>
                <a:spcPct val="90000"/>
              </a:lnSpc>
              <a:spcBef>
                <a:spcPts val="499"/>
              </a:spcBef>
              <a:buClr>
                <a:srgbClr val="000000"/>
              </a:buClr>
              <a:buFont typeface="Calibri Light"/>
              <a:buAutoNum type="arabicPeriod"/>
            </a:pPr>
            <a:r>
              <a:rPr b="1" lang="en-US" sz="2700" spc="-1" strike="noStrike">
                <a:solidFill>
                  <a:schemeClr val="dk1"/>
                </a:solidFill>
                <a:latin typeface="Calibri"/>
              </a:rPr>
              <a:t>Details:</a:t>
            </a:r>
            <a:r>
              <a:rPr b="0" lang="en-US" sz="2700" spc="-1" strike="noStrike">
                <a:solidFill>
                  <a:schemeClr val="dk1"/>
                </a:solidFill>
                <a:latin typeface="Calibri"/>
              </a:rPr>
              <a:t> Each compartment is equipped with a specifically designed mouth that is easy to open and close, similar to household dustbin lids. The design encourages users to select the correct compartment for their waste type.</a:t>
            </a: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1" lang="en-US" sz="2800" spc="-1" strike="noStrike">
                <a:solidFill>
                  <a:schemeClr val="dk1"/>
                </a:solidFill>
                <a:latin typeface="Calibri"/>
              </a:rPr>
              <a:t>Proper Capping and Labeling:</a:t>
            </a:r>
            <a:endParaRPr b="0" lang="en-IN" sz="2800" spc="-1" strike="noStrike">
              <a:solidFill>
                <a:srgbClr val="000000"/>
              </a:solidFill>
              <a:latin typeface="Arial"/>
            </a:endParaRPr>
          </a:p>
          <a:p>
            <a:pPr lvl="1" marL="743040" indent="-285840" defTabSz="914400">
              <a:lnSpc>
                <a:spcPct val="90000"/>
              </a:lnSpc>
              <a:spcBef>
                <a:spcPts val="499"/>
              </a:spcBef>
              <a:buClr>
                <a:srgbClr val="000000"/>
              </a:buClr>
              <a:buFont typeface="Calibri Light"/>
              <a:buAutoNum type="arabicPeriod"/>
            </a:pPr>
            <a:r>
              <a:rPr b="1" lang="en-US" sz="2700" spc="-1" strike="noStrike">
                <a:solidFill>
                  <a:schemeClr val="dk1"/>
                </a:solidFill>
                <a:latin typeface="Calibri"/>
              </a:rPr>
              <a:t>Details:</a:t>
            </a:r>
            <a:r>
              <a:rPr b="0" lang="en-US" sz="2700" spc="-1" strike="noStrike">
                <a:solidFill>
                  <a:schemeClr val="dk1"/>
                </a:solidFill>
                <a:latin typeface="Calibri"/>
              </a:rPr>
              <a:t> The bin features clear, color-coded labels and icons on each mouth to guide users on where to dispose of specific waste types. The capping ensures that once closed, the waste is securely contained, reducing odors and maintaining hygiene</a:t>
            </a:r>
            <a:r>
              <a:rPr b="0" lang="en-US" sz="2400" spc="-1" strike="noStrike">
                <a:solidFill>
                  <a:schemeClr val="dk1"/>
                </a:solidFill>
                <a:latin typeface="Calibri"/>
              </a:rPr>
              <a:t>.</a:t>
            </a:r>
            <a:endParaRPr b="0" lang="en-IN" sz="24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1" lang="en-US" sz="2800" spc="-1" strike="noStrike">
                <a:solidFill>
                  <a:schemeClr val="dk1"/>
                </a:solidFill>
                <a:latin typeface="Calibri"/>
              </a:rPr>
              <a:t>Durable Construction:</a:t>
            </a:r>
            <a:endParaRPr b="0" lang="en-IN" sz="2800" spc="-1" strike="noStrike">
              <a:solidFill>
                <a:srgbClr val="000000"/>
              </a:solidFill>
              <a:latin typeface="Arial"/>
            </a:endParaRPr>
          </a:p>
          <a:p>
            <a:pPr lvl="1" marL="743040" indent="-285840" defTabSz="914400">
              <a:lnSpc>
                <a:spcPct val="90000"/>
              </a:lnSpc>
              <a:spcBef>
                <a:spcPts val="499"/>
              </a:spcBef>
              <a:buClr>
                <a:srgbClr val="000000"/>
              </a:buClr>
              <a:buFont typeface="Calibri Light"/>
              <a:buAutoNum type="arabicPeriod"/>
            </a:pPr>
            <a:r>
              <a:rPr b="1" lang="en-US" sz="2700" spc="-1" strike="noStrike">
                <a:solidFill>
                  <a:schemeClr val="dk1"/>
                </a:solidFill>
                <a:latin typeface="Calibri"/>
              </a:rPr>
              <a:t>Materials:</a:t>
            </a:r>
            <a:r>
              <a:rPr b="0" lang="en-US" sz="2700" spc="-1" strike="noStrike">
                <a:solidFill>
                  <a:schemeClr val="dk1"/>
                </a:solidFill>
                <a:latin typeface="Calibri"/>
              </a:rPr>
              <a:t> Made from durable, eco-friendly materials that are easy to clean and maintain, ensuring long-term usability even in high-traffic areas like cafeterias and hostels</a:t>
            </a:r>
            <a:r>
              <a:rPr b="0" lang="en-US" sz="2400" spc="-1" strike="noStrike">
                <a:solidFill>
                  <a:schemeClr val="dk1"/>
                </a:solidFill>
                <a:latin typeface="Calibri"/>
              </a:rPr>
              <a:t>.</a:t>
            </a:r>
            <a:endParaRPr b="0" lang="en-IN" sz="2400" spc="-1" strike="noStrike">
              <a:solidFill>
                <a:srgbClr val="000000"/>
              </a:solidFill>
              <a:latin typeface="Arial"/>
            </a:endParaRPr>
          </a:p>
          <a:p>
            <a:pPr defTabSz="914400">
              <a:lnSpc>
                <a:spcPct val="90000"/>
              </a:lnSpc>
              <a:spcBef>
                <a:spcPts val="1001"/>
              </a:spcBef>
              <a:tabLst>
                <a:tab algn="l" pos="0"/>
              </a:tabLst>
            </a:pPr>
            <a:r>
              <a:rPr b="1" lang="en-US" sz="2800" spc="-1" strike="noStrike">
                <a:solidFill>
                  <a:schemeClr val="dk1"/>
                </a:solidFill>
                <a:latin typeface="Calibri"/>
              </a:rPr>
              <a:t>5.   Integration with a Waste Management App:</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800" spc="-1" strike="noStrike">
                <a:solidFill>
                  <a:schemeClr val="dk1"/>
                </a:solidFill>
                <a:latin typeface="Calibri"/>
              </a:rPr>
              <a:t>     </a:t>
            </a:r>
            <a:r>
              <a:rPr b="1" lang="en-US" sz="2800" spc="-1" strike="noStrike">
                <a:solidFill>
                  <a:schemeClr val="dk1"/>
                </a:solidFill>
                <a:latin typeface="Calibri"/>
              </a:rPr>
              <a:t>Details:</a:t>
            </a:r>
            <a:r>
              <a:rPr b="0" lang="en-US" sz="2800" spc="-1" strike="noStrike">
                <a:solidFill>
                  <a:schemeClr val="dk1"/>
                </a:solidFill>
                <a:latin typeface="Calibri"/>
              </a:rPr>
              <a:t> Create a mobile app that connects with the smart bins. Users can scan a QR code on the bin to see details about how much waste has been collected, contribute ideas for waste reduction, or receive notifications about waste management initiatives</a:t>
            </a:r>
            <a:endParaRPr b="0" lang="en-IN" sz="2800" spc="-1" strike="noStrike">
              <a:solidFill>
                <a:srgbClr val="000000"/>
              </a:solidFill>
              <a:latin typeface="Arial"/>
            </a:endParaRPr>
          </a:p>
          <a:p>
            <a:pPr defTabSz="914400">
              <a:lnSpc>
                <a:spcPct val="90000"/>
              </a:lnSpc>
              <a:spcBef>
                <a:spcPts val="1001"/>
              </a:spcBef>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Google Shape;21;p1"/>
          <p:cNvSpPr txBox="1"/>
          <p:nvPr/>
        </p:nvSpPr>
        <p:spPr>
          <a:xfrm>
            <a:off x="364320" y="324360"/>
            <a:ext cx="11690280" cy="776520"/>
          </a:xfrm>
          <a:prstGeom prst="rect">
            <a:avLst/>
          </a:prstGeom>
          <a:noFill/>
          <a:ln w="0">
            <a:noFill/>
          </a:ln>
        </p:spPr>
        <p:txBody>
          <a:bodyPr anchor="t">
            <a:normAutofit/>
          </a:bodyPr>
          <a:p>
            <a:pPr algn="ctr" defTabSz="914400">
              <a:lnSpc>
                <a:spcPct val="70000"/>
              </a:lnSpc>
              <a:tabLst>
                <a:tab algn="l" pos="0"/>
              </a:tabLst>
            </a:pPr>
            <a:r>
              <a:rPr b="1" lang="en-US" sz="3220" spc="-1" strike="noStrike">
                <a:solidFill>
                  <a:schemeClr val="dk1"/>
                </a:solidFill>
                <a:latin typeface="Arial"/>
                <a:ea typeface="Arial"/>
              </a:rPr>
              <a:t>1</a:t>
            </a:r>
            <a:r>
              <a:rPr b="1" lang="en-US" sz="2520" spc="-1" strike="noStrike">
                <a:solidFill>
                  <a:srgbClr val="595959"/>
                </a:solidFill>
                <a:latin typeface="Arial"/>
                <a:ea typeface="Arial"/>
              </a:rPr>
              <a:t>.</a:t>
            </a:r>
            <a:r>
              <a:rPr b="1" lang="en-US" sz="2870" spc="-1" strike="noStrike">
                <a:solidFill>
                  <a:schemeClr val="dk1"/>
                </a:solidFill>
                <a:latin typeface="Arial"/>
                <a:ea typeface="Arial"/>
              </a:rPr>
              <a:t>LOCATION BASED GARBAGE MANAGEMENT SYSTEM</a:t>
            </a:r>
            <a:endParaRPr b="0" lang="en-IN" sz="2870" spc="-1" strike="noStrike">
              <a:solidFill>
                <a:srgbClr val="000000"/>
              </a:solidFill>
              <a:latin typeface="Arial"/>
            </a:endParaRPr>
          </a:p>
        </p:txBody>
      </p:sp>
      <p:sp>
        <p:nvSpPr>
          <p:cNvPr id="60" name="Google Shape;22;p1"/>
          <p:cNvSpPr/>
          <p:nvPr/>
        </p:nvSpPr>
        <p:spPr>
          <a:xfrm>
            <a:off x="467640" y="871560"/>
            <a:ext cx="11483640" cy="6646320"/>
          </a:xfrm>
          <a:prstGeom prst="rect">
            <a:avLst/>
          </a:prstGeom>
          <a:noFill/>
          <a:ln w="0">
            <a:noFill/>
          </a:ln>
        </p:spPr>
        <p:style>
          <a:lnRef idx="0"/>
          <a:fillRef idx="0"/>
          <a:effectRef idx="0"/>
          <a:fontRef idx="minor"/>
        </p:style>
        <p:txBody>
          <a:bodyPr anchor="t">
            <a:spAutoFit/>
          </a:bodyPr>
          <a:p>
            <a:pPr defTabSz="914400">
              <a:lnSpc>
                <a:spcPct val="100000"/>
              </a:lnSpc>
              <a:tabLst>
                <a:tab algn="l" pos="0"/>
              </a:tabLst>
            </a:pPr>
            <a:r>
              <a:rPr b="1" lang="en-US" sz="3200" spc="-1" strike="noStrike">
                <a:solidFill>
                  <a:schemeClr val="dk1"/>
                </a:solidFill>
                <a:latin typeface="Calibri"/>
                <a:ea typeface="Calibri"/>
              </a:rPr>
              <a:t>Mechanism</a:t>
            </a:r>
            <a:r>
              <a:rPr b="0" lang="en-US" sz="3000" spc="-1" strike="noStrike">
                <a:solidFill>
                  <a:schemeClr val="dk1"/>
                </a:solidFill>
                <a:latin typeface="Calibri"/>
                <a:ea typeface="Calibri"/>
              </a:rPr>
              <a:t>: </a:t>
            </a:r>
            <a:endParaRPr b="0" lang="en-IN" sz="3000" spc="-1" strike="noStrike">
              <a:solidFill>
                <a:srgbClr val="000000"/>
              </a:solidFill>
              <a:latin typeface="Arial"/>
            </a:endParaRPr>
          </a:p>
          <a:p>
            <a:pPr marL="457200" indent="-266760" defTabSz="914400">
              <a:lnSpc>
                <a:spcPct val="100000"/>
              </a:lnSpc>
              <a:tabLst>
                <a:tab algn="l" pos="0"/>
              </a:tabLst>
            </a:pPr>
            <a:endParaRPr b="0" lang="en-IN" sz="2000" spc="-1" strike="noStrike">
              <a:solidFill>
                <a:srgbClr val="000000"/>
              </a:solidFill>
              <a:latin typeface="Arial"/>
            </a:endParaRPr>
          </a:p>
          <a:p>
            <a:pPr marL="457200" indent="-406440" defTabSz="914400">
              <a:lnSpc>
                <a:spcPct val="100000"/>
              </a:lnSpc>
              <a:buClr>
                <a:srgbClr val="000000"/>
              </a:buClr>
              <a:buFont typeface="Wingdings" charset="2"/>
              <a:buChar char=""/>
              <a:tabLst>
                <a:tab algn="l" pos="0"/>
              </a:tabLst>
            </a:pPr>
            <a:r>
              <a:rPr b="0" lang="en-US" sz="2000" spc="-1" strike="noStrike">
                <a:solidFill>
                  <a:schemeClr val="dk1"/>
                </a:solidFill>
                <a:latin typeface="Arial"/>
                <a:ea typeface="Arial"/>
              </a:rPr>
              <a:t>We should capture a picture of the filled trash bin and we should update </a:t>
            </a:r>
            <a:endParaRPr b="0" lang="en-IN" sz="2000" spc="-1" strike="noStrike">
              <a:solidFill>
                <a:srgbClr val="000000"/>
              </a:solidFill>
              <a:latin typeface="Arial"/>
            </a:endParaRPr>
          </a:p>
          <a:p>
            <a:pPr marL="457200" defTabSz="914400">
              <a:lnSpc>
                <a:spcPct val="100000"/>
              </a:lnSpc>
              <a:tabLst>
                <a:tab algn="l" pos="0"/>
              </a:tabLst>
            </a:pPr>
            <a:r>
              <a:rPr b="0" lang="en-US" sz="2000" spc="-1" strike="noStrike">
                <a:solidFill>
                  <a:schemeClr val="dk1"/>
                </a:solidFill>
                <a:latin typeface="Arial"/>
                <a:ea typeface="Arial"/>
              </a:rPr>
              <a:t>the location in which place the bin is full in an app or website.</a:t>
            </a:r>
            <a:endParaRPr b="0" lang="en-IN" sz="2000" spc="-1" strike="noStrike">
              <a:solidFill>
                <a:srgbClr val="000000"/>
              </a:solidFill>
              <a:latin typeface="Arial"/>
            </a:endParaRPr>
          </a:p>
          <a:p>
            <a:pPr defTabSz="914400">
              <a:lnSpc>
                <a:spcPct val="100000"/>
              </a:lnSpc>
              <a:tabLst>
                <a:tab algn="l" pos="0"/>
              </a:tabLst>
            </a:pPr>
            <a:endParaRPr b="0" lang="en-IN" sz="2000" spc="-1" strike="noStrike">
              <a:solidFill>
                <a:srgbClr val="000000"/>
              </a:solidFill>
              <a:latin typeface="Arial"/>
            </a:endParaRPr>
          </a:p>
          <a:p>
            <a:pPr marL="457200" indent="-406440" defTabSz="914400">
              <a:lnSpc>
                <a:spcPct val="100000"/>
              </a:lnSpc>
              <a:buClr>
                <a:srgbClr val="000000"/>
              </a:buClr>
              <a:buFont typeface="Wingdings" charset="2"/>
              <a:buChar char=""/>
              <a:tabLst>
                <a:tab algn="l" pos="0"/>
              </a:tabLst>
            </a:pPr>
            <a:r>
              <a:rPr b="0" lang="en-US" sz="2000" spc="-1" strike="noStrike">
                <a:solidFill>
                  <a:schemeClr val="dk1"/>
                </a:solidFill>
                <a:latin typeface="Arial"/>
                <a:ea typeface="Arial"/>
              </a:rPr>
              <a:t>By this we can get a notice from some one that bin is full then it will be </a:t>
            </a:r>
            <a:endParaRPr b="0" lang="en-IN" sz="2000" spc="-1" strike="noStrike">
              <a:solidFill>
                <a:srgbClr val="000000"/>
              </a:solidFill>
              <a:latin typeface="Arial"/>
            </a:endParaRPr>
          </a:p>
          <a:p>
            <a:pPr marL="457200" defTabSz="914400">
              <a:lnSpc>
                <a:spcPct val="100000"/>
              </a:lnSpc>
              <a:tabLst>
                <a:tab algn="l" pos="0"/>
              </a:tabLst>
            </a:pPr>
            <a:r>
              <a:rPr b="0" lang="en-US" sz="2000" spc="-1" strike="noStrike">
                <a:solidFill>
                  <a:schemeClr val="dk1"/>
                </a:solidFill>
                <a:latin typeface="Arial"/>
                <a:ea typeface="Arial"/>
              </a:rPr>
              <a:t>some what helpful to the campus.</a:t>
            </a:r>
            <a:endParaRPr b="0" lang="en-IN" sz="2000" spc="-1" strike="noStrike">
              <a:solidFill>
                <a:srgbClr val="000000"/>
              </a:solidFill>
              <a:latin typeface="Arial"/>
            </a:endParaRPr>
          </a:p>
          <a:p>
            <a:pPr defTabSz="914400">
              <a:lnSpc>
                <a:spcPct val="100000"/>
              </a:lnSpc>
              <a:tabLst>
                <a:tab algn="l" pos="0"/>
              </a:tabLst>
            </a:pPr>
            <a:endParaRPr b="0" lang="en-IN" sz="2000" spc="-1" strike="noStrike">
              <a:solidFill>
                <a:srgbClr val="000000"/>
              </a:solidFill>
              <a:latin typeface="Arial"/>
            </a:endParaRPr>
          </a:p>
          <a:p>
            <a:pPr marL="457200" indent="-355680" defTabSz="914400">
              <a:lnSpc>
                <a:spcPct val="100000"/>
              </a:lnSpc>
              <a:buClr>
                <a:srgbClr val="000000"/>
              </a:buClr>
              <a:buFont typeface="Wingdings" charset="2"/>
              <a:buChar char=""/>
              <a:tabLst>
                <a:tab algn="l" pos="0"/>
              </a:tabLst>
            </a:pPr>
            <a:r>
              <a:rPr b="0" lang="en-US" sz="2000" spc="-1" strike="noStrike">
                <a:solidFill>
                  <a:schemeClr val="dk1"/>
                </a:solidFill>
                <a:latin typeface="Calibri"/>
                <a:ea typeface="Arial"/>
              </a:rPr>
              <a:t>For building this app we should use python,</a:t>
            </a:r>
            <a:endParaRPr b="0" lang="en-IN" sz="2000" spc="-1" strike="noStrike">
              <a:solidFill>
                <a:srgbClr val="000000"/>
              </a:solidFill>
              <a:latin typeface="Arial"/>
            </a:endParaRPr>
          </a:p>
          <a:p>
            <a:pPr marL="101520" defTabSz="914400">
              <a:lnSpc>
                <a:spcPct val="100000"/>
              </a:lnSpc>
              <a:tabLst>
                <a:tab algn="l" pos="0"/>
              </a:tabLst>
            </a:pPr>
            <a:r>
              <a:rPr b="0" lang="en-US" sz="2000" spc="-1" strike="noStrike">
                <a:solidFill>
                  <a:schemeClr val="dk1"/>
                </a:solidFill>
                <a:latin typeface="Calibri"/>
                <a:ea typeface="Arial"/>
              </a:rPr>
              <a:t>       </a:t>
            </a:r>
            <a:r>
              <a:rPr b="0" lang="en-US" sz="2000" spc="-1" strike="noStrike">
                <a:solidFill>
                  <a:schemeClr val="dk1"/>
                </a:solidFill>
                <a:latin typeface="Calibri"/>
                <a:ea typeface="Arial"/>
              </a:rPr>
              <a:t>php, Java script etc.</a:t>
            </a:r>
            <a:endParaRPr b="0" lang="en-IN" sz="2000" spc="-1" strike="noStrike">
              <a:solidFill>
                <a:srgbClr val="000000"/>
              </a:solidFill>
              <a:latin typeface="Arial"/>
            </a:endParaRPr>
          </a:p>
          <a:p>
            <a:pPr defTabSz="914400">
              <a:lnSpc>
                <a:spcPct val="100000"/>
              </a:lnSpc>
              <a:tabLst>
                <a:tab algn="l" pos="0"/>
              </a:tabLst>
            </a:pPr>
            <a:endParaRPr b="0" lang="en-IN" sz="2000" spc="-1" strike="noStrike">
              <a:solidFill>
                <a:srgbClr val="000000"/>
              </a:solidFill>
              <a:latin typeface="Arial"/>
            </a:endParaRPr>
          </a:p>
          <a:p>
            <a:pPr marL="444600" indent="-343080" defTabSz="914400">
              <a:lnSpc>
                <a:spcPct val="100000"/>
              </a:lnSpc>
              <a:buClr>
                <a:srgbClr val="000000"/>
              </a:buClr>
              <a:buFont typeface="Wingdings" charset="2"/>
              <a:buChar char=""/>
              <a:tabLst>
                <a:tab algn="l" pos="0"/>
              </a:tabLst>
            </a:pPr>
            <a:r>
              <a:rPr b="0" lang="en-US" sz="2000" spc="-1" strike="noStrike">
                <a:solidFill>
                  <a:schemeClr val="dk1"/>
                </a:solidFill>
                <a:latin typeface="Calibri"/>
                <a:ea typeface="Arial"/>
              </a:rPr>
              <a:t>This app can handle both biodegradable and </a:t>
            </a:r>
            <a:endParaRPr b="0" lang="en-IN" sz="2000" spc="-1" strike="noStrike">
              <a:solidFill>
                <a:srgbClr val="000000"/>
              </a:solidFill>
              <a:latin typeface="Arial"/>
            </a:endParaRPr>
          </a:p>
          <a:p>
            <a:pPr marL="101520" defTabSz="914400">
              <a:lnSpc>
                <a:spcPct val="100000"/>
              </a:lnSpc>
              <a:tabLst>
                <a:tab algn="l" pos="0"/>
              </a:tabLst>
            </a:pPr>
            <a:r>
              <a:rPr b="0" lang="en-US" sz="2000" spc="-1" strike="noStrike">
                <a:solidFill>
                  <a:schemeClr val="dk1"/>
                </a:solidFill>
                <a:latin typeface="Calibri"/>
                <a:ea typeface="Arial"/>
              </a:rPr>
              <a:t>       </a:t>
            </a:r>
            <a:r>
              <a:rPr b="0" lang="en-US" sz="2000" spc="-1" strike="noStrike">
                <a:solidFill>
                  <a:schemeClr val="dk1"/>
                </a:solidFill>
                <a:latin typeface="Calibri"/>
                <a:ea typeface="Arial"/>
              </a:rPr>
              <a:t>non-biodegradable wastes</a:t>
            </a:r>
            <a:endParaRPr b="0" lang="en-IN" sz="2000" spc="-1" strike="noStrike">
              <a:solidFill>
                <a:srgbClr val="000000"/>
              </a:solidFill>
              <a:latin typeface="Arial"/>
            </a:endParaRPr>
          </a:p>
          <a:p>
            <a:pPr defTabSz="914400">
              <a:lnSpc>
                <a:spcPct val="100000"/>
              </a:lnSpc>
              <a:tabLst>
                <a:tab algn="l" pos="0"/>
              </a:tabLst>
            </a:pPr>
            <a:endParaRPr b="0" lang="en-IN" sz="2000" spc="-1" strike="noStrike">
              <a:solidFill>
                <a:srgbClr val="000000"/>
              </a:solidFill>
              <a:latin typeface="Arial"/>
            </a:endParaRPr>
          </a:p>
          <a:p>
            <a:pPr marL="457200" indent="-406440" defTabSz="914400">
              <a:lnSpc>
                <a:spcPct val="100000"/>
              </a:lnSpc>
              <a:buClr>
                <a:srgbClr val="000000"/>
              </a:buClr>
              <a:buFont typeface="Wingdings" charset="2"/>
              <a:buChar char=""/>
              <a:tabLst>
                <a:tab algn="l" pos="0"/>
              </a:tabLst>
            </a:pPr>
            <a:r>
              <a:rPr b="0" lang="en-US" sz="2000" spc="-1" strike="noStrike">
                <a:solidFill>
                  <a:schemeClr val="dk1"/>
                </a:solidFill>
                <a:latin typeface="Arial"/>
                <a:ea typeface="Arial"/>
              </a:rPr>
              <a:t>Cost may be 2100rs that also for </a:t>
            </a:r>
            <a:endParaRPr b="0" lang="en-IN" sz="2000" spc="-1" strike="noStrike">
              <a:solidFill>
                <a:srgbClr val="000000"/>
              </a:solidFill>
              <a:latin typeface="Arial"/>
            </a:endParaRPr>
          </a:p>
          <a:p>
            <a:pPr marL="50760" defTabSz="914400">
              <a:lnSpc>
                <a:spcPct val="100000"/>
              </a:lnSpc>
              <a:tabLst>
                <a:tab algn="l" pos="0"/>
              </a:tabLst>
            </a:pPr>
            <a:r>
              <a:rPr b="0" lang="en-US" sz="2000" spc="-1" strike="noStrike">
                <a:solidFill>
                  <a:schemeClr val="dk1"/>
                </a:solidFill>
                <a:latin typeface="Arial"/>
                <a:ea typeface="Arial"/>
              </a:rPr>
              <a:t>       </a:t>
            </a:r>
            <a:r>
              <a:rPr b="0" lang="en-US" sz="2000" spc="-1" strike="noStrike">
                <a:solidFill>
                  <a:schemeClr val="dk1"/>
                </a:solidFill>
                <a:latin typeface="Arial"/>
                <a:ea typeface="Arial"/>
              </a:rPr>
              <a:t>publishing app in google play store.</a:t>
            </a:r>
            <a:endParaRPr b="0" lang="en-IN" sz="2000" spc="-1" strike="noStrike">
              <a:solidFill>
                <a:srgbClr val="000000"/>
              </a:solidFill>
              <a:latin typeface="Arial"/>
            </a:endParaRPr>
          </a:p>
          <a:p>
            <a:pPr marL="457200" defTabSz="914400">
              <a:lnSpc>
                <a:spcPct val="100000"/>
              </a:lnSpc>
              <a:tabLst>
                <a:tab algn="l" pos="0"/>
              </a:tabLst>
            </a:pPr>
            <a:endParaRPr b="0" lang="en-IN" sz="2000" spc="-1" strike="noStrike">
              <a:solidFill>
                <a:srgbClr val="000000"/>
              </a:solidFill>
              <a:latin typeface="Arial"/>
            </a:endParaRPr>
          </a:p>
          <a:p>
            <a:pPr defTabSz="914400">
              <a:lnSpc>
                <a:spcPct val="100000"/>
              </a:lnSpc>
              <a:tabLst>
                <a:tab algn="l" pos="0"/>
              </a:tabLst>
            </a:pPr>
            <a:r>
              <a:rPr b="1" lang="en-US" sz="1800" spc="-1" strike="noStrike">
                <a:solidFill>
                  <a:schemeClr val="dk1"/>
                </a:solidFill>
                <a:latin typeface="Calibri"/>
                <a:ea typeface="Calibri"/>
              </a:rPr>
              <a:t>         </a:t>
            </a:r>
            <a:r>
              <a:rPr b="1" lang="en-US" sz="1600" spc="-1" strike="noStrike">
                <a:solidFill>
                  <a:schemeClr val="dk1"/>
                </a:solidFill>
                <a:latin typeface="Calibri"/>
                <a:ea typeface="Calibri"/>
              </a:rPr>
              <a:t>Source</a:t>
            </a:r>
            <a:r>
              <a:rPr b="0" lang="en-US" sz="1600" spc="-1" strike="noStrike">
                <a:solidFill>
                  <a:schemeClr val="dk1"/>
                </a:solidFill>
                <a:latin typeface="Calibri"/>
                <a:ea typeface="Calibri"/>
              </a:rPr>
              <a:t>: https://www.youtube.com/watch?v=SufuG1l8cqA</a:t>
            </a:r>
            <a:endParaRPr b="0" lang="en-IN" sz="1600" spc="-1" strike="noStrike">
              <a:solidFill>
                <a:srgbClr val="000000"/>
              </a:solidFill>
              <a:latin typeface="Arial"/>
            </a:endParaRPr>
          </a:p>
          <a:p>
            <a:pPr defTabSz="914400">
              <a:lnSpc>
                <a:spcPct val="100000"/>
              </a:lnSpc>
              <a:tabLst>
                <a:tab algn="l" pos="0"/>
              </a:tabLst>
            </a:pPr>
            <a:br>
              <a:rPr sz="3000"/>
            </a:br>
            <a:endParaRPr b="0" lang="en-IN" sz="3000" spc="-1" strike="noStrike">
              <a:solidFill>
                <a:srgbClr val="000000"/>
              </a:solidFill>
              <a:latin typeface="Arial"/>
            </a:endParaRPr>
          </a:p>
        </p:txBody>
      </p:sp>
      <p:pic>
        <p:nvPicPr>
          <p:cNvPr id="61" name="Google Shape;23;p1" descr=""/>
          <p:cNvPicPr/>
          <p:nvPr/>
        </p:nvPicPr>
        <p:blipFill>
          <a:blip r:embed="rId1"/>
          <a:stretch/>
        </p:blipFill>
        <p:spPr>
          <a:xfrm>
            <a:off x="6389640" y="3349800"/>
            <a:ext cx="5222160" cy="2462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Google Shape;25;p2"/>
          <p:cNvSpPr txBox="1"/>
          <p:nvPr/>
        </p:nvSpPr>
        <p:spPr>
          <a:xfrm>
            <a:off x="4082760" y="-285120"/>
            <a:ext cx="10515240" cy="1325520"/>
          </a:xfrm>
          <a:prstGeom prst="rect">
            <a:avLst/>
          </a:prstGeom>
          <a:noFill/>
          <a:ln w="0">
            <a:noFill/>
          </a:ln>
        </p:spPr>
        <p:txBody>
          <a:bodyPr anchor="ctr">
            <a:normAutofit/>
          </a:bodyPr>
          <a:p>
            <a:pPr defTabSz="914400">
              <a:lnSpc>
                <a:spcPct val="90000"/>
              </a:lnSpc>
              <a:tabLst>
                <a:tab algn="l" pos="0"/>
              </a:tabLst>
            </a:pPr>
            <a:r>
              <a:rPr b="1" lang="en-US" sz="4400" spc="-1" strike="noStrike">
                <a:solidFill>
                  <a:schemeClr val="dk1"/>
                </a:solidFill>
                <a:latin typeface="Calibri Light"/>
              </a:rPr>
              <a:t>2. BIO GAS </a:t>
            </a:r>
            <a:endParaRPr b="0" lang="en-IN" sz="4400" spc="-1" strike="noStrike">
              <a:solidFill>
                <a:srgbClr val="000000"/>
              </a:solidFill>
              <a:latin typeface="Arial"/>
            </a:endParaRPr>
          </a:p>
        </p:txBody>
      </p:sp>
      <p:sp>
        <p:nvSpPr>
          <p:cNvPr id="63" name="Google Shape;26;p2"/>
          <p:cNvSpPr txBox="1"/>
          <p:nvPr/>
        </p:nvSpPr>
        <p:spPr>
          <a:xfrm>
            <a:off x="838080" y="668520"/>
            <a:ext cx="10515240" cy="5561640"/>
          </a:xfrm>
          <a:prstGeom prst="rect">
            <a:avLst/>
          </a:prstGeom>
          <a:noFill/>
          <a:ln w="0">
            <a:noFill/>
          </a:ln>
        </p:spPr>
        <p:txBody>
          <a:bodyPr anchor="t">
            <a:normAutofit/>
          </a:bodyPr>
          <a:p>
            <a:pPr defTabSz="914400">
              <a:lnSpc>
                <a:spcPct val="90000"/>
              </a:lnSpc>
              <a:tabLst>
                <a:tab algn="l" pos="0"/>
              </a:tabLst>
            </a:pPr>
            <a:r>
              <a:rPr b="1" lang="en-US" sz="2800" spc="-1" strike="noStrike">
                <a:solidFill>
                  <a:schemeClr val="dk1"/>
                </a:solidFill>
                <a:latin typeface="Calibri"/>
              </a:rPr>
              <a:t>Mechanism:</a:t>
            </a:r>
            <a:endParaRPr b="0" lang="en-IN" sz="2800" spc="-1" strike="noStrike">
              <a:solidFill>
                <a:srgbClr val="000000"/>
              </a:solidFill>
              <a:latin typeface="Arial"/>
            </a:endParaRPr>
          </a:p>
          <a:p>
            <a:pPr marL="228600" indent="-216000" defTabSz="914400">
              <a:lnSpc>
                <a:spcPct val="90000"/>
              </a:lnSpc>
              <a:spcBef>
                <a:spcPts val="1001"/>
              </a:spcBef>
              <a:buClr>
                <a:srgbClr val="000000"/>
              </a:buClr>
              <a:buFont typeface="Noto Sans Symbols"/>
              <a:buChar char="⮚"/>
              <a:tabLst>
                <a:tab algn="l" pos="0"/>
              </a:tabLst>
            </a:pPr>
            <a:r>
              <a:rPr b="0" lang="en-US" sz="2600" spc="-1" strike="noStrike">
                <a:solidFill>
                  <a:schemeClr val="dk1"/>
                </a:solidFill>
                <a:latin typeface="Calibri"/>
              </a:rPr>
              <a:t>By decomposing organic waste , cow dung, dry leaves etc methane    and carbondioxide is formed which can be flammable. This is called as Bio gas.</a:t>
            </a:r>
            <a:endParaRPr b="0" lang="en-IN" sz="2600" spc="-1" strike="noStrike">
              <a:solidFill>
                <a:srgbClr val="000000"/>
              </a:solidFill>
              <a:latin typeface="Arial"/>
            </a:endParaRPr>
          </a:p>
          <a:p>
            <a:pPr marL="228600" indent="-216000" defTabSz="914400">
              <a:lnSpc>
                <a:spcPct val="90000"/>
              </a:lnSpc>
              <a:spcBef>
                <a:spcPts val="1001"/>
              </a:spcBef>
              <a:buClr>
                <a:srgbClr val="000000"/>
              </a:buClr>
              <a:buFont typeface="Noto Sans Symbols"/>
              <a:buChar char="⮚"/>
              <a:tabLst>
                <a:tab algn="l" pos="0"/>
              </a:tabLst>
            </a:pPr>
            <a:r>
              <a:rPr b="0" lang="en-US" sz="2600" spc="-1" strike="noStrike">
                <a:solidFill>
                  <a:schemeClr val="dk1"/>
                </a:solidFill>
                <a:latin typeface="Calibri"/>
              </a:rPr>
              <a:t>Materials needed are sealed drum, pvc pipes, L-joints, tank nipple ,    f-clamp, tube, hose reel, T-connectors, m-seal , valves etc.</a:t>
            </a:r>
            <a:endParaRPr b="0" lang="en-IN" sz="2600" spc="-1" strike="noStrike">
              <a:solidFill>
                <a:srgbClr val="000000"/>
              </a:solidFill>
              <a:latin typeface="Arial"/>
            </a:endParaRPr>
          </a:p>
          <a:p>
            <a:pPr marL="228600" indent="-216000" defTabSz="914400">
              <a:lnSpc>
                <a:spcPct val="90000"/>
              </a:lnSpc>
              <a:spcBef>
                <a:spcPts val="1001"/>
              </a:spcBef>
              <a:buClr>
                <a:srgbClr val="000000"/>
              </a:buClr>
              <a:buFont typeface="Arial"/>
              <a:buChar char="⮚"/>
              <a:tabLst>
                <a:tab algn="l" pos="0"/>
              </a:tabLst>
            </a:pPr>
            <a:r>
              <a:rPr b="0" lang="en-US" sz="2600" spc="-1" strike="noStrike">
                <a:solidFill>
                  <a:schemeClr val="dk1"/>
                </a:solidFill>
                <a:latin typeface="Calibri"/>
              </a:rPr>
              <a:t>This project mainly concentrates on organic wastes.</a:t>
            </a:r>
            <a:endParaRPr b="0" lang="en-IN" sz="2600" spc="-1" strike="noStrike">
              <a:solidFill>
                <a:srgbClr val="000000"/>
              </a:solidFill>
              <a:latin typeface="Arial"/>
            </a:endParaRPr>
          </a:p>
          <a:p>
            <a:pPr marL="228600" indent="-216000" defTabSz="914400">
              <a:lnSpc>
                <a:spcPct val="90000"/>
              </a:lnSpc>
              <a:spcBef>
                <a:spcPts val="1001"/>
              </a:spcBef>
              <a:buClr>
                <a:srgbClr val="000000"/>
              </a:buClr>
              <a:buFont typeface="Noto Sans Symbols"/>
              <a:buChar char="⮚"/>
              <a:tabLst>
                <a:tab algn="l" pos="0"/>
              </a:tabLst>
            </a:pPr>
            <a:r>
              <a:rPr b="0" lang="en-US" sz="2600" spc="-1" strike="noStrike">
                <a:solidFill>
                  <a:schemeClr val="dk1"/>
                </a:solidFill>
                <a:latin typeface="Calibri"/>
              </a:rPr>
              <a:t>Cost may be approximately 10000 rupees.</a:t>
            </a:r>
            <a:r>
              <a:rPr b="0" lang="en-US" sz="1400" spc="-1" strike="noStrike">
                <a:solidFill>
                  <a:schemeClr val="dk1"/>
                </a:solidFill>
                <a:latin typeface="Calibri"/>
              </a:rPr>
              <a:t>(</a:t>
            </a:r>
            <a:r>
              <a:rPr b="0" lang="en-US" sz="1300" spc="-1" strike="noStrike">
                <a:solidFill>
                  <a:schemeClr val="dk1"/>
                </a:solidFill>
                <a:latin typeface="Calibri"/>
              </a:rPr>
              <a:t>Source: https://youtu.be/c_Jtl-VhkKI?si=UxSTXFdkw3E2UNyM)</a:t>
            </a:r>
            <a:endParaRPr b="0" lang="en-IN" sz="1300" spc="-1" strike="noStrike">
              <a:solidFill>
                <a:srgbClr val="000000"/>
              </a:solidFill>
              <a:latin typeface="Arial"/>
            </a:endParaRPr>
          </a:p>
          <a:p>
            <a:pPr defTabSz="914400">
              <a:lnSpc>
                <a:spcPct val="90000"/>
              </a:lnSpc>
              <a:spcBef>
                <a:spcPts val="1001"/>
              </a:spcBef>
              <a:tabLst>
                <a:tab algn="l" pos="0"/>
              </a:tabLst>
            </a:pPr>
            <a:endParaRPr b="0" lang="en-IN" sz="1900" spc="-1" strike="noStrike">
              <a:solidFill>
                <a:srgbClr val="000000"/>
              </a:solidFill>
              <a:latin typeface="Arial"/>
            </a:endParaRPr>
          </a:p>
          <a:p>
            <a:pPr marL="228600" indent="-50760" defTabSz="914400">
              <a:lnSpc>
                <a:spcPct val="90000"/>
              </a:lnSpc>
              <a:spcBef>
                <a:spcPts val="1001"/>
              </a:spcBef>
              <a:tabLst>
                <a:tab algn="l" pos="0"/>
              </a:tabLst>
            </a:pPr>
            <a:endParaRPr b="0" lang="en-IN" sz="2800" spc="-1" strike="noStrike">
              <a:solidFill>
                <a:srgbClr val="000000"/>
              </a:solidFill>
              <a:latin typeface="Arial"/>
            </a:endParaRPr>
          </a:p>
          <a:p>
            <a:pPr marL="228600" indent="-50760" defTabSz="914400">
              <a:lnSpc>
                <a:spcPct val="90000"/>
              </a:lnSpc>
              <a:spcBef>
                <a:spcPts val="1001"/>
              </a:spcBef>
              <a:tabLst>
                <a:tab algn="l" pos="0"/>
              </a:tabLst>
            </a:pPr>
            <a:endParaRPr b="0" lang="en-IN" sz="2800" spc="-1" strike="noStrike">
              <a:solidFill>
                <a:srgbClr val="000000"/>
              </a:solidFill>
              <a:latin typeface="Arial"/>
            </a:endParaRPr>
          </a:p>
        </p:txBody>
      </p:sp>
      <p:pic>
        <p:nvPicPr>
          <p:cNvPr id="64" name="Google Shape;27;p2" descr=""/>
          <p:cNvPicPr/>
          <p:nvPr/>
        </p:nvPicPr>
        <p:blipFill>
          <a:blip r:embed="rId1"/>
          <a:stretch/>
        </p:blipFill>
        <p:spPr>
          <a:xfrm>
            <a:off x="1121400" y="3958920"/>
            <a:ext cx="4370760" cy="2681640"/>
          </a:xfrm>
          <a:prstGeom prst="rect">
            <a:avLst/>
          </a:prstGeom>
          <a:ln w="0">
            <a:noFill/>
          </a:ln>
        </p:spPr>
      </p:pic>
      <p:pic>
        <p:nvPicPr>
          <p:cNvPr id="65" name="Google Shape;28;p2" descr=""/>
          <p:cNvPicPr/>
          <p:nvPr/>
        </p:nvPicPr>
        <p:blipFill>
          <a:blip r:embed="rId2"/>
          <a:stretch/>
        </p:blipFill>
        <p:spPr>
          <a:xfrm>
            <a:off x="5800680" y="3958920"/>
            <a:ext cx="4860720" cy="2681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Google Shape;30;p3"/>
          <p:cNvSpPr txBox="1"/>
          <p:nvPr/>
        </p:nvSpPr>
        <p:spPr>
          <a:xfrm>
            <a:off x="4385520" y="-185040"/>
            <a:ext cx="8039880" cy="1325520"/>
          </a:xfrm>
          <a:prstGeom prst="rect">
            <a:avLst/>
          </a:prstGeom>
          <a:noFill/>
          <a:ln w="0">
            <a:noFill/>
          </a:ln>
        </p:spPr>
        <p:txBody>
          <a:bodyPr anchor="ctr">
            <a:normAutofit/>
          </a:bodyPr>
          <a:p>
            <a:pPr defTabSz="914400">
              <a:lnSpc>
                <a:spcPct val="90000"/>
              </a:lnSpc>
              <a:tabLst>
                <a:tab algn="l" pos="0"/>
              </a:tabLst>
            </a:pPr>
            <a:r>
              <a:rPr b="1" lang="en-US" sz="4400" spc="-1" strike="noStrike">
                <a:solidFill>
                  <a:schemeClr val="dk1"/>
                </a:solidFill>
                <a:latin typeface="Calibri Light"/>
              </a:rPr>
              <a:t>3.SMART BIN</a:t>
            </a:r>
            <a:endParaRPr b="0" lang="en-IN" sz="4400" spc="-1" strike="noStrike">
              <a:solidFill>
                <a:srgbClr val="000000"/>
              </a:solidFill>
              <a:latin typeface="Arial"/>
            </a:endParaRPr>
          </a:p>
        </p:txBody>
      </p:sp>
      <p:sp>
        <p:nvSpPr>
          <p:cNvPr id="67" name="Google Shape;31;p3"/>
          <p:cNvSpPr txBox="1"/>
          <p:nvPr/>
        </p:nvSpPr>
        <p:spPr>
          <a:xfrm>
            <a:off x="425520" y="1009440"/>
            <a:ext cx="10743840" cy="5253480"/>
          </a:xfrm>
          <a:prstGeom prst="rect">
            <a:avLst/>
          </a:prstGeom>
          <a:noFill/>
          <a:ln w="0">
            <a:noFill/>
          </a:ln>
        </p:spPr>
        <p:txBody>
          <a:bodyPr anchor="t">
            <a:normAutofit fontScale="74983"/>
          </a:bodyPr>
          <a:p>
            <a:pPr defTabSz="914400">
              <a:lnSpc>
                <a:spcPct val="90000"/>
              </a:lnSpc>
              <a:tabLst>
                <a:tab algn="l" pos="0"/>
              </a:tabLst>
            </a:pPr>
            <a:r>
              <a:rPr b="1" lang="en-US" sz="2800" spc="-1" strike="noStrike">
                <a:solidFill>
                  <a:schemeClr val="dk1"/>
                </a:solidFill>
                <a:latin typeface="Calibri"/>
              </a:rPr>
              <a:t>Mechanism</a:t>
            </a:r>
            <a:r>
              <a:rPr b="0" lang="en-US" sz="2800" spc="-1" strike="noStrike">
                <a:solidFill>
                  <a:schemeClr val="dk1"/>
                </a:solidFill>
                <a:latin typeface="Calibri"/>
              </a:rPr>
              <a:t>:</a:t>
            </a:r>
            <a:endParaRPr b="0" lang="en-IN" sz="2800" spc="-1" strike="noStrike">
              <a:solidFill>
                <a:srgbClr val="000000"/>
              </a:solidFill>
              <a:latin typeface="Arial"/>
            </a:endParaRPr>
          </a:p>
          <a:p>
            <a:pPr defTabSz="914400">
              <a:lnSpc>
                <a:spcPct val="90000"/>
              </a:lnSpc>
              <a:tabLst>
                <a:tab algn="l" pos="0"/>
              </a:tabLst>
            </a:pPr>
            <a:endParaRPr b="0" lang="en-IN" sz="2800" spc="-1" strike="noStrike">
              <a:solidFill>
                <a:srgbClr val="000000"/>
              </a:solidFill>
              <a:latin typeface="Arial"/>
            </a:endParaRPr>
          </a:p>
          <a:p>
            <a:pPr marL="469800" indent="-457200" defTabSz="914400">
              <a:lnSpc>
                <a:spcPct val="90000"/>
              </a:lnSpc>
              <a:spcBef>
                <a:spcPts val="1001"/>
              </a:spcBef>
              <a:buClr>
                <a:srgbClr val="000000"/>
              </a:buClr>
              <a:buFont typeface="Wingdings" charset="2"/>
              <a:buChar char=""/>
              <a:tabLst>
                <a:tab algn="l" pos="0"/>
              </a:tabLst>
            </a:pPr>
            <a:r>
              <a:rPr b="0" lang="en-US" sz="2600" spc="-1" strike="noStrike">
                <a:solidFill>
                  <a:schemeClr val="dk1"/>
                </a:solidFill>
                <a:latin typeface="Calibri"/>
              </a:rPr>
              <a:t>We will install a device to the dust bins which will detect  when</a:t>
            </a:r>
            <a:endParaRPr b="0" lang="en-IN" sz="2600" spc="-1" strike="noStrike">
              <a:solidFill>
                <a:srgbClr val="000000"/>
              </a:solidFill>
              <a:latin typeface="Arial"/>
            </a:endParaRPr>
          </a:p>
          <a:p>
            <a:pPr marL="228600" defTabSz="914400">
              <a:lnSpc>
                <a:spcPct val="90000"/>
              </a:lnSpc>
              <a:spcBef>
                <a:spcPts val="1001"/>
              </a:spcBef>
              <a:tabLst>
                <a:tab algn="l" pos="0"/>
              </a:tabLst>
            </a:pPr>
            <a:r>
              <a:rPr b="0" lang="en-US" sz="2600" spc="-1" strike="noStrike">
                <a:solidFill>
                  <a:schemeClr val="dk1"/>
                </a:solidFill>
                <a:latin typeface="Calibri"/>
              </a:rPr>
              <a:t>     </a:t>
            </a:r>
            <a:r>
              <a:rPr b="0" lang="en-US" sz="2600" spc="-1" strike="noStrike">
                <a:solidFill>
                  <a:schemeClr val="dk1"/>
                </a:solidFill>
                <a:latin typeface="Calibri"/>
              </a:rPr>
              <a:t>bin is  full  it will directly sends an alert to the college </a:t>
            </a:r>
            <a:endParaRPr b="0" lang="en-IN" sz="2600" spc="-1" strike="noStrike">
              <a:solidFill>
                <a:srgbClr val="000000"/>
              </a:solidFill>
              <a:latin typeface="Arial"/>
            </a:endParaRPr>
          </a:p>
          <a:p>
            <a:pPr marL="228600" defTabSz="914400">
              <a:lnSpc>
                <a:spcPct val="90000"/>
              </a:lnSpc>
              <a:spcBef>
                <a:spcPts val="1001"/>
              </a:spcBef>
              <a:tabLst>
                <a:tab algn="l" pos="0"/>
              </a:tabLst>
            </a:pPr>
            <a:r>
              <a:rPr b="0" lang="en-US" sz="2600" spc="-1" strike="noStrike">
                <a:solidFill>
                  <a:schemeClr val="dk1"/>
                </a:solidFill>
                <a:latin typeface="Calibri"/>
              </a:rPr>
              <a:t>      </a:t>
            </a:r>
            <a:r>
              <a:rPr b="0" lang="en-US" sz="2600" spc="-1" strike="noStrike">
                <a:solidFill>
                  <a:schemeClr val="dk1"/>
                </a:solidFill>
                <a:latin typeface="Calibri"/>
              </a:rPr>
              <a:t>management to clean it.</a:t>
            </a:r>
            <a:endParaRPr b="0" lang="en-IN" sz="2600" spc="-1" strike="noStrike">
              <a:solidFill>
                <a:srgbClr val="000000"/>
              </a:solidFill>
              <a:latin typeface="Arial"/>
            </a:endParaRPr>
          </a:p>
          <a:p>
            <a:pPr marL="469800" indent="-457200" defTabSz="914400">
              <a:lnSpc>
                <a:spcPct val="90000"/>
              </a:lnSpc>
              <a:spcBef>
                <a:spcPts val="1001"/>
              </a:spcBef>
              <a:buClr>
                <a:srgbClr val="000000"/>
              </a:buClr>
              <a:buFont typeface="Wingdings" charset="2"/>
              <a:buChar char=""/>
              <a:tabLst>
                <a:tab algn="l" pos="0"/>
              </a:tabLst>
            </a:pPr>
            <a:r>
              <a:rPr b="0" lang="en-US" sz="2600" spc="-1" strike="noStrike">
                <a:solidFill>
                  <a:schemeClr val="dk1"/>
                </a:solidFill>
                <a:latin typeface="Calibri"/>
              </a:rPr>
              <a:t>Also it will make buzzer sound after bin is filled.</a:t>
            </a:r>
            <a:endParaRPr b="0" lang="en-IN" sz="2600" spc="-1" strike="noStrike">
              <a:solidFill>
                <a:srgbClr val="000000"/>
              </a:solidFill>
              <a:latin typeface="Arial"/>
            </a:endParaRPr>
          </a:p>
          <a:p>
            <a:pPr marL="469800" indent="-457200" defTabSz="914400">
              <a:lnSpc>
                <a:spcPct val="90000"/>
              </a:lnSpc>
              <a:spcBef>
                <a:spcPts val="1001"/>
              </a:spcBef>
              <a:buClr>
                <a:srgbClr val="000000"/>
              </a:buClr>
              <a:buFont typeface="Wingdings" charset="2"/>
              <a:buChar char=""/>
              <a:tabLst>
                <a:tab algn="l" pos="0"/>
              </a:tabLst>
            </a:pPr>
            <a:r>
              <a:rPr b="0" lang="en-US" sz="2600" spc="-1" strike="noStrike">
                <a:solidFill>
                  <a:schemeClr val="dk1"/>
                </a:solidFill>
                <a:latin typeface="Calibri"/>
              </a:rPr>
              <a:t>Essential things are EM310-UDL LoRaWAN ultra sonic </a:t>
            </a:r>
            <a:endParaRPr b="0" lang="en-IN" sz="2600" spc="-1" strike="noStrike">
              <a:solidFill>
                <a:srgbClr val="000000"/>
              </a:solidFill>
              <a:latin typeface="Arial"/>
            </a:endParaRPr>
          </a:p>
          <a:p>
            <a:pPr marL="12600" defTabSz="914400">
              <a:lnSpc>
                <a:spcPct val="90000"/>
              </a:lnSpc>
              <a:spcBef>
                <a:spcPts val="1001"/>
              </a:spcBef>
              <a:tabLst>
                <a:tab algn="l" pos="0"/>
              </a:tabLst>
            </a:pPr>
            <a:r>
              <a:rPr b="0" lang="en-US" sz="2600" spc="-1" strike="noStrike">
                <a:solidFill>
                  <a:schemeClr val="dk1"/>
                </a:solidFill>
                <a:latin typeface="Calibri"/>
              </a:rPr>
              <a:t>        </a:t>
            </a:r>
            <a:r>
              <a:rPr b="0" lang="en-US" sz="2600" spc="-1" strike="noStrike">
                <a:solidFill>
                  <a:schemeClr val="dk1"/>
                </a:solidFill>
                <a:latin typeface="Calibri"/>
              </a:rPr>
              <a:t>sensor or a normal ultrasonic sensor, batteries , </a:t>
            </a:r>
            <a:endParaRPr b="0" lang="en-IN" sz="2600" spc="-1" strike="noStrike">
              <a:solidFill>
                <a:srgbClr val="000000"/>
              </a:solidFill>
              <a:latin typeface="Arial"/>
            </a:endParaRPr>
          </a:p>
          <a:p>
            <a:pPr marL="228600" defTabSz="914400">
              <a:lnSpc>
                <a:spcPct val="90000"/>
              </a:lnSpc>
              <a:spcBef>
                <a:spcPts val="1001"/>
              </a:spcBef>
              <a:tabLst>
                <a:tab algn="l" pos="0"/>
              </a:tabLst>
            </a:pPr>
            <a:r>
              <a:rPr b="0" lang="en-US" sz="2600" spc="-1" strike="noStrike">
                <a:solidFill>
                  <a:schemeClr val="dk1"/>
                </a:solidFill>
                <a:latin typeface="Calibri"/>
              </a:rPr>
              <a:t>     </a:t>
            </a:r>
            <a:r>
              <a:rPr b="0" lang="en-US" sz="2600" spc="-1" strike="noStrike">
                <a:solidFill>
                  <a:schemeClr val="dk1"/>
                </a:solidFill>
                <a:latin typeface="Calibri"/>
              </a:rPr>
              <a:t>connecting wires , buzzer etc.</a:t>
            </a:r>
            <a:endParaRPr b="0" lang="en-IN" sz="2600" spc="-1" strike="noStrike">
              <a:solidFill>
                <a:srgbClr val="000000"/>
              </a:solidFill>
              <a:latin typeface="Arial"/>
            </a:endParaRPr>
          </a:p>
          <a:p>
            <a:pPr marL="469800" indent="-457200" defTabSz="914400">
              <a:lnSpc>
                <a:spcPct val="90000"/>
              </a:lnSpc>
              <a:spcBef>
                <a:spcPts val="1001"/>
              </a:spcBef>
              <a:buClr>
                <a:srgbClr val="000000"/>
              </a:buClr>
              <a:buFont typeface="Wingdings" charset="2"/>
              <a:buChar char=""/>
              <a:tabLst>
                <a:tab algn="l" pos="0"/>
              </a:tabLst>
            </a:pPr>
            <a:r>
              <a:rPr b="0" lang="en-US" sz="2600" spc="-1" strike="noStrike">
                <a:solidFill>
                  <a:schemeClr val="dk1"/>
                </a:solidFill>
                <a:latin typeface="Calibri"/>
              </a:rPr>
              <a:t>Cost may be less than approximately 5000 to 6000 rupees.</a:t>
            </a:r>
            <a:endParaRPr b="0" lang="en-IN" sz="2600" spc="-1" strike="noStrike">
              <a:solidFill>
                <a:srgbClr val="000000"/>
              </a:solidFill>
              <a:latin typeface="Arial"/>
            </a:endParaRPr>
          </a:p>
          <a:p>
            <a:pPr marL="469800" indent="-457200" defTabSz="914400">
              <a:lnSpc>
                <a:spcPct val="90000"/>
              </a:lnSpc>
              <a:spcBef>
                <a:spcPts val="1001"/>
              </a:spcBef>
              <a:buClr>
                <a:srgbClr val="000000"/>
              </a:buClr>
              <a:buFont typeface="Wingdings" charset="2"/>
              <a:buChar char=""/>
              <a:tabLst>
                <a:tab algn="l" pos="0"/>
              </a:tabLst>
            </a:pPr>
            <a:r>
              <a:rPr b="0" lang="en-US" sz="2600" spc="-1" strike="noStrike">
                <a:solidFill>
                  <a:schemeClr val="dk1"/>
                </a:solidFill>
                <a:latin typeface="Calibri"/>
              </a:rPr>
              <a:t>This project can handle both biodegradable and</a:t>
            </a:r>
            <a:endParaRPr b="0" lang="en-IN" sz="2600" spc="-1" strike="noStrike">
              <a:solidFill>
                <a:srgbClr val="000000"/>
              </a:solidFill>
              <a:latin typeface="Arial"/>
            </a:endParaRPr>
          </a:p>
          <a:p>
            <a:pPr marL="12600" defTabSz="914400">
              <a:lnSpc>
                <a:spcPct val="90000"/>
              </a:lnSpc>
              <a:spcBef>
                <a:spcPts val="1001"/>
              </a:spcBef>
              <a:tabLst>
                <a:tab algn="l" pos="0"/>
              </a:tabLst>
            </a:pPr>
            <a:r>
              <a:rPr b="0" lang="en-US" sz="2600" spc="-1" strike="noStrike">
                <a:solidFill>
                  <a:schemeClr val="dk1"/>
                </a:solidFill>
                <a:latin typeface="Calibri"/>
              </a:rPr>
              <a:t>         </a:t>
            </a:r>
            <a:r>
              <a:rPr b="0" lang="en-US" sz="2600" spc="-1" strike="noStrike">
                <a:solidFill>
                  <a:schemeClr val="dk1"/>
                </a:solidFill>
                <a:latin typeface="Calibri"/>
              </a:rPr>
              <a:t>non biodegradable wastes</a:t>
            </a:r>
            <a:endParaRPr b="0" lang="en-IN" sz="2600" spc="-1" strike="noStrike">
              <a:solidFill>
                <a:srgbClr val="000000"/>
              </a:solidFill>
              <a:latin typeface="Arial"/>
            </a:endParaRPr>
          </a:p>
          <a:p>
            <a:pPr defTabSz="914400">
              <a:lnSpc>
                <a:spcPct val="90000"/>
              </a:lnSpc>
              <a:spcBef>
                <a:spcPts val="1001"/>
              </a:spcBef>
              <a:tabLst>
                <a:tab algn="l" pos="0"/>
              </a:tabLst>
            </a:pPr>
            <a:endParaRPr b="0" lang="en-IN" sz="2800" spc="-1" strike="noStrike">
              <a:solidFill>
                <a:srgbClr val="000000"/>
              </a:solidFill>
              <a:latin typeface="Arial"/>
            </a:endParaRPr>
          </a:p>
          <a:p>
            <a:pPr defTabSz="914400">
              <a:lnSpc>
                <a:spcPct val="90000"/>
              </a:lnSpc>
              <a:spcBef>
                <a:spcPts val="1001"/>
              </a:spcBef>
              <a:tabLst>
                <a:tab algn="l" pos="0"/>
              </a:tabLst>
            </a:pPr>
            <a:r>
              <a:rPr b="1" lang="en-US" sz="1400" spc="-1" strike="noStrike">
                <a:solidFill>
                  <a:schemeClr val="dk1"/>
                </a:solidFill>
                <a:latin typeface="Calibri"/>
              </a:rPr>
              <a:t>        </a:t>
            </a:r>
            <a:r>
              <a:rPr b="1" lang="en-US" sz="1400" spc="-1" strike="noStrike">
                <a:solidFill>
                  <a:schemeClr val="dk1"/>
                </a:solidFill>
                <a:latin typeface="Calibri"/>
              </a:rPr>
              <a:t>(Source: </a:t>
            </a:r>
            <a:r>
              <a:rPr b="0" lang="en-US" sz="1400" spc="-1" strike="noStrike">
                <a:solidFill>
                  <a:schemeClr val="dk1"/>
                </a:solidFill>
                <a:latin typeface="Calibri"/>
              </a:rPr>
              <a:t>https://www.youtube.com/watch?v=fgr_UlKBz60)</a:t>
            </a:r>
            <a:endParaRPr b="0" lang="en-IN" sz="1400" spc="-1" strike="noStrike">
              <a:solidFill>
                <a:srgbClr val="000000"/>
              </a:solidFill>
              <a:latin typeface="Arial"/>
            </a:endParaRPr>
          </a:p>
        </p:txBody>
      </p:sp>
      <p:pic>
        <p:nvPicPr>
          <p:cNvPr id="68" name="Google Shape;32;p3" descr=""/>
          <p:cNvPicPr/>
          <p:nvPr/>
        </p:nvPicPr>
        <p:blipFill>
          <a:blip r:embed="rId1"/>
          <a:stretch/>
        </p:blipFill>
        <p:spPr>
          <a:xfrm>
            <a:off x="8474760" y="1999800"/>
            <a:ext cx="2790360" cy="3045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Google Shape;54;p13"/>
          <p:cNvSpPr/>
          <p:nvPr/>
        </p:nvSpPr>
        <p:spPr>
          <a:xfrm>
            <a:off x="259560" y="206640"/>
            <a:ext cx="11477520" cy="89892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n" sz="4080" spc="-1" strike="noStrike">
                <a:solidFill>
                  <a:schemeClr val="dk1"/>
                </a:solidFill>
                <a:latin typeface="Arial"/>
                <a:ea typeface="Arial"/>
              </a:rPr>
              <a:t>4.Drone Innovation in Litter Collection</a:t>
            </a:r>
            <a:endParaRPr b="0" lang="en-IN" sz="4080" spc="-1" strike="noStrike">
              <a:solidFill>
                <a:srgbClr val="000000"/>
              </a:solidFill>
              <a:latin typeface="Arial"/>
            </a:endParaRPr>
          </a:p>
        </p:txBody>
      </p:sp>
      <p:sp>
        <p:nvSpPr>
          <p:cNvPr id="70" name="Google Shape;55;p13"/>
          <p:cNvSpPr/>
          <p:nvPr/>
        </p:nvSpPr>
        <p:spPr>
          <a:xfrm>
            <a:off x="259560" y="1429560"/>
            <a:ext cx="7621200" cy="89892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tabLst>
                <a:tab algn="l" pos="0"/>
              </a:tabLst>
            </a:pPr>
            <a:r>
              <a:rPr b="0" lang="en" sz="1500" spc="-1" strike="noStrike">
                <a:solidFill>
                  <a:schemeClr val="dk1"/>
                </a:solidFill>
                <a:latin typeface="Arial"/>
                <a:ea typeface="Arial"/>
              </a:rPr>
              <a:t>Manual cleanup is labor-intensive, costly, and often insufficient, leaving many areas neglected and unclean.</a:t>
            </a:r>
            <a:endParaRPr b="0" lang="en-IN" sz="1500" spc="-1" strike="noStrike">
              <a:solidFill>
                <a:srgbClr val="000000"/>
              </a:solidFill>
              <a:latin typeface="Arial"/>
            </a:endParaRPr>
          </a:p>
        </p:txBody>
      </p:sp>
      <p:sp>
        <p:nvSpPr>
          <p:cNvPr id="71" name="Google Shape;56;p13"/>
          <p:cNvSpPr/>
          <p:nvPr/>
        </p:nvSpPr>
        <p:spPr>
          <a:xfrm>
            <a:off x="259560" y="2652480"/>
            <a:ext cx="7621200" cy="6397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 sz="1500" spc="-1" strike="noStrike">
                <a:solidFill>
                  <a:schemeClr val="dk1"/>
                </a:solidFill>
                <a:latin typeface="Arial"/>
                <a:ea typeface="Arial"/>
              </a:rPr>
              <a:t>Imagine a drone equipped with cutting-edge technology designed to detect and collect litter autonomously, tirelessly working for cleaner spaces.</a:t>
            </a:r>
            <a:endParaRPr b="0" lang="en-IN" sz="1500" spc="-1" strike="noStrike">
              <a:solidFill>
                <a:srgbClr val="000000"/>
              </a:solidFill>
              <a:latin typeface="Arial"/>
            </a:endParaRPr>
          </a:p>
        </p:txBody>
      </p:sp>
      <p:sp>
        <p:nvSpPr>
          <p:cNvPr id="72" name="Google Shape;57;p13"/>
          <p:cNvSpPr/>
          <p:nvPr/>
        </p:nvSpPr>
        <p:spPr>
          <a:xfrm>
            <a:off x="259560" y="4181040"/>
            <a:ext cx="7621200" cy="124632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199"/>
              </a:spcBef>
              <a:tabLst>
                <a:tab algn="l" pos="0"/>
              </a:tabLst>
            </a:pPr>
            <a:r>
              <a:rPr b="1" lang="en" sz="1300" spc="-1" strike="noStrike">
                <a:solidFill>
                  <a:schemeClr val="dk1"/>
                </a:solidFill>
                <a:latin typeface="Arial"/>
                <a:ea typeface="Arial"/>
              </a:rPr>
              <a:t>Key Features</a:t>
            </a:r>
            <a:r>
              <a:rPr b="0" lang="en" sz="1300" spc="-1" strike="noStrike">
                <a:solidFill>
                  <a:schemeClr val="dk1"/>
                </a:solidFill>
                <a:latin typeface="Arial"/>
                <a:ea typeface="Arial"/>
              </a:rPr>
              <a:t>:</a:t>
            </a:r>
            <a:endParaRPr b="0" lang="en-IN"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 sz="1300" spc="-1" strike="noStrike">
                <a:solidFill>
                  <a:schemeClr val="dk1"/>
                </a:solidFill>
                <a:latin typeface="Arial"/>
                <a:ea typeface="Arial"/>
              </a:rPr>
              <a:t>AI Detection</a:t>
            </a:r>
            <a:r>
              <a:rPr b="0" lang="en" sz="1300" spc="-1" strike="noStrike">
                <a:solidFill>
                  <a:schemeClr val="dk1"/>
                </a:solidFill>
                <a:latin typeface="Arial"/>
                <a:ea typeface="Arial"/>
              </a:rPr>
              <a:t>: Identifies and locates litter in real-time.</a:t>
            </a:r>
            <a:endParaRPr b="0" lang="en-IN"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Automated Collection</a:t>
            </a:r>
            <a:r>
              <a:rPr b="0" lang="en" sz="1300" spc="-1" strike="noStrike">
                <a:solidFill>
                  <a:schemeClr val="dk1"/>
                </a:solidFill>
                <a:latin typeface="Arial"/>
                <a:ea typeface="Arial"/>
              </a:rPr>
              <a:t>: Equipped with a grabber/vacuum system.</a:t>
            </a:r>
            <a:endParaRPr b="0" lang="en-IN"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 sz="1300" spc="-1" strike="noStrike">
                <a:solidFill>
                  <a:schemeClr val="dk1"/>
                </a:solidFill>
                <a:latin typeface="Arial"/>
                <a:ea typeface="Arial"/>
              </a:rPr>
              <a:t>Eco-Friendly</a:t>
            </a:r>
            <a:r>
              <a:rPr b="0" lang="en" sz="1300" spc="-1" strike="noStrike">
                <a:solidFill>
                  <a:schemeClr val="dk1"/>
                </a:solidFill>
                <a:latin typeface="Arial"/>
                <a:ea typeface="Arial"/>
              </a:rPr>
              <a:t>: Potential for solar power or efficient batteries.</a:t>
            </a:r>
            <a:endParaRPr b="0" lang="en-IN" sz="1300" spc="-1" strike="noStrike">
              <a:solidFill>
                <a:srgbClr val="000000"/>
              </a:solidFill>
              <a:latin typeface="Arial"/>
            </a:endParaRPr>
          </a:p>
        </p:txBody>
      </p:sp>
      <p:pic>
        <p:nvPicPr>
          <p:cNvPr id="73" name="Google Shape;58;p13" descr=""/>
          <p:cNvPicPr/>
          <p:nvPr/>
        </p:nvPicPr>
        <p:blipFill>
          <a:blip r:embed="rId1"/>
          <a:stretch/>
        </p:blipFill>
        <p:spPr>
          <a:xfrm>
            <a:off x="8084520" y="1290600"/>
            <a:ext cx="3794760" cy="3902760"/>
          </a:xfrm>
          <a:prstGeom prst="rect">
            <a:avLst/>
          </a:prstGeom>
          <a:ln w="0">
            <a:noFill/>
          </a:ln>
        </p:spPr>
      </p:pic>
      <p:pic>
        <p:nvPicPr>
          <p:cNvPr id="74" name="Google Shape;59;p13" descr=""/>
          <p:cNvPicPr/>
          <p:nvPr/>
        </p:nvPicPr>
        <p:blipFill>
          <a:blip r:embed="rId2"/>
          <a:stretch/>
        </p:blipFill>
        <p:spPr>
          <a:xfrm>
            <a:off x="8084520" y="3577320"/>
            <a:ext cx="3794760" cy="2361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itle 5"/>
          <p:cNvSpPr/>
          <p:nvPr/>
        </p:nvSpPr>
        <p:spPr>
          <a:xfrm>
            <a:off x="838440" y="365040"/>
            <a:ext cx="10514880" cy="1324800"/>
          </a:xfrm>
          <a:prstGeom prst="rect">
            <a:avLst/>
          </a:prstGeom>
          <a:noFill/>
          <a:ln w="0">
            <a:noFill/>
          </a:ln>
        </p:spPr>
        <p:style>
          <a:lnRef idx="0"/>
          <a:fillRef idx="0"/>
          <a:effectRef idx="0"/>
          <a:fontRef idx="minor"/>
        </p:style>
        <p:txBody>
          <a:bodyPr lIns="90000" rIns="90000" tIns="45000" bIns="45000" anchor="ctr">
            <a:normAutofit fontScale="64999"/>
          </a:bodyPr>
          <a:p>
            <a:pPr defTabSz="914400">
              <a:lnSpc>
                <a:spcPct val="90000"/>
              </a:lnSpc>
            </a:pPr>
            <a:br>
              <a:rPr sz="4400"/>
            </a:br>
            <a:r>
              <a:rPr b="0" lang="en-IN" sz="4400" spc="-1" strike="noStrike">
                <a:solidFill>
                  <a:srgbClr val="000000"/>
                </a:solidFill>
                <a:latin typeface="Arial"/>
              </a:rPr>
              <a:t>5</a:t>
            </a:r>
            <a:r>
              <a:rPr b="1" lang="en-US" sz="4400" spc="-1" strike="noStrike">
                <a:solidFill>
                  <a:schemeClr val="dk1"/>
                </a:solidFill>
                <a:latin typeface="Calibri Light"/>
              </a:rPr>
              <a:t>.Upcycling App at IIT Mandi</a:t>
            </a:r>
            <a:br>
              <a:rPr sz="4400"/>
            </a:br>
            <a:endParaRPr b="0" lang="en-IN" sz="4400" spc="-1" strike="noStrike">
              <a:solidFill>
                <a:srgbClr val="000000"/>
              </a:solidFill>
              <a:latin typeface="Arial"/>
            </a:endParaRPr>
          </a:p>
        </p:txBody>
      </p:sp>
      <p:sp>
        <p:nvSpPr>
          <p:cNvPr id="76" name="Content Placeholder 8"/>
          <p:cNvSpPr/>
          <p:nvPr/>
        </p:nvSpPr>
        <p:spPr>
          <a:xfrm>
            <a:off x="838440" y="1539360"/>
            <a:ext cx="10514880" cy="4350600"/>
          </a:xfrm>
          <a:prstGeom prst="rect">
            <a:avLst/>
          </a:prstGeom>
          <a:noFill/>
          <a:ln w="0">
            <a:noFill/>
          </a:ln>
        </p:spPr>
        <p:style>
          <a:lnRef idx="0"/>
          <a:fillRef idx="0"/>
          <a:effectRef idx="0"/>
          <a:fontRef idx="minor"/>
        </p:style>
        <p:txBody>
          <a:bodyPr lIns="90000" rIns="90000" tIns="45000" bIns="45000" anchor="t">
            <a:normAutofit fontScale="40555"/>
          </a:bodyPr>
          <a:p>
            <a:pPr defTabSz="914400">
              <a:lnSpc>
                <a:spcPct val="90000"/>
              </a:lnSpc>
              <a:spcBef>
                <a:spcPts val="1001"/>
              </a:spcBef>
              <a:tabLst>
                <a:tab algn="l" pos="0"/>
              </a:tabLst>
            </a:pP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3600" spc="-1" strike="noStrike">
                <a:solidFill>
                  <a:schemeClr val="dk1"/>
                </a:solidFill>
                <a:latin typeface="Calibri"/>
              </a:rPr>
              <a:t>Requirements: </a:t>
            </a:r>
            <a:endParaRPr b="0" lang="en-IN" sz="3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700" spc="-1" strike="noStrike">
                <a:solidFill>
                  <a:schemeClr val="dk1"/>
                </a:solidFill>
                <a:latin typeface="Calibri"/>
              </a:rPr>
              <a:t>     </a:t>
            </a:r>
            <a:r>
              <a:rPr b="1" lang="en-US" sz="2700" spc="-1" strike="noStrike">
                <a:solidFill>
                  <a:schemeClr val="dk1"/>
                </a:solidFill>
                <a:latin typeface="Calibri"/>
              </a:rPr>
              <a:t>App Platform:</a:t>
            </a:r>
            <a:r>
              <a:rPr b="0" lang="en-US" sz="2700" spc="-1" strike="noStrike">
                <a:solidFill>
                  <a:schemeClr val="dk1"/>
                </a:solidFill>
                <a:latin typeface="Calibri"/>
              </a:rPr>
              <a:t> A user-friendly interface for students to upload upcycling ideas or submit waste.</a:t>
            </a: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700" spc="-1" strike="noStrike">
                <a:solidFill>
                  <a:schemeClr val="dk1"/>
                </a:solidFill>
                <a:latin typeface="Calibri"/>
              </a:rPr>
              <a:t>     </a:t>
            </a:r>
            <a:r>
              <a:rPr b="1" lang="en-US" sz="2700" spc="-1" strike="noStrike">
                <a:solidFill>
                  <a:schemeClr val="dk1"/>
                </a:solidFill>
                <a:latin typeface="Calibri"/>
              </a:rPr>
              <a:t>Content Moderation:</a:t>
            </a:r>
            <a:r>
              <a:rPr b="0" lang="en-US" sz="2700" spc="-1" strike="noStrike">
                <a:solidFill>
                  <a:schemeClr val="dk1"/>
                </a:solidFill>
                <a:latin typeface="Calibri"/>
              </a:rPr>
              <a:t> System for reviewing and showcasing creative upcycling ideas.</a:t>
            </a: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700" spc="-1" strike="noStrike">
                <a:solidFill>
                  <a:schemeClr val="dk1"/>
                </a:solidFill>
                <a:latin typeface="Calibri"/>
              </a:rPr>
              <a:t>     </a:t>
            </a:r>
            <a:r>
              <a:rPr b="1" lang="en-US" sz="2700" spc="-1" strike="noStrike">
                <a:solidFill>
                  <a:schemeClr val="dk1"/>
                </a:solidFill>
                <a:latin typeface="Calibri"/>
              </a:rPr>
              <a:t>Collaboration Tools:</a:t>
            </a:r>
            <a:r>
              <a:rPr b="0" lang="en-US" sz="2700" spc="-1" strike="noStrike">
                <a:solidFill>
                  <a:schemeClr val="dk1"/>
                </a:solidFill>
                <a:latin typeface="Calibri"/>
              </a:rPr>
              <a:t> Features for students to collaborate on upcycling projects.</a:t>
            </a: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700" spc="-1" strike="noStrike">
                <a:solidFill>
                  <a:schemeClr val="dk1"/>
                </a:solidFill>
                <a:latin typeface="Calibri"/>
              </a:rPr>
              <a:t>     </a:t>
            </a:r>
            <a:r>
              <a:rPr b="1" lang="en-US" sz="2700" spc="-1" strike="noStrike">
                <a:solidFill>
                  <a:schemeClr val="dk1"/>
                </a:solidFill>
                <a:latin typeface="Calibri"/>
              </a:rPr>
              <a:t>Marketplace Integration:</a:t>
            </a:r>
            <a:r>
              <a:rPr b="0" lang="en-US" sz="2700" spc="-1" strike="noStrike">
                <a:solidFill>
                  <a:schemeClr val="dk1"/>
                </a:solidFill>
                <a:latin typeface="Calibri"/>
              </a:rPr>
              <a:t> A section where upcycled items can be bought, sold, or traded within the campus.</a:t>
            </a:r>
            <a:endParaRPr b="0" lang="en-IN" sz="2700" spc="-1" strike="noStrike">
              <a:solidFill>
                <a:srgbClr val="000000"/>
              </a:solidFill>
              <a:latin typeface="Arial"/>
            </a:endParaRPr>
          </a:p>
          <a:p>
            <a:pPr defTabSz="914400">
              <a:lnSpc>
                <a:spcPct val="90000"/>
              </a:lnSpc>
              <a:spcBef>
                <a:spcPts val="1001"/>
              </a:spcBef>
              <a:tabLst>
                <a:tab algn="l" pos="0"/>
              </a:tabLst>
            </a:pP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3600" spc="-1" strike="noStrike">
                <a:solidFill>
                  <a:schemeClr val="dk1"/>
                </a:solidFill>
                <a:latin typeface="Calibri"/>
              </a:rPr>
              <a:t>Benefits &amp; Advantages:</a:t>
            </a:r>
            <a:endParaRPr b="0" lang="en-IN" sz="3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700" spc="-1" strike="noStrike">
                <a:solidFill>
                  <a:schemeClr val="dk1"/>
                </a:solidFill>
                <a:latin typeface="Calibri"/>
              </a:rPr>
              <a:t>    </a:t>
            </a:r>
            <a:r>
              <a:rPr b="1" lang="en-US" sz="2700" spc="-1" strike="noStrike">
                <a:solidFill>
                  <a:schemeClr val="dk1"/>
                </a:solidFill>
                <a:latin typeface="Calibri"/>
              </a:rPr>
              <a:t>Resource Reuse:</a:t>
            </a:r>
            <a:r>
              <a:rPr b="0" lang="en-US" sz="2700" spc="-1" strike="noStrike">
                <a:solidFill>
                  <a:schemeClr val="dk1"/>
                </a:solidFill>
                <a:latin typeface="Calibri"/>
              </a:rPr>
              <a:t> Waste can be transformed into useful items, art projects, or even lab equipment, reducing campus waste.</a:t>
            </a: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700" spc="-1" strike="noStrike">
                <a:solidFill>
                  <a:schemeClr val="dk1"/>
                </a:solidFill>
                <a:latin typeface="Calibri"/>
              </a:rPr>
              <a:t>    </a:t>
            </a:r>
            <a:r>
              <a:rPr b="1" lang="en-US" sz="2700" spc="-1" strike="noStrike">
                <a:solidFill>
                  <a:schemeClr val="dk1"/>
                </a:solidFill>
                <a:latin typeface="Calibri"/>
              </a:rPr>
              <a:t>Community Engagement:</a:t>
            </a:r>
            <a:r>
              <a:rPr b="0" lang="en-US" sz="2700" spc="-1" strike="noStrike">
                <a:solidFill>
                  <a:schemeClr val="dk1"/>
                </a:solidFill>
                <a:latin typeface="Calibri"/>
              </a:rPr>
              <a:t> Fosters a culture of sustainability and collaboration among students and faculty.</a:t>
            </a:r>
            <a:endParaRPr b="0" lang="en-IN" sz="2700" spc="-1" strike="noStrike">
              <a:solidFill>
                <a:srgbClr val="000000"/>
              </a:solidFill>
              <a:latin typeface="Arial"/>
            </a:endParaRPr>
          </a:p>
          <a:p>
            <a:pPr defTabSz="914400">
              <a:lnSpc>
                <a:spcPct val="90000"/>
              </a:lnSpc>
              <a:spcBef>
                <a:spcPts val="1001"/>
              </a:spcBef>
              <a:tabLst>
                <a:tab algn="l" pos="0"/>
              </a:tabLst>
            </a:pPr>
            <a:endParaRPr b="0" lang="en-IN" sz="27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3600" spc="-1" strike="noStrike">
                <a:solidFill>
                  <a:schemeClr val="dk1"/>
                </a:solidFill>
                <a:latin typeface="Calibri"/>
              </a:rPr>
              <a:t>Usefulness at IIT Mandi:</a:t>
            </a:r>
            <a:endParaRPr b="0" lang="en-IN" sz="3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800" spc="-1" strike="noStrike">
                <a:solidFill>
                  <a:schemeClr val="dk1"/>
                </a:solidFill>
                <a:latin typeface="Calibri"/>
              </a:rPr>
              <a:t>     </a:t>
            </a:r>
            <a:r>
              <a:rPr b="1" lang="en-US" sz="2800" spc="-1" strike="noStrike">
                <a:solidFill>
                  <a:schemeClr val="dk1"/>
                </a:solidFill>
                <a:latin typeface="Calibri"/>
              </a:rPr>
              <a:t>Student Innovation:</a:t>
            </a:r>
            <a:r>
              <a:rPr b="0" lang="en-US" sz="2800" spc="-1" strike="noStrike">
                <a:solidFill>
                  <a:schemeClr val="dk1"/>
                </a:solidFill>
                <a:latin typeface="Calibri"/>
              </a:rPr>
              <a:t> Provides a platform for students to showcase their creativity, collaborate on projects, and contribute to campus sustainability.</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800" spc="-1" strike="noStrike">
                <a:solidFill>
                  <a:schemeClr val="dk1"/>
                </a:solidFill>
                <a:latin typeface="Calibri"/>
              </a:rPr>
              <a:t>     </a:t>
            </a:r>
            <a:r>
              <a:rPr b="1" lang="en-US" sz="2800" spc="-1" strike="noStrike">
                <a:solidFill>
                  <a:schemeClr val="dk1"/>
                </a:solidFill>
                <a:latin typeface="Calibri"/>
              </a:rPr>
              <a:t>Campus Projects:</a:t>
            </a:r>
            <a:r>
              <a:rPr b="0" lang="en-US" sz="2800" spc="-1" strike="noStrike">
                <a:solidFill>
                  <a:schemeClr val="dk1"/>
                </a:solidFill>
                <a:latin typeface="Calibri"/>
              </a:rPr>
              <a:t> Upcycled materials can be used in campus art installations, lab equipment, furniture, or community spaces.</a:t>
            </a:r>
            <a:endParaRPr b="0" lang="en-IN"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1" lang="en-US" sz="2800" spc="-1" strike="noStrike">
                <a:solidFill>
                  <a:schemeClr val="dk1"/>
                </a:solidFill>
                <a:latin typeface="Calibri"/>
              </a:rPr>
              <a:t>     </a:t>
            </a:r>
            <a:r>
              <a:rPr b="1" lang="en-US" sz="2800" spc="-1" strike="noStrike">
                <a:solidFill>
                  <a:schemeClr val="dk1"/>
                </a:solidFill>
                <a:latin typeface="Calibri"/>
              </a:rPr>
              <a:t>Marketplace:</a:t>
            </a:r>
            <a:r>
              <a:rPr b="0" lang="en-US" sz="2800" spc="-1" strike="noStrike">
                <a:solidFill>
                  <a:schemeClr val="dk1"/>
                </a:solidFill>
                <a:latin typeface="Calibri"/>
              </a:rPr>
              <a:t> Facilitates the exchange or sale of upcycled items within the campus, encouraging a circular economy.</a:t>
            </a:r>
            <a:endParaRPr b="0" lang="en-IN" sz="2800" spc="-1" strike="noStrike">
              <a:solidFill>
                <a:srgbClr val="000000"/>
              </a:solidFill>
              <a:latin typeface="Arial"/>
            </a:endParaRPr>
          </a:p>
          <a:p>
            <a:pPr defTabSz="914400">
              <a:lnSpc>
                <a:spcPct val="90000"/>
              </a:lnSpc>
              <a:spcBef>
                <a:spcPts val="1001"/>
              </a:spcBef>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Google Shape;54;p 2"/>
          <p:cNvSpPr/>
          <p:nvPr/>
        </p:nvSpPr>
        <p:spPr>
          <a:xfrm>
            <a:off x="345960" y="114840"/>
            <a:ext cx="11268000" cy="1229400"/>
          </a:xfrm>
          <a:prstGeom prst="rect">
            <a:avLst/>
          </a:prstGeom>
          <a:noFill/>
          <a:ln w="0">
            <a:noFill/>
          </a:ln>
        </p:spPr>
        <p:style>
          <a:lnRef idx="0"/>
          <a:fillRef idx="0"/>
          <a:effectRef idx="0"/>
          <a:fontRef idx="minor"/>
        </p:style>
        <p:txBody>
          <a:bodyPr lIns="90000" rIns="90000" tIns="91440" bIns="91440" anchor="b">
            <a:normAutofit/>
          </a:bodyPr>
          <a:p>
            <a:pPr algn="ctr">
              <a:lnSpc>
                <a:spcPct val="100000"/>
              </a:lnSpc>
              <a:tabLst>
                <a:tab algn="l" pos="0"/>
              </a:tabLst>
            </a:pPr>
            <a:r>
              <a:rPr b="0" lang="en" sz="5200" spc="-1" strike="noStrike">
                <a:solidFill>
                  <a:schemeClr val="dk1"/>
                </a:solidFill>
                <a:latin typeface="Arial"/>
                <a:ea typeface="Arial"/>
              </a:rPr>
              <a:t>6.Waste Prediction System</a:t>
            </a:r>
            <a:endParaRPr b="0" lang="en-IN" sz="5200" spc="-1" strike="noStrike">
              <a:solidFill>
                <a:srgbClr val="000000"/>
              </a:solidFill>
              <a:latin typeface="Arial"/>
            </a:endParaRPr>
          </a:p>
        </p:txBody>
      </p:sp>
      <p:sp>
        <p:nvSpPr>
          <p:cNvPr id="78" name="Google Shape;55;p 2"/>
          <p:cNvSpPr/>
          <p:nvPr/>
        </p:nvSpPr>
        <p:spPr>
          <a:xfrm>
            <a:off x="205200" y="1304640"/>
            <a:ext cx="8195040" cy="11088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640" spc="-1" strike="noStrike">
                <a:solidFill>
                  <a:schemeClr val="dk2"/>
                </a:solidFill>
                <a:latin typeface="Arial"/>
                <a:ea typeface="Arial"/>
              </a:rPr>
              <a:t>Inefficient waste collection due to unpredictable waste volumes leads to higher operational costs and resource wastage.</a:t>
            </a:r>
            <a:endParaRPr b="0" lang="en-IN" sz="1640" spc="-1" strike="noStrike">
              <a:solidFill>
                <a:srgbClr val="000000"/>
              </a:solidFill>
              <a:latin typeface="Arial"/>
            </a:endParaRPr>
          </a:p>
        </p:txBody>
      </p:sp>
      <p:sp>
        <p:nvSpPr>
          <p:cNvPr id="79" name="Google Shape;56;p 2"/>
          <p:cNvSpPr/>
          <p:nvPr/>
        </p:nvSpPr>
        <p:spPr>
          <a:xfrm>
            <a:off x="275760" y="2414520"/>
            <a:ext cx="8053920" cy="6699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 sz="1600" spc="-1" strike="noStrike">
                <a:solidFill>
                  <a:schemeClr val="dk2"/>
                </a:solidFill>
                <a:latin typeface="Arial"/>
                <a:ea typeface="Arial"/>
              </a:rPr>
              <a:t>An app that predicts waste generation based on historical data and trends, optimizing collection routes and schedules</a:t>
            </a:r>
            <a:endParaRPr b="0" lang="en-IN" sz="1600" spc="-1" strike="noStrike">
              <a:solidFill>
                <a:srgbClr val="000000"/>
              </a:solidFill>
              <a:latin typeface="Arial"/>
            </a:endParaRPr>
          </a:p>
        </p:txBody>
      </p:sp>
      <p:sp>
        <p:nvSpPr>
          <p:cNvPr id="80" name="Google Shape;57;p 2"/>
          <p:cNvSpPr/>
          <p:nvPr/>
        </p:nvSpPr>
        <p:spPr>
          <a:xfrm>
            <a:off x="275760" y="3465720"/>
            <a:ext cx="8053920" cy="790560"/>
          </a:xfrm>
          <a:prstGeom prst="rect">
            <a:avLst/>
          </a:prstGeom>
          <a:noFill/>
          <a:ln w="0">
            <a:noFill/>
          </a:ln>
        </p:spPr>
        <p:style>
          <a:lnRef idx="0"/>
          <a:fillRef idx="0"/>
          <a:effectRef idx="0"/>
          <a:fontRef idx="minor"/>
        </p:style>
        <p:txBody>
          <a:bodyPr lIns="90000" rIns="90000" tIns="91440" bIns="91440" anchor="t">
            <a:spAutoFit/>
          </a:bodyPr>
          <a:p>
            <a:pPr>
              <a:lnSpc>
                <a:spcPct val="115000"/>
              </a:lnSpc>
              <a:spcBef>
                <a:spcPts val="1199"/>
              </a:spcBef>
              <a:tabLst>
                <a:tab algn="l" pos="0"/>
              </a:tabLst>
            </a:pPr>
            <a:r>
              <a:rPr b="1" lang="en" sz="1300" spc="-1" strike="noStrike">
                <a:solidFill>
                  <a:schemeClr val="dk1"/>
                </a:solidFill>
                <a:latin typeface="Arial"/>
                <a:ea typeface="Arial"/>
              </a:rPr>
              <a:t>Prediction Algorithm</a:t>
            </a:r>
            <a:r>
              <a:rPr b="0" lang="en" sz="1300" spc="-1" strike="noStrike">
                <a:solidFill>
                  <a:schemeClr val="dk1"/>
                </a:solidFill>
                <a:latin typeface="Arial"/>
                <a:ea typeface="Arial"/>
              </a:rPr>
              <a:t>: Uses historical data and machine learning to forecast daily waste volumes.</a:t>
            </a:r>
            <a:endParaRPr b="0" lang="en-IN" sz="1300" spc="-1" strike="noStrike">
              <a:solidFill>
                <a:srgbClr val="000000"/>
              </a:solidFill>
              <a:latin typeface="Arial"/>
            </a:endParaRPr>
          </a:p>
          <a:p>
            <a:pPr>
              <a:lnSpc>
                <a:spcPct val="115000"/>
              </a:lnSpc>
              <a:spcBef>
                <a:spcPts val="1199"/>
              </a:spcBef>
              <a:spcAft>
                <a:spcPts val="1199"/>
              </a:spcAft>
              <a:tabLst>
                <a:tab algn="l" pos="0"/>
              </a:tabLst>
            </a:pPr>
            <a:r>
              <a:rPr b="1" lang="en" sz="1300" spc="-1" strike="noStrike">
                <a:solidFill>
                  <a:schemeClr val="dk1"/>
                </a:solidFill>
                <a:latin typeface="Arial"/>
                <a:ea typeface="Arial"/>
              </a:rPr>
              <a:t>Route Optimization</a:t>
            </a:r>
            <a:r>
              <a:rPr b="0" lang="en" sz="1300" spc="-1" strike="noStrike">
                <a:solidFill>
                  <a:schemeClr val="dk1"/>
                </a:solidFill>
                <a:latin typeface="Arial"/>
                <a:ea typeface="Arial"/>
              </a:rPr>
              <a:t>: Dynamically adjusts routes for collection vehicles based on predicted waste levels.</a:t>
            </a:r>
            <a:endParaRPr b="0" lang="en-IN" sz="1300" spc="-1" strike="noStrike">
              <a:solidFill>
                <a:srgbClr val="000000"/>
              </a:solidFill>
              <a:latin typeface="Arial"/>
            </a:endParaRPr>
          </a:p>
        </p:txBody>
      </p:sp>
      <p:sp>
        <p:nvSpPr>
          <p:cNvPr id="81" name="Google Shape;58;p 2"/>
          <p:cNvSpPr/>
          <p:nvPr/>
        </p:nvSpPr>
        <p:spPr>
          <a:xfrm>
            <a:off x="275760" y="5482080"/>
            <a:ext cx="8420760" cy="7776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 sz="1300" spc="-1" strike="noStrike">
                <a:solidFill>
                  <a:schemeClr val="dk1"/>
                </a:solidFill>
                <a:latin typeface="Arial"/>
                <a:ea typeface="Arial"/>
              </a:rPr>
              <a:t>Cost Savings</a:t>
            </a:r>
            <a:r>
              <a:rPr b="0" lang="en" sz="1300" spc="-1" strike="noStrike">
                <a:solidFill>
                  <a:schemeClr val="dk1"/>
                </a:solidFill>
                <a:latin typeface="Arial"/>
                <a:ea typeface="Arial"/>
              </a:rPr>
              <a:t>: Lowers operational costs by minimizing fuel consumption and labor hours.</a:t>
            </a:r>
            <a:endParaRPr b="0" lang="en-IN" sz="1300" spc="-1" strike="noStrike">
              <a:solidFill>
                <a:srgbClr val="000000"/>
              </a:solidFill>
              <a:latin typeface="Arial"/>
            </a:endParaRPr>
          </a:p>
          <a:p>
            <a:pPr>
              <a:lnSpc>
                <a:spcPct val="100000"/>
              </a:lnSpc>
              <a:tabLst>
                <a:tab algn="l" pos="0"/>
              </a:tabLst>
            </a:pPr>
            <a:endParaRPr b="0" lang="en-IN" sz="1300" spc="-1" strike="noStrike">
              <a:solidFill>
                <a:srgbClr val="000000"/>
              </a:solidFill>
              <a:latin typeface="Arial"/>
            </a:endParaRPr>
          </a:p>
          <a:p>
            <a:pPr>
              <a:lnSpc>
                <a:spcPct val="100000"/>
              </a:lnSpc>
              <a:tabLst>
                <a:tab algn="l" pos="0"/>
              </a:tabLst>
            </a:pPr>
            <a:r>
              <a:rPr b="1" lang="en" sz="1300" spc="-1" strike="noStrike">
                <a:solidFill>
                  <a:schemeClr val="dk1"/>
                </a:solidFill>
                <a:latin typeface="Arial"/>
                <a:ea typeface="Arial"/>
              </a:rPr>
              <a:t>Scalability</a:t>
            </a:r>
            <a:r>
              <a:rPr b="0" lang="en" sz="1300" spc="-1" strike="noStrike">
                <a:solidFill>
                  <a:schemeClr val="dk1"/>
                </a:solidFill>
                <a:latin typeface="Arial"/>
                <a:ea typeface="Arial"/>
              </a:rPr>
              <a:t>: Can be implemented in various regions and adapted for different waste types.</a:t>
            </a:r>
            <a:endParaRPr b="0" lang="en-IN" sz="1300" spc="-1" strike="noStrike">
              <a:solidFill>
                <a:srgbClr val="000000"/>
              </a:solidFill>
              <a:latin typeface="Arial"/>
            </a:endParaRPr>
          </a:p>
        </p:txBody>
      </p:sp>
      <p:sp>
        <p:nvSpPr>
          <p:cNvPr id="82" name="Google Shape;59;p 2"/>
          <p:cNvSpPr/>
          <p:nvPr/>
        </p:nvSpPr>
        <p:spPr>
          <a:xfrm>
            <a:off x="4528080" y="1386000"/>
            <a:ext cx="7531200" cy="674640"/>
          </a:xfrm>
          <a:prstGeom prst="rect">
            <a:avLst/>
          </a:prstGeom>
          <a:noFill/>
          <a:ln w="0">
            <a:noFill/>
          </a:ln>
        </p:spPr>
        <p:style>
          <a:lnRef idx="0"/>
          <a:fillRef idx="0"/>
          <a:effectRef idx="0"/>
          <a:fontRef idx="minor"/>
        </p:style>
        <p:txBody>
          <a:bodyPr lIns="90000" rIns="90000" tIns="91440" bIns="91440" anchor="t">
            <a:spAutoFit/>
          </a:bodyPr>
          <a:p>
            <a:pPr>
              <a:lnSpc>
                <a:spcPct val="100000"/>
              </a:lnSpc>
            </a:pPr>
            <a:endParaRPr b="0" lang="en-IN" sz="1800" spc="-1" strike="noStrike">
              <a:solidFill>
                <a:schemeClr val="dk2"/>
              </a:solidFill>
              <a:latin typeface="Arial"/>
              <a:ea typeface="Arial"/>
            </a:endParaRPr>
          </a:p>
        </p:txBody>
      </p:sp>
      <p:pic>
        <p:nvPicPr>
          <p:cNvPr id="83" name="Google Shape;60;p13" descr=""/>
          <p:cNvPicPr/>
          <p:nvPr/>
        </p:nvPicPr>
        <p:blipFill>
          <a:blip r:embed="rId1"/>
          <a:stretch/>
        </p:blipFill>
        <p:spPr>
          <a:xfrm>
            <a:off x="8640720" y="1557720"/>
            <a:ext cx="3240360" cy="5005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nSpc>
                <a:spcPct val="100000"/>
              </a:lnSpc>
              <a:buNone/>
              <a:tabLst>
                <a:tab algn="l" pos="0"/>
              </a:tabLst>
            </a:pPr>
            <a:r>
              <a:rPr b="0" lang="en-US" sz="4000" spc="-1" strike="noStrike">
                <a:solidFill>
                  <a:schemeClr val="dk1"/>
                </a:solidFill>
                <a:latin typeface="Calibri"/>
              </a:rPr>
              <a:t>7.Waste management App (Scavenger)</a:t>
            </a:r>
            <a:endParaRPr b="0" lang="en-IN" sz="4000" spc="-1" strike="noStrike">
              <a:solidFill>
                <a:srgbClr val="000000"/>
              </a:solidFill>
              <a:latin typeface="Arial"/>
            </a:endParaRPr>
          </a:p>
        </p:txBody>
      </p:sp>
      <p:sp>
        <p:nvSpPr>
          <p:cNvPr id="85" name=""/>
          <p:cNvSpPr/>
          <p:nvPr/>
        </p:nvSpPr>
        <p:spPr>
          <a:xfrm>
            <a:off x="664560" y="1080000"/>
            <a:ext cx="7254720" cy="5645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0" lang="en-IN" sz="1800" spc="-1" strike="noStrike">
                <a:solidFill>
                  <a:srgbClr val="000000"/>
                </a:solidFill>
                <a:latin typeface="Linux Biolinum G"/>
              </a:rPr>
              <a:t>The proposed system, where admin  manage the garbage app for full online based monitoring and analyse the system. Its admin handle bins, driver, complaints from user and work report from driver like </a:t>
            </a:r>
            <a:r>
              <a:rPr b="0" lang="en-IN" sz="1800" spc="-1" strike="noStrike">
                <a:solidFill>
                  <a:srgbClr val="ff4000"/>
                </a:solidFill>
                <a:latin typeface="Linux Biolinum G"/>
              </a:rPr>
              <a:t>daily waste estimate</a:t>
            </a:r>
            <a:r>
              <a:rPr b="0" lang="en-IN" sz="1800" spc="-1" strike="noStrike">
                <a:solidFill>
                  <a:srgbClr val="000000"/>
                </a:solidFill>
                <a:latin typeface="Linux Biolinum G"/>
              </a:rPr>
              <a:t> and amount of reusable waste. </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0" lang="en-IN" sz="1800" spc="-1" strike="noStrike">
                <a:solidFill>
                  <a:srgbClr val="000000"/>
                </a:solidFill>
                <a:latin typeface="Linux Biolinum G"/>
              </a:rPr>
              <a:t>The garbage collection system includes </a:t>
            </a:r>
            <a:r>
              <a:rPr b="0" lang="en-IN" sz="1800" spc="-1" strike="noStrike">
                <a:solidFill>
                  <a:srgbClr val="ff4000"/>
                </a:solidFill>
                <a:latin typeface="Linux Biolinum G"/>
              </a:rPr>
              <a:t>tracking routine garbage trucks</a:t>
            </a:r>
            <a:r>
              <a:rPr b="0" lang="en-IN" sz="1800" spc="-1" strike="noStrike">
                <a:solidFill>
                  <a:srgbClr val="000000"/>
                </a:solidFill>
                <a:latin typeface="Linux Biolinum G"/>
              </a:rPr>
              <a:t> doing rounds daily or weekly, which may not only cover every zone of the college but also cause delay issues for the residents. This app will provide the residents  their on-duty location access so as they may timely dump off the waste.</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0" lang="en-IN" sz="1800" spc="-1" strike="noStrike">
                <a:solidFill>
                  <a:srgbClr val="000000"/>
                </a:solidFill>
                <a:latin typeface="Linux Biolinum G"/>
              </a:rPr>
              <a:t>Based on the </a:t>
            </a:r>
            <a:r>
              <a:rPr b="0" lang="en-IN" sz="1800" spc="-1" strike="noStrike">
                <a:solidFill>
                  <a:srgbClr val="ff4000"/>
                </a:solidFill>
                <a:latin typeface="Linux Biolinum G"/>
              </a:rPr>
              <a:t>data collected, garbage trucks</a:t>
            </a:r>
            <a:r>
              <a:rPr b="0" lang="en-IN" sz="1800" spc="-1" strike="noStrike">
                <a:solidFill>
                  <a:srgbClr val="000000"/>
                </a:solidFill>
                <a:latin typeface="Linux Biolinum G"/>
              </a:rPr>
              <a:t> can be given routes generated through various algorithms and Google maps API to efficiently route through all necessary </a:t>
            </a:r>
            <a:r>
              <a:rPr b="0" lang="en-IN" sz="1800" spc="-1" strike="noStrike">
                <a:solidFill>
                  <a:srgbClr val="ff4000"/>
                </a:solidFill>
                <a:latin typeface="Linux Biolinum G"/>
              </a:rPr>
              <a:t>garbage bins and finally reach the dumping site </a:t>
            </a:r>
            <a:endParaRPr b="0" lang="en-IN" sz="18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OpenSymbol"/>
              <a:buChar char="❑"/>
            </a:pPr>
            <a:r>
              <a:rPr b="0" lang="en-IN" sz="1800" spc="-1" strike="noStrike">
                <a:solidFill>
                  <a:srgbClr val="ff4000"/>
                </a:solidFill>
                <a:latin typeface="Linux Biolinum G"/>
              </a:rPr>
              <a:t>Cost estimate : </a:t>
            </a:r>
            <a:r>
              <a:rPr b="0" lang="en-IN" sz="1800" spc="-1" strike="noStrike">
                <a:solidFill>
                  <a:srgbClr val="000000"/>
                </a:solidFill>
                <a:latin typeface="Linux Biolinum G"/>
              </a:rPr>
              <a:t>Domain based-cost mostly</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86" name="Google Shape;57;p 3"/>
          <p:cNvSpPr/>
          <p:nvPr/>
        </p:nvSpPr>
        <p:spPr>
          <a:xfrm>
            <a:off x="8820000" y="1620000"/>
            <a:ext cx="2430360" cy="2422800"/>
          </a:xfrm>
          <a:prstGeom prst="rect">
            <a:avLst/>
          </a:prstGeom>
          <a:solidFill>
            <a:schemeClr val="lt1"/>
          </a:solidFill>
          <a:ln w="0">
            <a:noFill/>
          </a:ln>
        </p:spPr>
        <p:style>
          <a:lnRef idx="0"/>
          <a:fillRef idx="0"/>
          <a:effectRef idx="0"/>
          <a:fontRef idx="minor"/>
        </p:style>
        <p:txBody>
          <a:bodyPr lIns="90000" rIns="90000" tIns="91440" bIns="91440" anchor="t">
            <a:spAutoFit/>
          </a:bodyPr>
          <a:p>
            <a:pPr>
              <a:lnSpc>
                <a:spcPct val="150000"/>
              </a:lnSpc>
              <a:tabLst>
                <a:tab algn="l" pos="0"/>
              </a:tabLst>
            </a:pPr>
            <a:r>
              <a:rPr b="0" lang="en" sz="1400" spc="-1" strike="noStrike">
                <a:solidFill>
                  <a:srgbClr val="55308d"/>
                </a:solidFill>
                <a:latin typeface="Arial"/>
                <a:ea typeface="Arial"/>
              </a:rPr>
              <a:t>Most probable Requirements </a:t>
            </a:r>
            <a:r>
              <a:rPr b="0" lang="en" sz="1400" spc="-1" strike="noStrike">
                <a:solidFill>
                  <a:schemeClr val="dk1"/>
                </a:solidFill>
                <a:latin typeface="Arial"/>
                <a:ea typeface="Arial"/>
              </a:rPr>
              <a:t>:</a:t>
            </a:r>
            <a:endParaRPr b="0" lang="en-IN" sz="1400" spc="-1" strike="noStrike">
              <a:solidFill>
                <a:srgbClr val="000000"/>
              </a:solidFill>
              <a:latin typeface="Arial"/>
            </a:endParaRPr>
          </a:p>
          <a:p>
            <a:pPr marL="216000" indent="-216000">
              <a:lnSpc>
                <a:spcPct val="150000"/>
              </a:lnSpc>
              <a:buClr>
                <a:srgbClr val="000000"/>
              </a:buClr>
              <a:buFont typeface="Arial"/>
              <a:buChar char="►"/>
              <a:tabLst>
                <a:tab algn="l" pos="0"/>
              </a:tabLst>
            </a:pPr>
            <a:r>
              <a:rPr b="0" lang="en" sz="1400" spc="-1" strike="noStrike">
                <a:solidFill>
                  <a:schemeClr val="dk1"/>
                </a:solidFill>
                <a:latin typeface="Arial"/>
                <a:ea typeface="Arial"/>
              </a:rPr>
              <a:t>Django</a:t>
            </a:r>
            <a:endParaRPr b="0" lang="en-IN" sz="1400" spc="-1" strike="noStrike">
              <a:solidFill>
                <a:srgbClr val="000000"/>
              </a:solidFill>
              <a:latin typeface="Arial"/>
            </a:endParaRPr>
          </a:p>
          <a:p>
            <a:pPr marL="216000" indent="-216000">
              <a:lnSpc>
                <a:spcPct val="150000"/>
              </a:lnSpc>
              <a:buClr>
                <a:srgbClr val="000000"/>
              </a:buClr>
              <a:buFont typeface="Arial"/>
              <a:buChar char="►"/>
              <a:tabLst>
                <a:tab algn="l" pos="0"/>
              </a:tabLst>
            </a:pPr>
            <a:r>
              <a:rPr b="0" lang="en" sz="1400" spc="-1" strike="noStrike">
                <a:solidFill>
                  <a:schemeClr val="dk1"/>
                </a:solidFill>
                <a:latin typeface="Arial"/>
                <a:ea typeface="Arial"/>
              </a:rPr>
              <a:t>Andorid Development</a:t>
            </a:r>
            <a:endParaRPr b="0" lang="en-IN" sz="1400" spc="-1" strike="noStrike">
              <a:solidFill>
                <a:srgbClr val="000000"/>
              </a:solidFill>
              <a:latin typeface="Arial"/>
            </a:endParaRPr>
          </a:p>
          <a:p>
            <a:pPr marL="216000" indent="-216000">
              <a:lnSpc>
                <a:spcPct val="150000"/>
              </a:lnSpc>
              <a:buClr>
                <a:srgbClr val="000000"/>
              </a:buClr>
              <a:buFont typeface="Arial"/>
              <a:buChar char="►"/>
              <a:tabLst>
                <a:tab algn="l" pos="0"/>
              </a:tabLst>
            </a:pPr>
            <a:r>
              <a:rPr b="0" lang="en" sz="1400" spc="-1" strike="noStrike">
                <a:solidFill>
                  <a:schemeClr val="dk1"/>
                </a:solidFill>
                <a:latin typeface="Arial"/>
                <a:ea typeface="Arial"/>
              </a:rPr>
              <a:t>php</a:t>
            </a:r>
            <a:endParaRPr b="0" lang="en-IN" sz="1400" spc="-1" strike="noStrike">
              <a:solidFill>
                <a:srgbClr val="000000"/>
              </a:solidFill>
              <a:latin typeface="Arial"/>
            </a:endParaRPr>
          </a:p>
          <a:p>
            <a:pPr>
              <a:lnSpc>
                <a:spcPct val="150000"/>
              </a:lnSpc>
              <a:tabLst>
                <a:tab algn="l" pos="0"/>
              </a:tabLst>
            </a:pPr>
            <a:endParaRPr b="0" lang="en-IN" sz="1400" spc="-1" strike="noStrike">
              <a:solidFill>
                <a:srgbClr val="000000"/>
              </a:solidFill>
              <a:latin typeface="Arial"/>
            </a:endParaRPr>
          </a:p>
          <a:p>
            <a:pPr>
              <a:lnSpc>
                <a:spcPct val="150000"/>
              </a:lnSpc>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720000" y="487440"/>
            <a:ext cx="1061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3600" spc="-1" strike="noStrike">
                <a:solidFill>
                  <a:srgbClr val="000000"/>
                </a:solidFill>
                <a:latin typeface="Arial"/>
              </a:rPr>
              <a:t>8.Compressed Trash Collection </a:t>
            </a:r>
            <a:endParaRPr b="0" lang="en-IN" sz="3600" spc="-1" strike="noStrike">
              <a:solidFill>
                <a:srgbClr val="000000"/>
              </a:solidFill>
              <a:latin typeface="Arial"/>
            </a:endParaRPr>
          </a:p>
        </p:txBody>
      </p:sp>
      <p:sp>
        <p:nvSpPr>
          <p:cNvPr id="88" name=""/>
          <p:cNvSpPr/>
          <p:nvPr/>
        </p:nvSpPr>
        <p:spPr>
          <a:xfrm>
            <a:off x="339120" y="1518120"/>
            <a:ext cx="5960520" cy="5681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 sz="1300" spc="-1" strike="noStrike">
                <a:solidFill>
                  <a:schemeClr val="dk1"/>
                </a:solidFill>
                <a:latin typeface="Bahnschrift Light"/>
                <a:ea typeface="Arial"/>
              </a:rPr>
              <a:t>  </a:t>
            </a:r>
            <a:r>
              <a:rPr b="0" lang="en" sz="1300" spc="-1" strike="noStrike">
                <a:solidFill>
                  <a:schemeClr val="dk1"/>
                </a:solidFill>
                <a:latin typeface="Bahnschrift Light"/>
                <a:ea typeface="Arial"/>
              </a:rPr>
              <a:t>A trash compressor is a device designed to reduce the volume of waste by applying pressure to compact it. This process makes waste management more efficient by minimizing the space needed to store and transport trash. Here’s how it generally works:</a:t>
            </a: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Components of a Trash Compressor:</a:t>
            </a: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Compaction Chambe</a:t>
            </a:r>
            <a:r>
              <a:rPr b="0" lang="en" sz="1300" spc="-1" strike="noStrike">
                <a:solidFill>
                  <a:schemeClr val="dk1"/>
                </a:solidFill>
                <a:latin typeface="Bahnschrift Light"/>
                <a:ea typeface="Arial"/>
              </a:rPr>
              <a:t>r: The area where trash is placed for compression. It's designed to handle the forces exerted during the compression process.</a:t>
            </a: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Hydraulic Press</a:t>
            </a:r>
            <a:r>
              <a:rPr b="0" lang="en" sz="1300" spc="-1" strike="noStrike">
                <a:solidFill>
                  <a:schemeClr val="dk1"/>
                </a:solidFill>
                <a:latin typeface="Bahnschrift Light"/>
                <a:ea typeface="Arial"/>
              </a:rPr>
              <a:t>: A system that applies force to the trash. Hydraulic systems use fluid pressure, while pneumatic systems use compressed air to drive a piston that compresses the waste.</a:t>
            </a: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Power Source</a:t>
            </a:r>
            <a:r>
              <a:rPr b="0" lang="en" sz="1300" spc="-1" strike="noStrike">
                <a:solidFill>
                  <a:schemeClr val="dk1"/>
                </a:solidFill>
                <a:latin typeface="Bahnschrift Light"/>
                <a:ea typeface="Arial"/>
              </a:rPr>
              <a:t>: The compressor is typically powered by electricity, but in some designs, especially portable units, it could be powered by compressed air, gas, or even manual force.</a:t>
            </a: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Control System</a:t>
            </a:r>
            <a:r>
              <a:rPr b="0" lang="en" sz="1300" spc="-1" strike="noStrike">
                <a:solidFill>
                  <a:schemeClr val="dk1"/>
                </a:solidFill>
                <a:latin typeface="Bahnschrift Light"/>
                <a:ea typeface="Arial"/>
              </a:rPr>
              <a:t>: This can be a simple lever or button for manual operation or a more complex system with sensors and automated controls for adjusting the pressure based on the type and amount of trash.</a:t>
            </a: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Output Mechanism</a:t>
            </a:r>
            <a:r>
              <a:rPr b="0" lang="en" sz="1300" spc="-1" strike="noStrike">
                <a:solidFill>
                  <a:schemeClr val="dk1"/>
                </a:solidFill>
                <a:latin typeface="Bahnschrift Light"/>
                <a:ea typeface="Arial"/>
              </a:rPr>
              <a:t>: After compression, the compacted waste is either stored in the same chamber or pushed into a separate bin or bag for easy disposal.</a:t>
            </a:r>
            <a:endParaRPr b="0" lang="en-IN" sz="1300" spc="-1" strike="noStrike">
              <a:solidFill>
                <a:srgbClr val="000000"/>
              </a:solidFill>
              <a:latin typeface="Arial"/>
            </a:endParaRPr>
          </a:p>
        </p:txBody>
      </p:sp>
      <p:pic>
        <p:nvPicPr>
          <p:cNvPr id="89" name="" descr=""/>
          <p:cNvPicPr/>
          <p:nvPr/>
        </p:nvPicPr>
        <p:blipFill>
          <a:blip r:embed="rId1"/>
          <a:stretch/>
        </p:blipFill>
        <p:spPr>
          <a:xfrm>
            <a:off x="8460000" y="3328200"/>
            <a:ext cx="3419640" cy="3331440"/>
          </a:xfrm>
          <a:prstGeom prst="rect">
            <a:avLst/>
          </a:prstGeom>
          <a:ln w="0">
            <a:noFill/>
          </a:ln>
        </p:spPr>
      </p:pic>
      <p:sp>
        <p:nvSpPr>
          <p:cNvPr id="90" name=""/>
          <p:cNvSpPr/>
          <p:nvPr/>
        </p:nvSpPr>
        <p:spPr>
          <a:xfrm>
            <a:off x="6331320" y="1360440"/>
            <a:ext cx="5548320" cy="205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 sz="1300" spc="-1" strike="noStrike">
                <a:solidFill>
                  <a:schemeClr val="dk1"/>
                </a:solidFill>
                <a:latin typeface="Bahnschrift Light"/>
                <a:ea typeface="Arial"/>
              </a:rPr>
              <a:t>Advantages of Using a Trash Compressor</a:t>
            </a:r>
            <a:r>
              <a:rPr b="0" lang="en" sz="1300" spc="-1" strike="noStrike">
                <a:solidFill>
                  <a:schemeClr val="dk1"/>
                </a:solidFill>
                <a:latin typeface="Bahnschrift Light"/>
                <a:ea typeface="Arial"/>
              </a:rPr>
              <a:t>: </a:t>
            </a:r>
            <a:endParaRPr b="0" lang="en-IN" sz="1300" spc="-1" strike="noStrike">
              <a:solidFill>
                <a:srgbClr val="000000"/>
              </a:solidFill>
              <a:latin typeface="Arial"/>
            </a:endParaRPr>
          </a:p>
          <a:p>
            <a:pPr>
              <a:lnSpc>
                <a:spcPct val="100000"/>
              </a:lnSpc>
            </a:pP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Space Efficiency</a:t>
            </a:r>
            <a:r>
              <a:rPr b="0" lang="en" sz="1300" spc="-1" strike="noStrike">
                <a:solidFill>
                  <a:schemeClr val="dk1"/>
                </a:solidFill>
                <a:latin typeface="Bahnschrift Light"/>
                <a:ea typeface="Arial"/>
              </a:rPr>
              <a:t>: By reducing the volume of trash, it decreases the frequency of collection needed and optimizes storage space.</a:t>
            </a:r>
            <a:endParaRPr b="0" lang="en-IN" sz="1300" spc="-1" strike="noStrike">
              <a:solidFill>
                <a:srgbClr val="000000"/>
              </a:solidFill>
              <a:latin typeface="Arial"/>
            </a:endParaRPr>
          </a:p>
          <a:p>
            <a:pPr>
              <a:lnSpc>
                <a:spcPct val="100000"/>
              </a:lnSpc>
            </a:pP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Cost Savings</a:t>
            </a:r>
            <a:r>
              <a:rPr b="0" lang="en" sz="1300" spc="-1" strike="noStrike">
                <a:solidFill>
                  <a:schemeClr val="dk1"/>
                </a:solidFill>
                <a:latin typeface="Bahnschrift Light"/>
                <a:ea typeface="Arial"/>
              </a:rPr>
              <a:t>: Lowering the amount of trash to be transported can reduce fuel costs and labor associated with waste management.</a:t>
            </a:r>
            <a:endParaRPr b="0" lang="en-IN" sz="1300" spc="-1" strike="noStrike">
              <a:solidFill>
                <a:srgbClr val="000000"/>
              </a:solidFill>
              <a:latin typeface="Arial"/>
            </a:endParaRPr>
          </a:p>
          <a:p>
            <a:pPr>
              <a:lnSpc>
                <a:spcPct val="100000"/>
              </a:lnSpc>
            </a:pPr>
            <a:endParaRPr b="0" lang="en-IN" sz="1300" spc="-1" strike="noStrike">
              <a:solidFill>
                <a:srgbClr val="000000"/>
              </a:solidFill>
              <a:latin typeface="Arial"/>
            </a:endParaRPr>
          </a:p>
          <a:p>
            <a:pPr>
              <a:lnSpc>
                <a:spcPct val="100000"/>
              </a:lnSpc>
            </a:pPr>
            <a:r>
              <a:rPr b="1" lang="en" sz="1300" spc="-1" strike="noStrike">
                <a:solidFill>
                  <a:schemeClr val="dk1"/>
                </a:solidFill>
                <a:latin typeface="Bahnschrift Light"/>
                <a:ea typeface="Arial"/>
              </a:rPr>
              <a:t>Environmental Impact:</a:t>
            </a:r>
            <a:r>
              <a:rPr b="0" lang="en" sz="1300" spc="-1" strike="noStrike">
                <a:solidFill>
                  <a:schemeClr val="dk1"/>
                </a:solidFill>
                <a:latin typeface="Bahnschrift Light"/>
                <a:ea typeface="Arial"/>
              </a:rPr>
              <a:t> Compressing trash reduces the number of trips required to transport waste, cutting down on emissions from vehicles</a:t>
            </a:r>
            <a:endParaRPr b="0" lang="en-IN" sz="1300" spc="-1" strike="noStrike">
              <a:solidFill>
                <a:srgbClr val="000000"/>
              </a:solidFill>
              <a:latin typeface="Arial"/>
            </a:endParaRPr>
          </a:p>
          <a:p>
            <a:pPr>
              <a:lnSpc>
                <a:spcPct val="100000"/>
              </a:lnSpc>
            </a:pPr>
            <a:r>
              <a:rPr b="0" lang="en" sz="1500" spc="-1" strike="noStrike">
                <a:solidFill>
                  <a:schemeClr val="dk1"/>
                </a:solidFill>
                <a:latin typeface="Bahnschrift Light"/>
                <a:ea typeface="Arial"/>
              </a:rPr>
              <a:t>  </a:t>
            </a:r>
            <a:r>
              <a:rPr b="0" lang="en" sz="1500" spc="-1" strike="noStrike">
                <a:solidFill>
                  <a:schemeClr val="dk1"/>
                </a:solidFill>
                <a:latin typeface="Bahnschrift Light"/>
                <a:ea typeface="Arial"/>
              </a:rPr>
              <a:t>.</a:t>
            </a:r>
            <a:endParaRPr b="0" lang="en-IN" sz="1500" spc="-1" strike="noStrike">
              <a:solidFill>
                <a:srgbClr val="000000"/>
              </a:solidFill>
              <a:latin typeface="Arial"/>
            </a:endParaRPr>
          </a:p>
        </p:txBody>
      </p:sp>
      <p:pic>
        <p:nvPicPr>
          <p:cNvPr id="91" name="" descr=""/>
          <p:cNvPicPr/>
          <p:nvPr/>
        </p:nvPicPr>
        <p:blipFill>
          <a:blip r:embed="rId2"/>
          <a:stretch/>
        </p:blipFill>
        <p:spPr>
          <a:xfrm>
            <a:off x="6459120" y="3420000"/>
            <a:ext cx="2720520" cy="287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LibreOffice/24.2.5.2$Windows_X86_64 LibreOffice_project/bffef4ea93e59bebbeaf7f431bb02b1a39ee8a59</Application>
  <AppVersion>15.0000</AppVersion>
  <Words>273</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2024-08-27T10:43:11Z</dcterms:created>
  <dc:creator>VULLI NAVADHEER KUMAR</dc:creator>
  <dc:description/>
  <dc:language>en-IN</dc:language>
  <cp:lastModifiedBy/>
  <dcterms:modified xsi:type="dcterms:W3CDTF">2024-08-29T13:55:40Z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