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F3E8-CDBA-4310-96CC-77769C2317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DC0BC1-51EA-42E9-8C97-36529CCF7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62E4DD-29E4-4E84-BBC2-19AB9CCB9458}"/>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5" name="Footer Placeholder 4">
            <a:extLst>
              <a:ext uri="{FF2B5EF4-FFF2-40B4-BE49-F238E27FC236}">
                <a16:creationId xmlns:a16="http://schemas.microsoft.com/office/drawing/2014/main" id="{28CD2C17-A375-4A1D-BB55-AAB317EF4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791F0-FBBB-4CAD-B330-BF13F82216A7}"/>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277921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99A2-06AC-4920-B65E-1A7A1B31E1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F45F23-8F0A-44E0-A1DE-C8904C41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B97DF-8ACF-441B-8595-8BFBC54730DE}"/>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5" name="Footer Placeholder 4">
            <a:extLst>
              <a:ext uri="{FF2B5EF4-FFF2-40B4-BE49-F238E27FC236}">
                <a16:creationId xmlns:a16="http://schemas.microsoft.com/office/drawing/2014/main" id="{469F0F86-AA25-4AA6-8635-5D9BAF487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A4195-AFA2-4A53-8655-7DAFD83554CB}"/>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66656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597B8-5816-4893-9E58-73017A926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6BD72C-E4D8-4ADF-B37B-3CC2ACA6D2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9195B-7F4C-417F-BFF9-C12828BC044E}"/>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5" name="Footer Placeholder 4">
            <a:extLst>
              <a:ext uri="{FF2B5EF4-FFF2-40B4-BE49-F238E27FC236}">
                <a16:creationId xmlns:a16="http://schemas.microsoft.com/office/drawing/2014/main" id="{308D07B7-FCB2-4989-ADBE-C7118FBEF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20EEC-A196-47F4-9CC0-1EB275003B02}"/>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3092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6218-89D1-4D13-A49B-B2852269B7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EFAF1-BC05-4258-A173-DD86FE392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C87FF-AE91-4453-BF2D-8A0E9F36CBA8}"/>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5" name="Footer Placeholder 4">
            <a:extLst>
              <a:ext uri="{FF2B5EF4-FFF2-40B4-BE49-F238E27FC236}">
                <a16:creationId xmlns:a16="http://schemas.microsoft.com/office/drawing/2014/main" id="{83D5CEF1-1C11-466B-ADA4-EC31F5746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FC0BF-65FD-4103-968B-2DF2F1DD81CD}"/>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170612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10DA-3CCA-435C-8C0E-DEC8F116A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50EB1F-E3DE-42B1-B206-9B39C2E5A0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3F0D5-B12D-4670-8DBC-ECA63DD5F6EA}"/>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5" name="Footer Placeholder 4">
            <a:extLst>
              <a:ext uri="{FF2B5EF4-FFF2-40B4-BE49-F238E27FC236}">
                <a16:creationId xmlns:a16="http://schemas.microsoft.com/office/drawing/2014/main" id="{70BD4E1A-3BA7-4335-A636-1707EBB76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333CB-B5E0-4162-8583-6CAD984BFB3A}"/>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341655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B4A0-D6BB-483F-8A28-A23E4BB379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EA186-0C7C-466A-8B72-19E993B76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B4B7A7-B03B-4336-A0C8-EB2A095F0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0B868B-044C-4BC0-A1B2-552C71ADC179}"/>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6" name="Footer Placeholder 5">
            <a:extLst>
              <a:ext uri="{FF2B5EF4-FFF2-40B4-BE49-F238E27FC236}">
                <a16:creationId xmlns:a16="http://schemas.microsoft.com/office/drawing/2014/main" id="{FE4DFAF2-A823-43CB-A977-C36111708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B591D-C924-490B-9BD5-7B4D9A270828}"/>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334132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A352-95A7-4A85-BC4A-5FEAFF6354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38D1E4-FE83-4A80-8829-FAC7F66C1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6B3FE-19B0-4405-9089-5737F5B0C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86962D-FF3F-492F-B09F-4E9151ACC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BE935-5B68-4CC0-80F3-160986B17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3976C8-C4B4-43D3-949F-05F339CCEEC4}"/>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8" name="Footer Placeholder 7">
            <a:extLst>
              <a:ext uri="{FF2B5EF4-FFF2-40B4-BE49-F238E27FC236}">
                <a16:creationId xmlns:a16="http://schemas.microsoft.com/office/drawing/2014/main" id="{304EEC66-2A9B-4288-86BC-D1C910821A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0CDD93-1F45-4812-9080-3D41F16D53D1}"/>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254387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9683-5DA5-43BF-9C89-454F088F80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F6AB08-0432-43C7-801C-14947D3D3BD3}"/>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4" name="Footer Placeholder 3">
            <a:extLst>
              <a:ext uri="{FF2B5EF4-FFF2-40B4-BE49-F238E27FC236}">
                <a16:creationId xmlns:a16="http://schemas.microsoft.com/office/drawing/2014/main" id="{E09A0238-EA2A-438A-875D-5F8FC773ED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5C8B81-880B-4408-86FA-3F5816C1AD08}"/>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184913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1278D-136D-4AC5-B515-9192D0E04BA7}"/>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3" name="Footer Placeholder 2">
            <a:extLst>
              <a:ext uri="{FF2B5EF4-FFF2-40B4-BE49-F238E27FC236}">
                <a16:creationId xmlns:a16="http://schemas.microsoft.com/office/drawing/2014/main" id="{EC4DBAF3-0E38-459D-97D0-8360DC8613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710DA-4E0F-4870-9989-BCBF04B8F42E}"/>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338773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6EDE-0C4D-4A80-B54F-56CD959C6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9EFD42-D5C9-4C82-BD61-ABC78C69A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7DB8F3-6D04-4D29-8522-596A8E21B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4CAAF-3EFE-406E-9E34-6274F08AB929}"/>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6" name="Footer Placeholder 5">
            <a:extLst>
              <a:ext uri="{FF2B5EF4-FFF2-40B4-BE49-F238E27FC236}">
                <a16:creationId xmlns:a16="http://schemas.microsoft.com/office/drawing/2014/main" id="{54E507D9-0602-4DD3-8099-0F7B34500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B7882-B6B0-4CF8-83A2-7CCA3FD8AD50}"/>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180485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DC14-7394-45AB-9063-0694DCD4A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E9EADA-D439-4F77-AEAF-141FCE891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BA26B0-5996-4C01-9E24-27C0B323F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FE3B0-FCB8-497A-85DD-2A490DC4EF39}"/>
              </a:ext>
            </a:extLst>
          </p:cNvPr>
          <p:cNvSpPr>
            <a:spLocks noGrp="1"/>
          </p:cNvSpPr>
          <p:nvPr>
            <p:ph type="dt" sz="half" idx="10"/>
          </p:nvPr>
        </p:nvSpPr>
        <p:spPr/>
        <p:txBody>
          <a:bodyPr/>
          <a:lstStyle/>
          <a:p>
            <a:fld id="{1F15C2D8-4155-483B-8CED-67403A38B4B0}" type="datetimeFigureOut">
              <a:rPr lang="en-IN" smtClean="0"/>
              <a:t>27-08-2024</a:t>
            </a:fld>
            <a:endParaRPr lang="en-IN"/>
          </a:p>
        </p:txBody>
      </p:sp>
      <p:sp>
        <p:nvSpPr>
          <p:cNvPr id="6" name="Footer Placeholder 5">
            <a:extLst>
              <a:ext uri="{FF2B5EF4-FFF2-40B4-BE49-F238E27FC236}">
                <a16:creationId xmlns:a16="http://schemas.microsoft.com/office/drawing/2014/main" id="{314D4B06-88CD-4F49-AF70-AD8374668D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BC608-A988-44D8-A418-B162E87E0499}"/>
              </a:ext>
            </a:extLst>
          </p:cNvPr>
          <p:cNvSpPr>
            <a:spLocks noGrp="1"/>
          </p:cNvSpPr>
          <p:nvPr>
            <p:ph type="sldNum" sz="quarter" idx="12"/>
          </p:nvPr>
        </p:nvSpPr>
        <p:spPr/>
        <p:txBody>
          <a:bodyPr/>
          <a:lstStyle/>
          <a:p>
            <a:fld id="{799E92E9-B32A-4931-9DA4-889B182AA050}" type="slidenum">
              <a:rPr lang="en-IN" smtClean="0"/>
              <a:t>‹#›</a:t>
            </a:fld>
            <a:endParaRPr lang="en-IN"/>
          </a:p>
        </p:txBody>
      </p:sp>
    </p:spTree>
    <p:extLst>
      <p:ext uri="{BB962C8B-B14F-4D97-AF65-F5344CB8AC3E}">
        <p14:creationId xmlns:p14="http://schemas.microsoft.com/office/powerpoint/2010/main" val="389308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7C6F5-E8C9-4716-9CAC-1DADCD7E1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35B16-A507-4A79-97B5-C17D5EDCD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3FF4D-594A-46E8-A7E9-674F159E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5C2D8-4155-483B-8CED-67403A38B4B0}" type="datetimeFigureOut">
              <a:rPr lang="en-IN" smtClean="0"/>
              <a:t>27-08-2024</a:t>
            </a:fld>
            <a:endParaRPr lang="en-IN"/>
          </a:p>
        </p:txBody>
      </p:sp>
      <p:sp>
        <p:nvSpPr>
          <p:cNvPr id="5" name="Footer Placeholder 4">
            <a:extLst>
              <a:ext uri="{FF2B5EF4-FFF2-40B4-BE49-F238E27FC236}">
                <a16:creationId xmlns:a16="http://schemas.microsoft.com/office/drawing/2014/main" id="{3D82F76B-6B68-4C20-A086-EECBB78E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98CB28-CA86-493C-AAEB-89B38F42F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E92E9-B32A-4931-9DA4-889B182AA050}" type="slidenum">
              <a:rPr lang="en-IN" smtClean="0"/>
              <a:t>‹#›</a:t>
            </a:fld>
            <a:endParaRPr lang="en-IN"/>
          </a:p>
        </p:txBody>
      </p:sp>
    </p:spTree>
    <p:extLst>
      <p:ext uri="{BB962C8B-B14F-4D97-AF65-F5344CB8AC3E}">
        <p14:creationId xmlns:p14="http://schemas.microsoft.com/office/powerpoint/2010/main" val="2310470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7F2E-4431-4AED-B7EB-5EF378C387B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0EED0FF-20BE-4E2C-AA36-15AA0BC0D64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834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81FB-E86D-464F-8573-596EA930DA4B}"/>
              </a:ext>
            </a:extLst>
          </p:cNvPr>
          <p:cNvSpPr>
            <a:spLocks noGrp="1"/>
          </p:cNvSpPr>
          <p:nvPr>
            <p:ph type="title"/>
          </p:nvPr>
        </p:nvSpPr>
        <p:spPr>
          <a:xfrm>
            <a:off x="838200" y="349223"/>
            <a:ext cx="10515600" cy="1325563"/>
          </a:xfrm>
        </p:spPr>
        <p:txBody>
          <a:bodyPr>
            <a:normAutofit fontScale="90000"/>
          </a:bodyPr>
          <a:lstStyle/>
          <a:p>
            <a:br>
              <a:rPr lang="en-US" b="1" dirty="0"/>
            </a:br>
            <a:r>
              <a:rPr lang="en-US" b="1" dirty="0"/>
              <a:t>App-Based Reverse Vending System at IIT Mandi</a:t>
            </a:r>
            <a:br>
              <a:rPr lang="en-US" b="1" dirty="0"/>
            </a:br>
            <a:endParaRPr lang="en-IN" dirty="0"/>
          </a:p>
        </p:txBody>
      </p:sp>
      <p:sp>
        <p:nvSpPr>
          <p:cNvPr id="3" name="Content Placeholder 2">
            <a:extLst>
              <a:ext uri="{FF2B5EF4-FFF2-40B4-BE49-F238E27FC236}">
                <a16:creationId xmlns:a16="http://schemas.microsoft.com/office/drawing/2014/main" id="{5D8AF88B-F876-4A2A-B6BC-227DB2CDB120}"/>
              </a:ext>
            </a:extLst>
          </p:cNvPr>
          <p:cNvSpPr>
            <a:spLocks noGrp="1"/>
          </p:cNvSpPr>
          <p:nvPr>
            <p:ph idx="1"/>
          </p:nvPr>
        </p:nvSpPr>
        <p:spPr/>
        <p:txBody>
          <a:bodyPr>
            <a:normAutofit fontScale="62500" lnSpcReduction="20000"/>
          </a:bodyPr>
          <a:lstStyle/>
          <a:p>
            <a:r>
              <a:rPr lang="en-US" b="1" dirty="0"/>
              <a:t>App-Based Reverse Vending System at IIT Mandi</a:t>
            </a:r>
          </a:p>
          <a:p>
            <a:r>
              <a:rPr lang="en-US" sz="2700" b="1" dirty="0"/>
              <a:t>Requirements</a:t>
            </a:r>
            <a:r>
              <a:rPr lang="en-US" b="1" dirty="0"/>
              <a:t>: </a:t>
            </a:r>
          </a:p>
          <a:p>
            <a:r>
              <a:rPr lang="en-US" b="1" dirty="0"/>
              <a:t>     </a:t>
            </a:r>
            <a:r>
              <a:rPr lang="en-US" sz="2600" b="1" dirty="0"/>
              <a:t>App:</a:t>
            </a:r>
            <a:r>
              <a:rPr lang="en-US" sz="2600" dirty="0"/>
              <a:t> </a:t>
            </a:r>
            <a:r>
              <a:rPr lang="en-US" dirty="0"/>
              <a:t>Users upload photos of their waste for scanning and identification.</a:t>
            </a:r>
          </a:p>
          <a:p>
            <a:pPr>
              <a:buFont typeface="Arial" panose="020B0604020202020204" pitchFamily="34" charset="0"/>
              <a:buChar char="•"/>
            </a:pPr>
            <a:r>
              <a:rPr lang="en-US" b="1" dirty="0"/>
              <a:t>     </a:t>
            </a:r>
            <a:r>
              <a:rPr lang="en-US" sz="2600" b="1" dirty="0"/>
              <a:t>Scanning Technology</a:t>
            </a:r>
            <a:r>
              <a:rPr lang="en-US" b="1" dirty="0"/>
              <a:t>:</a:t>
            </a:r>
            <a:r>
              <a:rPr lang="en-US" dirty="0"/>
              <a:t> Classifies mechanical, electrical, household, and student waste.</a:t>
            </a:r>
          </a:p>
          <a:p>
            <a:pPr>
              <a:buFont typeface="Arial" panose="020B0604020202020204" pitchFamily="34" charset="0"/>
              <a:buChar char="•"/>
            </a:pPr>
            <a:r>
              <a:rPr lang="en-US" b="1" dirty="0"/>
              <a:t>     </a:t>
            </a:r>
            <a:r>
              <a:rPr lang="en-US" sz="2600" b="1" dirty="0"/>
              <a:t>Rewards Integration:</a:t>
            </a:r>
            <a:r>
              <a:rPr lang="en-US" sz="2600" dirty="0"/>
              <a:t> </a:t>
            </a:r>
            <a:r>
              <a:rPr lang="en-US" dirty="0"/>
              <a:t>Offers benefits or tickets based on waste type.</a:t>
            </a:r>
          </a:p>
          <a:p>
            <a:pPr marL="0" indent="0">
              <a:buNone/>
            </a:pPr>
            <a:endParaRPr lang="en-US" b="1" dirty="0"/>
          </a:p>
          <a:p>
            <a:r>
              <a:rPr lang="en-US" sz="2700" b="1" dirty="0"/>
              <a:t>Benefits &amp; Advantages</a:t>
            </a:r>
            <a:r>
              <a:rPr lang="en-US" b="1" dirty="0"/>
              <a:t>:</a:t>
            </a:r>
            <a:endParaRPr lang="en-US" dirty="0"/>
          </a:p>
          <a:p>
            <a:pPr>
              <a:buFont typeface="Arial" panose="020B0604020202020204" pitchFamily="34" charset="0"/>
              <a:buChar char="•"/>
            </a:pPr>
            <a:r>
              <a:rPr lang="en-US" sz="2500" b="1" dirty="0"/>
              <a:t>     Versatile Waste Management:</a:t>
            </a:r>
            <a:r>
              <a:rPr lang="en-US" sz="2500" dirty="0"/>
              <a:t> Effectively handles mechanical, electrical, household, and student waste.</a:t>
            </a:r>
          </a:p>
          <a:p>
            <a:pPr>
              <a:buFont typeface="Arial" panose="020B0604020202020204" pitchFamily="34" charset="0"/>
              <a:buChar char="•"/>
            </a:pPr>
            <a:r>
              <a:rPr lang="en-US" sz="2500" b="1" dirty="0"/>
              <a:t>     Recycling &amp; Reuse:</a:t>
            </a:r>
            <a:r>
              <a:rPr lang="en-US" sz="2500" dirty="0"/>
              <a:t> Identified waste can be recycled or repurposed for college projects, reducing campus waste.</a:t>
            </a:r>
          </a:p>
          <a:p>
            <a:pPr>
              <a:buFont typeface="Arial" panose="020B0604020202020204" pitchFamily="34" charset="0"/>
              <a:buChar char="•"/>
            </a:pPr>
            <a:endParaRPr lang="en-US" sz="2500" dirty="0"/>
          </a:p>
          <a:p>
            <a:r>
              <a:rPr lang="en-US" sz="2700" b="1" dirty="0"/>
              <a:t>Usefulness at IIT Mandi</a:t>
            </a:r>
            <a:r>
              <a:rPr lang="en-US" b="1" dirty="0"/>
              <a:t>:</a:t>
            </a:r>
            <a:endParaRPr lang="en-US" dirty="0"/>
          </a:p>
          <a:p>
            <a:pPr>
              <a:buFont typeface="Arial" panose="020B0604020202020204" pitchFamily="34" charset="0"/>
              <a:buChar char="•"/>
            </a:pPr>
            <a:r>
              <a:rPr lang="en-US" b="1" dirty="0"/>
              <a:t>    </a:t>
            </a:r>
            <a:r>
              <a:rPr lang="en-US" sz="2600" b="1" dirty="0"/>
              <a:t>Environmental Impact</a:t>
            </a:r>
            <a:r>
              <a:rPr lang="en-US" sz="2400" b="1" dirty="0"/>
              <a:t>:</a:t>
            </a:r>
            <a:r>
              <a:rPr lang="en-US" sz="2400" dirty="0"/>
              <a:t> Enhances recycling efforts across various waste types, supporting sustainable campus practices.</a:t>
            </a:r>
          </a:p>
          <a:p>
            <a:pPr>
              <a:buFont typeface="Arial" panose="020B0604020202020204" pitchFamily="34" charset="0"/>
              <a:buChar char="•"/>
            </a:pPr>
            <a:r>
              <a:rPr lang="en-US" b="1" dirty="0"/>
              <a:t>    </a:t>
            </a:r>
            <a:r>
              <a:rPr lang="en-US" sz="2600" b="1" dirty="0"/>
              <a:t>Resource Reuse</a:t>
            </a:r>
            <a:r>
              <a:rPr lang="en-US" b="1" dirty="0"/>
              <a:t>:</a:t>
            </a:r>
            <a:r>
              <a:rPr lang="en-US" dirty="0"/>
              <a:t> </a:t>
            </a:r>
            <a:r>
              <a:rPr lang="en-US" sz="2400" dirty="0"/>
              <a:t>Recycled materials can be repurposed for student projects or maintenance needs within the campus.</a:t>
            </a:r>
          </a:p>
          <a:p>
            <a:endParaRPr lang="en-IN" dirty="0"/>
          </a:p>
        </p:txBody>
      </p:sp>
    </p:spTree>
    <p:extLst>
      <p:ext uri="{BB962C8B-B14F-4D97-AF65-F5344CB8AC3E}">
        <p14:creationId xmlns:p14="http://schemas.microsoft.com/office/powerpoint/2010/main" val="134009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6BD7-A8EC-46E7-A4CE-F0525F8E3322}"/>
              </a:ext>
            </a:extLst>
          </p:cNvPr>
          <p:cNvSpPr>
            <a:spLocks noGrp="1"/>
          </p:cNvSpPr>
          <p:nvPr>
            <p:ph type="title"/>
          </p:nvPr>
        </p:nvSpPr>
        <p:spPr/>
        <p:txBody>
          <a:bodyPr/>
          <a:lstStyle/>
          <a:p>
            <a:r>
              <a:rPr lang="en-IN" b="1" dirty="0"/>
              <a:t>Plastic Bottle Green House</a:t>
            </a:r>
          </a:p>
        </p:txBody>
      </p:sp>
      <p:pic>
        <p:nvPicPr>
          <p:cNvPr id="5" name="Content Placeholder 4">
            <a:extLst>
              <a:ext uri="{FF2B5EF4-FFF2-40B4-BE49-F238E27FC236}">
                <a16:creationId xmlns:a16="http://schemas.microsoft.com/office/drawing/2014/main" id="{3607EEC3-20BF-4565-A29D-D07BA185E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5332"/>
            <a:ext cx="4351338" cy="4626694"/>
          </a:xfrm>
        </p:spPr>
      </p:pic>
      <p:sp>
        <p:nvSpPr>
          <p:cNvPr id="7" name="TextBox 6">
            <a:extLst>
              <a:ext uri="{FF2B5EF4-FFF2-40B4-BE49-F238E27FC236}">
                <a16:creationId xmlns:a16="http://schemas.microsoft.com/office/drawing/2014/main" id="{8A9AC634-28B3-4410-A3B9-7DE827E653A5}"/>
              </a:ext>
            </a:extLst>
          </p:cNvPr>
          <p:cNvSpPr txBox="1"/>
          <p:nvPr/>
        </p:nvSpPr>
        <p:spPr>
          <a:xfrm>
            <a:off x="5446643" y="1374188"/>
            <a:ext cx="6337189" cy="4708981"/>
          </a:xfrm>
          <a:prstGeom prst="rect">
            <a:avLst/>
          </a:prstGeom>
          <a:noFill/>
        </p:spPr>
        <p:txBody>
          <a:bodyPr wrap="square" rtlCol="0">
            <a:spAutoFit/>
          </a:bodyPr>
          <a:lstStyle/>
          <a:p>
            <a:r>
              <a:rPr lang="en-US" sz="1600" b="1" dirty="0"/>
              <a:t>Advantages and Benefits</a:t>
            </a:r>
          </a:p>
          <a:p>
            <a:pPr>
              <a:buFont typeface="Arial" panose="020B0604020202020204" pitchFamily="34" charset="0"/>
              <a:buChar char="•"/>
            </a:pPr>
            <a:r>
              <a:rPr lang="en-US" sz="1600" b="1" dirty="0"/>
              <a:t>Sustainability:</a:t>
            </a:r>
            <a:r>
              <a:rPr lang="en-US" sz="1600" dirty="0"/>
              <a:t> Diverts plastic waste from landfills, reduces campus waste.</a:t>
            </a:r>
          </a:p>
          <a:p>
            <a:pPr>
              <a:buFont typeface="Arial" panose="020B0604020202020204" pitchFamily="34" charset="0"/>
              <a:buChar char="•"/>
            </a:pPr>
            <a:r>
              <a:rPr lang="en-US" sz="1600" b="1" dirty="0"/>
              <a:t>Cost-Effective:</a:t>
            </a:r>
            <a:r>
              <a:rPr lang="en-US" sz="1600" dirty="0"/>
              <a:t> Utilizes low-cost/recycled materials, minimal maintenance.</a:t>
            </a:r>
          </a:p>
          <a:p>
            <a:pPr>
              <a:buFont typeface="Arial" panose="020B0604020202020204" pitchFamily="34" charset="0"/>
              <a:buChar char="•"/>
            </a:pPr>
            <a:r>
              <a:rPr lang="en-US" sz="1600" b="1" dirty="0"/>
              <a:t>Thermal Efficiency:</a:t>
            </a:r>
            <a:r>
              <a:rPr lang="en-US" sz="1600" dirty="0"/>
              <a:t> Plastic bottles provide insulation, ideal for Himachal Pradesh’s cold climate.</a:t>
            </a:r>
          </a:p>
          <a:p>
            <a:r>
              <a:rPr lang="en-US" sz="1600" b="1" dirty="0"/>
              <a:t>Technology Overview:</a:t>
            </a:r>
            <a:endParaRPr lang="en-US" sz="1600" dirty="0"/>
          </a:p>
          <a:p>
            <a:pPr>
              <a:buFont typeface="Arial" panose="020B0604020202020204" pitchFamily="34" charset="0"/>
              <a:buChar char="•"/>
            </a:pPr>
            <a:r>
              <a:rPr lang="en-US" sz="1600" b="1" dirty="0"/>
              <a:t>Construction:</a:t>
            </a:r>
            <a:r>
              <a:rPr lang="en-US" sz="1600" dirty="0"/>
              <a:t> Bottles are cleaned, stacked, and bound within a wooden or metal frame to form greenhouse walls.</a:t>
            </a:r>
          </a:p>
          <a:p>
            <a:pPr>
              <a:buFont typeface="Arial" panose="020B0604020202020204" pitchFamily="34" charset="0"/>
              <a:buChar char="•"/>
            </a:pPr>
            <a:r>
              <a:rPr lang="en-US" sz="1600" b="1" dirty="0"/>
              <a:t>Environmental Impact:</a:t>
            </a:r>
            <a:r>
              <a:rPr lang="en-US" sz="1600" dirty="0"/>
              <a:t> Reduces plastic waste on campus by repurposing used bottles.</a:t>
            </a:r>
          </a:p>
          <a:p>
            <a:r>
              <a:rPr lang="en-US" sz="1600" b="1" dirty="0"/>
              <a:t>Usefulness at IIT Mandi:</a:t>
            </a:r>
            <a:endParaRPr lang="en-US" sz="1600" dirty="0"/>
          </a:p>
          <a:p>
            <a:pPr>
              <a:buFont typeface="Arial" panose="020B0604020202020204" pitchFamily="34" charset="0"/>
              <a:buChar char="•"/>
            </a:pPr>
            <a:r>
              <a:rPr lang="en-US" sz="1600" b="1" dirty="0"/>
              <a:t>Climate Suitability:</a:t>
            </a:r>
            <a:r>
              <a:rPr lang="en-US" sz="1600" dirty="0"/>
              <a:t> Helps maintain a warm microclimate for growing plants year-round, even in cold weather.</a:t>
            </a:r>
          </a:p>
          <a:p>
            <a:pPr>
              <a:buFont typeface="Arial" panose="020B0604020202020204" pitchFamily="34" charset="0"/>
              <a:buChar char="•"/>
            </a:pPr>
            <a:r>
              <a:rPr lang="en-US" sz="1600" b="1" dirty="0"/>
              <a:t>Educational Value:</a:t>
            </a:r>
            <a:r>
              <a:rPr lang="en-US" sz="1600" dirty="0"/>
              <a:t> Demonstrates practical application of sustainability, engages students in hands-on learning.</a:t>
            </a:r>
          </a:p>
          <a:p>
            <a:pPr>
              <a:buFont typeface="Arial" panose="020B0604020202020204" pitchFamily="34" charset="0"/>
              <a:buChar char="•"/>
            </a:pPr>
            <a:r>
              <a:rPr lang="en-US" sz="1600" b="1" dirty="0"/>
              <a:t>Sustainability Initiative:</a:t>
            </a:r>
            <a:r>
              <a:rPr lang="en-US" sz="1600" dirty="0"/>
              <a:t> Enhances IIT Mandi’s commitment to green technology and environmental conservation.</a:t>
            </a:r>
          </a:p>
          <a:p>
            <a:endParaRPr lang="en-IN" sz="1200" dirty="0"/>
          </a:p>
        </p:txBody>
      </p:sp>
    </p:spTree>
    <p:extLst>
      <p:ext uri="{BB962C8B-B14F-4D97-AF65-F5344CB8AC3E}">
        <p14:creationId xmlns:p14="http://schemas.microsoft.com/office/powerpoint/2010/main" val="342444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1A88-2EEC-4EE3-916A-1ADFB4904423}"/>
              </a:ext>
            </a:extLst>
          </p:cNvPr>
          <p:cNvSpPr>
            <a:spLocks noGrp="1"/>
          </p:cNvSpPr>
          <p:nvPr>
            <p:ph type="title"/>
          </p:nvPr>
        </p:nvSpPr>
        <p:spPr/>
        <p:txBody>
          <a:bodyPr>
            <a:normAutofit fontScale="90000"/>
          </a:bodyPr>
          <a:lstStyle/>
          <a:p>
            <a:br>
              <a:rPr lang="en-US" b="1" dirty="0"/>
            </a:br>
            <a:r>
              <a:rPr lang="en-US" b="1" dirty="0"/>
              <a:t>Upcycling App at IIT Mandi</a:t>
            </a:r>
            <a:br>
              <a:rPr lang="en-US" b="1" dirty="0"/>
            </a:br>
            <a:endParaRPr lang="en-IN" dirty="0"/>
          </a:p>
        </p:txBody>
      </p:sp>
      <p:sp>
        <p:nvSpPr>
          <p:cNvPr id="3" name="Content Placeholder 2">
            <a:extLst>
              <a:ext uri="{FF2B5EF4-FFF2-40B4-BE49-F238E27FC236}">
                <a16:creationId xmlns:a16="http://schemas.microsoft.com/office/drawing/2014/main" id="{555CBC13-309C-4DC4-A6B6-9638AAE06CFF}"/>
              </a:ext>
            </a:extLst>
          </p:cNvPr>
          <p:cNvSpPr>
            <a:spLocks noGrp="1"/>
          </p:cNvSpPr>
          <p:nvPr>
            <p:ph idx="1"/>
          </p:nvPr>
        </p:nvSpPr>
        <p:spPr>
          <a:xfrm>
            <a:off x="838200" y="1539378"/>
            <a:ext cx="10515600" cy="4351338"/>
          </a:xfrm>
        </p:spPr>
        <p:txBody>
          <a:bodyPr>
            <a:normAutofit fontScale="47500" lnSpcReduction="20000"/>
          </a:bodyPr>
          <a:lstStyle/>
          <a:p>
            <a:pPr marL="0" indent="0">
              <a:buNone/>
            </a:pPr>
            <a:endParaRPr lang="en-US" b="1" dirty="0"/>
          </a:p>
          <a:p>
            <a:r>
              <a:rPr lang="en-US" sz="3600" b="1" dirty="0"/>
              <a:t>Requirements: </a:t>
            </a:r>
          </a:p>
          <a:p>
            <a:pPr>
              <a:buFont typeface="Arial" panose="020B0604020202020204" pitchFamily="34" charset="0"/>
              <a:buChar char="•"/>
            </a:pPr>
            <a:r>
              <a:rPr lang="en-US" sz="2700" b="1" dirty="0"/>
              <a:t>     App Platform:</a:t>
            </a:r>
            <a:r>
              <a:rPr lang="en-US" sz="2700" dirty="0"/>
              <a:t> A user-friendly interface for students to upload upcycling ideas or submit waste.</a:t>
            </a:r>
          </a:p>
          <a:p>
            <a:pPr>
              <a:buFont typeface="Arial" panose="020B0604020202020204" pitchFamily="34" charset="0"/>
              <a:buChar char="•"/>
            </a:pPr>
            <a:r>
              <a:rPr lang="en-US" sz="2700" b="1" dirty="0"/>
              <a:t>     Content Moderation:</a:t>
            </a:r>
            <a:r>
              <a:rPr lang="en-US" sz="2700" dirty="0"/>
              <a:t> System for reviewing and showcasing creative upcycling ideas.</a:t>
            </a:r>
          </a:p>
          <a:p>
            <a:pPr>
              <a:buFont typeface="Arial" panose="020B0604020202020204" pitchFamily="34" charset="0"/>
              <a:buChar char="•"/>
            </a:pPr>
            <a:r>
              <a:rPr lang="en-US" sz="2700" b="1" dirty="0"/>
              <a:t>     Collaboration Tools:</a:t>
            </a:r>
            <a:r>
              <a:rPr lang="en-US" sz="2700" dirty="0"/>
              <a:t> Features for students to collaborate on upcycling projects.</a:t>
            </a:r>
          </a:p>
          <a:p>
            <a:pPr>
              <a:buFont typeface="Arial" panose="020B0604020202020204" pitchFamily="34" charset="0"/>
              <a:buChar char="•"/>
            </a:pPr>
            <a:r>
              <a:rPr lang="en-US" sz="2700" b="1" dirty="0"/>
              <a:t>     Marketplace Integration:</a:t>
            </a:r>
            <a:r>
              <a:rPr lang="en-US" sz="2700" dirty="0"/>
              <a:t> A section where upcycled items can be bought, sold, or traded within the campus.</a:t>
            </a:r>
          </a:p>
          <a:p>
            <a:pPr>
              <a:buFont typeface="Arial" panose="020B0604020202020204" pitchFamily="34" charset="0"/>
              <a:buChar char="•"/>
            </a:pPr>
            <a:endParaRPr lang="en-US" sz="2700" dirty="0"/>
          </a:p>
          <a:p>
            <a:r>
              <a:rPr lang="en-US" sz="3600" b="1" dirty="0"/>
              <a:t>Benefits &amp; Advantages:</a:t>
            </a:r>
            <a:endParaRPr lang="en-US" sz="3600" dirty="0"/>
          </a:p>
          <a:p>
            <a:pPr>
              <a:buFont typeface="Arial" panose="020B0604020202020204" pitchFamily="34" charset="0"/>
              <a:buChar char="•"/>
            </a:pPr>
            <a:r>
              <a:rPr lang="en-US" sz="2700" b="1" dirty="0"/>
              <a:t>    Resource Reuse:</a:t>
            </a:r>
            <a:r>
              <a:rPr lang="en-US" sz="2700" dirty="0"/>
              <a:t> Waste can be transformed into useful items, art projects, or even lab equipment, reducing campus waste.</a:t>
            </a:r>
          </a:p>
          <a:p>
            <a:pPr>
              <a:buFont typeface="Arial" panose="020B0604020202020204" pitchFamily="34" charset="0"/>
              <a:buChar char="•"/>
            </a:pPr>
            <a:r>
              <a:rPr lang="en-US" sz="2700" b="1" dirty="0"/>
              <a:t>    Community Engagement:</a:t>
            </a:r>
            <a:r>
              <a:rPr lang="en-US" sz="2700" dirty="0"/>
              <a:t> Fosters a culture of sustainability and collaboration among students and faculty.</a:t>
            </a:r>
          </a:p>
          <a:p>
            <a:pPr>
              <a:buFont typeface="Arial" panose="020B0604020202020204" pitchFamily="34" charset="0"/>
              <a:buChar char="•"/>
            </a:pPr>
            <a:endParaRPr lang="en-US" sz="2700" dirty="0"/>
          </a:p>
          <a:p>
            <a:r>
              <a:rPr lang="en-US" sz="3600" b="1" dirty="0"/>
              <a:t>Usefulness at IIT Mandi:</a:t>
            </a:r>
            <a:endParaRPr lang="en-US" sz="3600" dirty="0"/>
          </a:p>
          <a:p>
            <a:pPr>
              <a:buFont typeface="Arial" panose="020B0604020202020204" pitchFamily="34" charset="0"/>
              <a:buChar char="•"/>
            </a:pPr>
            <a:r>
              <a:rPr lang="en-US" b="1" dirty="0"/>
              <a:t>     Student Innovation:</a:t>
            </a:r>
            <a:r>
              <a:rPr lang="en-US" dirty="0"/>
              <a:t> Provides a platform for students to showcase their creativity, collaborate on projects, and contribute to campus sustainability.</a:t>
            </a:r>
          </a:p>
          <a:p>
            <a:pPr>
              <a:buFont typeface="Arial" panose="020B0604020202020204" pitchFamily="34" charset="0"/>
              <a:buChar char="•"/>
            </a:pPr>
            <a:r>
              <a:rPr lang="en-US" b="1" dirty="0"/>
              <a:t>     Campus Projects:</a:t>
            </a:r>
            <a:r>
              <a:rPr lang="en-US" dirty="0"/>
              <a:t> Upcycled materials can be used in campus art installations, lab equipment, furniture, or community spaces.</a:t>
            </a:r>
          </a:p>
          <a:p>
            <a:pPr>
              <a:buFont typeface="Arial" panose="020B0604020202020204" pitchFamily="34" charset="0"/>
              <a:buChar char="•"/>
            </a:pPr>
            <a:r>
              <a:rPr lang="en-US" b="1" dirty="0"/>
              <a:t>     Marketplace:</a:t>
            </a:r>
            <a:r>
              <a:rPr lang="en-US" dirty="0"/>
              <a:t> Facilitates the exchange or sale of upcycled items within the campus, encouraging a circular economy.</a:t>
            </a:r>
          </a:p>
          <a:p>
            <a:endParaRPr lang="en-IN" dirty="0"/>
          </a:p>
        </p:txBody>
      </p:sp>
    </p:spTree>
    <p:extLst>
      <p:ext uri="{BB962C8B-B14F-4D97-AF65-F5344CB8AC3E}">
        <p14:creationId xmlns:p14="http://schemas.microsoft.com/office/powerpoint/2010/main" val="41667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9BBD-D6F9-48FB-A1FF-96D85DB55B3A}"/>
              </a:ext>
            </a:extLst>
          </p:cNvPr>
          <p:cNvSpPr>
            <a:spLocks noGrp="1"/>
          </p:cNvSpPr>
          <p:nvPr>
            <p:ph type="title"/>
          </p:nvPr>
        </p:nvSpPr>
        <p:spPr>
          <a:xfrm>
            <a:off x="881270" y="333320"/>
            <a:ext cx="10515600" cy="1325563"/>
          </a:xfrm>
        </p:spPr>
        <p:txBody>
          <a:bodyPr>
            <a:normAutofit fontScale="90000"/>
          </a:bodyPr>
          <a:lstStyle/>
          <a:p>
            <a:br>
              <a:rPr lang="en-US" dirty="0"/>
            </a:br>
            <a:r>
              <a:rPr lang="en-US" b="1" dirty="0"/>
              <a:t>Three-Compartment Waste Bin with QR Code</a:t>
            </a:r>
            <a:br>
              <a:rPr lang="en-US" b="1" dirty="0"/>
            </a:br>
            <a:endParaRPr lang="en-IN" dirty="0"/>
          </a:p>
        </p:txBody>
      </p:sp>
      <p:sp>
        <p:nvSpPr>
          <p:cNvPr id="3" name="Content Placeholder 2">
            <a:extLst>
              <a:ext uri="{FF2B5EF4-FFF2-40B4-BE49-F238E27FC236}">
                <a16:creationId xmlns:a16="http://schemas.microsoft.com/office/drawing/2014/main" id="{0F1F17C2-7C7A-433D-8CFE-69558881AE85}"/>
              </a:ext>
            </a:extLst>
          </p:cNvPr>
          <p:cNvSpPr>
            <a:spLocks noGrp="1"/>
          </p:cNvSpPr>
          <p:nvPr>
            <p:ph idx="1"/>
          </p:nvPr>
        </p:nvSpPr>
        <p:spPr/>
        <p:txBody>
          <a:bodyPr>
            <a:normAutofit fontScale="47500" lnSpcReduction="20000"/>
          </a:bodyPr>
          <a:lstStyle/>
          <a:p>
            <a:r>
              <a:rPr lang="en-US" b="1" dirty="0"/>
              <a:t>Objective:</a:t>
            </a:r>
            <a:endParaRPr lang="en-US" dirty="0"/>
          </a:p>
          <a:p>
            <a:pPr>
              <a:buFont typeface="Arial" panose="020B0604020202020204" pitchFamily="34" charset="0"/>
              <a:buChar char="•"/>
            </a:pPr>
            <a:r>
              <a:rPr lang="en-US" b="1" dirty="0"/>
              <a:t>Ensure Proper Waste Segregation:</a:t>
            </a:r>
            <a:r>
              <a:rPr lang="en-US" dirty="0"/>
              <a:t> Develop a waste bin with three compartments, each equipped with a dedicated opening and proper labeling, ensuring that waste is correctly sorted at the source.</a:t>
            </a:r>
          </a:p>
          <a:p>
            <a:r>
              <a:rPr lang="en-US" b="1" dirty="0"/>
              <a:t>Design Features:</a:t>
            </a:r>
            <a:endParaRPr lang="en-US" dirty="0"/>
          </a:p>
          <a:p>
            <a:pPr>
              <a:buFont typeface="+mj-lt"/>
              <a:buAutoNum type="arabicPeriod"/>
            </a:pPr>
            <a:r>
              <a:rPr lang="en-US" b="1" dirty="0"/>
              <a:t>Three Separate Compartments:</a:t>
            </a:r>
            <a:endParaRPr lang="en-US" dirty="0"/>
          </a:p>
          <a:p>
            <a:pPr marL="742950" lvl="1" indent="-285750">
              <a:buFont typeface="+mj-lt"/>
              <a:buAutoNum type="arabicPeriod"/>
            </a:pPr>
            <a:r>
              <a:rPr lang="en-US" sz="2700" b="1" dirty="0"/>
              <a:t>Details:</a:t>
            </a:r>
            <a:r>
              <a:rPr lang="en-US" sz="2700" dirty="0"/>
              <a:t> Each bin has a distinct compartment for plastic, organic, and liquid waste. The compartments are designed to minimize cross-contamination and ensure waste is disposed of correctly.</a:t>
            </a:r>
          </a:p>
          <a:p>
            <a:pPr>
              <a:buFont typeface="+mj-lt"/>
              <a:buAutoNum type="arabicPeriod"/>
            </a:pPr>
            <a:r>
              <a:rPr lang="en-US" b="1" dirty="0"/>
              <a:t>Dustbin Mouths:</a:t>
            </a:r>
            <a:endParaRPr lang="en-US" dirty="0"/>
          </a:p>
          <a:p>
            <a:pPr marL="742950" lvl="1" indent="-285750">
              <a:buFont typeface="+mj-lt"/>
              <a:buAutoNum type="arabicPeriod"/>
            </a:pPr>
            <a:r>
              <a:rPr lang="en-US" sz="2700" b="1" dirty="0"/>
              <a:t>Details:</a:t>
            </a:r>
            <a:r>
              <a:rPr lang="en-US" sz="2700" dirty="0"/>
              <a:t> Each compartment is equipped with a specifically designed mouth that is easy to open and close, similar to household dustbin lids. The design encourages users to select the correct compartment for their waste type.</a:t>
            </a:r>
          </a:p>
          <a:p>
            <a:pPr>
              <a:buFont typeface="+mj-lt"/>
              <a:buAutoNum type="arabicPeriod"/>
            </a:pPr>
            <a:r>
              <a:rPr lang="en-US" b="1" dirty="0"/>
              <a:t>Proper Capping and Labeling:</a:t>
            </a:r>
            <a:endParaRPr lang="en-US" dirty="0"/>
          </a:p>
          <a:p>
            <a:pPr marL="742950" lvl="1" indent="-285750">
              <a:buFont typeface="+mj-lt"/>
              <a:buAutoNum type="arabicPeriod"/>
            </a:pPr>
            <a:r>
              <a:rPr lang="en-US" sz="2700" b="1" dirty="0"/>
              <a:t>Details:</a:t>
            </a:r>
            <a:r>
              <a:rPr lang="en-US" sz="2700" dirty="0"/>
              <a:t> The bin features clear, color-coded labels and icons on each mouth to guide users on where to dispose of specific waste types. The capping ensures that once closed, the waste is securely contained, reducing odors and maintaining hygiene</a:t>
            </a:r>
            <a:r>
              <a:rPr lang="en-US" dirty="0"/>
              <a:t>.</a:t>
            </a:r>
          </a:p>
          <a:p>
            <a:pPr>
              <a:buFont typeface="+mj-lt"/>
              <a:buAutoNum type="arabicPeriod"/>
            </a:pPr>
            <a:r>
              <a:rPr lang="en-US" b="1" dirty="0"/>
              <a:t>Durable Construction:</a:t>
            </a:r>
            <a:endParaRPr lang="en-US" dirty="0"/>
          </a:p>
          <a:p>
            <a:pPr marL="742950" lvl="1" indent="-285750">
              <a:buFont typeface="+mj-lt"/>
              <a:buAutoNum type="arabicPeriod"/>
            </a:pPr>
            <a:r>
              <a:rPr lang="en-US" sz="2700" b="1" dirty="0"/>
              <a:t>Materials:</a:t>
            </a:r>
            <a:r>
              <a:rPr lang="en-US" sz="2700" dirty="0"/>
              <a:t> Made from durable, eco-friendly materials that are easy to clean and maintain, ensuring long-term usability even in high-traffic areas like cafeterias and hostels</a:t>
            </a:r>
            <a:r>
              <a:rPr lang="en-US" dirty="0"/>
              <a:t>.</a:t>
            </a:r>
          </a:p>
          <a:p>
            <a:pPr marL="0" indent="0">
              <a:buNone/>
            </a:pPr>
            <a:r>
              <a:rPr lang="en-US" b="1" dirty="0"/>
              <a:t>5.   Integration with a Waste Management App:</a:t>
            </a:r>
            <a:endParaRPr lang="en-US" dirty="0"/>
          </a:p>
          <a:p>
            <a:pPr>
              <a:buFont typeface="Arial" panose="020B0604020202020204" pitchFamily="34" charset="0"/>
              <a:buChar char="•"/>
            </a:pPr>
            <a:r>
              <a:rPr lang="en-US" b="1" dirty="0"/>
              <a:t>     Details:</a:t>
            </a:r>
            <a:r>
              <a:rPr lang="en-US" dirty="0"/>
              <a:t> Create a mobile app that connects with the smart bins. Users can scan a QR code on the bin to see details about how much waste has been collected, contribute ideas for waste reduction, or receive notifications about waste management initiatives</a:t>
            </a:r>
          </a:p>
          <a:p>
            <a:endParaRPr lang="en-IN" dirty="0"/>
          </a:p>
        </p:txBody>
      </p:sp>
    </p:spTree>
    <p:extLst>
      <p:ext uri="{BB962C8B-B14F-4D97-AF65-F5344CB8AC3E}">
        <p14:creationId xmlns:p14="http://schemas.microsoft.com/office/powerpoint/2010/main" val="109997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726</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 App-Based Reverse Vending System at IIT Mandi </vt:lpstr>
      <vt:lpstr>Plastic Bottle Green House</vt:lpstr>
      <vt:lpstr> Upcycling App at IIT Mandi </vt:lpstr>
      <vt:lpstr> Three-Compartment Waste Bin with QR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pal</dc:creator>
  <cp:lastModifiedBy>anuj pal</cp:lastModifiedBy>
  <cp:revision>2</cp:revision>
  <dcterms:created xsi:type="dcterms:W3CDTF">2024-08-27T19:21:50Z</dcterms:created>
  <dcterms:modified xsi:type="dcterms:W3CDTF">2024-08-28T05:19:36Z</dcterms:modified>
</cp:coreProperties>
</file>