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7"/>
  </p:notesMasterIdLst>
  <p:sldIdLst>
    <p:sldId id="256" r:id="rId2"/>
    <p:sldId id="257" r:id="rId3"/>
    <p:sldId id="258" r:id="rId4"/>
    <p:sldId id="260" r:id="rId5"/>
    <p:sldId id="267" r:id="rId6"/>
    <p:sldId id="263" r:id="rId7"/>
    <p:sldId id="259" r:id="rId8"/>
    <p:sldId id="262" r:id="rId9"/>
    <p:sldId id="268" r:id="rId10"/>
    <p:sldId id="269" r:id="rId11"/>
    <p:sldId id="265" r:id="rId12"/>
    <p:sldId id="266" r:id="rId13"/>
    <p:sldId id="275" r:id="rId14"/>
    <p:sldId id="273"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92FCF0C-1CBC-4C73-BE1A-7F01D52BAB78}">
          <p14:sldIdLst>
            <p14:sldId id="256"/>
            <p14:sldId id="257"/>
            <p14:sldId id="258"/>
            <p14:sldId id="260"/>
            <p14:sldId id="267"/>
            <p14:sldId id="263"/>
            <p14:sldId id="259"/>
            <p14:sldId id="262"/>
            <p14:sldId id="268"/>
            <p14:sldId id="269"/>
            <p14:sldId id="265"/>
            <p14:sldId id="266"/>
            <p14:sldId id="275"/>
            <p14:sldId id="273"/>
            <p14:sldId id="27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ica Moisei" initials="EM" lastIdx="1" clrIdx="0">
    <p:extLst>
      <p:ext uri="{19B8F6BF-5375-455C-9EA6-DF929625EA0E}">
        <p15:presenceInfo xmlns:p15="http://schemas.microsoft.com/office/powerpoint/2012/main" userId="0d8e1c8fba12a7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DCF6C"/>
    <a:srgbClr val="F3CD60"/>
    <a:srgbClr val="F20000"/>
    <a:srgbClr val="3F3F3F"/>
    <a:srgbClr val="9900FF"/>
    <a:srgbClr val="6FCBB1"/>
    <a:srgbClr val="F5D545"/>
    <a:srgbClr val="3535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539" autoAdjust="0"/>
  </p:normalViewPr>
  <p:slideViewPr>
    <p:cSldViewPr snapToGrid="0">
      <p:cViewPr varScale="1">
        <p:scale>
          <a:sx n="88" d="100"/>
          <a:sy n="88" d="100"/>
        </p:scale>
        <p:origin x="1416" y="10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735AB5-2DAB-4174-9978-44A45303219E}" type="datetimeFigureOut">
              <a:rPr lang="en-CA" smtClean="0"/>
              <a:t>2019-12-06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ADEB1F-92FF-4A78-8B37-9739E66DE0B7}" type="slidenum">
              <a:rPr lang="en-CA" smtClean="0"/>
              <a:t>‹#›</a:t>
            </a:fld>
            <a:endParaRPr lang="en-CA"/>
          </a:p>
        </p:txBody>
      </p:sp>
    </p:spTree>
    <p:extLst>
      <p:ext uri="{BB962C8B-B14F-4D97-AF65-F5344CB8AC3E}">
        <p14:creationId xmlns:p14="http://schemas.microsoft.com/office/powerpoint/2010/main" val="1135515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tanfordnlp.github.io/CoreNLP/index.html#human-languages-supported"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en.wikipedia.org/wiki/Java_(programming_language)" TargetMode="External"/><Relationship Id="rId4" Type="http://schemas.openxmlformats.org/officeDocument/2006/relationships/hyperlink" Target="https://github.com/stanfordnlp/CoreNLP"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Moody Bot is a Discord chat bot.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To implement the functionality I choose </a:t>
            </a:r>
            <a:r>
              <a:rPr lang="en-CA" sz="1200" b="1" dirty="0"/>
              <a:t>JDA </a:t>
            </a:r>
            <a:r>
              <a:rPr lang="en-CA" sz="1200" dirty="0"/>
              <a:t>(Java Discord API) Library that uses </a:t>
            </a:r>
            <a:r>
              <a:rPr lang="en-CA" sz="1200" b="1" dirty="0"/>
              <a:t>web sockets</a:t>
            </a:r>
            <a:r>
              <a:rPr lang="en-CA" sz="1200" dirty="0"/>
              <a:t> for connection with the chat using TOKEN.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As you can see on the image Discord has many libraries written in different languages, which help to develop chat bot and a large variety of its functionality. </a:t>
            </a:r>
          </a:p>
          <a:p>
            <a:r>
              <a:rPr lang="en-CA" sz="1200" b="0" i="0" kern="1200" dirty="0">
                <a:solidFill>
                  <a:schemeClr val="tx1"/>
                </a:solidFill>
                <a:effectLst/>
                <a:latin typeface="+mn-lt"/>
                <a:ea typeface="+mn-ea"/>
                <a:cs typeface="+mn-cs"/>
              </a:rPr>
              <a:t>These libraries help to implement the functionality much easier.</a:t>
            </a:r>
          </a:p>
          <a:p>
            <a:r>
              <a:rPr lang="en-CA" sz="1200" b="0" i="0" kern="1200" dirty="0">
                <a:solidFill>
                  <a:schemeClr val="tx1"/>
                </a:solidFill>
                <a:effectLst/>
                <a:latin typeface="+mn-lt"/>
                <a:ea typeface="+mn-ea"/>
                <a:cs typeface="+mn-cs"/>
              </a:rPr>
              <a:t>The bot has different reactions on the specific events that are coaming from the chat.</a:t>
            </a:r>
            <a:endParaRPr lang="en-CA" dirty="0"/>
          </a:p>
        </p:txBody>
      </p:sp>
      <p:sp>
        <p:nvSpPr>
          <p:cNvPr id="4" name="Slide Number Placeholder 3"/>
          <p:cNvSpPr>
            <a:spLocks noGrp="1"/>
          </p:cNvSpPr>
          <p:nvPr>
            <p:ph type="sldNum" sz="quarter" idx="5"/>
          </p:nvPr>
        </p:nvSpPr>
        <p:spPr/>
        <p:txBody>
          <a:bodyPr/>
          <a:lstStyle/>
          <a:p>
            <a:fld id="{C1ADEB1F-92FF-4A78-8B37-9739E66DE0B7}" type="slidenum">
              <a:rPr lang="en-CA" smtClean="0"/>
              <a:t>2</a:t>
            </a:fld>
            <a:endParaRPr lang="en-CA"/>
          </a:p>
        </p:txBody>
      </p:sp>
    </p:spTree>
    <p:extLst>
      <p:ext uri="{BB962C8B-B14F-4D97-AF65-F5344CB8AC3E}">
        <p14:creationId xmlns:p14="http://schemas.microsoft.com/office/powerpoint/2010/main" val="48386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 hope that you are ready for testing the Moody Bot. You will get the links shortly.</a:t>
            </a:r>
          </a:p>
          <a:p>
            <a:endParaRPr lang="en-CA" dirty="0"/>
          </a:p>
        </p:txBody>
      </p:sp>
      <p:sp>
        <p:nvSpPr>
          <p:cNvPr id="4" name="Slide Number Placeholder 3"/>
          <p:cNvSpPr>
            <a:spLocks noGrp="1"/>
          </p:cNvSpPr>
          <p:nvPr>
            <p:ph type="sldNum" sz="quarter" idx="5"/>
          </p:nvPr>
        </p:nvSpPr>
        <p:spPr/>
        <p:txBody>
          <a:bodyPr/>
          <a:lstStyle/>
          <a:p>
            <a:fld id="{C1ADEB1F-92FF-4A78-8B37-9739E66DE0B7}" type="slidenum">
              <a:rPr lang="en-CA" smtClean="0"/>
              <a:t>11</a:t>
            </a:fld>
            <a:endParaRPr lang="en-CA"/>
          </a:p>
        </p:txBody>
      </p:sp>
    </p:spTree>
    <p:extLst>
      <p:ext uri="{BB962C8B-B14F-4D97-AF65-F5344CB8AC3E}">
        <p14:creationId xmlns:p14="http://schemas.microsoft.com/office/powerpoint/2010/main" val="1071773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CA" dirty="0">
                <a:solidFill>
                  <a:schemeClr val="bg1"/>
                </a:solidFill>
              </a:rPr>
              <a:t>When the </a:t>
            </a:r>
            <a:r>
              <a:rPr lang="en-CA" b="1" dirty="0">
                <a:solidFill>
                  <a:schemeClr val="bg1"/>
                </a:solidFill>
              </a:rPr>
              <a:t>Hell Mode </a:t>
            </a:r>
            <a:r>
              <a:rPr lang="en-CA" dirty="0">
                <a:solidFill>
                  <a:schemeClr val="bg1"/>
                </a:solidFill>
              </a:rPr>
              <a:t>is ON the user will be given a role according to their overall mood statistics.</a:t>
            </a:r>
          </a:p>
          <a:p>
            <a:pPr marL="0" indent="0">
              <a:buNone/>
            </a:pPr>
            <a:r>
              <a:rPr lang="en-CA" dirty="0">
                <a:solidFill>
                  <a:schemeClr val="bg1"/>
                </a:solidFill>
              </a:rPr>
              <a:t>Statistic applies after five recorded messages sent by the same user. Custom colors are applied for each role.</a:t>
            </a:r>
          </a:p>
          <a:p>
            <a:pPr marL="0" indent="0">
              <a:buNone/>
            </a:pPr>
            <a:r>
              <a:rPr lang="en-CA" b="1" dirty="0">
                <a:solidFill>
                  <a:schemeClr val="bg1">
                    <a:lumMod val="85000"/>
                  </a:schemeClr>
                </a:solidFill>
              </a:rPr>
              <a:t>Folks</a:t>
            </a:r>
            <a:r>
              <a:rPr lang="en-CA" dirty="0">
                <a:solidFill>
                  <a:schemeClr val="bg1"/>
                </a:solidFill>
              </a:rPr>
              <a:t> – personal statistics between -13 and 13.</a:t>
            </a:r>
          </a:p>
          <a:p>
            <a:pPr marL="0" indent="0">
              <a:buNone/>
            </a:pPr>
            <a:endParaRPr lang="en-CA" dirty="0">
              <a:solidFill>
                <a:schemeClr val="bg1"/>
              </a:solidFill>
            </a:endParaRPr>
          </a:p>
          <a:p>
            <a:pPr marL="0" indent="0">
              <a:buNone/>
            </a:pPr>
            <a:endParaRPr lang="en-CA"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solidFill>
                  <a:schemeClr val="bg1">
                    <a:lumMod val="95000"/>
                  </a:schemeClr>
                </a:solidFill>
              </a:rPr>
              <a:t>Devils chat restrictions: no emojis, no reactions, no sending files, no voice, no live.</a:t>
            </a:r>
          </a:p>
          <a:p>
            <a:endParaRPr lang="en-CA" dirty="0"/>
          </a:p>
        </p:txBody>
      </p:sp>
      <p:sp>
        <p:nvSpPr>
          <p:cNvPr id="4" name="Slide Number Placeholder 3"/>
          <p:cNvSpPr>
            <a:spLocks noGrp="1"/>
          </p:cNvSpPr>
          <p:nvPr>
            <p:ph type="sldNum" sz="quarter" idx="5"/>
          </p:nvPr>
        </p:nvSpPr>
        <p:spPr/>
        <p:txBody>
          <a:bodyPr/>
          <a:lstStyle/>
          <a:p>
            <a:fld id="{C1ADEB1F-92FF-4A78-8B37-9739E66DE0B7}" type="slidenum">
              <a:rPr lang="en-CA" smtClean="0"/>
              <a:t>12</a:t>
            </a:fld>
            <a:endParaRPr lang="en-CA"/>
          </a:p>
        </p:txBody>
      </p:sp>
    </p:spTree>
    <p:extLst>
      <p:ext uri="{BB962C8B-B14F-4D97-AF65-F5344CB8AC3E}">
        <p14:creationId xmlns:p14="http://schemas.microsoft.com/office/powerpoint/2010/main" val="765147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Turn on Hell Mode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Update Watching activity</a:t>
            </a:r>
          </a:p>
          <a:p>
            <a:endParaRPr lang="en-CA" dirty="0"/>
          </a:p>
        </p:txBody>
      </p:sp>
      <p:sp>
        <p:nvSpPr>
          <p:cNvPr id="4" name="Slide Number Placeholder 3"/>
          <p:cNvSpPr>
            <a:spLocks noGrp="1"/>
          </p:cNvSpPr>
          <p:nvPr>
            <p:ph type="sldNum" sz="quarter" idx="5"/>
          </p:nvPr>
        </p:nvSpPr>
        <p:spPr/>
        <p:txBody>
          <a:bodyPr/>
          <a:lstStyle/>
          <a:p>
            <a:fld id="{C1ADEB1F-92FF-4A78-8B37-9739E66DE0B7}" type="slidenum">
              <a:rPr lang="en-CA" smtClean="0"/>
              <a:t>13</a:t>
            </a:fld>
            <a:endParaRPr lang="en-CA"/>
          </a:p>
        </p:txBody>
      </p:sp>
    </p:spTree>
    <p:extLst>
      <p:ext uri="{BB962C8B-B14F-4D97-AF65-F5344CB8AC3E}">
        <p14:creationId xmlns:p14="http://schemas.microsoft.com/office/powerpoint/2010/main" val="3881106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CA" sz="2000" dirty="0"/>
              <a:t>The purpose of Moody Bot Application is to identify user’s sentiments by analyzing messages. </a:t>
            </a:r>
          </a:p>
          <a:p>
            <a:r>
              <a:rPr lang="en-CA" sz="2000" dirty="0"/>
              <a:t>The bot will receive a message, analyze it, and reply with the identified mood, and a random response sentence according to the detected mood.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2000" dirty="0"/>
              <a:t>There are 5 types of the mood: Very Positive, Positive, Neutral,  Negative, Very Negative.</a:t>
            </a:r>
          </a:p>
          <a:p>
            <a:endParaRPr lang="en-CA" sz="2000" dirty="0"/>
          </a:p>
          <a:p>
            <a:pPr marL="342900" indent="-342900">
              <a:lnSpc>
                <a:spcPct val="150000"/>
              </a:lnSpc>
              <a:buFont typeface="Arial" panose="020B0604020202020204" pitchFamily="34" charset="0"/>
              <a:buChar char="•"/>
            </a:pPr>
            <a:r>
              <a:rPr lang="en-CA" sz="2000" dirty="0"/>
              <a:t>Moody Bot is recording statistic of the analyzed messages when the tracking config is ON.</a:t>
            </a:r>
          </a:p>
          <a:p>
            <a:pPr marL="342900" indent="-342900">
              <a:buFont typeface="Arial" panose="020B0604020202020204" pitchFamily="34" charset="0"/>
              <a:buChar char="•"/>
            </a:pPr>
            <a:r>
              <a:rPr lang="en-CA" sz="2000" dirty="0"/>
              <a:t>When anonymous mode is ON the author of the message won’t be recorded.</a:t>
            </a:r>
          </a:p>
          <a:p>
            <a:pPr marL="342900" indent="-342900">
              <a:buFont typeface="Arial" panose="020B0604020202020204" pitchFamily="34" charset="0"/>
              <a:buChar char="•"/>
            </a:pPr>
            <a:r>
              <a:rPr lang="en-CA" sz="2000" dirty="0"/>
              <a:t>The logs are saved to the database (MySQL). </a:t>
            </a:r>
          </a:p>
          <a:p>
            <a:pPr marL="342900" indent="-342900">
              <a:lnSpc>
                <a:spcPct val="150000"/>
              </a:lnSpc>
              <a:buFont typeface="Arial" panose="020B0604020202020204" pitchFamily="34" charset="0"/>
              <a:buChar char="•"/>
            </a:pPr>
            <a:r>
              <a:rPr lang="en-CA" sz="2000" dirty="0"/>
              <a:t>Each message has its value, and the overall value for the chat or user can be calculated by request.</a:t>
            </a:r>
            <a:endParaRPr lang="en-CA" dirty="0"/>
          </a:p>
        </p:txBody>
      </p:sp>
      <p:sp>
        <p:nvSpPr>
          <p:cNvPr id="4" name="Slide Number Placeholder 3"/>
          <p:cNvSpPr>
            <a:spLocks noGrp="1"/>
          </p:cNvSpPr>
          <p:nvPr>
            <p:ph type="sldNum" sz="quarter" idx="5"/>
          </p:nvPr>
        </p:nvSpPr>
        <p:spPr/>
        <p:txBody>
          <a:bodyPr/>
          <a:lstStyle/>
          <a:p>
            <a:fld id="{C1ADEB1F-92FF-4A78-8B37-9739E66DE0B7}" type="slidenum">
              <a:rPr lang="en-CA" smtClean="0"/>
              <a:t>3</a:t>
            </a:fld>
            <a:endParaRPr lang="en-CA"/>
          </a:p>
        </p:txBody>
      </p:sp>
    </p:spTree>
    <p:extLst>
      <p:ext uri="{BB962C8B-B14F-4D97-AF65-F5344CB8AC3E}">
        <p14:creationId xmlns:p14="http://schemas.microsoft.com/office/powerpoint/2010/main" val="72581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the database schema. As you can see I ended up implementing more functionality. </a:t>
            </a:r>
          </a:p>
        </p:txBody>
      </p:sp>
      <p:sp>
        <p:nvSpPr>
          <p:cNvPr id="4" name="Slide Number Placeholder 3"/>
          <p:cNvSpPr>
            <a:spLocks noGrp="1"/>
          </p:cNvSpPr>
          <p:nvPr>
            <p:ph type="sldNum" sz="quarter" idx="5"/>
          </p:nvPr>
        </p:nvSpPr>
        <p:spPr/>
        <p:txBody>
          <a:bodyPr/>
          <a:lstStyle/>
          <a:p>
            <a:fld id="{C1ADEB1F-92FF-4A78-8B37-9739E66DE0B7}" type="slidenum">
              <a:rPr lang="en-CA" smtClean="0"/>
              <a:t>4</a:t>
            </a:fld>
            <a:endParaRPr lang="en-CA"/>
          </a:p>
        </p:txBody>
      </p:sp>
    </p:spTree>
    <p:extLst>
      <p:ext uri="{BB962C8B-B14F-4D97-AF65-F5344CB8AC3E}">
        <p14:creationId xmlns:p14="http://schemas.microsoft.com/office/powerpoint/2010/main" val="1868089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have user interface application where the Bot can be configured. It is a different application. Its main purpose it to configure the bot and also see some database logs.</a:t>
            </a:r>
          </a:p>
          <a:p>
            <a:endParaRPr lang="en-CA" dirty="0"/>
          </a:p>
          <a:p>
            <a:pPr marL="171450" indent="-171450">
              <a:buFont typeface="Arial" panose="020B0604020202020204" pitchFamily="34" charset="0"/>
              <a:buChar char="•"/>
            </a:pPr>
            <a:r>
              <a:rPr lang="en-CA" dirty="0"/>
              <a:t>Add Watching Activity for the bot</a:t>
            </a:r>
          </a:p>
          <a:p>
            <a:pPr marL="171450" indent="-171450">
              <a:buFont typeface="Arial" panose="020B0604020202020204" pitchFamily="34" charset="0"/>
              <a:buChar char="•"/>
            </a:pPr>
            <a:r>
              <a:rPr lang="en-CA" dirty="0"/>
              <a:t>Turn </a:t>
            </a:r>
            <a:r>
              <a:rPr lang="en-CA" b="1" dirty="0"/>
              <a:t>on </a:t>
            </a:r>
            <a:r>
              <a:rPr lang="en-CA" dirty="0"/>
              <a:t>Statistics </a:t>
            </a:r>
          </a:p>
          <a:p>
            <a:pPr marL="171450" indent="-171450">
              <a:buFont typeface="Arial" panose="020B0604020202020204" pitchFamily="34" charset="0"/>
              <a:buChar char="•"/>
            </a:pPr>
            <a:r>
              <a:rPr lang="en-CA" dirty="0"/>
              <a:t>Turn </a:t>
            </a:r>
            <a:r>
              <a:rPr lang="en-CA" b="1" dirty="0"/>
              <a:t>off </a:t>
            </a:r>
            <a:r>
              <a:rPr lang="en-CA" dirty="0"/>
              <a:t>Anonymous for test</a:t>
            </a:r>
          </a:p>
          <a:p>
            <a:pPr marL="0" indent="0">
              <a:buFont typeface="Arial" panose="020B0604020202020204" pitchFamily="34" charset="0"/>
              <a:buNone/>
            </a:pPr>
            <a:endParaRPr lang="en-CA" dirty="0"/>
          </a:p>
          <a:p>
            <a:pPr marL="0" indent="0">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fld id="{C1ADEB1F-92FF-4A78-8B37-9739E66DE0B7}" type="slidenum">
              <a:rPr lang="en-CA" smtClean="0"/>
              <a:t>5</a:t>
            </a:fld>
            <a:endParaRPr lang="en-CA"/>
          </a:p>
        </p:txBody>
      </p:sp>
    </p:spTree>
    <p:extLst>
      <p:ext uri="{BB962C8B-B14F-4D97-AF65-F5344CB8AC3E}">
        <p14:creationId xmlns:p14="http://schemas.microsoft.com/office/powerpoint/2010/main" val="3341901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GRPC – Google open source framework </a:t>
            </a:r>
          </a:p>
        </p:txBody>
      </p:sp>
      <p:sp>
        <p:nvSpPr>
          <p:cNvPr id="4" name="Slide Number Placeholder 3"/>
          <p:cNvSpPr>
            <a:spLocks noGrp="1"/>
          </p:cNvSpPr>
          <p:nvPr>
            <p:ph type="sldNum" sz="quarter" idx="5"/>
          </p:nvPr>
        </p:nvSpPr>
        <p:spPr/>
        <p:txBody>
          <a:bodyPr/>
          <a:lstStyle/>
          <a:p>
            <a:fld id="{C1ADEB1F-92FF-4A78-8B37-9739E66DE0B7}" type="slidenum">
              <a:rPr lang="en-CA" smtClean="0"/>
              <a:t>6</a:t>
            </a:fld>
            <a:endParaRPr lang="en-CA"/>
          </a:p>
        </p:txBody>
      </p:sp>
    </p:spTree>
    <p:extLst>
      <p:ext uri="{BB962C8B-B14F-4D97-AF65-F5344CB8AC3E}">
        <p14:creationId xmlns:p14="http://schemas.microsoft.com/office/powerpoint/2010/main" val="1776708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1ADEB1F-92FF-4A78-8B37-9739E66DE0B7}" type="slidenum">
              <a:rPr lang="en-CA" smtClean="0"/>
              <a:t>7</a:t>
            </a:fld>
            <a:endParaRPr lang="en-CA"/>
          </a:p>
        </p:txBody>
      </p:sp>
    </p:spTree>
    <p:extLst>
      <p:ext uri="{BB962C8B-B14F-4D97-AF65-F5344CB8AC3E}">
        <p14:creationId xmlns:p14="http://schemas.microsoft.com/office/powerpoint/2010/main" val="1577121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Many of you probably already had this question: How does the analyzing works?</a:t>
            </a:r>
          </a:p>
        </p:txBody>
      </p:sp>
      <p:sp>
        <p:nvSpPr>
          <p:cNvPr id="4" name="Slide Number Placeholder 3"/>
          <p:cNvSpPr>
            <a:spLocks noGrp="1"/>
          </p:cNvSpPr>
          <p:nvPr>
            <p:ph type="sldNum" sz="quarter" idx="5"/>
          </p:nvPr>
        </p:nvSpPr>
        <p:spPr/>
        <p:txBody>
          <a:bodyPr/>
          <a:lstStyle/>
          <a:p>
            <a:fld id="{C1ADEB1F-92FF-4A78-8B37-9739E66DE0B7}" type="slidenum">
              <a:rPr lang="en-CA" smtClean="0"/>
              <a:t>8</a:t>
            </a:fld>
            <a:endParaRPr lang="en-CA"/>
          </a:p>
        </p:txBody>
      </p:sp>
    </p:spTree>
    <p:extLst>
      <p:ext uri="{BB962C8B-B14F-4D97-AF65-F5344CB8AC3E}">
        <p14:creationId xmlns:p14="http://schemas.microsoft.com/office/powerpoint/2010/main" val="2033031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To analyse messages I used a free and open source </a:t>
            </a:r>
            <a:r>
              <a:rPr lang="en-CA" sz="1200" b="1" i="0" kern="1200" dirty="0">
                <a:solidFill>
                  <a:schemeClr val="tx1"/>
                </a:solidFill>
                <a:effectLst/>
                <a:latin typeface="+mn-lt"/>
                <a:ea typeface="+mn-ea"/>
                <a:cs typeface="+mn-cs"/>
              </a:rPr>
              <a:t>Stanford Natural Language Processing </a:t>
            </a:r>
            <a:r>
              <a:rPr lang="en-CA" sz="1200" b="0" i="0" kern="1200" dirty="0">
                <a:solidFill>
                  <a:schemeClr val="tx1"/>
                </a:solidFill>
                <a:effectLst/>
                <a:latin typeface="+mn-lt"/>
                <a:ea typeface="+mn-ea"/>
                <a:cs typeface="+mn-cs"/>
              </a:rPr>
              <a:t>library.</a:t>
            </a:r>
          </a:p>
          <a:p>
            <a:r>
              <a:rPr lang="en-CA" sz="1200" b="0" i="0" kern="1200" dirty="0">
                <a:solidFill>
                  <a:schemeClr val="tx1"/>
                </a:solidFill>
                <a:effectLst/>
                <a:latin typeface="+mn-lt"/>
                <a:ea typeface="+mn-ea"/>
                <a:cs typeface="+mn-cs"/>
              </a:rPr>
              <a:t>Stanford CoreNLP provides a set of human language technology tools. It can give the base forms of words, their parts of speech, whether they are names of companies, people, etc..</a:t>
            </a:r>
          </a:p>
          <a:p>
            <a:r>
              <a:rPr lang="en-CA" sz="1200" b="0" i="0" kern="1200" dirty="0">
                <a:solidFill>
                  <a:schemeClr val="tx1"/>
                </a:solidFill>
                <a:effectLst/>
                <a:latin typeface="+mn-lt"/>
                <a:ea typeface="+mn-ea"/>
                <a:cs typeface="+mn-cs"/>
              </a:rPr>
              <a:t>The library uses a </a:t>
            </a:r>
            <a:r>
              <a:rPr lang="en-CA" sz="1200" b="1" i="0" kern="1200" dirty="0">
                <a:solidFill>
                  <a:schemeClr val="tx1"/>
                </a:solidFill>
                <a:effectLst/>
                <a:latin typeface="+mn-lt"/>
                <a:ea typeface="+mn-ea"/>
                <a:cs typeface="+mn-cs"/>
              </a:rPr>
              <a:t>Recursive Neural Tensor Network </a:t>
            </a:r>
            <a:r>
              <a:rPr lang="en-CA" sz="1200" b="0" i="0" kern="1200" dirty="0">
                <a:solidFill>
                  <a:schemeClr val="tx1"/>
                </a:solidFill>
                <a:effectLst/>
                <a:latin typeface="+mn-lt"/>
                <a:ea typeface="+mn-ea"/>
                <a:cs typeface="+mn-cs"/>
              </a:rPr>
              <a:t>(RNTN), which algorithm first splits a sentence up into individual words, and then constructs a neural network where the nodes are the individual words. Finally, a tensor layer is added so that the model can properly adjust for interactions between the words and phrases.</a:t>
            </a:r>
          </a:p>
        </p:txBody>
      </p:sp>
      <p:sp>
        <p:nvSpPr>
          <p:cNvPr id="4" name="Slide Number Placeholder 3"/>
          <p:cNvSpPr>
            <a:spLocks noGrp="1"/>
          </p:cNvSpPr>
          <p:nvPr>
            <p:ph type="sldNum" sz="quarter" idx="5"/>
          </p:nvPr>
        </p:nvSpPr>
        <p:spPr/>
        <p:txBody>
          <a:bodyPr/>
          <a:lstStyle/>
          <a:p>
            <a:fld id="{C1ADEB1F-92FF-4A78-8B37-9739E66DE0B7}" type="slidenum">
              <a:rPr lang="en-CA" smtClean="0"/>
              <a:t>9</a:t>
            </a:fld>
            <a:endParaRPr lang="en-CA"/>
          </a:p>
        </p:txBody>
      </p:sp>
    </p:spTree>
    <p:extLst>
      <p:ext uri="{BB962C8B-B14F-4D97-AF65-F5344CB8AC3E}">
        <p14:creationId xmlns:p14="http://schemas.microsoft.com/office/powerpoint/2010/main" val="2779847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CA" sz="1200" b="0" i="0" kern="1200" dirty="0">
                <a:solidFill>
                  <a:schemeClr val="tx1"/>
                </a:solidFill>
                <a:effectLst/>
                <a:latin typeface="+mn-lt"/>
                <a:ea typeface="+mn-ea"/>
                <a:cs typeface="+mn-cs"/>
              </a:rPr>
            </a:br>
            <a:r>
              <a:rPr lang="en-CA" sz="1200" b="0" i="0" kern="1200" dirty="0">
                <a:solidFill>
                  <a:schemeClr val="tx1"/>
                </a:solidFill>
                <a:effectLst/>
                <a:latin typeface="+mn-lt"/>
                <a:ea typeface="+mn-ea"/>
                <a:cs typeface="+mn-cs"/>
              </a:rPr>
              <a:t>CoreNLP supports 5 human languages and is written in Java.</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It </a:t>
            </a:r>
            <a:r>
              <a:rPr lang="en-CA" sz="1200" dirty="0">
                <a:solidFill>
                  <a:schemeClr val="bg1"/>
                </a:solidFill>
              </a:rPr>
              <a:t>can be downloaded from their </a:t>
            </a:r>
            <a:r>
              <a:rPr lang="en-CA" sz="1200" dirty="0">
                <a:solidFill>
                  <a:srgbClr val="6FCBB1"/>
                </a:solidFill>
                <a:hlinkClick r:id="rId3">
                  <a:extLst>
                    <a:ext uri="{A12FA001-AC4F-418D-AE19-62706E023703}">
                      <ahyp:hlinkClr xmlns:ahyp="http://schemas.microsoft.com/office/drawing/2018/hyperlinkcolor" val="tx"/>
                    </a:ext>
                  </a:extLst>
                </a:hlinkClick>
              </a:rPr>
              <a:t>website</a:t>
            </a:r>
            <a:r>
              <a:rPr lang="en-CA" sz="1200" dirty="0">
                <a:solidFill>
                  <a:schemeClr val="bg1"/>
                </a:solidFill>
              </a:rPr>
              <a:t> or </a:t>
            </a:r>
            <a:r>
              <a:rPr lang="en-CA" sz="1200" dirty="0">
                <a:solidFill>
                  <a:srgbClr val="6FCBB1"/>
                </a:solidFill>
                <a:hlinkClick r:id="rId4">
                  <a:extLst>
                    <a:ext uri="{A12FA001-AC4F-418D-AE19-62706E023703}">
                      <ahyp:hlinkClr xmlns:ahyp="http://schemas.microsoft.com/office/drawing/2018/hyperlinkcolor" val="tx"/>
                    </a:ext>
                  </a:extLst>
                </a:hlinkClick>
              </a:rPr>
              <a:t>GitHub</a:t>
            </a:r>
            <a:r>
              <a:rPr lang="en-CA" sz="1200" dirty="0">
                <a:solidFill>
                  <a:schemeClr val="bg1"/>
                </a:solidFill>
              </a:rPr>
              <a:t>.</a:t>
            </a:r>
          </a:p>
          <a:p>
            <a:r>
              <a:rPr lang="en-CA" sz="1200" b="0" i="0" kern="1200" dirty="0">
                <a:solidFill>
                  <a:schemeClr val="tx1"/>
                </a:solidFill>
                <a:effectLst/>
                <a:latin typeface="+mn-lt"/>
                <a:ea typeface="+mn-ea"/>
                <a:cs typeface="+mn-cs"/>
              </a:rPr>
              <a:t>To use the library we need to use a Maven application.</a:t>
            </a:r>
          </a:p>
          <a:p>
            <a:r>
              <a:rPr lang="en-CA" sz="1200" b="0" i="0" kern="1200" dirty="0">
                <a:solidFill>
                  <a:schemeClr val="tx1"/>
                </a:solidFill>
                <a:effectLst/>
                <a:latin typeface="+mn-lt"/>
                <a:ea typeface="+mn-ea"/>
                <a:cs typeface="+mn-cs"/>
              </a:rPr>
              <a:t>It is </a:t>
            </a:r>
            <a:r>
              <a:rPr lang="en-CA" dirty="0">
                <a:solidFill>
                  <a:schemeClr val="bg1"/>
                </a:solidFill>
              </a:rPr>
              <a:t>a build automation tool used primarily for </a:t>
            </a:r>
            <a:r>
              <a:rPr lang="en-CA" dirty="0">
                <a:solidFill>
                  <a:schemeClr val="bg1"/>
                </a:solidFill>
                <a:hlinkClick r:id="rId5" tooltip="Java (programming language)">
                  <a:extLst>
                    <a:ext uri="{A12FA001-AC4F-418D-AE19-62706E023703}">
                      <ahyp:hlinkClr xmlns:ahyp="http://schemas.microsoft.com/office/drawing/2018/hyperlinkcolor" val="tx"/>
                    </a:ext>
                  </a:extLst>
                </a:hlinkClick>
              </a:rPr>
              <a:t>Java</a:t>
            </a:r>
            <a:r>
              <a:rPr lang="en-CA" dirty="0">
                <a:solidFill>
                  <a:schemeClr val="bg1"/>
                </a:solidFill>
              </a:rPr>
              <a:t> projects, and its goal is to comprehend complete state of a development effort in the shortest period of time. </a:t>
            </a:r>
            <a:endParaRPr lang="en-CA" dirty="0"/>
          </a:p>
        </p:txBody>
      </p:sp>
      <p:sp>
        <p:nvSpPr>
          <p:cNvPr id="4" name="Slide Number Placeholder 3"/>
          <p:cNvSpPr>
            <a:spLocks noGrp="1"/>
          </p:cNvSpPr>
          <p:nvPr>
            <p:ph type="sldNum" sz="quarter" idx="5"/>
          </p:nvPr>
        </p:nvSpPr>
        <p:spPr/>
        <p:txBody>
          <a:bodyPr/>
          <a:lstStyle/>
          <a:p>
            <a:fld id="{C1ADEB1F-92FF-4A78-8B37-9739E66DE0B7}" type="slidenum">
              <a:rPr lang="en-CA" smtClean="0"/>
              <a:t>10</a:t>
            </a:fld>
            <a:endParaRPr lang="en-CA"/>
          </a:p>
        </p:txBody>
      </p:sp>
    </p:spTree>
    <p:extLst>
      <p:ext uri="{BB962C8B-B14F-4D97-AF65-F5344CB8AC3E}">
        <p14:creationId xmlns:p14="http://schemas.microsoft.com/office/powerpoint/2010/main" val="284059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189" indent="0" algn="ctr">
              <a:buNone/>
              <a:defRPr sz="2200"/>
            </a:lvl2pPr>
            <a:lvl3pPr marL="914377" indent="0" algn="ctr">
              <a:buNone/>
              <a:defRPr sz="2200"/>
            </a:lvl3pPr>
            <a:lvl4pPr marL="1371566" indent="0" algn="ctr">
              <a:buNone/>
              <a:defRPr sz="2000"/>
            </a:lvl4pPr>
            <a:lvl5pPr marL="1828754" indent="0" algn="ctr">
              <a:buNone/>
              <a:defRPr sz="2000"/>
            </a:lvl5pPr>
            <a:lvl6pPr marL="2285943" indent="0" algn="ctr">
              <a:buNone/>
              <a:defRPr sz="2000"/>
            </a:lvl6pPr>
            <a:lvl7pPr marL="2743131" indent="0" algn="ctr">
              <a:buNone/>
              <a:defRPr sz="2000"/>
            </a:lvl7pPr>
            <a:lvl8pPr marL="3200320" indent="0" algn="ctr">
              <a:buNone/>
              <a:defRPr sz="2000"/>
            </a:lvl8pPr>
            <a:lvl9pPr marL="3657509"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12/6/2019</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1"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1"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2"/>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2"/>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marL="0" lvl="0" indent="0" algn="l" defTabSz="914377"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12/6/2019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7"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6"/>
            <a:ext cx="3200400" cy="3810001"/>
          </a:xfrm>
        </p:spPr>
        <p:txBody>
          <a:bodyPr>
            <a:normAutofit/>
          </a:bodyPr>
          <a:lstStyle>
            <a:lvl1pPr marL="0" indent="0">
              <a:lnSpc>
                <a:spcPct val="114000"/>
              </a:lnSpc>
              <a:spcBef>
                <a:spcPts val="800"/>
              </a:spcBef>
              <a:buNone/>
              <a:defRPr sz="13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2"/>
            <a:ext cx="11292840" cy="5128923"/>
          </a:xfrm>
          <a:solidFill>
            <a:schemeClr val="accent1"/>
          </a:solidFill>
        </p:spPr>
        <p:txBody>
          <a:bodyPr anchor="t"/>
          <a:lstStyle>
            <a:lvl1pPr marL="0" indent="0">
              <a:buNone/>
              <a:defRPr sz="3200">
                <a:solidFill>
                  <a:schemeClr val="bg1"/>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91"/>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2"/>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3" y="998538"/>
            <a:ext cx="1904999" cy="365125"/>
          </a:xfrm>
          <a:prstGeom prst="rect">
            <a:avLst/>
          </a:prstGeom>
        </p:spPr>
        <p:txBody>
          <a:bodyPr vert="horz" lIns="91440" tIns="45720" rIns="91440" bIns="45720" rtlCol="0" anchor="ctr"/>
          <a:lstStyle>
            <a:lvl1pPr algn="r">
              <a:defRPr sz="1051" b="0">
                <a:solidFill>
                  <a:schemeClr val="tx2">
                    <a:lumMod val="20000"/>
                    <a:lumOff val="80000"/>
                  </a:schemeClr>
                </a:solidFill>
              </a:defRPr>
            </a:lvl1pPr>
          </a:lstStyle>
          <a:p>
            <a:fld id="{0E59FD0C-5451-4CA0-86AF-E70AE3279989}" type="datetimeFigureOut">
              <a:rPr lang="en-US" dirty="0"/>
              <a:t>12/6/2019</a:t>
            </a:fld>
            <a:endParaRPr lang="en-US" dirty="0"/>
          </a:p>
        </p:txBody>
      </p:sp>
      <p:sp>
        <p:nvSpPr>
          <p:cNvPr id="5" name="Footer Placeholder 4"/>
          <p:cNvSpPr>
            <a:spLocks noGrp="1"/>
          </p:cNvSpPr>
          <p:nvPr>
            <p:ph type="ftr" sz="quarter" idx="3"/>
          </p:nvPr>
        </p:nvSpPr>
        <p:spPr>
          <a:xfrm rot="16200000">
            <a:off x="9959341" y="4046538"/>
            <a:ext cx="3581400" cy="365125"/>
          </a:xfrm>
          <a:prstGeom prst="rect">
            <a:avLst/>
          </a:prstGeom>
        </p:spPr>
        <p:txBody>
          <a:bodyPr vert="horz" lIns="91440" tIns="45720" rIns="91440" bIns="45720" rtlCol="0" anchor="ctr"/>
          <a:lstStyle>
            <a:lvl1pPr algn="l">
              <a:defRPr sz="1051">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2"/>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377" rtl="0" eaLnBrk="1" latinLnBrk="0" hangingPunct="1">
        <a:lnSpc>
          <a:spcPct val="90000"/>
        </a:lnSpc>
        <a:spcBef>
          <a:spcPct val="0"/>
        </a:spcBef>
        <a:buNone/>
        <a:defRPr sz="4400" kern="1200" spc="-51" baseline="0">
          <a:solidFill>
            <a:schemeClr val="tx1"/>
          </a:solidFill>
          <a:latin typeface="+mj-lt"/>
          <a:ea typeface="+mj-ea"/>
          <a:cs typeface="+mj-cs"/>
        </a:defRPr>
      </a:lvl1pPr>
    </p:titleStyle>
    <p:bodyStyle>
      <a:lvl1pPr marL="182875" indent="-182875" algn="l" defTabSz="914377" rtl="0" eaLnBrk="1" latinLnBrk="0" hangingPunct="1">
        <a:lnSpc>
          <a:spcPct val="95000"/>
        </a:lnSpc>
        <a:spcBef>
          <a:spcPts val="1400"/>
        </a:spcBef>
        <a:spcAft>
          <a:spcPts val="200"/>
        </a:spcAft>
        <a:buClr>
          <a:schemeClr val="accent1"/>
        </a:buClr>
        <a:buSzPct val="80000"/>
        <a:buFont typeface="Arial" pitchFamily="34" charset="0"/>
        <a:buChar char="•"/>
        <a:defRPr sz="1800" kern="1200" spc="11" baseline="0">
          <a:solidFill>
            <a:schemeClr val="tx1"/>
          </a:solidFill>
          <a:latin typeface="+mn-lt"/>
          <a:ea typeface="+mn-ea"/>
          <a:cs typeface="+mn-cs"/>
        </a:defRPr>
      </a:lvl1pPr>
      <a:lvl2pPr marL="457189" indent="-182875" algn="l" defTabSz="914377"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02" indent="-182875" algn="l" defTabSz="914377"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15" indent="-182875" algn="l" defTabSz="914377"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28" indent="-182875" algn="l" defTabSz="914377"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599960" indent="-228594" algn="l" defTabSz="914377"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899953" indent="-228594" algn="l" defTabSz="914377"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199945" indent="-228594" algn="l" defTabSz="914377"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499938" indent="-228594" algn="l" defTabSz="914377"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Java_(programming_language)" TargetMode="External"/><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www.gnu.org/licenses/gpl.html" TargetMode="External"/><Relationship Id="rId11" Type="http://schemas.openxmlformats.org/officeDocument/2006/relationships/hyperlink" Target="https://en.wikipedia.org/wiki/Scala_(programming_language)" TargetMode="External"/><Relationship Id="rId5" Type="http://schemas.openxmlformats.org/officeDocument/2006/relationships/hyperlink" Target="https://github.com/stanfordnlp/CoreNLP" TargetMode="External"/><Relationship Id="rId10" Type="http://schemas.openxmlformats.org/officeDocument/2006/relationships/hyperlink" Target="https://en.wikipedia.org/wiki/Ruby_(programming_language)" TargetMode="External"/><Relationship Id="rId4" Type="http://schemas.openxmlformats.org/officeDocument/2006/relationships/hyperlink" Target="https://stanfordnlp.github.io/CoreNLP/index.html#human-languages-supported" TargetMode="External"/><Relationship Id="rId9" Type="http://schemas.openxmlformats.org/officeDocument/2006/relationships/hyperlink" Target="https://en.wikipedia.org/wiki/C_Sharp_(programming_languag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75000"/>
              <a:lumOff val="25000"/>
            </a:schemeClr>
          </a:fgClr>
          <a:bgClr>
            <a:schemeClr val="tx2">
              <a:lumMod val="25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19F3E-5EEF-433D-B267-9BF4820D159C}"/>
              </a:ext>
            </a:extLst>
          </p:cNvPr>
          <p:cNvSpPr>
            <a:spLocks noGrp="1"/>
          </p:cNvSpPr>
          <p:nvPr>
            <p:ph type="ctrTitle"/>
          </p:nvPr>
        </p:nvSpPr>
        <p:spPr>
          <a:xfrm>
            <a:off x="961787" y="758952"/>
            <a:ext cx="5134215" cy="4041648"/>
          </a:xfrm>
        </p:spPr>
        <p:txBody>
          <a:bodyPr>
            <a:normAutofit/>
          </a:bodyPr>
          <a:lstStyle/>
          <a:p>
            <a:r>
              <a:rPr lang="en-CA" sz="6600" dirty="0"/>
              <a:t>Moody Bot</a:t>
            </a:r>
          </a:p>
        </p:txBody>
      </p:sp>
      <p:sp>
        <p:nvSpPr>
          <p:cNvPr id="3" name="Subtitle 2">
            <a:extLst>
              <a:ext uri="{FF2B5EF4-FFF2-40B4-BE49-F238E27FC236}">
                <a16:creationId xmlns:a16="http://schemas.microsoft.com/office/drawing/2014/main" id="{60899386-E076-49FC-B891-D8684CB51315}"/>
              </a:ext>
            </a:extLst>
          </p:cNvPr>
          <p:cNvSpPr>
            <a:spLocks noGrp="1"/>
          </p:cNvSpPr>
          <p:nvPr>
            <p:ph type="subTitle" idx="1"/>
          </p:nvPr>
        </p:nvSpPr>
        <p:spPr>
          <a:xfrm>
            <a:off x="961786" y="4800601"/>
            <a:ext cx="5134215" cy="1412295"/>
          </a:xfrm>
        </p:spPr>
        <p:txBody>
          <a:bodyPr>
            <a:normAutofit/>
          </a:bodyPr>
          <a:lstStyle/>
          <a:p>
            <a:r>
              <a:rPr lang="en-CA" sz="2000"/>
              <a:t>Java Project 2019</a:t>
            </a:r>
          </a:p>
          <a:p>
            <a:endParaRPr lang="en-CA" sz="2000"/>
          </a:p>
          <a:p>
            <a:r>
              <a:rPr lang="en-CA" sz="2000"/>
              <a:t>Erica Moisei</a:t>
            </a:r>
          </a:p>
        </p:txBody>
      </p:sp>
      <p:pic>
        <p:nvPicPr>
          <p:cNvPr id="5" name="Picture 4">
            <a:extLst>
              <a:ext uri="{FF2B5EF4-FFF2-40B4-BE49-F238E27FC236}">
                <a16:creationId xmlns:a16="http://schemas.microsoft.com/office/drawing/2014/main" id="{632FE03C-A54F-4F30-AFC3-46379642D864}"/>
              </a:ext>
            </a:extLst>
          </p:cNvPr>
          <p:cNvPicPr>
            <a:picLocks noChangeAspect="1"/>
          </p:cNvPicPr>
          <p:nvPr/>
        </p:nvPicPr>
        <p:blipFill>
          <a:blip r:embed="rId2"/>
          <a:stretch>
            <a:fillRect/>
          </a:stretch>
        </p:blipFill>
        <p:spPr>
          <a:xfrm>
            <a:off x="6735486" y="1242221"/>
            <a:ext cx="4077295" cy="4368531"/>
          </a:xfrm>
          <a:prstGeom prst="rect">
            <a:avLst/>
          </a:prstGeom>
        </p:spPr>
      </p:pic>
    </p:spTree>
    <p:extLst>
      <p:ext uri="{BB962C8B-B14F-4D97-AF65-F5344CB8AC3E}">
        <p14:creationId xmlns:p14="http://schemas.microsoft.com/office/powerpoint/2010/main" val="3197941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53537"/>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4" name="Rectangle 18">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0">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EB20E2C-BBA0-4E5F-B26B-8899F5AFC019}"/>
              </a:ext>
            </a:extLst>
          </p:cNvPr>
          <p:cNvSpPr/>
          <p:nvPr/>
        </p:nvSpPr>
        <p:spPr>
          <a:xfrm>
            <a:off x="0" y="1460501"/>
            <a:ext cx="599768" cy="5397499"/>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463D8A5C-CF2A-47C9-BB60-E6A3EE656A61}"/>
              </a:ext>
            </a:extLst>
          </p:cNvPr>
          <p:cNvSpPr/>
          <p:nvPr/>
        </p:nvSpPr>
        <p:spPr>
          <a:xfrm>
            <a:off x="0" y="1"/>
            <a:ext cx="12192000" cy="1460500"/>
          </a:xfrm>
          <a:prstGeom prst="rect">
            <a:avLst/>
          </a:prstGeom>
          <a:solidFill>
            <a:srgbClr val="F3CD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4" name="Title 3">
            <a:extLst>
              <a:ext uri="{FF2B5EF4-FFF2-40B4-BE49-F238E27FC236}">
                <a16:creationId xmlns:a16="http://schemas.microsoft.com/office/drawing/2014/main" id="{931EC128-567F-4B84-91B7-C95FF435D83E}"/>
              </a:ext>
            </a:extLst>
          </p:cNvPr>
          <p:cNvSpPr>
            <a:spLocks noGrp="1"/>
          </p:cNvSpPr>
          <p:nvPr>
            <p:ph type="title"/>
          </p:nvPr>
        </p:nvSpPr>
        <p:spPr>
          <a:xfrm>
            <a:off x="457201" y="199801"/>
            <a:ext cx="10835640" cy="1076324"/>
          </a:xfrm>
        </p:spPr>
        <p:txBody>
          <a:bodyPr vert="horz" lIns="91440" tIns="45720" rIns="91440" bIns="45720" rtlCol="0" anchor="b">
            <a:normAutofit/>
          </a:bodyPr>
          <a:lstStyle/>
          <a:p>
            <a:pPr algn="ctr">
              <a:lnSpc>
                <a:spcPct val="85000"/>
              </a:lnSpc>
            </a:pPr>
            <a:r>
              <a:rPr lang="en-CA" sz="5400" b="1" dirty="0">
                <a:solidFill>
                  <a:schemeClr val="bg1"/>
                </a:solidFill>
              </a:rPr>
              <a:t>More about CoreNLP</a:t>
            </a:r>
            <a:endParaRPr lang="en-US" sz="5400" b="1" dirty="0">
              <a:solidFill>
                <a:schemeClr val="bg1"/>
              </a:solidFill>
            </a:endParaRPr>
          </a:p>
        </p:txBody>
      </p:sp>
      <p:pic>
        <p:nvPicPr>
          <p:cNvPr id="8" name="Content Placeholder 11">
            <a:extLst>
              <a:ext uri="{FF2B5EF4-FFF2-40B4-BE49-F238E27FC236}">
                <a16:creationId xmlns:a16="http://schemas.microsoft.com/office/drawing/2014/main" id="{4C3C9780-3DAB-45BC-8B2C-DD3C15EE00B3}"/>
              </a:ext>
            </a:extLst>
          </p:cNvPr>
          <p:cNvPicPr>
            <a:picLocks noChangeAspect="1"/>
          </p:cNvPicPr>
          <p:nvPr/>
        </p:nvPicPr>
        <p:blipFill>
          <a:blip r:embed="rId3"/>
          <a:stretch>
            <a:fillRect/>
          </a:stretch>
        </p:blipFill>
        <p:spPr>
          <a:xfrm>
            <a:off x="11103521" y="199800"/>
            <a:ext cx="914400" cy="979715"/>
          </a:xfrm>
          <a:prstGeom prst="rect">
            <a:avLst/>
          </a:prstGeom>
        </p:spPr>
      </p:pic>
      <p:sp>
        <p:nvSpPr>
          <p:cNvPr id="14" name="Content Placeholder 4">
            <a:extLst>
              <a:ext uri="{FF2B5EF4-FFF2-40B4-BE49-F238E27FC236}">
                <a16:creationId xmlns:a16="http://schemas.microsoft.com/office/drawing/2014/main" id="{578872A4-B653-4244-9BCD-D4B07034B578}"/>
              </a:ext>
            </a:extLst>
          </p:cNvPr>
          <p:cNvSpPr txBox="1">
            <a:spLocks/>
          </p:cNvSpPr>
          <p:nvPr/>
        </p:nvSpPr>
        <p:spPr>
          <a:xfrm>
            <a:off x="457199" y="1871553"/>
            <a:ext cx="11375923" cy="2035276"/>
          </a:xfrm>
          <a:prstGeom prst="rect">
            <a:avLst/>
          </a:prstGeom>
        </p:spPr>
        <p:txBody>
          <a:bodyPr vert="horz" lIns="91440" tIns="45720" rIns="91440" bIns="45720" rtlCol="0">
            <a:normAutofit/>
          </a:bodyPr>
          <a:lstStyle>
            <a:lvl1pPr marL="182875" indent="-182875" algn="l" defTabSz="914377" rtl="0" eaLnBrk="1" latinLnBrk="0" hangingPunct="1">
              <a:lnSpc>
                <a:spcPct val="95000"/>
              </a:lnSpc>
              <a:spcBef>
                <a:spcPts val="1400"/>
              </a:spcBef>
              <a:spcAft>
                <a:spcPts val="200"/>
              </a:spcAft>
              <a:buClr>
                <a:schemeClr val="accent1"/>
              </a:buClr>
              <a:buSzPct val="80000"/>
              <a:buFont typeface="Arial" pitchFamily="34" charset="0"/>
              <a:buChar char="•"/>
              <a:defRPr sz="1800" kern="1200" spc="11" baseline="0">
                <a:solidFill>
                  <a:schemeClr val="tx1"/>
                </a:solidFill>
                <a:latin typeface="+mn-lt"/>
                <a:ea typeface="+mn-ea"/>
                <a:cs typeface="+mn-cs"/>
              </a:defRPr>
            </a:lvl1pPr>
            <a:lvl2pPr marL="457189" indent="-182875" algn="l" defTabSz="914377"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02" indent="-182875" algn="l" defTabSz="914377"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15" indent="-182875" algn="l" defTabSz="914377"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28" indent="-182875" algn="l" defTabSz="914377"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599960" indent="-228594" algn="l" defTabSz="914377"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899953" indent="-228594" algn="l" defTabSz="914377"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199945" indent="-228594" algn="l" defTabSz="914377"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499938" indent="-228594" algn="l" defTabSz="914377"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CA" sz="2000" dirty="0">
                <a:solidFill>
                  <a:schemeClr val="bg1"/>
                </a:solidFill>
              </a:rPr>
              <a:t>Human languages supported: </a:t>
            </a:r>
            <a:r>
              <a:rPr lang="en-CA" sz="2000" b="1" dirty="0">
                <a:solidFill>
                  <a:schemeClr val="bg1"/>
                </a:solidFill>
              </a:rPr>
              <a:t>English, Arabic</a:t>
            </a:r>
            <a:r>
              <a:rPr lang="en-CA" sz="2000" dirty="0">
                <a:solidFill>
                  <a:schemeClr val="bg1"/>
                </a:solidFill>
              </a:rPr>
              <a:t>, </a:t>
            </a:r>
            <a:r>
              <a:rPr lang="en-CA" sz="2000" b="1" dirty="0">
                <a:solidFill>
                  <a:schemeClr val="bg1"/>
                </a:solidFill>
              </a:rPr>
              <a:t>Chinese</a:t>
            </a:r>
            <a:r>
              <a:rPr lang="en-CA" sz="2000" dirty="0">
                <a:solidFill>
                  <a:schemeClr val="bg1"/>
                </a:solidFill>
              </a:rPr>
              <a:t>, </a:t>
            </a:r>
            <a:r>
              <a:rPr lang="en-CA" sz="2000" b="1" dirty="0">
                <a:solidFill>
                  <a:schemeClr val="bg1"/>
                </a:solidFill>
              </a:rPr>
              <a:t>French</a:t>
            </a:r>
            <a:r>
              <a:rPr lang="en-CA" sz="2000" dirty="0">
                <a:solidFill>
                  <a:schemeClr val="bg1"/>
                </a:solidFill>
              </a:rPr>
              <a:t>, </a:t>
            </a:r>
            <a:r>
              <a:rPr lang="en-CA" sz="2000" b="1" dirty="0">
                <a:solidFill>
                  <a:schemeClr val="bg1"/>
                </a:solidFill>
              </a:rPr>
              <a:t>German</a:t>
            </a:r>
            <a:r>
              <a:rPr lang="en-CA" sz="2000" dirty="0">
                <a:solidFill>
                  <a:schemeClr val="bg1"/>
                </a:solidFill>
              </a:rPr>
              <a:t>, and </a:t>
            </a:r>
            <a:r>
              <a:rPr lang="en-CA" sz="2000" b="1" dirty="0">
                <a:solidFill>
                  <a:schemeClr val="bg1"/>
                </a:solidFill>
              </a:rPr>
              <a:t>Spanish</a:t>
            </a:r>
            <a:r>
              <a:rPr lang="en-CA" sz="2000" dirty="0">
                <a:solidFill>
                  <a:schemeClr val="bg1"/>
                </a:solidFill>
              </a:rPr>
              <a:t>.</a:t>
            </a:r>
          </a:p>
          <a:p>
            <a:r>
              <a:rPr lang="en-CA" sz="2000" dirty="0">
                <a:solidFill>
                  <a:schemeClr val="bg1"/>
                </a:solidFill>
              </a:rPr>
              <a:t>Stanford CoreNLP is written in </a:t>
            </a:r>
            <a:r>
              <a:rPr lang="en-CA" sz="2000" b="1" dirty="0">
                <a:solidFill>
                  <a:schemeClr val="bg1"/>
                </a:solidFill>
              </a:rPr>
              <a:t>Java</a:t>
            </a:r>
            <a:r>
              <a:rPr lang="en-CA" sz="2000" dirty="0">
                <a:solidFill>
                  <a:schemeClr val="bg1"/>
                </a:solidFill>
              </a:rPr>
              <a:t>; recent releases require </a:t>
            </a:r>
            <a:r>
              <a:rPr lang="en-CA" sz="2000" b="1" dirty="0">
                <a:solidFill>
                  <a:schemeClr val="bg1"/>
                </a:solidFill>
              </a:rPr>
              <a:t>Java 1.8+</a:t>
            </a:r>
            <a:r>
              <a:rPr lang="en-CA" sz="2000" dirty="0">
                <a:solidFill>
                  <a:schemeClr val="bg1"/>
                </a:solidFill>
              </a:rPr>
              <a:t>. </a:t>
            </a:r>
          </a:p>
          <a:p>
            <a:r>
              <a:rPr lang="en-CA" sz="2000" dirty="0">
                <a:solidFill>
                  <a:schemeClr val="bg1"/>
                </a:solidFill>
              </a:rPr>
              <a:t>Stanford CoreNLP can be downloaded from their </a:t>
            </a:r>
            <a:r>
              <a:rPr lang="en-CA" sz="2000" dirty="0">
                <a:solidFill>
                  <a:srgbClr val="6FCBB1"/>
                </a:solidFill>
                <a:hlinkClick r:id="rId4">
                  <a:extLst>
                    <a:ext uri="{A12FA001-AC4F-418D-AE19-62706E023703}">
                      <ahyp:hlinkClr xmlns:ahyp="http://schemas.microsoft.com/office/drawing/2018/hyperlinkcolor" val="tx"/>
                    </a:ext>
                  </a:extLst>
                </a:hlinkClick>
              </a:rPr>
              <a:t>website</a:t>
            </a:r>
            <a:r>
              <a:rPr lang="en-CA" sz="2000" dirty="0">
                <a:solidFill>
                  <a:schemeClr val="bg1"/>
                </a:solidFill>
              </a:rPr>
              <a:t> or </a:t>
            </a:r>
            <a:r>
              <a:rPr lang="en-CA" sz="2000" dirty="0">
                <a:solidFill>
                  <a:srgbClr val="6FCBB1"/>
                </a:solidFill>
                <a:hlinkClick r:id="rId5">
                  <a:extLst>
                    <a:ext uri="{A12FA001-AC4F-418D-AE19-62706E023703}">
                      <ahyp:hlinkClr xmlns:ahyp="http://schemas.microsoft.com/office/drawing/2018/hyperlinkcolor" val="tx"/>
                    </a:ext>
                  </a:extLst>
                </a:hlinkClick>
              </a:rPr>
              <a:t>GitHub</a:t>
            </a:r>
            <a:r>
              <a:rPr lang="en-CA" sz="2000" dirty="0">
                <a:solidFill>
                  <a:schemeClr val="bg1"/>
                </a:solidFill>
              </a:rPr>
              <a:t>.</a:t>
            </a:r>
          </a:p>
          <a:p>
            <a:r>
              <a:rPr lang="en-CA" sz="2000" dirty="0">
                <a:solidFill>
                  <a:schemeClr val="bg1"/>
                </a:solidFill>
              </a:rPr>
              <a:t>The application must be a Maven application.</a:t>
            </a:r>
          </a:p>
          <a:p>
            <a:pPr lvl="1"/>
            <a:endParaRPr lang="en-CA" sz="1800" dirty="0">
              <a:solidFill>
                <a:schemeClr val="bg1"/>
              </a:solidFill>
            </a:endParaRPr>
          </a:p>
          <a:p>
            <a:pPr marL="0" indent="0">
              <a:buFont typeface="Arial" pitchFamily="34" charset="0"/>
              <a:buNone/>
            </a:pPr>
            <a:endParaRPr lang="en-CA" dirty="0"/>
          </a:p>
        </p:txBody>
      </p:sp>
      <p:sp>
        <p:nvSpPr>
          <p:cNvPr id="9" name="TextBox 8">
            <a:extLst>
              <a:ext uri="{FF2B5EF4-FFF2-40B4-BE49-F238E27FC236}">
                <a16:creationId xmlns:a16="http://schemas.microsoft.com/office/drawing/2014/main" id="{E7A53253-1287-4667-93AC-23F208751472}"/>
              </a:ext>
            </a:extLst>
          </p:cNvPr>
          <p:cNvSpPr txBox="1"/>
          <p:nvPr/>
        </p:nvSpPr>
        <p:spPr>
          <a:xfrm>
            <a:off x="457199" y="6162159"/>
            <a:ext cx="11277601" cy="369332"/>
          </a:xfrm>
          <a:prstGeom prst="rect">
            <a:avLst/>
          </a:prstGeom>
          <a:noFill/>
        </p:spPr>
        <p:txBody>
          <a:bodyPr wrap="square" rtlCol="0">
            <a:spAutoFit/>
          </a:bodyPr>
          <a:lstStyle/>
          <a:p>
            <a:r>
              <a:rPr lang="en-CA" dirty="0">
                <a:solidFill>
                  <a:schemeClr val="bg1">
                    <a:lumMod val="85000"/>
                  </a:schemeClr>
                </a:solidFill>
              </a:rPr>
              <a:t>License: The full Stanford CoreNLP is licensed under the </a:t>
            </a:r>
            <a:r>
              <a:rPr lang="en-CA" dirty="0">
                <a:solidFill>
                  <a:schemeClr val="bg1">
                    <a:lumMod val="85000"/>
                  </a:schemeClr>
                </a:solidFill>
                <a:hlinkClick r:id="rId6">
                  <a:extLst>
                    <a:ext uri="{A12FA001-AC4F-418D-AE19-62706E023703}">
                      <ahyp:hlinkClr xmlns:ahyp="http://schemas.microsoft.com/office/drawing/2018/hyperlinkcolor" val="tx"/>
                    </a:ext>
                  </a:extLst>
                </a:hlinkClick>
              </a:rPr>
              <a:t>GNU General Public License</a:t>
            </a:r>
            <a:r>
              <a:rPr lang="en-CA" dirty="0">
                <a:solidFill>
                  <a:schemeClr val="bg1">
                    <a:lumMod val="85000"/>
                  </a:schemeClr>
                </a:solidFill>
              </a:rPr>
              <a:t> v3 or later. </a:t>
            </a:r>
          </a:p>
        </p:txBody>
      </p:sp>
      <p:pic>
        <p:nvPicPr>
          <p:cNvPr id="29" name="Content Placeholder 28">
            <a:extLst>
              <a:ext uri="{FF2B5EF4-FFF2-40B4-BE49-F238E27FC236}">
                <a16:creationId xmlns:a16="http://schemas.microsoft.com/office/drawing/2014/main" id="{99DA743F-6ADD-498A-A528-F84A7F981B48}"/>
              </a:ext>
            </a:extLst>
          </p:cNvPr>
          <p:cNvPicPr>
            <a:picLocks noGrp="1" noChangeAspect="1"/>
          </p:cNvPicPr>
          <p:nvPr>
            <p:ph idx="1"/>
          </p:nvPr>
        </p:nvPicPr>
        <p:blipFill>
          <a:blip r:embed="rId7"/>
          <a:stretch>
            <a:fillRect/>
          </a:stretch>
        </p:blipFill>
        <p:spPr>
          <a:xfrm>
            <a:off x="9054883" y="3260647"/>
            <a:ext cx="2687537" cy="679789"/>
          </a:xfrm>
        </p:spPr>
      </p:pic>
      <p:sp>
        <p:nvSpPr>
          <p:cNvPr id="30" name="TextBox 29">
            <a:extLst>
              <a:ext uri="{FF2B5EF4-FFF2-40B4-BE49-F238E27FC236}">
                <a16:creationId xmlns:a16="http://schemas.microsoft.com/office/drawing/2014/main" id="{3A61ED2C-39FD-40BD-A066-16004B4FB465}"/>
              </a:ext>
            </a:extLst>
          </p:cNvPr>
          <p:cNvSpPr txBox="1"/>
          <p:nvPr/>
        </p:nvSpPr>
        <p:spPr>
          <a:xfrm>
            <a:off x="457198" y="4199299"/>
            <a:ext cx="11277601" cy="1700209"/>
          </a:xfrm>
          <a:prstGeom prst="rect">
            <a:avLst/>
          </a:prstGeom>
          <a:pattFill prst="pct90">
            <a:fgClr>
              <a:schemeClr val="tx1">
                <a:lumMod val="75000"/>
                <a:lumOff val="25000"/>
              </a:schemeClr>
            </a:fgClr>
            <a:bgClr>
              <a:schemeClr val="bg2">
                <a:lumMod val="25000"/>
              </a:schemeClr>
            </a:bgClr>
          </a:pattFill>
          <a:ln>
            <a:solidFill>
              <a:srgbClr val="000000"/>
            </a:solidFill>
          </a:ln>
        </p:spPr>
        <p:txBody>
          <a:bodyPr wrap="square" rtlCol="0">
            <a:spAutoFit/>
          </a:bodyPr>
          <a:lstStyle/>
          <a:p>
            <a:pPr>
              <a:lnSpc>
                <a:spcPct val="150000"/>
              </a:lnSpc>
            </a:pPr>
            <a:r>
              <a:rPr lang="en-CA" b="1" dirty="0">
                <a:solidFill>
                  <a:schemeClr val="bg1"/>
                </a:solidFill>
              </a:rPr>
              <a:t>Maven</a:t>
            </a:r>
            <a:r>
              <a:rPr lang="en-CA" dirty="0">
                <a:solidFill>
                  <a:schemeClr val="bg1"/>
                </a:solidFill>
              </a:rPr>
              <a:t> is a build automation tool used primarily for </a:t>
            </a:r>
            <a:r>
              <a:rPr lang="en-CA" dirty="0">
                <a:solidFill>
                  <a:schemeClr val="bg1"/>
                </a:solidFill>
                <a:hlinkClick r:id="rId8" tooltip="Java (programming language)">
                  <a:extLst>
                    <a:ext uri="{A12FA001-AC4F-418D-AE19-62706E023703}">
                      <ahyp:hlinkClr xmlns:ahyp="http://schemas.microsoft.com/office/drawing/2018/hyperlinkcolor" val="tx"/>
                    </a:ext>
                  </a:extLst>
                </a:hlinkClick>
              </a:rPr>
              <a:t>Java</a:t>
            </a:r>
            <a:r>
              <a:rPr lang="en-CA" dirty="0">
                <a:solidFill>
                  <a:schemeClr val="bg1"/>
                </a:solidFill>
              </a:rPr>
              <a:t> projects. Also can be used to build and manage projects written in </a:t>
            </a:r>
            <a:r>
              <a:rPr lang="en-CA" dirty="0">
                <a:solidFill>
                  <a:schemeClr val="bg1"/>
                </a:solidFill>
                <a:hlinkClick r:id="rId9" tooltip="C Sharp (programming language)">
                  <a:extLst>
                    <a:ext uri="{A12FA001-AC4F-418D-AE19-62706E023703}">
                      <ahyp:hlinkClr xmlns:ahyp="http://schemas.microsoft.com/office/drawing/2018/hyperlinkcolor" val="tx"/>
                    </a:ext>
                  </a:extLst>
                </a:hlinkClick>
              </a:rPr>
              <a:t>C#</a:t>
            </a:r>
            <a:r>
              <a:rPr lang="en-CA" dirty="0">
                <a:solidFill>
                  <a:schemeClr val="bg1"/>
                </a:solidFill>
              </a:rPr>
              <a:t>, </a:t>
            </a:r>
            <a:r>
              <a:rPr lang="en-CA" dirty="0">
                <a:solidFill>
                  <a:schemeClr val="bg1"/>
                </a:solidFill>
                <a:hlinkClick r:id="rId10" tooltip="Ruby (programming language)">
                  <a:extLst>
                    <a:ext uri="{A12FA001-AC4F-418D-AE19-62706E023703}">
                      <ahyp:hlinkClr xmlns:ahyp="http://schemas.microsoft.com/office/drawing/2018/hyperlinkcolor" val="tx"/>
                    </a:ext>
                  </a:extLst>
                </a:hlinkClick>
              </a:rPr>
              <a:t>Ruby</a:t>
            </a:r>
            <a:r>
              <a:rPr lang="en-CA" dirty="0">
                <a:solidFill>
                  <a:schemeClr val="bg1"/>
                </a:solidFill>
              </a:rPr>
              <a:t>, </a:t>
            </a:r>
            <a:r>
              <a:rPr lang="en-CA" dirty="0">
                <a:solidFill>
                  <a:schemeClr val="bg1"/>
                </a:solidFill>
                <a:hlinkClick r:id="rId11" tooltip="Scala (programming language)">
                  <a:extLst>
                    <a:ext uri="{A12FA001-AC4F-418D-AE19-62706E023703}">
                      <ahyp:hlinkClr xmlns:ahyp="http://schemas.microsoft.com/office/drawing/2018/hyperlinkcolor" val="tx"/>
                    </a:ext>
                  </a:extLst>
                </a:hlinkClick>
              </a:rPr>
              <a:t>Scala</a:t>
            </a:r>
            <a:r>
              <a:rPr lang="en-CA" dirty="0">
                <a:solidFill>
                  <a:schemeClr val="bg1"/>
                </a:solidFill>
              </a:rPr>
              <a:t>, and other languages. </a:t>
            </a:r>
          </a:p>
          <a:p>
            <a:pPr>
              <a:lnSpc>
                <a:spcPct val="150000"/>
              </a:lnSpc>
            </a:pPr>
            <a:r>
              <a:rPr lang="en-CA" dirty="0">
                <a:solidFill>
                  <a:schemeClr val="bg1"/>
                </a:solidFill>
              </a:rPr>
              <a:t>Maven’s primary goal is to allow a developer to comprehend the complete state of a development effort in the shortest period of time. </a:t>
            </a:r>
          </a:p>
        </p:txBody>
      </p:sp>
    </p:spTree>
    <p:extLst>
      <p:ext uri="{BB962C8B-B14F-4D97-AF65-F5344CB8AC3E}">
        <p14:creationId xmlns:p14="http://schemas.microsoft.com/office/powerpoint/2010/main" val="1132697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31EC128-567F-4B84-91B7-C95FF435D83E}"/>
              </a:ext>
            </a:extLst>
          </p:cNvPr>
          <p:cNvSpPr>
            <a:spLocks noGrp="1"/>
          </p:cNvSpPr>
          <p:nvPr>
            <p:ph type="title"/>
          </p:nvPr>
        </p:nvSpPr>
        <p:spPr>
          <a:xfrm>
            <a:off x="639258" y="365760"/>
            <a:ext cx="10315253" cy="1325563"/>
          </a:xfrm>
        </p:spPr>
        <p:txBody>
          <a:bodyPr>
            <a:normAutofit/>
          </a:bodyPr>
          <a:lstStyle/>
          <a:p>
            <a:r>
              <a:rPr lang="en-CA" dirty="0"/>
              <a:t>Time for Testing!</a:t>
            </a:r>
          </a:p>
        </p:txBody>
      </p:sp>
      <p:sp>
        <p:nvSpPr>
          <p:cNvPr id="5" name="Content Placeholder 4">
            <a:extLst>
              <a:ext uri="{FF2B5EF4-FFF2-40B4-BE49-F238E27FC236}">
                <a16:creationId xmlns:a16="http://schemas.microsoft.com/office/drawing/2014/main" id="{E56DC351-0623-4E71-A3D3-0F6736F2886D}"/>
              </a:ext>
            </a:extLst>
          </p:cNvPr>
          <p:cNvSpPr>
            <a:spLocks noGrp="1"/>
          </p:cNvSpPr>
          <p:nvPr>
            <p:ph idx="1"/>
          </p:nvPr>
        </p:nvSpPr>
        <p:spPr>
          <a:xfrm>
            <a:off x="544532" y="2315091"/>
            <a:ext cx="10003726" cy="3161485"/>
          </a:xfrm>
        </p:spPr>
        <p:txBody>
          <a:bodyPr>
            <a:normAutofit/>
          </a:bodyPr>
          <a:lstStyle/>
          <a:p>
            <a:pPr marL="0" indent="0">
              <a:buNone/>
            </a:pPr>
            <a:r>
              <a:rPr lang="en-CA" sz="2800" dirty="0"/>
              <a:t>Get the invitation link</a:t>
            </a:r>
          </a:p>
          <a:p>
            <a:pPr marL="0" indent="0">
              <a:buNone/>
            </a:pPr>
            <a:r>
              <a:rPr lang="en-CA" sz="3000" dirty="0">
                <a:solidFill>
                  <a:srgbClr val="F3CD60"/>
                </a:solidFill>
              </a:rPr>
              <a:t>Students:</a:t>
            </a:r>
            <a:r>
              <a:rPr lang="en-CA" sz="3000" dirty="0"/>
              <a:t> Please check </a:t>
            </a:r>
            <a:r>
              <a:rPr lang="en-CA" sz="3000" b="1" dirty="0">
                <a:solidFill>
                  <a:srgbClr val="9900FF"/>
                </a:solidFill>
              </a:rPr>
              <a:t>Discord</a:t>
            </a:r>
            <a:r>
              <a:rPr lang="en-CA" sz="3000" dirty="0"/>
              <a:t> seniors chat</a:t>
            </a:r>
          </a:p>
          <a:p>
            <a:pPr marL="0" indent="0">
              <a:buNone/>
            </a:pPr>
            <a:r>
              <a:rPr lang="en-CA" sz="3000" dirty="0">
                <a:solidFill>
                  <a:srgbClr val="F3CD60"/>
                </a:solidFill>
              </a:rPr>
              <a:t>Instructor:</a:t>
            </a:r>
            <a:r>
              <a:rPr lang="en-CA" sz="3000" dirty="0"/>
              <a:t> Please check email</a:t>
            </a:r>
          </a:p>
          <a:p>
            <a:pPr marL="0" indent="0">
              <a:buNone/>
            </a:pPr>
            <a:endParaRPr lang="en-CA" sz="3000" dirty="0"/>
          </a:p>
          <a:p>
            <a:pPr marL="0" indent="0">
              <a:buNone/>
            </a:pPr>
            <a:r>
              <a:rPr lang="en-CA" sz="3000" dirty="0"/>
              <a:t>or type in the browser the link below</a:t>
            </a:r>
          </a:p>
          <a:p>
            <a:pPr marL="0" indent="0">
              <a:buNone/>
            </a:pPr>
            <a:endParaRPr lang="en-CA" sz="4400" dirty="0">
              <a:solidFill>
                <a:srgbClr val="6FCBB1"/>
              </a:solidFill>
            </a:endParaRPr>
          </a:p>
          <a:p>
            <a:pPr marL="0" indent="0">
              <a:buNone/>
            </a:pPr>
            <a:endParaRPr lang="en-CA" sz="4400" dirty="0">
              <a:solidFill>
                <a:srgbClr val="6FCBB1"/>
              </a:solidFill>
            </a:endParaRPr>
          </a:p>
          <a:p>
            <a:pPr marL="0" indent="0">
              <a:buNone/>
            </a:pPr>
            <a:endParaRPr lang="en-CA" sz="4400" dirty="0">
              <a:solidFill>
                <a:srgbClr val="6FCBB1"/>
              </a:solidFill>
            </a:endParaRPr>
          </a:p>
        </p:txBody>
      </p:sp>
      <p:sp>
        <p:nvSpPr>
          <p:cNvPr id="12" name="Rectangle 11">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Content Placeholder 11">
            <a:extLst>
              <a:ext uri="{FF2B5EF4-FFF2-40B4-BE49-F238E27FC236}">
                <a16:creationId xmlns:a16="http://schemas.microsoft.com/office/drawing/2014/main" id="{4C3C9780-3DAB-45BC-8B2C-DD3C15EE00B3}"/>
              </a:ext>
            </a:extLst>
          </p:cNvPr>
          <p:cNvPicPr>
            <a:picLocks noChangeAspect="1"/>
          </p:cNvPicPr>
          <p:nvPr/>
        </p:nvPicPr>
        <p:blipFill>
          <a:blip r:embed="rId3"/>
          <a:stretch>
            <a:fillRect/>
          </a:stretch>
        </p:blipFill>
        <p:spPr>
          <a:xfrm>
            <a:off x="11277600" y="5812972"/>
            <a:ext cx="914400" cy="979715"/>
          </a:xfrm>
          <a:prstGeom prst="rect">
            <a:avLst/>
          </a:prstGeom>
        </p:spPr>
      </p:pic>
      <p:sp>
        <p:nvSpPr>
          <p:cNvPr id="2" name="TextBox 1">
            <a:extLst>
              <a:ext uri="{FF2B5EF4-FFF2-40B4-BE49-F238E27FC236}">
                <a16:creationId xmlns:a16="http://schemas.microsoft.com/office/drawing/2014/main" id="{E2E20D3F-AD1F-410A-888B-E94F2AFFA79D}"/>
              </a:ext>
            </a:extLst>
          </p:cNvPr>
          <p:cNvSpPr txBox="1"/>
          <p:nvPr/>
        </p:nvSpPr>
        <p:spPr>
          <a:xfrm>
            <a:off x="544531" y="5476577"/>
            <a:ext cx="10315254" cy="1015663"/>
          </a:xfrm>
          <a:prstGeom prst="rect">
            <a:avLst/>
          </a:prstGeom>
          <a:noFill/>
        </p:spPr>
        <p:txBody>
          <a:bodyPr wrap="square" rtlCol="0">
            <a:spAutoFit/>
          </a:bodyPr>
          <a:lstStyle/>
          <a:p>
            <a:r>
              <a:rPr lang="en-CA" sz="6000" dirty="0">
                <a:solidFill>
                  <a:srgbClr val="6FCBB1"/>
                </a:solidFill>
              </a:rPr>
              <a:t>https://discord.gg/mR4Gkkd</a:t>
            </a:r>
          </a:p>
        </p:txBody>
      </p:sp>
    </p:spTree>
    <p:extLst>
      <p:ext uri="{BB962C8B-B14F-4D97-AF65-F5344CB8AC3E}">
        <p14:creationId xmlns:p14="http://schemas.microsoft.com/office/powerpoint/2010/main" val="31899713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89683EB-D202-4B4D-B1BD-8BA6965FB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nature, valley&#10;&#10;Description automatically generated">
            <a:extLst>
              <a:ext uri="{FF2B5EF4-FFF2-40B4-BE49-F238E27FC236}">
                <a16:creationId xmlns:a16="http://schemas.microsoft.com/office/drawing/2014/main" id="{2C769F64-A62F-4309-A2BC-03794B36F87A}"/>
              </a:ext>
            </a:extLst>
          </p:cNvPr>
          <p:cNvPicPr>
            <a:picLocks noChangeAspect="1"/>
          </p:cNvPicPr>
          <p:nvPr/>
        </p:nvPicPr>
        <p:blipFill rotWithShape="1">
          <a:blip r:embed="rId3">
            <a:alphaModFix amt="35000"/>
            <a:extLst/>
          </a:blip>
          <a:srcRect l="19984" r="5916"/>
          <a:stretch/>
        </p:blipFill>
        <p:spPr>
          <a:xfrm>
            <a:off x="20" y="10"/>
            <a:ext cx="11292820" cy="6857990"/>
          </a:xfrm>
          <a:prstGeom prst="rect">
            <a:avLst/>
          </a:prstGeom>
        </p:spPr>
      </p:pic>
      <p:sp>
        <p:nvSpPr>
          <p:cNvPr id="4" name="Title 3">
            <a:extLst>
              <a:ext uri="{FF2B5EF4-FFF2-40B4-BE49-F238E27FC236}">
                <a16:creationId xmlns:a16="http://schemas.microsoft.com/office/drawing/2014/main" id="{931EC128-567F-4B84-91B7-C95FF435D83E}"/>
              </a:ext>
            </a:extLst>
          </p:cNvPr>
          <p:cNvSpPr>
            <a:spLocks noGrp="1"/>
          </p:cNvSpPr>
          <p:nvPr>
            <p:ph type="title"/>
          </p:nvPr>
        </p:nvSpPr>
        <p:spPr>
          <a:xfrm>
            <a:off x="1261872" y="278672"/>
            <a:ext cx="9692640" cy="2137954"/>
          </a:xfrm>
          <a:effectLst>
            <a:glow>
              <a:schemeClr val="accent1">
                <a:alpha val="40000"/>
              </a:schemeClr>
            </a:glow>
            <a:outerShdw blurRad="38100" dist="50800" dir="5400000" algn="ctr" rotWithShape="0">
              <a:srgbClr val="000000">
                <a:alpha val="90000"/>
              </a:srgbClr>
            </a:outerShdw>
            <a:reflection endPos="0" dist="50800" dir="5400000" sy="-100000" algn="bl" rotWithShape="0"/>
          </a:effectLst>
        </p:spPr>
        <p:txBody>
          <a:bodyPr>
            <a:normAutofit/>
          </a:bodyPr>
          <a:lstStyle/>
          <a:p>
            <a:r>
              <a:rPr lang="en-CA" dirty="0">
                <a:solidFill>
                  <a:srgbClr val="F3CD60"/>
                </a:solidFill>
              </a:rPr>
              <a:t>WARNING!</a:t>
            </a:r>
            <a:br>
              <a:rPr lang="en-CA" b="1" dirty="0">
                <a:solidFill>
                  <a:schemeClr val="bg1"/>
                </a:solidFill>
              </a:rPr>
            </a:br>
            <a:br>
              <a:rPr lang="en-CA" b="1" dirty="0">
                <a:solidFill>
                  <a:schemeClr val="bg1"/>
                </a:solidFill>
              </a:rPr>
            </a:br>
            <a:r>
              <a:rPr lang="en-CA" b="1" dirty="0">
                <a:solidFill>
                  <a:srgbClr val="FF0000"/>
                </a:solidFill>
              </a:rPr>
              <a:t>HELL MODE</a:t>
            </a:r>
          </a:p>
        </p:txBody>
      </p:sp>
      <p:sp>
        <p:nvSpPr>
          <p:cNvPr id="5" name="Content Placeholder 4">
            <a:extLst>
              <a:ext uri="{FF2B5EF4-FFF2-40B4-BE49-F238E27FC236}">
                <a16:creationId xmlns:a16="http://schemas.microsoft.com/office/drawing/2014/main" id="{E56DC351-0623-4E71-A3D3-0F6736F2886D}"/>
              </a:ext>
            </a:extLst>
          </p:cNvPr>
          <p:cNvSpPr>
            <a:spLocks noGrp="1"/>
          </p:cNvSpPr>
          <p:nvPr>
            <p:ph idx="1"/>
          </p:nvPr>
        </p:nvSpPr>
        <p:spPr>
          <a:xfrm>
            <a:off x="1261872" y="2852032"/>
            <a:ext cx="8306671" cy="2774484"/>
          </a:xfrm>
          <a:solidFill>
            <a:schemeClr val="tx1">
              <a:alpha val="11000"/>
            </a:schemeClr>
          </a:solidFill>
        </p:spPr>
        <p:txBody>
          <a:bodyPr>
            <a:normAutofit/>
          </a:bodyPr>
          <a:lstStyle/>
          <a:p>
            <a:pPr marL="0" indent="0">
              <a:buNone/>
            </a:pPr>
            <a:r>
              <a:rPr lang="en-CA" dirty="0">
                <a:solidFill>
                  <a:schemeClr val="bg1"/>
                </a:solidFill>
              </a:rPr>
              <a:t>When the </a:t>
            </a:r>
            <a:r>
              <a:rPr lang="en-CA" b="1" dirty="0">
                <a:solidFill>
                  <a:schemeClr val="bg1"/>
                </a:solidFill>
              </a:rPr>
              <a:t>Hell Mode </a:t>
            </a:r>
            <a:r>
              <a:rPr lang="en-CA" dirty="0">
                <a:solidFill>
                  <a:schemeClr val="bg1"/>
                </a:solidFill>
              </a:rPr>
              <a:t>is ON the user will be given a role according to their overall mood statistics.</a:t>
            </a:r>
          </a:p>
          <a:p>
            <a:pPr marL="0" indent="0">
              <a:buNone/>
            </a:pPr>
            <a:r>
              <a:rPr lang="en-CA" dirty="0">
                <a:solidFill>
                  <a:schemeClr val="bg1"/>
                </a:solidFill>
              </a:rPr>
              <a:t>Statistic applies after five recorded messages sent by the same user. Custom colors are applied for each role.</a:t>
            </a:r>
          </a:p>
          <a:p>
            <a:pPr marL="0" indent="0">
              <a:buNone/>
            </a:pPr>
            <a:r>
              <a:rPr lang="en-CA" b="1" dirty="0">
                <a:solidFill>
                  <a:schemeClr val="bg2">
                    <a:lumMod val="75000"/>
                  </a:schemeClr>
                </a:solidFill>
              </a:rPr>
              <a:t>Angels</a:t>
            </a:r>
            <a:r>
              <a:rPr lang="en-CA" dirty="0">
                <a:solidFill>
                  <a:schemeClr val="bg1"/>
                </a:solidFill>
              </a:rPr>
              <a:t> – personal statistics of 10 and more</a:t>
            </a:r>
          </a:p>
          <a:p>
            <a:pPr marL="0" indent="0">
              <a:buNone/>
            </a:pPr>
            <a:r>
              <a:rPr lang="en-CA" b="1" dirty="0">
                <a:solidFill>
                  <a:schemeClr val="bg1">
                    <a:lumMod val="85000"/>
                  </a:schemeClr>
                </a:solidFill>
              </a:rPr>
              <a:t>Folks</a:t>
            </a:r>
            <a:r>
              <a:rPr lang="en-CA" dirty="0">
                <a:solidFill>
                  <a:schemeClr val="bg1"/>
                </a:solidFill>
              </a:rPr>
              <a:t> – personal statistics between -10 and 10</a:t>
            </a:r>
          </a:p>
          <a:p>
            <a:pPr marL="0" indent="0">
              <a:buNone/>
            </a:pPr>
            <a:r>
              <a:rPr lang="en-CA" b="1" dirty="0">
                <a:solidFill>
                  <a:srgbClr val="FF0000"/>
                </a:solidFill>
              </a:rPr>
              <a:t>Devils</a:t>
            </a:r>
            <a:r>
              <a:rPr lang="en-CA" dirty="0">
                <a:solidFill>
                  <a:schemeClr val="bg1"/>
                </a:solidFill>
              </a:rPr>
              <a:t> – personal statistics of -10 and below</a:t>
            </a:r>
          </a:p>
        </p:txBody>
      </p:sp>
      <p:pic>
        <p:nvPicPr>
          <p:cNvPr id="8" name="Content Placeholder 11">
            <a:extLst>
              <a:ext uri="{FF2B5EF4-FFF2-40B4-BE49-F238E27FC236}">
                <a16:creationId xmlns:a16="http://schemas.microsoft.com/office/drawing/2014/main" id="{4C3C9780-3DAB-45BC-8B2C-DD3C15EE00B3}"/>
              </a:ext>
            </a:extLst>
          </p:cNvPr>
          <p:cNvPicPr>
            <a:picLocks noChangeAspect="1"/>
          </p:cNvPicPr>
          <p:nvPr/>
        </p:nvPicPr>
        <p:blipFill>
          <a:blip r:embed="rId4"/>
          <a:stretch>
            <a:fillRect/>
          </a:stretch>
        </p:blipFill>
        <p:spPr>
          <a:xfrm>
            <a:off x="11277600" y="5812972"/>
            <a:ext cx="914400" cy="979715"/>
          </a:xfrm>
          <a:prstGeom prst="rect">
            <a:avLst/>
          </a:prstGeom>
        </p:spPr>
      </p:pic>
      <p:sp>
        <p:nvSpPr>
          <p:cNvPr id="6" name="TextBox 5">
            <a:extLst>
              <a:ext uri="{FF2B5EF4-FFF2-40B4-BE49-F238E27FC236}">
                <a16:creationId xmlns:a16="http://schemas.microsoft.com/office/drawing/2014/main" id="{33780052-10FD-466B-8292-4E1C1EC783E1}"/>
              </a:ext>
            </a:extLst>
          </p:cNvPr>
          <p:cNvSpPr txBox="1"/>
          <p:nvPr/>
        </p:nvSpPr>
        <p:spPr>
          <a:xfrm>
            <a:off x="1261872" y="6057592"/>
            <a:ext cx="8969829" cy="369332"/>
          </a:xfrm>
          <a:prstGeom prst="rect">
            <a:avLst/>
          </a:prstGeom>
          <a:noFill/>
        </p:spPr>
        <p:txBody>
          <a:bodyPr wrap="square" rtlCol="0">
            <a:spAutoFit/>
          </a:bodyPr>
          <a:lstStyle/>
          <a:p>
            <a:r>
              <a:rPr lang="en-CA" dirty="0">
                <a:solidFill>
                  <a:schemeClr val="bg1">
                    <a:lumMod val="95000"/>
                  </a:schemeClr>
                </a:solidFill>
              </a:rPr>
              <a:t>Devils chat restrictions: no emojis, no reactions, no sending files, no voice, no live.</a:t>
            </a:r>
          </a:p>
        </p:txBody>
      </p:sp>
    </p:spTree>
    <p:extLst>
      <p:ext uri="{BB962C8B-B14F-4D97-AF65-F5344CB8AC3E}">
        <p14:creationId xmlns:p14="http://schemas.microsoft.com/office/powerpoint/2010/main" val="19989918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31EC128-567F-4B84-91B7-C95FF435D83E}"/>
              </a:ext>
            </a:extLst>
          </p:cNvPr>
          <p:cNvSpPr>
            <a:spLocks noGrp="1"/>
          </p:cNvSpPr>
          <p:nvPr>
            <p:ph type="title"/>
          </p:nvPr>
        </p:nvSpPr>
        <p:spPr>
          <a:xfrm>
            <a:off x="925286" y="182881"/>
            <a:ext cx="5257800" cy="835977"/>
          </a:xfrm>
        </p:spPr>
        <p:txBody>
          <a:bodyPr>
            <a:normAutofit/>
          </a:bodyPr>
          <a:lstStyle/>
          <a:p>
            <a:r>
              <a:rPr lang="en-CA" dirty="0"/>
              <a:t>Chat commands</a:t>
            </a:r>
          </a:p>
        </p:txBody>
      </p:sp>
      <p:sp>
        <p:nvSpPr>
          <p:cNvPr id="5" name="Content Placeholder 4">
            <a:extLst>
              <a:ext uri="{FF2B5EF4-FFF2-40B4-BE49-F238E27FC236}">
                <a16:creationId xmlns:a16="http://schemas.microsoft.com/office/drawing/2014/main" id="{E56DC351-0623-4E71-A3D3-0F6736F2886D}"/>
              </a:ext>
            </a:extLst>
          </p:cNvPr>
          <p:cNvSpPr>
            <a:spLocks noGrp="1"/>
          </p:cNvSpPr>
          <p:nvPr>
            <p:ph idx="1"/>
          </p:nvPr>
        </p:nvSpPr>
        <p:spPr>
          <a:xfrm>
            <a:off x="925286" y="1626279"/>
            <a:ext cx="9873343" cy="4774520"/>
          </a:xfrm>
        </p:spPr>
        <p:txBody>
          <a:bodyPr>
            <a:normAutofit/>
          </a:bodyPr>
          <a:lstStyle/>
          <a:p>
            <a:pPr marL="0" indent="0">
              <a:buNone/>
            </a:pPr>
            <a:r>
              <a:rPr lang="en-CA" sz="2800" b="1" dirty="0">
                <a:solidFill>
                  <a:srgbClr val="F3CD60"/>
                </a:solidFill>
              </a:rPr>
              <a:t>~info </a:t>
            </a:r>
            <a:r>
              <a:rPr lang="en-CA" sz="2800" dirty="0"/>
              <a:t>– </a:t>
            </a:r>
            <a:r>
              <a:rPr lang="en-CA" sz="2800" dirty="0">
                <a:solidFill>
                  <a:schemeClr val="tx1">
                    <a:lumMod val="95000"/>
                  </a:schemeClr>
                </a:solidFill>
              </a:rPr>
              <a:t>general information about the bot</a:t>
            </a:r>
          </a:p>
          <a:p>
            <a:pPr marL="0" indent="0">
              <a:buNone/>
            </a:pPr>
            <a:r>
              <a:rPr lang="en-CA" sz="2800" b="1" dirty="0">
                <a:solidFill>
                  <a:srgbClr val="6FCBB1"/>
                </a:solidFill>
              </a:rPr>
              <a:t>~mood </a:t>
            </a:r>
            <a:r>
              <a:rPr lang="en-CA" sz="2800" dirty="0"/>
              <a:t>[message - one or more sentences] </a:t>
            </a:r>
            <a:r>
              <a:rPr lang="en-CA" sz="2800" dirty="0">
                <a:solidFill>
                  <a:schemeClr val="tx1">
                    <a:lumMod val="95000"/>
                  </a:schemeClr>
                </a:solidFill>
              </a:rPr>
              <a:t>–</a:t>
            </a:r>
            <a:r>
              <a:rPr lang="en-CA" sz="2800" dirty="0"/>
              <a:t> </a:t>
            </a:r>
            <a:r>
              <a:rPr lang="en-CA" sz="2800" dirty="0">
                <a:solidFill>
                  <a:schemeClr val="tx1">
                    <a:lumMod val="95000"/>
                  </a:schemeClr>
                </a:solidFill>
              </a:rPr>
              <a:t>NLP</a:t>
            </a:r>
          </a:p>
          <a:p>
            <a:pPr marL="0" indent="0">
              <a:buNone/>
            </a:pPr>
            <a:r>
              <a:rPr lang="en-CA" sz="2800" b="1" dirty="0">
                <a:solidFill>
                  <a:srgbClr val="F3CD60"/>
                </a:solidFill>
              </a:rPr>
              <a:t>~chat statistics </a:t>
            </a:r>
            <a:r>
              <a:rPr lang="en-CA" sz="2800" dirty="0"/>
              <a:t>– </a:t>
            </a:r>
            <a:r>
              <a:rPr lang="en-CA" sz="2800" dirty="0">
                <a:solidFill>
                  <a:schemeClr val="tx1">
                    <a:lumMod val="95000"/>
                  </a:schemeClr>
                </a:solidFill>
              </a:rPr>
              <a:t>overall chat mood</a:t>
            </a:r>
          </a:p>
          <a:p>
            <a:pPr marL="0" indent="0">
              <a:buNone/>
            </a:pPr>
            <a:r>
              <a:rPr lang="en-CA" sz="2800" b="1" dirty="0">
                <a:solidFill>
                  <a:srgbClr val="F3CD60"/>
                </a:solidFill>
              </a:rPr>
              <a:t>~my statistics </a:t>
            </a:r>
            <a:r>
              <a:rPr lang="en-CA" sz="2800" dirty="0">
                <a:solidFill>
                  <a:schemeClr val="tx1">
                    <a:lumMod val="95000"/>
                  </a:schemeClr>
                </a:solidFill>
              </a:rPr>
              <a:t>– personal mood statistics</a:t>
            </a:r>
          </a:p>
          <a:p>
            <a:pPr marL="0" indent="0">
              <a:buNone/>
            </a:pPr>
            <a:r>
              <a:rPr lang="en-CA" sz="2800" b="1" dirty="0">
                <a:solidFill>
                  <a:srgbClr val="F3CD60"/>
                </a:solidFill>
              </a:rPr>
              <a:t>~UpdateActivity</a:t>
            </a:r>
            <a:r>
              <a:rPr lang="en-CA" sz="2800" b="1" dirty="0">
                <a:solidFill>
                  <a:srgbClr val="FDCF6C"/>
                </a:solidFill>
              </a:rPr>
              <a:t> </a:t>
            </a:r>
            <a:r>
              <a:rPr lang="en-CA" sz="2800" dirty="0">
                <a:solidFill>
                  <a:schemeClr val="tx1">
                    <a:lumMod val="95000"/>
                  </a:schemeClr>
                </a:solidFill>
              </a:rPr>
              <a:t>– updates watching activity from </a:t>
            </a:r>
            <a:r>
              <a:rPr lang="en-CA" sz="2800" dirty="0" err="1">
                <a:solidFill>
                  <a:schemeClr val="tx1">
                    <a:lumMod val="95000"/>
                  </a:schemeClr>
                </a:solidFill>
              </a:rPr>
              <a:t>db</a:t>
            </a:r>
            <a:r>
              <a:rPr lang="en-CA" sz="2800" dirty="0">
                <a:solidFill>
                  <a:schemeClr val="tx1">
                    <a:lumMod val="95000"/>
                  </a:schemeClr>
                </a:solidFill>
              </a:rPr>
              <a:t> </a:t>
            </a:r>
            <a:endParaRPr lang="en-CA" sz="2800" b="1" dirty="0">
              <a:solidFill>
                <a:schemeClr val="tx1">
                  <a:lumMod val="95000"/>
                </a:schemeClr>
              </a:solidFill>
            </a:endParaRPr>
          </a:p>
          <a:p>
            <a:pPr marL="0" indent="0">
              <a:buNone/>
            </a:pPr>
            <a:r>
              <a:rPr lang="en-CA" sz="2800" b="1" dirty="0">
                <a:solidFill>
                  <a:srgbClr val="F20000"/>
                </a:solidFill>
              </a:rPr>
              <a:t>~HellMode? </a:t>
            </a:r>
            <a:r>
              <a:rPr lang="en-CA" sz="2800" dirty="0">
                <a:solidFill>
                  <a:schemeClr val="tx1">
                    <a:lumMod val="95000"/>
                  </a:schemeClr>
                </a:solidFill>
              </a:rPr>
              <a:t>– shows current Hell Mode state </a:t>
            </a:r>
            <a:endParaRPr lang="en-CA" sz="2800" b="1" dirty="0">
              <a:solidFill>
                <a:schemeClr val="tx1">
                  <a:lumMod val="95000"/>
                </a:schemeClr>
              </a:solidFill>
            </a:endParaRPr>
          </a:p>
          <a:p>
            <a:pPr marL="0" indent="0">
              <a:buNone/>
            </a:pPr>
            <a:r>
              <a:rPr lang="en-CA" sz="2800" dirty="0">
                <a:solidFill>
                  <a:schemeClr val="tx1">
                    <a:lumMod val="95000"/>
                  </a:schemeClr>
                </a:solidFill>
              </a:rPr>
              <a:t>~HellMode [on/off] – turn on/off Hell Mode (admin only)</a:t>
            </a:r>
          </a:p>
        </p:txBody>
      </p:sp>
      <p:sp>
        <p:nvSpPr>
          <p:cNvPr id="12" name="Rectangle 11">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Content Placeholder 11">
            <a:extLst>
              <a:ext uri="{FF2B5EF4-FFF2-40B4-BE49-F238E27FC236}">
                <a16:creationId xmlns:a16="http://schemas.microsoft.com/office/drawing/2014/main" id="{4C3C9780-3DAB-45BC-8B2C-DD3C15EE00B3}"/>
              </a:ext>
            </a:extLst>
          </p:cNvPr>
          <p:cNvPicPr>
            <a:picLocks noChangeAspect="1"/>
          </p:cNvPicPr>
          <p:nvPr/>
        </p:nvPicPr>
        <p:blipFill>
          <a:blip r:embed="rId3"/>
          <a:stretch>
            <a:fillRect/>
          </a:stretch>
        </p:blipFill>
        <p:spPr>
          <a:xfrm>
            <a:off x="11277600" y="5812972"/>
            <a:ext cx="914400" cy="979715"/>
          </a:xfrm>
          <a:prstGeom prst="rect">
            <a:avLst/>
          </a:prstGeom>
        </p:spPr>
      </p:pic>
    </p:spTree>
    <p:extLst>
      <p:ext uri="{BB962C8B-B14F-4D97-AF65-F5344CB8AC3E}">
        <p14:creationId xmlns:p14="http://schemas.microsoft.com/office/powerpoint/2010/main" val="22586781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75000"/>
              <a:lumOff val="25000"/>
            </a:schemeClr>
          </a:fgClr>
          <a:bgClr>
            <a:schemeClr val="tx2">
              <a:lumMod val="25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19F3E-5EEF-433D-B267-9BF4820D159C}"/>
              </a:ext>
            </a:extLst>
          </p:cNvPr>
          <p:cNvSpPr>
            <a:spLocks noGrp="1"/>
          </p:cNvSpPr>
          <p:nvPr>
            <p:ph type="ctrTitle"/>
          </p:nvPr>
        </p:nvSpPr>
        <p:spPr>
          <a:xfrm>
            <a:off x="1670701" y="820598"/>
            <a:ext cx="5418465" cy="2980841"/>
          </a:xfrm>
        </p:spPr>
        <p:txBody>
          <a:bodyPr>
            <a:normAutofit/>
          </a:bodyPr>
          <a:lstStyle/>
          <a:p>
            <a:r>
              <a:rPr lang="en-CA" sz="16600" dirty="0"/>
              <a:t>Q&amp;A</a:t>
            </a:r>
          </a:p>
        </p:txBody>
      </p:sp>
      <p:sp>
        <p:nvSpPr>
          <p:cNvPr id="3" name="Subtitle 2">
            <a:extLst>
              <a:ext uri="{FF2B5EF4-FFF2-40B4-BE49-F238E27FC236}">
                <a16:creationId xmlns:a16="http://schemas.microsoft.com/office/drawing/2014/main" id="{60899386-E076-49FC-B891-D8684CB51315}"/>
              </a:ext>
            </a:extLst>
          </p:cNvPr>
          <p:cNvSpPr>
            <a:spLocks noGrp="1"/>
          </p:cNvSpPr>
          <p:nvPr>
            <p:ph type="subTitle" idx="1"/>
          </p:nvPr>
        </p:nvSpPr>
        <p:spPr>
          <a:xfrm>
            <a:off x="3625747" y="3588250"/>
            <a:ext cx="3825971" cy="1158409"/>
          </a:xfrm>
        </p:spPr>
        <p:txBody>
          <a:bodyPr>
            <a:normAutofit/>
          </a:bodyPr>
          <a:lstStyle/>
          <a:p>
            <a:r>
              <a:rPr lang="en-CA" sz="4800" dirty="0"/>
              <a:t>SECTION</a:t>
            </a:r>
            <a:endParaRPr lang="en-CA" sz="5400" dirty="0"/>
          </a:p>
        </p:txBody>
      </p:sp>
      <p:pic>
        <p:nvPicPr>
          <p:cNvPr id="5" name="Picture 4">
            <a:extLst>
              <a:ext uri="{FF2B5EF4-FFF2-40B4-BE49-F238E27FC236}">
                <a16:creationId xmlns:a16="http://schemas.microsoft.com/office/drawing/2014/main" id="{632FE03C-A54F-4F30-AFC3-46379642D864}"/>
              </a:ext>
            </a:extLst>
          </p:cNvPr>
          <p:cNvPicPr>
            <a:picLocks noChangeAspect="1"/>
          </p:cNvPicPr>
          <p:nvPr/>
        </p:nvPicPr>
        <p:blipFill>
          <a:blip r:embed="rId2"/>
          <a:stretch>
            <a:fillRect/>
          </a:stretch>
        </p:blipFill>
        <p:spPr>
          <a:xfrm>
            <a:off x="7464951" y="1244734"/>
            <a:ext cx="4077295" cy="4368531"/>
          </a:xfrm>
          <a:prstGeom prst="rect">
            <a:avLst/>
          </a:prstGeom>
        </p:spPr>
      </p:pic>
    </p:spTree>
    <p:extLst>
      <p:ext uri="{BB962C8B-B14F-4D97-AF65-F5344CB8AC3E}">
        <p14:creationId xmlns:p14="http://schemas.microsoft.com/office/powerpoint/2010/main" val="1587363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75000"/>
              <a:lumOff val="25000"/>
            </a:schemeClr>
          </a:fgClr>
          <a:bgClr>
            <a:schemeClr val="tx2">
              <a:lumMod val="25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19F3E-5EEF-433D-B267-9BF4820D159C}"/>
              </a:ext>
            </a:extLst>
          </p:cNvPr>
          <p:cNvSpPr>
            <a:spLocks noGrp="1"/>
          </p:cNvSpPr>
          <p:nvPr>
            <p:ph type="ctrTitle"/>
          </p:nvPr>
        </p:nvSpPr>
        <p:spPr>
          <a:xfrm>
            <a:off x="1243173" y="758952"/>
            <a:ext cx="5856270" cy="4041648"/>
          </a:xfrm>
        </p:spPr>
        <p:txBody>
          <a:bodyPr>
            <a:normAutofit/>
          </a:bodyPr>
          <a:lstStyle/>
          <a:p>
            <a:r>
              <a:rPr lang="en-CA" sz="6600" dirty="0"/>
              <a:t>THANK YOU!</a:t>
            </a:r>
          </a:p>
        </p:txBody>
      </p:sp>
      <p:sp>
        <p:nvSpPr>
          <p:cNvPr id="3" name="Subtitle 2">
            <a:extLst>
              <a:ext uri="{FF2B5EF4-FFF2-40B4-BE49-F238E27FC236}">
                <a16:creationId xmlns:a16="http://schemas.microsoft.com/office/drawing/2014/main" id="{60899386-E076-49FC-B891-D8684CB51315}"/>
              </a:ext>
            </a:extLst>
          </p:cNvPr>
          <p:cNvSpPr>
            <a:spLocks noGrp="1"/>
          </p:cNvSpPr>
          <p:nvPr>
            <p:ph type="subTitle" idx="1"/>
          </p:nvPr>
        </p:nvSpPr>
        <p:spPr>
          <a:xfrm>
            <a:off x="1243173" y="4800600"/>
            <a:ext cx="4955192" cy="810151"/>
          </a:xfrm>
        </p:spPr>
        <p:txBody>
          <a:bodyPr>
            <a:normAutofit/>
          </a:bodyPr>
          <a:lstStyle/>
          <a:p>
            <a:r>
              <a:rPr lang="en-CA" sz="2000" dirty="0"/>
              <a:t>Erica Moisei &amp; Moody Bot</a:t>
            </a:r>
          </a:p>
        </p:txBody>
      </p:sp>
      <p:pic>
        <p:nvPicPr>
          <p:cNvPr id="5" name="Picture 4">
            <a:extLst>
              <a:ext uri="{FF2B5EF4-FFF2-40B4-BE49-F238E27FC236}">
                <a16:creationId xmlns:a16="http://schemas.microsoft.com/office/drawing/2014/main" id="{632FE03C-A54F-4F30-AFC3-46379642D864}"/>
              </a:ext>
            </a:extLst>
          </p:cNvPr>
          <p:cNvPicPr>
            <a:picLocks noChangeAspect="1"/>
          </p:cNvPicPr>
          <p:nvPr/>
        </p:nvPicPr>
        <p:blipFill>
          <a:blip r:embed="rId2"/>
          <a:stretch>
            <a:fillRect/>
          </a:stretch>
        </p:blipFill>
        <p:spPr>
          <a:xfrm>
            <a:off x="7464950" y="1242219"/>
            <a:ext cx="4077295" cy="4368531"/>
          </a:xfrm>
          <a:prstGeom prst="rect">
            <a:avLst/>
          </a:prstGeom>
        </p:spPr>
      </p:pic>
    </p:spTree>
    <p:extLst>
      <p:ext uri="{BB962C8B-B14F-4D97-AF65-F5344CB8AC3E}">
        <p14:creationId xmlns:p14="http://schemas.microsoft.com/office/powerpoint/2010/main" val="18066078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BEFDA8CB-76EF-46C3-927A-31906F38E5D8}"/>
              </a:ext>
            </a:extLst>
          </p:cNvPr>
          <p:cNvSpPr>
            <a:spLocks noGrp="1"/>
          </p:cNvSpPr>
          <p:nvPr>
            <p:ph type="title"/>
          </p:nvPr>
        </p:nvSpPr>
        <p:spPr>
          <a:xfrm>
            <a:off x="483256" y="370610"/>
            <a:ext cx="5106785" cy="2194953"/>
          </a:xfrm>
        </p:spPr>
        <p:txBody>
          <a:bodyPr>
            <a:normAutofit fontScale="90000"/>
          </a:bodyPr>
          <a:lstStyle/>
          <a:p>
            <a:pPr>
              <a:lnSpc>
                <a:spcPct val="200000"/>
              </a:lnSpc>
            </a:pPr>
            <a:r>
              <a:rPr lang="en-CA" b="1" dirty="0">
                <a:solidFill>
                  <a:srgbClr val="6FCBB1"/>
                </a:solidFill>
              </a:rPr>
              <a:t>Moody Bot  </a:t>
            </a:r>
            <a:br>
              <a:rPr lang="en-CA" dirty="0"/>
            </a:br>
            <a:r>
              <a:rPr lang="en-CA" dirty="0"/>
              <a:t>		    Chat Bot</a:t>
            </a:r>
          </a:p>
        </p:txBody>
      </p:sp>
      <p:sp>
        <p:nvSpPr>
          <p:cNvPr id="17" name="Rectangle 16">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descr="A picture containing sky, snow&#10;&#10;Description automatically generated">
            <a:extLst>
              <a:ext uri="{FF2B5EF4-FFF2-40B4-BE49-F238E27FC236}">
                <a16:creationId xmlns:a16="http://schemas.microsoft.com/office/drawing/2014/main" id="{61C6504D-AFD0-40E1-8BD8-69572DA9B924}"/>
              </a:ext>
            </a:extLst>
          </p:cNvPr>
          <p:cNvPicPr>
            <a:picLocks noChangeAspect="1"/>
          </p:cNvPicPr>
          <p:nvPr/>
        </p:nvPicPr>
        <p:blipFill>
          <a:blip r:embed="rId3">
            <a:alphaModFix/>
          </a:blip>
          <a:stretch>
            <a:fillRect/>
          </a:stretch>
        </p:blipFill>
        <p:spPr>
          <a:xfrm>
            <a:off x="483256" y="1614622"/>
            <a:ext cx="2328193" cy="931277"/>
          </a:xfrm>
          <a:prstGeom prst="rect">
            <a:avLst/>
          </a:prstGeom>
          <a:ln>
            <a:noFill/>
          </a:ln>
          <a:effectLst>
            <a:outerShdw blurRad="190500" algn="tl" rotWithShape="0">
              <a:srgbClr val="000000">
                <a:alpha val="70000"/>
              </a:srgbClr>
            </a:outerShdw>
          </a:effectLst>
        </p:spPr>
      </p:pic>
      <p:pic>
        <p:nvPicPr>
          <p:cNvPr id="12" name="Content Placeholder 11">
            <a:extLst>
              <a:ext uri="{FF2B5EF4-FFF2-40B4-BE49-F238E27FC236}">
                <a16:creationId xmlns:a16="http://schemas.microsoft.com/office/drawing/2014/main" id="{616589D3-0FDF-4377-9CE3-5CDADCC29099}"/>
              </a:ext>
            </a:extLst>
          </p:cNvPr>
          <p:cNvPicPr>
            <a:picLocks noGrp="1" noChangeAspect="1"/>
          </p:cNvPicPr>
          <p:nvPr>
            <p:ph idx="1"/>
          </p:nvPr>
        </p:nvPicPr>
        <p:blipFill>
          <a:blip r:embed="rId4"/>
          <a:stretch>
            <a:fillRect/>
          </a:stretch>
        </p:blipFill>
        <p:spPr>
          <a:xfrm>
            <a:off x="11277600" y="5812972"/>
            <a:ext cx="914400" cy="979715"/>
          </a:xfrm>
        </p:spPr>
      </p:pic>
      <p:pic>
        <p:nvPicPr>
          <p:cNvPr id="16" name="Picture 15">
            <a:extLst>
              <a:ext uri="{FF2B5EF4-FFF2-40B4-BE49-F238E27FC236}">
                <a16:creationId xmlns:a16="http://schemas.microsoft.com/office/drawing/2014/main" id="{700D7D7B-08A2-40C1-9F66-2055B2935483}"/>
              </a:ext>
            </a:extLst>
          </p:cNvPr>
          <p:cNvPicPr>
            <a:picLocks noChangeAspect="1"/>
          </p:cNvPicPr>
          <p:nvPr/>
        </p:nvPicPr>
        <p:blipFill>
          <a:blip r:embed="rId5"/>
          <a:stretch>
            <a:fillRect/>
          </a:stretch>
        </p:blipFill>
        <p:spPr>
          <a:xfrm>
            <a:off x="5730684" y="167419"/>
            <a:ext cx="5430093" cy="6523163"/>
          </a:xfrm>
          <a:prstGeom prst="rect">
            <a:avLst/>
          </a:prstGeom>
          <a:ln w="88900" cap="sq" cmpd="thickThin">
            <a:solidFill>
              <a:srgbClr val="000000"/>
            </a:solidFill>
            <a:prstDash val="solid"/>
            <a:miter lim="800000"/>
          </a:ln>
          <a:effectLst>
            <a:innerShdw blurRad="76200">
              <a:srgbClr val="000000"/>
            </a:innerShdw>
          </a:effectLst>
        </p:spPr>
      </p:pic>
      <p:sp>
        <p:nvSpPr>
          <p:cNvPr id="18" name="TextBox 17">
            <a:extLst>
              <a:ext uri="{FF2B5EF4-FFF2-40B4-BE49-F238E27FC236}">
                <a16:creationId xmlns:a16="http://schemas.microsoft.com/office/drawing/2014/main" id="{843C51BC-EE7D-424D-83AD-92AB1BDB990D}"/>
              </a:ext>
            </a:extLst>
          </p:cNvPr>
          <p:cNvSpPr txBox="1"/>
          <p:nvPr/>
        </p:nvSpPr>
        <p:spPr>
          <a:xfrm>
            <a:off x="483256" y="3054160"/>
            <a:ext cx="4764171" cy="3170099"/>
          </a:xfrm>
          <a:prstGeom prst="rect">
            <a:avLst/>
          </a:prstGeom>
          <a:noFill/>
        </p:spPr>
        <p:txBody>
          <a:bodyPr wrap="square" rtlCol="0">
            <a:spAutoFit/>
          </a:bodyPr>
          <a:lstStyle/>
          <a:p>
            <a:r>
              <a:rPr lang="en-CA" sz="2000" dirty="0"/>
              <a:t>Discord has many libraries that help to develop chat bots and other custom features. </a:t>
            </a:r>
          </a:p>
          <a:p>
            <a:endParaRPr lang="en-CA" sz="2000" dirty="0"/>
          </a:p>
          <a:p>
            <a:r>
              <a:rPr lang="en-CA" sz="2000" dirty="0"/>
              <a:t>For this project has been used JDA (Java Discord API) Library.  </a:t>
            </a:r>
          </a:p>
          <a:p>
            <a:endParaRPr lang="en-CA" sz="2000" dirty="0"/>
          </a:p>
          <a:p>
            <a:r>
              <a:rPr lang="en-CA" sz="2000" dirty="0"/>
              <a:t>It strives to provide a clean and full wrapping of the Discord REST api and its Websocket-Events for Java.</a:t>
            </a:r>
          </a:p>
        </p:txBody>
      </p:sp>
    </p:spTree>
    <p:extLst>
      <p:ext uri="{BB962C8B-B14F-4D97-AF65-F5344CB8AC3E}">
        <p14:creationId xmlns:p14="http://schemas.microsoft.com/office/powerpoint/2010/main" val="1777472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31EC128-567F-4B84-91B7-C95FF435D83E}"/>
              </a:ext>
            </a:extLst>
          </p:cNvPr>
          <p:cNvSpPr>
            <a:spLocks noGrp="1"/>
          </p:cNvSpPr>
          <p:nvPr>
            <p:ph type="title"/>
          </p:nvPr>
        </p:nvSpPr>
        <p:spPr>
          <a:xfrm>
            <a:off x="5803901" y="111760"/>
            <a:ext cx="5150612" cy="1005840"/>
          </a:xfrm>
        </p:spPr>
        <p:txBody>
          <a:bodyPr>
            <a:normAutofit/>
          </a:bodyPr>
          <a:lstStyle/>
          <a:p>
            <a:r>
              <a:rPr lang="en-CA" dirty="0"/>
              <a:t>Initial Concept</a:t>
            </a:r>
          </a:p>
        </p:txBody>
      </p:sp>
      <p:sp>
        <p:nvSpPr>
          <p:cNvPr id="5" name="Content Placeholder 4">
            <a:extLst>
              <a:ext uri="{FF2B5EF4-FFF2-40B4-BE49-F238E27FC236}">
                <a16:creationId xmlns:a16="http://schemas.microsoft.com/office/drawing/2014/main" id="{E56DC351-0623-4E71-A3D3-0F6736F2886D}"/>
              </a:ext>
            </a:extLst>
          </p:cNvPr>
          <p:cNvSpPr>
            <a:spLocks noGrp="1"/>
          </p:cNvSpPr>
          <p:nvPr>
            <p:ph idx="1"/>
          </p:nvPr>
        </p:nvSpPr>
        <p:spPr>
          <a:xfrm>
            <a:off x="5657343" y="1359018"/>
            <a:ext cx="5443728" cy="2880679"/>
          </a:xfrm>
        </p:spPr>
        <p:txBody>
          <a:bodyPr>
            <a:normAutofit/>
          </a:bodyPr>
          <a:lstStyle/>
          <a:p>
            <a:r>
              <a:rPr lang="en-CA" sz="2000" dirty="0"/>
              <a:t>Moody bot will identify user’s sentiments by analyzing their messages.</a:t>
            </a:r>
          </a:p>
          <a:p>
            <a:r>
              <a:rPr lang="en-CA" sz="2000" dirty="0"/>
              <a:t>Mood Types: Very Positive, Positive, Neutral,  Negative, Very Negative.</a:t>
            </a:r>
          </a:p>
          <a:p>
            <a:r>
              <a:rPr lang="en-CA" sz="2000" dirty="0"/>
              <a:t>Response Messages: Randomly chosen from the provided list of responses per each mood type.</a:t>
            </a:r>
          </a:p>
          <a:p>
            <a:endParaRPr lang="en-CA" dirty="0"/>
          </a:p>
        </p:txBody>
      </p:sp>
      <p:sp>
        <p:nvSpPr>
          <p:cNvPr id="12" name="Rectangle 11">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Content Placeholder 11">
            <a:extLst>
              <a:ext uri="{FF2B5EF4-FFF2-40B4-BE49-F238E27FC236}">
                <a16:creationId xmlns:a16="http://schemas.microsoft.com/office/drawing/2014/main" id="{4C3C9780-3DAB-45BC-8B2C-DD3C15EE00B3}"/>
              </a:ext>
            </a:extLst>
          </p:cNvPr>
          <p:cNvPicPr>
            <a:picLocks noChangeAspect="1"/>
          </p:cNvPicPr>
          <p:nvPr/>
        </p:nvPicPr>
        <p:blipFill>
          <a:blip r:embed="rId3"/>
          <a:stretch>
            <a:fillRect/>
          </a:stretch>
        </p:blipFill>
        <p:spPr>
          <a:xfrm>
            <a:off x="11277600" y="5812972"/>
            <a:ext cx="914400" cy="979715"/>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E5A6F2FB-5BEC-49D0-8D38-EB53A025BBC5}"/>
              </a:ext>
            </a:extLst>
          </p:cNvPr>
          <p:cNvPicPr>
            <a:picLocks noChangeAspect="1"/>
          </p:cNvPicPr>
          <p:nvPr/>
        </p:nvPicPr>
        <p:blipFill>
          <a:blip r:embed="rId4"/>
          <a:stretch>
            <a:fillRect/>
          </a:stretch>
        </p:blipFill>
        <p:spPr>
          <a:xfrm>
            <a:off x="657634" y="1359018"/>
            <a:ext cx="4342077" cy="254837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9" name="TextBox 8">
            <a:extLst>
              <a:ext uri="{FF2B5EF4-FFF2-40B4-BE49-F238E27FC236}">
                <a16:creationId xmlns:a16="http://schemas.microsoft.com/office/drawing/2014/main" id="{9D6B3534-CF00-4287-BEED-5755F2E5CB0B}"/>
              </a:ext>
            </a:extLst>
          </p:cNvPr>
          <p:cNvSpPr txBox="1"/>
          <p:nvPr/>
        </p:nvSpPr>
        <p:spPr>
          <a:xfrm>
            <a:off x="393701" y="4567089"/>
            <a:ext cx="10560812" cy="1631216"/>
          </a:xfrm>
          <a:prstGeom prst="rect">
            <a:avLst/>
          </a:prstGeom>
          <a:noFill/>
        </p:spPr>
        <p:txBody>
          <a:bodyPr wrap="square" rtlCol="0">
            <a:spAutoFit/>
          </a:bodyPr>
          <a:lstStyle/>
          <a:p>
            <a:pPr marL="342891" indent="-342891">
              <a:lnSpc>
                <a:spcPct val="150000"/>
              </a:lnSpc>
              <a:buFont typeface="Arial" panose="020B0604020202020204" pitchFamily="34" charset="0"/>
              <a:buChar char="•"/>
            </a:pPr>
            <a:r>
              <a:rPr lang="en-CA" sz="2000" dirty="0"/>
              <a:t>Bot is tracking the statistic of the analyzed messages when tracking config is ON.</a:t>
            </a:r>
          </a:p>
          <a:p>
            <a:pPr marL="342891" indent="-342891">
              <a:buFont typeface="Arial" panose="020B0604020202020204" pitchFamily="34" charset="0"/>
              <a:buChar char="•"/>
            </a:pPr>
            <a:r>
              <a:rPr lang="en-CA" sz="2000" dirty="0"/>
              <a:t>When anonymous mode is ON the author of the message won’t be recorded.</a:t>
            </a:r>
          </a:p>
          <a:p>
            <a:pPr marL="342891" indent="-342891">
              <a:lnSpc>
                <a:spcPct val="150000"/>
              </a:lnSpc>
              <a:buFont typeface="Arial" panose="020B0604020202020204" pitchFamily="34" charset="0"/>
              <a:buChar char="•"/>
            </a:pPr>
            <a:r>
              <a:rPr lang="en-CA" sz="2000" dirty="0"/>
              <a:t>Each message has its value, and the overall value can be calculated by request.</a:t>
            </a:r>
          </a:p>
          <a:p>
            <a:pPr marL="342891" indent="-342891">
              <a:buFont typeface="Arial" panose="020B0604020202020204" pitchFamily="34" charset="0"/>
              <a:buChar char="•"/>
            </a:pPr>
            <a:r>
              <a:rPr lang="en-CA" sz="2000" dirty="0"/>
              <a:t>Analyzed message logs and bot’s configurations are saved to database (MySQL). </a:t>
            </a:r>
          </a:p>
        </p:txBody>
      </p:sp>
    </p:spTree>
    <p:extLst>
      <p:ext uri="{BB962C8B-B14F-4D97-AF65-F5344CB8AC3E}">
        <p14:creationId xmlns:p14="http://schemas.microsoft.com/office/powerpoint/2010/main" val="18831599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53537"/>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4" name="Rectangle 18">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0">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a:extLst>
              <a:ext uri="{FF2B5EF4-FFF2-40B4-BE49-F238E27FC236}">
                <a16:creationId xmlns:a16="http://schemas.microsoft.com/office/drawing/2014/main" id="{503DAA57-F538-4C67-BBF9-497E571EB294}"/>
              </a:ext>
            </a:extLst>
          </p:cNvPr>
          <p:cNvPicPr>
            <a:picLocks noGrp="1" noChangeAspect="1"/>
          </p:cNvPicPr>
          <p:nvPr>
            <p:ph idx="1"/>
          </p:nvPr>
        </p:nvPicPr>
        <p:blipFill>
          <a:blip r:embed="rId3"/>
          <a:stretch>
            <a:fillRect/>
          </a:stretch>
        </p:blipFill>
        <p:spPr>
          <a:xfrm>
            <a:off x="1601239" y="2218225"/>
            <a:ext cx="9053641" cy="376347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25" name="Rectangle 24">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EB20E2C-BBA0-4E5F-B26B-8899F5AFC019}"/>
              </a:ext>
            </a:extLst>
          </p:cNvPr>
          <p:cNvSpPr/>
          <p:nvPr/>
        </p:nvSpPr>
        <p:spPr>
          <a:xfrm>
            <a:off x="0" y="1460501"/>
            <a:ext cx="599768" cy="5397499"/>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463D8A5C-CF2A-47C9-BB60-E6A3EE656A61}"/>
              </a:ext>
            </a:extLst>
          </p:cNvPr>
          <p:cNvSpPr/>
          <p:nvPr/>
        </p:nvSpPr>
        <p:spPr>
          <a:xfrm>
            <a:off x="0" y="1"/>
            <a:ext cx="12192000" cy="1460500"/>
          </a:xfrm>
          <a:prstGeom prst="rect">
            <a:avLst/>
          </a:prstGeom>
          <a:solidFill>
            <a:srgbClr val="F3CD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4" name="Title 3">
            <a:extLst>
              <a:ext uri="{FF2B5EF4-FFF2-40B4-BE49-F238E27FC236}">
                <a16:creationId xmlns:a16="http://schemas.microsoft.com/office/drawing/2014/main" id="{931EC128-567F-4B84-91B7-C95FF435D83E}"/>
              </a:ext>
            </a:extLst>
          </p:cNvPr>
          <p:cNvSpPr>
            <a:spLocks noGrp="1"/>
          </p:cNvSpPr>
          <p:nvPr>
            <p:ph type="title"/>
          </p:nvPr>
        </p:nvSpPr>
        <p:spPr>
          <a:xfrm>
            <a:off x="737065" y="199801"/>
            <a:ext cx="10555775" cy="1076324"/>
          </a:xfrm>
        </p:spPr>
        <p:txBody>
          <a:bodyPr vert="horz" lIns="91440" tIns="45720" rIns="91440" bIns="45720" rtlCol="0" anchor="b">
            <a:normAutofit/>
          </a:bodyPr>
          <a:lstStyle/>
          <a:p>
            <a:pPr algn="ctr">
              <a:lnSpc>
                <a:spcPct val="85000"/>
              </a:lnSpc>
            </a:pPr>
            <a:r>
              <a:rPr lang="en-US" sz="5400" b="1" dirty="0">
                <a:solidFill>
                  <a:srgbClr val="FFFFFF"/>
                </a:solidFill>
              </a:rPr>
              <a:t>Database Schema</a:t>
            </a:r>
          </a:p>
        </p:txBody>
      </p:sp>
      <p:pic>
        <p:nvPicPr>
          <p:cNvPr id="8" name="Content Placeholder 11">
            <a:extLst>
              <a:ext uri="{FF2B5EF4-FFF2-40B4-BE49-F238E27FC236}">
                <a16:creationId xmlns:a16="http://schemas.microsoft.com/office/drawing/2014/main" id="{4C3C9780-3DAB-45BC-8B2C-DD3C15EE00B3}"/>
              </a:ext>
            </a:extLst>
          </p:cNvPr>
          <p:cNvPicPr>
            <a:picLocks noChangeAspect="1"/>
          </p:cNvPicPr>
          <p:nvPr/>
        </p:nvPicPr>
        <p:blipFill>
          <a:blip r:embed="rId4"/>
          <a:stretch>
            <a:fillRect/>
          </a:stretch>
        </p:blipFill>
        <p:spPr>
          <a:xfrm>
            <a:off x="11103521" y="199800"/>
            <a:ext cx="914400" cy="979715"/>
          </a:xfrm>
          <a:prstGeom prst="rect">
            <a:avLst/>
          </a:prstGeom>
        </p:spPr>
      </p:pic>
    </p:spTree>
    <p:extLst>
      <p:ext uri="{BB962C8B-B14F-4D97-AF65-F5344CB8AC3E}">
        <p14:creationId xmlns:p14="http://schemas.microsoft.com/office/powerpoint/2010/main" val="2754326128"/>
      </p:ext>
    </p:extLst>
  </p:cSld>
  <p:clrMapOvr>
    <a:overrideClrMapping bg1="lt1" tx1="dk1" bg2="lt2" tx2="dk2" accent1="accent1" accent2="accent2" accent3="accent3" accent4="accent4" accent5="accent5" accent6="accent6" hlink="hlink" folHlink="folHlink"/>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53537"/>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4" name="Rectangle 18">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0">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EB20E2C-BBA0-4E5F-B26B-8899F5AFC019}"/>
              </a:ext>
            </a:extLst>
          </p:cNvPr>
          <p:cNvSpPr/>
          <p:nvPr/>
        </p:nvSpPr>
        <p:spPr>
          <a:xfrm>
            <a:off x="0" y="1460501"/>
            <a:ext cx="599768" cy="5397499"/>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463D8A5C-CF2A-47C9-BB60-E6A3EE656A61}"/>
              </a:ext>
            </a:extLst>
          </p:cNvPr>
          <p:cNvSpPr/>
          <p:nvPr/>
        </p:nvSpPr>
        <p:spPr>
          <a:xfrm>
            <a:off x="0" y="1"/>
            <a:ext cx="12192000" cy="1460500"/>
          </a:xfrm>
          <a:prstGeom prst="rect">
            <a:avLst/>
          </a:prstGeom>
          <a:solidFill>
            <a:srgbClr val="6FCBB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4" name="Title 3">
            <a:extLst>
              <a:ext uri="{FF2B5EF4-FFF2-40B4-BE49-F238E27FC236}">
                <a16:creationId xmlns:a16="http://schemas.microsoft.com/office/drawing/2014/main" id="{931EC128-567F-4B84-91B7-C95FF435D83E}"/>
              </a:ext>
            </a:extLst>
          </p:cNvPr>
          <p:cNvSpPr>
            <a:spLocks noGrp="1"/>
          </p:cNvSpPr>
          <p:nvPr>
            <p:ph type="title"/>
          </p:nvPr>
        </p:nvSpPr>
        <p:spPr>
          <a:xfrm>
            <a:off x="737065" y="199801"/>
            <a:ext cx="10555775" cy="1076324"/>
          </a:xfrm>
        </p:spPr>
        <p:txBody>
          <a:bodyPr vert="horz" lIns="91440" tIns="45720" rIns="91440" bIns="45720" rtlCol="0" anchor="b">
            <a:normAutofit/>
          </a:bodyPr>
          <a:lstStyle/>
          <a:p>
            <a:pPr algn="ctr">
              <a:lnSpc>
                <a:spcPct val="85000"/>
              </a:lnSpc>
            </a:pPr>
            <a:r>
              <a:rPr lang="en-US" sz="5400" b="1" dirty="0">
                <a:solidFill>
                  <a:srgbClr val="FFFFFF"/>
                </a:solidFill>
              </a:rPr>
              <a:t>User Interface</a:t>
            </a:r>
          </a:p>
        </p:txBody>
      </p:sp>
      <p:pic>
        <p:nvPicPr>
          <p:cNvPr id="7" name="Content Placeholder 6">
            <a:extLst>
              <a:ext uri="{FF2B5EF4-FFF2-40B4-BE49-F238E27FC236}">
                <a16:creationId xmlns:a16="http://schemas.microsoft.com/office/drawing/2014/main" id="{8A30331C-7008-4D54-AAC1-4A95AC39F8E0}"/>
              </a:ext>
            </a:extLst>
          </p:cNvPr>
          <p:cNvPicPr>
            <a:picLocks noGrp="1" noChangeAspect="1"/>
          </p:cNvPicPr>
          <p:nvPr>
            <p:ph idx="1"/>
          </p:nvPr>
        </p:nvPicPr>
        <p:blipFill>
          <a:blip r:embed="rId3"/>
          <a:stretch>
            <a:fillRect/>
          </a:stretch>
        </p:blipFill>
        <p:spPr>
          <a:xfrm>
            <a:off x="1775944" y="1828653"/>
            <a:ext cx="8340720" cy="4661193"/>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8" name="Content Placeholder 11">
            <a:extLst>
              <a:ext uri="{FF2B5EF4-FFF2-40B4-BE49-F238E27FC236}">
                <a16:creationId xmlns:a16="http://schemas.microsoft.com/office/drawing/2014/main" id="{4C3C9780-3DAB-45BC-8B2C-DD3C15EE00B3}"/>
              </a:ext>
            </a:extLst>
          </p:cNvPr>
          <p:cNvPicPr>
            <a:picLocks noChangeAspect="1"/>
          </p:cNvPicPr>
          <p:nvPr/>
        </p:nvPicPr>
        <p:blipFill>
          <a:blip r:embed="rId4"/>
          <a:stretch>
            <a:fillRect/>
          </a:stretch>
        </p:blipFill>
        <p:spPr>
          <a:xfrm>
            <a:off x="11101463" y="199800"/>
            <a:ext cx="914400" cy="979715"/>
          </a:xfrm>
          <a:prstGeom prst="rect">
            <a:avLst/>
          </a:prstGeom>
        </p:spPr>
      </p:pic>
    </p:spTree>
    <p:extLst>
      <p:ext uri="{BB962C8B-B14F-4D97-AF65-F5344CB8AC3E}">
        <p14:creationId xmlns:p14="http://schemas.microsoft.com/office/powerpoint/2010/main" val="6867519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31EC128-567F-4B84-91B7-C95FF435D83E}"/>
              </a:ext>
            </a:extLst>
          </p:cNvPr>
          <p:cNvSpPr>
            <a:spLocks noGrp="1"/>
          </p:cNvSpPr>
          <p:nvPr>
            <p:ph type="title"/>
          </p:nvPr>
        </p:nvSpPr>
        <p:spPr>
          <a:xfrm>
            <a:off x="1651818" y="365761"/>
            <a:ext cx="9302693" cy="1015664"/>
          </a:xfrm>
        </p:spPr>
        <p:txBody>
          <a:bodyPr>
            <a:normAutofit/>
          </a:bodyPr>
          <a:lstStyle/>
          <a:p>
            <a:r>
              <a:rPr lang="en-CA" dirty="0"/>
              <a:t>New Configuration Notification</a:t>
            </a:r>
          </a:p>
        </p:txBody>
      </p:sp>
      <p:sp>
        <p:nvSpPr>
          <p:cNvPr id="12" name="Rectangle 11">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Content Placeholder 11">
            <a:extLst>
              <a:ext uri="{FF2B5EF4-FFF2-40B4-BE49-F238E27FC236}">
                <a16:creationId xmlns:a16="http://schemas.microsoft.com/office/drawing/2014/main" id="{4C3C9780-3DAB-45BC-8B2C-DD3C15EE00B3}"/>
              </a:ext>
            </a:extLst>
          </p:cNvPr>
          <p:cNvPicPr>
            <a:picLocks noChangeAspect="1"/>
          </p:cNvPicPr>
          <p:nvPr/>
        </p:nvPicPr>
        <p:blipFill>
          <a:blip r:embed="rId3"/>
          <a:stretch>
            <a:fillRect/>
          </a:stretch>
        </p:blipFill>
        <p:spPr>
          <a:xfrm>
            <a:off x="11277600" y="5812972"/>
            <a:ext cx="914400" cy="979715"/>
          </a:xfrm>
          <a:prstGeom prst="rect">
            <a:avLst/>
          </a:prstGeom>
        </p:spPr>
      </p:pic>
      <p:sp>
        <p:nvSpPr>
          <p:cNvPr id="6" name="TextBox 5">
            <a:extLst>
              <a:ext uri="{FF2B5EF4-FFF2-40B4-BE49-F238E27FC236}">
                <a16:creationId xmlns:a16="http://schemas.microsoft.com/office/drawing/2014/main" id="{B96033C6-DC61-4441-B475-4042003ADBB3}"/>
              </a:ext>
            </a:extLst>
          </p:cNvPr>
          <p:cNvSpPr txBox="1"/>
          <p:nvPr/>
        </p:nvSpPr>
        <p:spPr>
          <a:xfrm>
            <a:off x="707923" y="1682769"/>
            <a:ext cx="9742363" cy="707886"/>
          </a:xfrm>
          <a:prstGeom prst="rect">
            <a:avLst/>
          </a:prstGeom>
          <a:noFill/>
        </p:spPr>
        <p:txBody>
          <a:bodyPr wrap="square" rtlCol="0">
            <a:spAutoFit/>
          </a:bodyPr>
          <a:lstStyle/>
          <a:p>
            <a:r>
              <a:rPr lang="en-CA" sz="2000" dirty="0"/>
              <a:t>Using UI, when saving bot’s configuration to database we need to notify the Server (Moody Bot App) about the new configurations.</a:t>
            </a:r>
          </a:p>
        </p:txBody>
      </p:sp>
      <p:cxnSp>
        <p:nvCxnSpPr>
          <p:cNvPr id="13" name="Straight Arrow Connector 12">
            <a:extLst>
              <a:ext uri="{FF2B5EF4-FFF2-40B4-BE49-F238E27FC236}">
                <a16:creationId xmlns:a16="http://schemas.microsoft.com/office/drawing/2014/main" id="{6EE9DD27-E554-45B4-A733-8F8CA34E5A06}"/>
              </a:ext>
            </a:extLst>
          </p:cNvPr>
          <p:cNvCxnSpPr>
            <a:cxnSpLocks/>
          </p:cNvCxnSpPr>
          <p:nvPr/>
        </p:nvCxnSpPr>
        <p:spPr>
          <a:xfrm>
            <a:off x="4302585" y="3573743"/>
            <a:ext cx="2235867" cy="6182"/>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17" name="Oval 16">
            <a:extLst>
              <a:ext uri="{FF2B5EF4-FFF2-40B4-BE49-F238E27FC236}">
                <a16:creationId xmlns:a16="http://schemas.microsoft.com/office/drawing/2014/main" id="{10F680AA-08C8-4271-A06E-E4BF2D9EFCE5}"/>
              </a:ext>
            </a:extLst>
          </p:cNvPr>
          <p:cNvSpPr/>
          <p:nvPr/>
        </p:nvSpPr>
        <p:spPr>
          <a:xfrm>
            <a:off x="983872" y="3202704"/>
            <a:ext cx="3195484" cy="1020960"/>
          </a:xfrm>
          <a:prstGeom prst="ellipse">
            <a:avLst/>
          </a:prstGeom>
          <a:pattFill prst="pct90">
            <a:fgClr>
              <a:schemeClr val="bg1">
                <a:lumMod val="85000"/>
                <a:lumOff val="15000"/>
              </a:schemeClr>
            </a:fgClr>
            <a:bgClr>
              <a:schemeClr val="tx2">
                <a:lumMod val="25000"/>
              </a:schemeClr>
            </a:bgClr>
          </a:pattFill>
          <a:ln>
            <a:noFill/>
          </a:ln>
          <a:effectLst>
            <a:glow>
              <a:schemeClr val="accent1">
                <a:alpha val="40000"/>
              </a:schemeClr>
            </a:glow>
            <a:outerShdw blurRad="50800" dist="50800" dir="5400000" algn="ctr" rotWithShape="0">
              <a:srgbClr val="000000">
                <a:alpha val="86000"/>
              </a:srgbClr>
            </a:outerShdw>
            <a:reflection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a:extLst>
              <a:ext uri="{FF2B5EF4-FFF2-40B4-BE49-F238E27FC236}">
                <a16:creationId xmlns:a16="http://schemas.microsoft.com/office/drawing/2014/main" id="{71243AF1-369D-4ED3-8B83-68E56C1B3FE5}"/>
              </a:ext>
            </a:extLst>
          </p:cNvPr>
          <p:cNvSpPr txBox="1"/>
          <p:nvPr/>
        </p:nvSpPr>
        <p:spPr>
          <a:xfrm>
            <a:off x="1108910" y="3433837"/>
            <a:ext cx="2890684" cy="461665"/>
          </a:xfrm>
          <a:prstGeom prst="rect">
            <a:avLst/>
          </a:prstGeom>
          <a:noFill/>
        </p:spPr>
        <p:txBody>
          <a:bodyPr wrap="square" rtlCol="0">
            <a:spAutoFit/>
          </a:bodyPr>
          <a:lstStyle/>
          <a:p>
            <a:pPr algn="ctr"/>
            <a:r>
              <a:rPr lang="en-CA" sz="2400" b="1" dirty="0">
                <a:solidFill>
                  <a:srgbClr val="6FCBB1"/>
                </a:solidFill>
              </a:rPr>
              <a:t>Moody Bot App</a:t>
            </a:r>
          </a:p>
        </p:txBody>
      </p:sp>
      <p:sp>
        <p:nvSpPr>
          <p:cNvPr id="18" name="Oval 17">
            <a:extLst>
              <a:ext uri="{FF2B5EF4-FFF2-40B4-BE49-F238E27FC236}">
                <a16:creationId xmlns:a16="http://schemas.microsoft.com/office/drawing/2014/main" id="{1F2895DA-F19B-47AF-BA63-9C4DAED7F1BD}"/>
              </a:ext>
            </a:extLst>
          </p:cNvPr>
          <p:cNvSpPr/>
          <p:nvPr/>
        </p:nvSpPr>
        <p:spPr>
          <a:xfrm>
            <a:off x="6710515" y="3139675"/>
            <a:ext cx="3195484" cy="1083989"/>
          </a:xfrm>
          <a:prstGeom prst="ellipse">
            <a:avLst/>
          </a:prstGeom>
          <a:pattFill prst="pct90">
            <a:fgClr>
              <a:schemeClr val="bg1">
                <a:lumMod val="85000"/>
                <a:lumOff val="15000"/>
              </a:schemeClr>
            </a:fgClr>
            <a:bgClr>
              <a:schemeClr val="tx2">
                <a:lumMod val="25000"/>
              </a:schemeClr>
            </a:bgClr>
          </a:pattFill>
          <a:ln>
            <a:noFill/>
          </a:ln>
          <a:effectLst>
            <a:glow>
              <a:schemeClr val="accent1">
                <a:alpha val="40000"/>
              </a:schemeClr>
            </a:glow>
            <a:outerShdw blurRad="50800" dist="50800" dir="5400000" algn="ctr" rotWithShape="0">
              <a:srgbClr val="000000">
                <a:alpha val="86000"/>
              </a:srgbClr>
            </a:outerShdw>
            <a:reflection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A4A8B5AE-A7B5-4B5A-9BCA-7E1BCD9F5AAC}"/>
              </a:ext>
            </a:extLst>
          </p:cNvPr>
          <p:cNvSpPr txBox="1"/>
          <p:nvPr/>
        </p:nvSpPr>
        <p:spPr>
          <a:xfrm>
            <a:off x="6862915" y="3433836"/>
            <a:ext cx="2890684" cy="461665"/>
          </a:xfrm>
          <a:prstGeom prst="rect">
            <a:avLst/>
          </a:prstGeom>
          <a:noFill/>
        </p:spPr>
        <p:txBody>
          <a:bodyPr wrap="square" rtlCol="0">
            <a:spAutoFit/>
          </a:bodyPr>
          <a:lstStyle/>
          <a:p>
            <a:pPr algn="ctr"/>
            <a:r>
              <a:rPr lang="en-CA" sz="2400" b="1" dirty="0">
                <a:solidFill>
                  <a:srgbClr val="6FCBB1"/>
                </a:solidFill>
              </a:rPr>
              <a:t>Moody Bot UI</a:t>
            </a:r>
          </a:p>
        </p:txBody>
      </p:sp>
      <p:sp>
        <p:nvSpPr>
          <p:cNvPr id="21" name="TextBox 20">
            <a:extLst>
              <a:ext uri="{FF2B5EF4-FFF2-40B4-BE49-F238E27FC236}">
                <a16:creationId xmlns:a16="http://schemas.microsoft.com/office/drawing/2014/main" id="{1E01B2D3-2454-43DE-8333-CD414092C4E0}"/>
              </a:ext>
            </a:extLst>
          </p:cNvPr>
          <p:cNvSpPr txBox="1"/>
          <p:nvPr/>
        </p:nvSpPr>
        <p:spPr>
          <a:xfrm>
            <a:off x="4502445" y="3064505"/>
            <a:ext cx="2084518" cy="369332"/>
          </a:xfrm>
          <a:prstGeom prst="rect">
            <a:avLst/>
          </a:prstGeom>
          <a:noFill/>
        </p:spPr>
        <p:txBody>
          <a:bodyPr wrap="square" rtlCol="0">
            <a:spAutoFit/>
          </a:bodyPr>
          <a:lstStyle/>
          <a:p>
            <a:r>
              <a:rPr lang="en-CA" dirty="0"/>
              <a:t>TCP connection</a:t>
            </a:r>
          </a:p>
        </p:txBody>
      </p:sp>
      <p:sp>
        <p:nvSpPr>
          <p:cNvPr id="16" name="Oval 15">
            <a:extLst>
              <a:ext uri="{FF2B5EF4-FFF2-40B4-BE49-F238E27FC236}">
                <a16:creationId xmlns:a16="http://schemas.microsoft.com/office/drawing/2014/main" id="{1405C249-9DBC-4DBF-91CA-3E4BEEF52EBB}"/>
              </a:ext>
            </a:extLst>
          </p:cNvPr>
          <p:cNvSpPr/>
          <p:nvPr/>
        </p:nvSpPr>
        <p:spPr>
          <a:xfrm>
            <a:off x="4150508" y="5384980"/>
            <a:ext cx="2560007" cy="1046022"/>
          </a:xfrm>
          <a:prstGeom prst="ellipse">
            <a:avLst/>
          </a:prstGeom>
          <a:pattFill prst="pct90">
            <a:fgClr>
              <a:schemeClr val="bg1">
                <a:lumMod val="85000"/>
                <a:lumOff val="15000"/>
              </a:schemeClr>
            </a:fgClr>
            <a:bgClr>
              <a:schemeClr val="tx2">
                <a:lumMod val="25000"/>
              </a:schemeClr>
            </a:bgClr>
          </a:pattFill>
          <a:ln>
            <a:noFill/>
          </a:ln>
          <a:effectLst>
            <a:glow>
              <a:schemeClr val="accent1">
                <a:alpha val="40000"/>
              </a:schemeClr>
            </a:glow>
            <a:outerShdw blurRad="50800" dist="50800" dir="5400000" algn="ctr" rotWithShape="0">
              <a:srgbClr val="000000">
                <a:alpha val="86000"/>
              </a:srgbClr>
            </a:outerShdw>
            <a:reflection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Content Placeholder 13">
            <a:extLst>
              <a:ext uri="{FF2B5EF4-FFF2-40B4-BE49-F238E27FC236}">
                <a16:creationId xmlns:a16="http://schemas.microsoft.com/office/drawing/2014/main" id="{CB440911-CEBD-4AA7-B865-72B9E891D5EB}"/>
              </a:ext>
            </a:extLst>
          </p:cNvPr>
          <p:cNvSpPr>
            <a:spLocks noGrp="1"/>
          </p:cNvSpPr>
          <p:nvPr>
            <p:ph idx="1"/>
          </p:nvPr>
        </p:nvSpPr>
        <p:spPr>
          <a:xfrm>
            <a:off x="4625997" y="5663888"/>
            <a:ext cx="1948979" cy="560830"/>
          </a:xfrm>
        </p:spPr>
        <p:txBody>
          <a:bodyPr/>
          <a:lstStyle/>
          <a:p>
            <a:pPr marL="0" indent="0">
              <a:buNone/>
            </a:pPr>
            <a:r>
              <a:rPr lang="en-CA" sz="2400" b="1" dirty="0">
                <a:solidFill>
                  <a:srgbClr val="FDCF6C"/>
                </a:solidFill>
              </a:rPr>
              <a:t>Database</a:t>
            </a:r>
          </a:p>
          <a:p>
            <a:endParaRPr lang="en-CA" dirty="0"/>
          </a:p>
        </p:txBody>
      </p:sp>
      <p:cxnSp>
        <p:nvCxnSpPr>
          <p:cNvPr id="20" name="Straight Arrow Connector 19">
            <a:extLst>
              <a:ext uri="{FF2B5EF4-FFF2-40B4-BE49-F238E27FC236}">
                <a16:creationId xmlns:a16="http://schemas.microsoft.com/office/drawing/2014/main" id="{9AE4533E-166F-44F6-A888-3DCE9E123C23}"/>
              </a:ext>
            </a:extLst>
          </p:cNvPr>
          <p:cNvCxnSpPr>
            <a:cxnSpLocks/>
          </p:cNvCxnSpPr>
          <p:nvPr/>
        </p:nvCxnSpPr>
        <p:spPr>
          <a:xfrm>
            <a:off x="2686657" y="4454797"/>
            <a:ext cx="1340299" cy="1029476"/>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a16="http://schemas.microsoft.com/office/drawing/2014/main" id="{CC9AF2F4-DBFD-4F54-A9FA-EA2AF2AB9452}"/>
              </a:ext>
            </a:extLst>
          </p:cNvPr>
          <p:cNvCxnSpPr>
            <a:cxnSpLocks/>
          </p:cNvCxnSpPr>
          <p:nvPr/>
        </p:nvCxnSpPr>
        <p:spPr>
          <a:xfrm flipH="1">
            <a:off x="6608570" y="4467346"/>
            <a:ext cx="1327116" cy="1016927"/>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26" name="TextBox 25">
            <a:extLst>
              <a:ext uri="{FF2B5EF4-FFF2-40B4-BE49-F238E27FC236}">
                <a16:creationId xmlns:a16="http://schemas.microsoft.com/office/drawing/2014/main" id="{A52BE119-749C-4BDB-A9B3-759001F1D0C7}"/>
              </a:ext>
            </a:extLst>
          </p:cNvPr>
          <p:cNvSpPr txBox="1"/>
          <p:nvPr/>
        </p:nvSpPr>
        <p:spPr>
          <a:xfrm>
            <a:off x="1859536" y="2770344"/>
            <a:ext cx="1654243" cy="369332"/>
          </a:xfrm>
          <a:prstGeom prst="rect">
            <a:avLst/>
          </a:prstGeom>
          <a:noFill/>
        </p:spPr>
        <p:txBody>
          <a:bodyPr wrap="square" rtlCol="0">
            <a:spAutoFit/>
          </a:bodyPr>
          <a:lstStyle/>
          <a:p>
            <a:r>
              <a:rPr lang="en-CA" b="1" dirty="0"/>
              <a:t>TCP Server</a:t>
            </a:r>
            <a:endParaRPr lang="en-CA" dirty="0"/>
          </a:p>
        </p:txBody>
      </p:sp>
      <p:sp>
        <p:nvSpPr>
          <p:cNvPr id="27" name="TextBox 26">
            <a:extLst>
              <a:ext uri="{FF2B5EF4-FFF2-40B4-BE49-F238E27FC236}">
                <a16:creationId xmlns:a16="http://schemas.microsoft.com/office/drawing/2014/main" id="{5C721A05-8784-494D-81C5-6E607F3EA30E}"/>
              </a:ext>
            </a:extLst>
          </p:cNvPr>
          <p:cNvSpPr txBox="1"/>
          <p:nvPr/>
        </p:nvSpPr>
        <p:spPr>
          <a:xfrm>
            <a:off x="7633437" y="2704369"/>
            <a:ext cx="1507144" cy="369332"/>
          </a:xfrm>
          <a:prstGeom prst="rect">
            <a:avLst/>
          </a:prstGeom>
          <a:noFill/>
        </p:spPr>
        <p:txBody>
          <a:bodyPr wrap="none" rtlCol="0">
            <a:spAutoFit/>
          </a:bodyPr>
          <a:lstStyle/>
          <a:p>
            <a:r>
              <a:rPr lang="en-CA" b="1" dirty="0"/>
              <a:t>TCP Client</a:t>
            </a:r>
            <a:endParaRPr lang="en-CA" dirty="0"/>
          </a:p>
        </p:txBody>
      </p:sp>
    </p:spTree>
    <p:extLst>
      <p:ext uri="{BB962C8B-B14F-4D97-AF65-F5344CB8AC3E}">
        <p14:creationId xmlns:p14="http://schemas.microsoft.com/office/powerpoint/2010/main" val="29778197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down)">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anim calcmode="lin" valueType="num">
                                      <p:cBhvr>
                                        <p:cTn id="16" dur="1000" fill="hold"/>
                                        <p:tgtEl>
                                          <p:spTgt spid="13"/>
                                        </p:tgtEl>
                                        <p:attrNameLst>
                                          <p:attrName>ppt_x</p:attrName>
                                        </p:attrNameLst>
                                      </p:cBhvr>
                                      <p:tavLst>
                                        <p:tav tm="0">
                                          <p:val>
                                            <p:strVal val="#ppt_x"/>
                                          </p:val>
                                        </p:tav>
                                        <p:tav tm="100000">
                                          <p:val>
                                            <p:strVal val="#ppt_x"/>
                                          </p:val>
                                        </p:tav>
                                      </p:tavLst>
                                    </p:anim>
                                    <p:anim calcmode="lin" valueType="num">
                                      <p:cBhvr>
                                        <p:cTn id="17" dur="1000" fill="hold"/>
                                        <p:tgtEl>
                                          <p:spTgt spid="1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1000"/>
                                        <p:tgtEl>
                                          <p:spTgt spid="21"/>
                                        </p:tgtEl>
                                      </p:cBhvr>
                                    </p:animEffect>
                                    <p:anim calcmode="lin" valueType="num">
                                      <p:cBhvr>
                                        <p:cTn id="21" dur="1000" fill="hold"/>
                                        <p:tgtEl>
                                          <p:spTgt spid="21"/>
                                        </p:tgtEl>
                                        <p:attrNameLst>
                                          <p:attrName>ppt_x</p:attrName>
                                        </p:attrNameLst>
                                      </p:cBhvr>
                                      <p:tavLst>
                                        <p:tav tm="0">
                                          <p:val>
                                            <p:strVal val="#ppt_x"/>
                                          </p:val>
                                        </p:tav>
                                        <p:tav tm="100000">
                                          <p:val>
                                            <p:strVal val="#ppt_x"/>
                                          </p:val>
                                        </p:tav>
                                      </p:tavLst>
                                    </p:anim>
                                    <p:anim calcmode="lin" valueType="num">
                                      <p:cBhvr>
                                        <p:cTn id="2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6"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31EC128-567F-4B84-91B7-C95FF435D83E}"/>
              </a:ext>
            </a:extLst>
          </p:cNvPr>
          <p:cNvSpPr>
            <a:spLocks noGrp="1"/>
          </p:cNvSpPr>
          <p:nvPr>
            <p:ph type="title"/>
          </p:nvPr>
        </p:nvSpPr>
        <p:spPr>
          <a:xfrm>
            <a:off x="351536" y="291741"/>
            <a:ext cx="4961128" cy="835977"/>
          </a:xfrm>
        </p:spPr>
        <p:txBody>
          <a:bodyPr>
            <a:normAutofit/>
          </a:bodyPr>
          <a:lstStyle/>
          <a:p>
            <a:r>
              <a:rPr lang="en-CA" dirty="0"/>
              <a:t>Chat commands</a:t>
            </a:r>
          </a:p>
        </p:txBody>
      </p:sp>
      <p:sp>
        <p:nvSpPr>
          <p:cNvPr id="5" name="Content Placeholder 4">
            <a:extLst>
              <a:ext uri="{FF2B5EF4-FFF2-40B4-BE49-F238E27FC236}">
                <a16:creationId xmlns:a16="http://schemas.microsoft.com/office/drawing/2014/main" id="{E56DC351-0623-4E71-A3D3-0F6736F2886D}"/>
              </a:ext>
            </a:extLst>
          </p:cNvPr>
          <p:cNvSpPr>
            <a:spLocks noGrp="1"/>
          </p:cNvSpPr>
          <p:nvPr>
            <p:ph idx="1"/>
          </p:nvPr>
        </p:nvSpPr>
        <p:spPr>
          <a:xfrm>
            <a:off x="392278" y="1498453"/>
            <a:ext cx="5427784" cy="3883984"/>
          </a:xfrm>
        </p:spPr>
        <p:txBody>
          <a:bodyPr>
            <a:normAutofit/>
          </a:bodyPr>
          <a:lstStyle/>
          <a:p>
            <a:pPr marL="0" indent="0">
              <a:buNone/>
            </a:pPr>
            <a:r>
              <a:rPr lang="en-CA" sz="2000" b="1" dirty="0">
                <a:solidFill>
                  <a:srgbClr val="F3CD60"/>
                </a:solidFill>
              </a:rPr>
              <a:t>~info</a:t>
            </a:r>
          </a:p>
          <a:p>
            <a:pPr marL="0" indent="0">
              <a:buNone/>
            </a:pPr>
            <a:r>
              <a:rPr lang="en-CA" sz="2000" b="1" dirty="0">
                <a:solidFill>
                  <a:srgbClr val="6FCBB1"/>
                </a:solidFill>
              </a:rPr>
              <a:t>~mood </a:t>
            </a:r>
            <a:r>
              <a:rPr lang="en-CA" sz="2000" dirty="0"/>
              <a:t>[message - one or more sentences]</a:t>
            </a:r>
          </a:p>
          <a:p>
            <a:pPr marL="0" indent="0">
              <a:buNone/>
            </a:pPr>
            <a:r>
              <a:rPr lang="en-CA" sz="2000" b="1" dirty="0">
                <a:solidFill>
                  <a:srgbClr val="F3CD60"/>
                </a:solidFill>
              </a:rPr>
              <a:t>~chat statistics</a:t>
            </a:r>
          </a:p>
          <a:p>
            <a:pPr marL="0" indent="0">
              <a:buNone/>
            </a:pPr>
            <a:r>
              <a:rPr lang="en-CA" sz="2000" b="1" dirty="0">
                <a:solidFill>
                  <a:srgbClr val="F3CD60"/>
                </a:solidFill>
              </a:rPr>
              <a:t>~my statistics</a:t>
            </a:r>
          </a:p>
          <a:p>
            <a:pPr marL="0" indent="0">
              <a:buNone/>
            </a:pPr>
            <a:r>
              <a:rPr lang="en-CA" sz="2000" b="1" dirty="0">
                <a:solidFill>
                  <a:srgbClr val="FDCF6C"/>
                </a:solidFill>
              </a:rPr>
              <a:t>~UpdateActivity</a:t>
            </a:r>
          </a:p>
          <a:p>
            <a:pPr marL="0" indent="0">
              <a:buNone/>
            </a:pPr>
            <a:r>
              <a:rPr lang="en-CA" sz="2000" b="1" dirty="0">
                <a:solidFill>
                  <a:srgbClr val="F20000"/>
                </a:solidFill>
              </a:rPr>
              <a:t>~HellMode?</a:t>
            </a:r>
          </a:p>
          <a:p>
            <a:pPr marL="0" indent="0">
              <a:buNone/>
            </a:pPr>
            <a:r>
              <a:rPr lang="en-CA" sz="2000" dirty="0">
                <a:solidFill>
                  <a:schemeClr val="tx1">
                    <a:lumMod val="95000"/>
                  </a:schemeClr>
                </a:solidFill>
              </a:rPr>
              <a:t>~HellMode [on/off] – admin only</a:t>
            </a:r>
          </a:p>
        </p:txBody>
      </p:sp>
      <p:sp>
        <p:nvSpPr>
          <p:cNvPr id="12" name="Rectangle 11">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Content Placeholder 11">
            <a:extLst>
              <a:ext uri="{FF2B5EF4-FFF2-40B4-BE49-F238E27FC236}">
                <a16:creationId xmlns:a16="http://schemas.microsoft.com/office/drawing/2014/main" id="{4C3C9780-3DAB-45BC-8B2C-DD3C15EE00B3}"/>
              </a:ext>
            </a:extLst>
          </p:cNvPr>
          <p:cNvPicPr>
            <a:picLocks noChangeAspect="1"/>
          </p:cNvPicPr>
          <p:nvPr/>
        </p:nvPicPr>
        <p:blipFill>
          <a:blip r:embed="rId3"/>
          <a:stretch>
            <a:fillRect/>
          </a:stretch>
        </p:blipFill>
        <p:spPr>
          <a:xfrm>
            <a:off x="11277600" y="5812972"/>
            <a:ext cx="914400" cy="979715"/>
          </a:xfrm>
          <a:prstGeom prst="rect">
            <a:avLst/>
          </a:prstGeom>
        </p:spPr>
      </p:pic>
      <p:pic>
        <p:nvPicPr>
          <p:cNvPr id="3" name="Picture 2">
            <a:extLst>
              <a:ext uri="{FF2B5EF4-FFF2-40B4-BE49-F238E27FC236}">
                <a16:creationId xmlns:a16="http://schemas.microsoft.com/office/drawing/2014/main" id="{1E4CA9E5-6E53-404C-B3BC-3136F408B9A7}"/>
              </a:ext>
            </a:extLst>
          </p:cNvPr>
          <p:cNvPicPr>
            <a:picLocks noChangeAspect="1"/>
          </p:cNvPicPr>
          <p:nvPr/>
        </p:nvPicPr>
        <p:blipFill>
          <a:blip r:embed="rId4"/>
          <a:stretch>
            <a:fillRect/>
          </a:stretch>
        </p:blipFill>
        <p:spPr>
          <a:xfrm>
            <a:off x="5874489" y="1095060"/>
            <a:ext cx="5011014" cy="407517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7" name="TextBox 6">
            <a:extLst>
              <a:ext uri="{FF2B5EF4-FFF2-40B4-BE49-F238E27FC236}">
                <a16:creationId xmlns:a16="http://schemas.microsoft.com/office/drawing/2014/main" id="{DA233DAB-6E8D-4B4C-80FF-8C09CA347C6D}"/>
              </a:ext>
            </a:extLst>
          </p:cNvPr>
          <p:cNvSpPr txBox="1"/>
          <p:nvPr/>
        </p:nvSpPr>
        <p:spPr>
          <a:xfrm>
            <a:off x="481781" y="5429124"/>
            <a:ext cx="10569677" cy="1261884"/>
          </a:xfrm>
          <a:prstGeom prst="rect">
            <a:avLst/>
          </a:prstGeom>
          <a:noFill/>
        </p:spPr>
        <p:txBody>
          <a:bodyPr wrap="square" rtlCol="0">
            <a:spAutoFit/>
          </a:bodyPr>
          <a:lstStyle/>
          <a:p>
            <a:pPr>
              <a:lnSpc>
                <a:spcPct val="150000"/>
              </a:lnSpc>
            </a:pPr>
            <a:r>
              <a:rPr lang="en-CA" sz="2400" dirty="0"/>
              <a:t>Other features:</a:t>
            </a:r>
          </a:p>
          <a:p>
            <a:r>
              <a:rPr lang="en-CA" sz="2000" dirty="0"/>
              <a:t>A notification message is sent to the chat on member join / leave.</a:t>
            </a:r>
          </a:p>
          <a:p>
            <a:endParaRPr lang="en-CA" sz="2000" dirty="0"/>
          </a:p>
        </p:txBody>
      </p:sp>
    </p:spTree>
    <p:extLst>
      <p:ext uri="{BB962C8B-B14F-4D97-AF65-F5344CB8AC3E}">
        <p14:creationId xmlns:p14="http://schemas.microsoft.com/office/powerpoint/2010/main" val="20576965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31EC128-567F-4B84-91B7-C95FF435D83E}"/>
              </a:ext>
            </a:extLst>
          </p:cNvPr>
          <p:cNvSpPr>
            <a:spLocks noGrp="1"/>
          </p:cNvSpPr>
          <p:nvPr>
            <p:ph type="title"/>
          </p:nvPr>
        </p:nvSpPr>
        <p:spPr>
          <a:xfrm>
            <a:off x="521110" y="2692704"/>
            <a:ext cx="10454934" cy="3063240"/>
          </a:xfrm>
        </p:spPr>
        <p:txBody>
          <a:bodyPr>
            <a:noAutofit/>
          </a:bodyPr>
          <a:lstStyle/>
          <a:p>
            <a:r>
              <a:rPr lang="en-CA" sz="6000" b="1" dirty="0">
                <a:solidFill>
                  <a:schemeClr val="tx1">
                    <a:lumMod val="95000"/>
                  </a:schemeClr>
                </a:solidFill>
              </a:rPr>
              <a:t>HOW DOES THE ANALYZING WORK?</a:t>
            </a:r>
          </a:p>
        </p:txBody>
      </p:sp>
      <p:sp>
        <p:nvSpPr>
          <p:cNvPr id="12" name="Rectangle 11">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Content Placeholder 11">
            <a:extLst>
              <a:ext uri="{FF2B5EF4-FFF2-40B4-BE49-F238E27FC236}">
                <a16:creationId xmlns:a16="http://schemas.microsoft.com/office/drawing/2014/main" id="{4C3C9780-3DAB-45BC-8B2C-DD3C15EE00B3}"/>
              </a:ext>
            </a:extLst>
          </p:cNvPr>
          <p:cNvPicPr>
            <a:picLocks noChangeAspect="1"/>
          </p:cNvPicPr>
          <p:nvPr/>
        </p:nvPicPr>
        <p:blipFill>
          <a:blip r:embed="rId3"/>
          <a:stretch>
            <a:fillRect/>
          </a:stretch>
        </p:blipFill>
        <p:spPr>
          <a:xfrm>
            <a:off x="11277600" y="5812972"/>
            <a:ext cx="914400" cy="979715"/>
          </a:xfrm>
          <a:prstGeom prst="rect">
            <a:avLst/>
          </a:prstGeom>
        </p:spPr>
      </p:pic>
      <p:pic>
        <p:nvPicPr>
          <p:cNvPr id="14" name="Content Placeholder 13" descr="A close up of a sign&#10;&#10;Description automatically generated">
            <a:extLst>
              <a:ext uri="{FF2B5EF4-FFF2-40B4-BE49-F238E27FC236}">
                <a16:creationId xmlns:a16="http://schemas.microsoft.com/office/drawing/2014/main" id="{14CB4C0F-3239-4098-BCAB-2EEC7F229C81}"/>
              </a:ext>
            </a:extLst>
          </p:cNvPr>
          <p:cNvPicPr>
            <a:picLocks noGrp="1" noChangeAspect="1"/>
          </p:cNvPicPr>
          <p:nvPr>
            <p:ph idx="1"/>
          </p:nvPr>
        </p:nvPicPr>
        <p:blipFill>
          <a:blip r:embed="rId4"/>
          <a:stretch>
            <a:fillRect/>
          </a:stretch>
        </p:blipFill>
        <p:spPr>
          <a:xfrm>
            <a:off x="6729414" y="63101"/>
            <a:ext cx="4548186" cy="4548186"/>
          </a:xfrm>
        </p:spPr>
      </p:pic>
    </p:spTree>
    <p:extLst>
      <p:ext uri="{BB962C8B-B14F-4D97-AF65-F5344CB8AC3E}">
        <p14:creationId xmlns:p14="http://schemas.microsoft.com/office/powerpoint/2010/main" val="30269883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53537"/>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4" name="Rectangle 18">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0">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EB20E2C-BBA0-4E5F-B26B-8899F5AFC019}"/>
              </a:ext>
            </a:extLst>
          </p:cNvPr>
          <p:cNvSpPr/>
          <p:nvPr/>
        </p:nvSpPr>
        <p:spPr>
          <a:xfrm>
            <a:off x="0" y="1460501"/>
            <a:ext cx="599768" cy="5397499"/>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463D8A5C-CF2A-47C9-BB60-E6A3EE656A61}"/>
              </a:ext>
            </a:extLst>
          </p:cNvPr>
          <p:cNvSpPr/>
          <p:nvPr/>
        </p:nvSpPr>
        <p:spPr>
          <a:xfrm>
            <a:off x="0" y="1"/>
            <a:ext cx="12192000" cy="1460500"/>
          </a:xfrm>
          <a:prstGeom prst="rect">
            <a:avLst/>
          </a:prstGeom>
          <a:solidFill>
            <a:srgbClr val="6FCBB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4" name="Title 3">
            <a:extLst>
              <a:ext uri="{FF2B5EF4-FFF2-40B4-BE49-F238E27FC236}">
                <a16:creationId xmlns:a16="http://schemas.microsoft.com/office/drawing/2014/main" id="{931EC128-567F-4B84-91B7-C95FF435D83E}"/>
              </a:ext>
            </a:extLst>
          </p:cNvPr>
          <p:cNvSpPr>
            <a:spLocks noGrp="1"/>
          </p:cNvSpPr>
          <p:nvPr>
            <p:ph type="title"/>
          </p:nvPr>
        </p:nvSpPr>
        <p:spPr>
          <a:xfrm>
            <a:off x="737065" y="199801"/>
            <a:ext cx="10555775" cy="1076324"/>
          </a:xfrm>
        </p:spPr>
        <p:txBody>
          <a:bodyPr vert="horz" lIns="91440" tIns="45720" rIns="91440" bIns="45720" rtlCol="0" anchor="b">
            <a:normAutofit/>
          </a:bodyPr>
          <a:lstStyle/>
          <a:p>
            <a:pPr algn="ctr">
              <a:lnSpc>
                <a:spcPct val="85000"/>
              </a:lnSpc>
            </a:pPr>
            <a:r>
              <a:rPr lang="en-US" sz="5400" b="1" dirty="0">
                <a:solidFill>
                  <a:srgbClr val="FFFFFF"/>
                </a:solidFill>
              </a:rPr>
              <a:t>Stanford CoreNLP</a:t>
            </a:r>
          </a:p>
        </p:txBody>
      </p:sp>
      <p:pic>
        <p:nvPicPr>
          <p:cNvPr id="8" name="Content Placeholder 11">
            <a:extLst>
              <a:ext uri="{FF2B5EF4-FFF2-40B4-BE49-F238E27FC236}">
                <a16:creationId xmlns:a16="http://schemas.microsoft.com/office/drawing/2014/main" id="{4C3C9780-3DAB-45BC-8B2C-DD3C15EE00B3}"/>
              </a:ext>
            </a:extLst>
          </p:cNvPr>
          <p:cNvPicPr>
            <a:picLocks noChangeAspect="1"/>
          </p:cNvPicPr>
          <p:nvPr/>
        </p:nvPicPr>
        <p:blipFill>
          <a:blip r:embed="rId3"/>
          <a:stretch>
            <a:fillRect/>
          </a:stretch>
        </p:blipFill>
        <p:spPr>
          <a:xfrm>
            <a:off x="11101463" y="199800"/>
            <a:ext cx="914400" cy="979715"/>
          </a:xfrm>
          <a:prstGeom prst="rect">
            <a:avLst/>
          </a:prstGeom>
        </p:spPr>
      </p:pic>
      <p:sp>
        <p:nvSpPr>
          <p:cNvPr id="3" name="Content Placeholder 2">
            <a:extLst>
              <a:ext uri="{FF2B5EF4-FFF2-40B4-BE49-F238E27FC236}">
                <a16:creationId xmlns:a16="http://schemas.microsoft.com/office/drawing/2014/main" id="{068692AE-2969-4218-8572-9116AC6B6F54}"/>
              </a:ext>
            </a:extLst>
          </p:cNvPr>
          <p:cNvSpPr>
            <a:spLocks noGrp="1"/>
          </p:cNvSpPr>
          <p:nvPr>
            <p:ph idx="1"/>
          </p:nvPr>
        </p:nvSpPr>
        <p:spPr>
          <a:xfrm>
            <a:off x="457200" y="1752600"/>
            <a:ext cx="4974438" cy="4905599"/>
          </a:xfrm>
        </p:spPr>
        <p:txBody>
          <a:bodyPr>
            <a:normAutofit/>
          </a:bodyPr>
          <a:lstStyle/>
          <a:p>
            <a:pPr marL="0" indent="0">
              <a:buNone/>
            </a:pPr>
            <a:r>
              <a:rPr lang="en-CA" sz="2000" b="1" dirty="0">
                <a:solidFill>
                  <a:schemeClr val="bg1"/>
                </a:solidFill>
              </a:rPr>
              <a:t>About</a:t>
            </a:r>
          </a:p>
          <a:p>
            <a:pPr marL="0" indent="0">
              <a:buNone/>
            </a:pPr>
            <a:r>
              <a:rPr lang="en-CA" sz="2000" dirty="0">
                <a:solidFill>
                  <a:schemeClr val="bg1"/>
                </a:solidFill>
              </a:rPr>
              <a:t>Stanford CoreNLP provides a set of human language technology tools. It can give the base forms of words, their parts of speech, whether they are names of companies, people, etc., normalize dates, times, and numeric quantities, mark up the structure of sentences in terms of phrases and syntactic dependencies, indicate which noun phrases refer to the same entities, indicate sentiment, extract particular or open-class relations between entity mentions, get the quotes people said, etc.</a:t>
            </a:r>
          </a:p>
        </p:txBody>
      </p:sp>
      <p:pic>
        <p:nvPicPr>
          <p:cNvPr id="6" name="Picture 5" descr="A picture containing screenshot&#10;&#10;Description automatically generated">
            <a:extLst>
              <a:ext uri="{FF2B5EF4-FFF2-40B4-BE49-F238E27FC236}">
                <a16:creationId xmlns:a16="http://schemas.microsoft.com/office/drawing/2014/main" id="{8F1A547C-9512-49DD-9D9A-41740B104B63}"/>
              </a:ext>
            </a:extLst>
          </p:cNvPr>
          <p:cNvPicPr>
            <a:picLocks noChangeAspect="1"/>
          </p:cNvPicPr>
          <p:nvPr/>
        </p:nvPicPr>
        <p:blipFill>
          <a:blip r:embed="rId4"/>
          <a:stretch>
            <a:fillRect/>
          </a:stretch>
        </p:blipFill>
        <p:spPr>
          <a:xfrm>
            <a:off x="5774077" y="1752600"/>
            <a:ext cx="6075484" cy="466025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647423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View">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1418</TotalTime>
  <Words>1042</Words>
  <Application>Microsoft Office PowerPoint</Application>
  <PresentationFormat>Widescreen</PresentationFormat>
  <Paragraphs>126</Paragraphs>
  <Slides>15</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Schoolbook</vt:lpstr>
      <vt:lpstr>Wingdings 2</vt:lpstr>
      <vt:lpstr>View</vt:lpstr>
      <vt:lpstr>Moody Bot</vt:lpstr>
      <vt:lpstr>Moody Bot         Chat Bot</vt:lpstr>
      <vt:lpstr>Initial Concept</vt:lpstr>
      <vt:lpstr>Database Schema</vt:lpstr>
      <vt:lpstr>User Interface</vt:lpstr>
      <vt:lpstr>New Configuration Notification</vt:lpstr>
      <vt:lpstr>Chat commands</vt:lpstr>
      <vt:lpstr>HOW DOES THE ANALYZING WORK?</vt:lpstr>
      <vt:lpstr>Stanford CoreNLP</vt:lpstr>
      <vt:lpstr>More about CoreNLP</vt:lpstr>
      <vt:lpstr>Time for Testing!</vt:lpstr>
      <vt:lpstr>WARNING!  HELL MODE</vt:lpstr>
      <vt:lpstr>Chat commands</vt:lpstr>
      <vt:lpstr>Q&amp;A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Moody Bot</dc:title>
  <dc:creator>Erica Moisei</dc:creator>
  <cp:lastModifiedBy>Erica Moisei</cp:lastModifiedBy>
  <cp:revision>67</cp:revision>
  <dcterms:created xsi:type="dcterms:W3CDTF">2019-12-03T01:25:47Z</dcterms:created>
  <dcterms:modified xsi:type="dcterms:W3CDTF">2019-12-06T22:15:23Z</dcterms:modified>
</cp:coreProperties>
</file>