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57" r:id="rId5"/>
    <p:sldId id="300" r:id="rId6"/>
    <p:sldId id="259" r:id="rId7"/>
    <p:sldId id="299" r:id="rId8"/>
    <p:sldId id="261" r:id="rId9"/>
    <p:sldId id="262" r:id="rId10"/>
    <p:sldId id="265" r:id="rId11"/>
    <p:sldId id="266" r:id="rId12"/>
    <p:sldId id="271" r:id="rId13"/>
    <p:sldId id="286" r:id="rId14"/>
    <p:sldId id="297" r:id="rId15"/>
    <p:sldId id="277" r:id="rId16"/>
    <p:sldId id="298" r:id="rId17"/>
    <p:sldId id="292" r:id="rId18"/>
    <p:sldId id="293" r:id="rId19"/>
    <p:sldId id="295" r:id="rId20"/>
    <p:sldId id="296" r:id="rId21"/>
    <p:sldId id="274" r:id="rId22"/>
    <p:sldId id="290" r:id="rId23"/>
    <p:sldId id="289" r:id="rId24"/>
    <p:sldId id="291" r:id="rId25"/>
    <p:sldId id="280" r:id="rId26"/>
    <p:sldId id="281" r:id="rId27"/>
    <p:sldId id="282" r:id="rId28"/>
    <p:sldId id="283" r:id="rId29"/>
    <p:sldId id="276" r:id="rId30"/>
    <p:sldId id="284" r:id="rId31"/>
    <p:sldId id="258" r:id="rId32"/>
    <p:sldId id="301" r:id="rId33"/>
    <p:sldId id="260" r:id="rId34"/>
    <p:sldId id="267" r:id="rId35"/>
    <p:sldId id="264" r:id="rId36"/>
    <p:sldId id="268" r:id="rId37"/>
    <p:sldId id="287" r:id="rId38"/>
    <p:sldId id="288" r:id="rId39"/>
    <p:sldId id="269" r:id="rId40"/>
    <p:sldId id="279" r:id="rId4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howGuides="1">
      <p:cViewPr varScale="1">
        <p:scale>
          <a:sx n="87" d="100"/>
          <a:sy n="87" d="100"/>
        </p:scale>
        <p:origin x="528" y="62"/>
      </p:cViewPr>
      <p:guideLst>
        <p:guide orient="horz" pos="2160"/>
        <p:guide pos="3839"/>
      </p:guideLst>
    </p:cSldViewPr>
  </p:slideViewPr>
  <p:notesTextViewPr>
    <p:cViewPr>
      <p:scale>
        <a:sx n="1" d="1"/>
        <a:sy n="1" d="1"/>
      </p:scale>
      <p:origin x="0" y="0"/>
    </p:cViewPr>
  </p:notesTextViewPr>
  <p:notesViewPr>
    <p:cSldViewPr showGuides="1">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940E99-23A6-43C4-A611-FB665A92AD14}" type="datetime2">
              <a:rPr lang="zh-CN" altLang="en-US" smtClean="0">
                <a:latin typeface="微软雅黑" panose="020B0503020204020204" pitchFamily="34" charset="-122"/>
                <a:ea typeface="微软雅黑" panose="020B0503020204020204" pitchFamily="34" charset="-122"/>
              </a:rPr>
              <a:t>2019年5月28日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a:latin typeface="微软雅黑" panose="020B0503020204020204" pitchFamily="34" charset="-122"/>
                <a:ea typeface="微软雅黑" panose="020B0503020204020204" pitchFamily="34" charset="-122"/>
              </a:rPr>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FA76008-2C1D-4D24-8C55-C1A111CE3C9E}" type="datetime2">
              <a:rPr lang="zh-CN" altLang="en-US" smtClean="0"/>
              <a:pPr/>
              <a:t>2019年5月28日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BB98AFB-CB0D-4DFE-87B9-B4B0D0DE73CD}" type="slidenum">
              <a:rPr lang="en-US" altLang="zh-CN" smtClean="0"/>
              <a:pPr/>
              <a:t>‹#›</a:t>
            </a:fld>
            <a:endParaRPr lang="en-US" altLang="zh-CN"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A41BFB95-0BAE-4636-B2C2-74C776BEA3FD}" type="datetime2">
              <a:rPr lang="zh-CN" altLang="en-US" smtClean="0"/>
              <a:t>2019年5月28日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endParaRPr dirty="0"/>
          </a:p>
        </p:txBody>
      </p:sp>
      <p:sp>
        <p:nvSpPr>
          <p:cNvPr id="4" name="日期占位符 3"/>
          <p:cNvSpPr>
            <a:spLocks noGrp="1"/>
          </p:cNvSpPr>
          <p:nvPr>
            <p:ph type="dt" sz="half" idx="10"/>
          </p:nvPr>
        </p:nvSpPr>
        <p:spPr/>
        <p:txBody>
          <a:bodyPr rtlCol="0"/>
          <a:lstStyle/>
          <a:p>
            <a:pPr rtl="0"/>
            <a:fld id="{4B33DACD-BE04-4898-BB64-401C0E7F6E68}" type="datetime2">
              <a:rPr lang="zh-CN" altLang="en-US" smtClean="0"/>
              <a:t>2019年5月28日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065213" y="533400"/>
            <a:ext cx="7467599" cy="54864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6AB14BB1-C2EF-4EC5-BD9D-426A24C7202E}" type="datetime2">
              <a:rPr lang="zh-CN" altLang="en-US" smtClean="0"/>
              <a:t>2019年5月28日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96D8BDC3-2174-430E-B891-3599484079E9}" type="datetime2">
              <a:rPr lang="zh-CN" altLang="en-US" smtClean="0"/>
              <a:t>2019年5月28日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a:t>添加页脚</a:t>
            </a:r>
            <a:endParaRPr dirty="0"/>
          </a:p>
        </p:txBody>
      </p:sp>
      <p:sp>
        <p:nvSpPr>
          <p:cNvPr id="4" name="日期占位符 3"/>
          <p:cNvSpPr>
            <a:spLocks noGrp="1"/>
          </p:cNvSpPr>
          <p:nvPr>
            <p:ph type="dt" sz="half" idx="10"/>
          </p:nvPr>
        </p:nvSpPr>
        <p:spPr/>
        <p:txBody>
          <a:bodyPr rtlCol="0"/>
          <a:lstStyle/>
          <a:p>
            <a:pPr rtl="0"/>
            <a:fld id="{7B5874DC-5433-47C5-9A0F-5E6EBAFB226F}" type="datetime2">
              <a:rPr lang="zh-CN" altLang="en-US" smtClean="0"/>
              <a:t>2019年5月28日</a:t>
            </a:fld>
            <a:endParaRPr dirty="0"/>
          </a:p>
        </p:txBody>
      </p:sp>
      <p:sp>
        <p:nvSpPr>
          <p:cNvPr id="6" name="幻灯片编号占位符 5"/>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zh-cn"/>
              <a:t>添加页脚</a:t>
            </a:r>
            <a:endParaRPr dirty="0"/>
          </a:p>
        </p:txBody>
      </p:sp>
      <p:sp>
        <p:nvSpPr>
          <p:cNvPr id="5" name="日期占位符 4"/>
          <p:cNvSpPr>
            <a:spLocks noGrp="1"/>
          </p:cNvSpPr>
          <p:nvPr>
            <p:ph type="dt" sz="half" idx="10"/>
          </p:nvPr>
        </p:nvSpPr>
        <p:spPr/>
        <p:txBody>
          <a:bodyPr rtlCol="0"/>
          <a:lstStyle/>
          <a:p>
            <a:pPr rtl="0"/>
            <a:fld id="{88F186F9-F66F-4FAD-BE54-576F9D0A6565}" type="datetime2">
              <a:rPr lang="zh-CN" altLang="en-US" smtClean="0"/>
              <a:t>2019年5月28日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zh-cn" dirty="0"/>
              <a:t>添加页脚</a:t>
            </a:r>
            <a:endParaRPr dirty="0"/>
          </a:p>
        </p:txBody>
      </p:sp>
      <p:sp>
        <p:nvSpPr>
          <p:cNvPr id="7" name="日期占位符 6"/>
          <p:cNvSpPr>
            <a:spLocks noGrp="1"/>
          </p:cNvSpPr>
          <p:nvPr>
            <p:ph type="dt" sz="half" idx="10"/>
          </p:nvPr>
        </p:nvSpPr>
        <p:spPr/>
        <p:txBody>
          <a:bodyPr rtlCol="0"/>
          <a:lstStyle/>
          <a:p>
            <a:pPr rtl="0"/>
            <a:fld id="{CABA2B92-2DD9-48FB-AD38-658B9267E326}" type="datetime2">
              <a:rPr lang="zh-CN" altLang="en-US" smtClean="0"/>
              <a:t>2019年5月28日</a:t>
            </a:fld>
            <a:endParaRPr dirty="0"/>
          </a:p>
        </p:txBody>
      </p:sp>
      <p:sp>
        <p:nvSpPr>
          <p:cNvPr id="9" name="幻灯片编号占位符 8"/>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dirty="0"/>
              <a:t>添加页脚</a:t>
            </a:r>
            <a:endParaRPr dirty="0"/>
          </a:p>
        </p:txBody>
      </p:sp>
      <p:sp>
        <p:nvSpPr>
          <p:cNvPr id="3" name="日期占位符 2"/>
          <p:cNvSpPr>
            <a:spLocks noGrp="1"/>
          </p:cNvSpPr>
          <p:nvPr>
            <p:ph type="dt" sz="half" idx="10"/>
          </p:nvPr>
        </p:nvSpPr>
        <p:spPr/>
        <p:txBody>
          <a:bodyPr rtlCol="0"/>
          <a:lstStyle/>
          <a:p>
            <a:pPr rtl="0"/>
            <a:fld id="{89589F66-5326-4300-9C87-424B78257E87}" type="datetime2">
              <a:rPr lang="zh-CN" altLang="en-US" smtClean="0"/>
              <a:t>2019年5月28日</a:t>
            </a:fld>
            <a:endParaRPr dirty="0"/>
          </a:p>
        </p:txBody>
      </p:sp>
      <p:sp>
        <p:nvSpPr>
          <p:cNvPr id="5" name="幻灯片编号占位符 4"/>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endParaRPr dirty="0"/>
          </a:p>
        </p:txBody>
      </p:sp>
      <p:sp>
        <p:nvSpPr>
          <p:cNvPr id="2" name="日期占位符 1"/>
          <p:cNvSpPr>
            <a:spLocks noGrp="1"/>
          </p:cNvSpPr>
          <p:nvPr>
            <p:ph type="dt" sz="half" idx="10"/>
          </p:nvPr>
        </p:nvSpPr>
        <p:spPr/>
        <p:txBody>
          <a:bodyPr rtlCol="0"/>
          <a:lstStyle/>
          <a:p>
            <a:pPr rtl="0"/>
            <a:fld id="{630E3B35-3F9B-4891-91F7-7B098225DB62}" type="datetime2">
              <a:rPr lang="zh-CN" altLang="en-US" smtClean="0"/>
              <a:t>2019年5月28日</a:t>
            </a:fld>
            <a:endParaRPr dirty="0"/>
          </a:p>
        </p:txBody>
      </p:sp>
      <p:sp>
        <p:nvSpPr>
          <p:cNvPr id="4" name="幻灯片编号占位符 3"/>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dirty="0"/>
              <a:t>添加页脚</a:t>
            </a:r>
            <a:endParaRPr dirty="0"/>
          </a:p>
        </p:txBody>
      </p:sp>
      <p:sp>
        <p:nvSpPr>
          <p:cNvPr id="5" name="日期占位符 4"/>
          <p:cNvSpPr>
            <a:spLocks noGrp="1"/>
          </p:cNvSpPr>
          <p:nvPr>
            <p:ph type="dt" sz="half" idx="10"/>
          </p:nvPr>
        </p:nvSpPr>
        <p:spPr/>
        <p:txBody>
          <a:bodyPr rtlCol="0"/>
          <a:lstStyle/>
          <a:p>
            <a:pPr rtl="0"/>
            <a:fld id="{901456FF-A013-4A58-A3FB-D6CF3F9212A9}" type="datetime2">
              <a:rPr lang="zh-CN" altLang="en-US" smtClean="0"/>
              <a:t>2019年5月28日</a:t>
            </a:fld>
            <a:endParaRPr dirty="0"/>
          </a:p>
        </p:txBody>
      </p:sp>
      <p:sp>
        <p:nvSpPr>
          <p:cNvPr id="7" name="幻灯片编号占位符 6"/>
          <p:cNvSpPr>
            <a:spLocks noGrp="1"/>
          </p:cNvSpPr>
          <p:nvPr>
            <p:ph type="sldNum" sz="quarter" idx="12"/>
          </p:nvPr>
        </p:nvSpPr>
        <p:spPr/>
        <p:txBody>
          <a:bodyPr rtlCol="0"/>
          <a:lstStyle/>
          <a:p>
            <a:pPr rtl="0"/>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dirty="0"/>
              <a:t>添加页脚</a:t>
            </a:r>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D3EF281-A4C8-49FF-956A-745E52032641}" type="datetime2">
              <a:rPr lang="zh-CN" altLang="en-US" smtClean="0"/>
              <a:pPr/>
              <a:t>2019年5月28日</a:t>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latin typeface="微软雅黑" panose="020B0503020204020204" pitchFamily="34"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96EDC-ACFA-4DF1-A51C-20715604452E}"/>
              </a:ext>
            </a:extLst>
          </p:cNvPr>
          <p:cNvSpPr>
            <a:spLocks noGrp="1"/>
          </p:cNvSpPr>
          <p:nvPr>
            <p:ph type="ctrTitle"/>
          </p:nvPr>
        </p:nvSpPr>
        <p:spPr/>
        <p:txBody>
          <a:bodyPr/>
          <a:lstStyle/>
          <a:p>
            <a:r>
              <a:rPr lang="en-US" altLang="zh-CN" dirty="0"/>
              <a:t>Linux</a:t>
            </a:r>
            <a:r>
              <a:rPr lang="zh-CN" altLang="en-US" dirty="0"/>
              <a:t>进程通信机制</a:t>
            </a:r>
          </a:p>
        </p:txBody>
      </p:sp>
      <p:sp>
        <p:nvSpPr>
          <p:cNvPr id="3" name="副标题 2">
            <a:extLst>
              <a:ext uri="{FF2B5EF4-FFF2-40B4-BE49-F238E27FC236}">
                <a16:creationId xmlns:a16="http://schemas.microsoft.com/office/drawing/2014/main" id="{E5431191-4A56-4EB6-8680-94008E861748}"/>
              </a:ext>
            </a:extLst>
          </p:cNvPr>
          <p:cNvSpPr>
            <a:spLocks noGrp="1"/>
          </p:cNvSpPr>
          <p:nvPr>
            <p:ph type="subTitle" idx="1"/>
          </p:nvPr>
        </p:nvSpPr>
        <p:spPr/>
        <p:txBody>
          <a:bodyPr/>
          <a:lstStyle/>
          <a:p>
            <a:r>
              <a:rPr lang="zh-CN" altLang="en-US" dirty="0"/>
              <a:t>韩禹 张明远</a:t>
            </a:r>
          </a:p>
        </p:txBody>
      </p:sp>
    </p:spTree>
    <p:extLst>
      <p:ext uri="{BB962C8B-B14F-4D97-AF65-F5344CB8AC3E}">
        <p14:creationId xmlns:p14="http://schemas.microsoft.com/office/powerpoint/2010/main" val="21307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55C49-11F7-4EE1-9695-9DE663F1F0F8}"/>
              </a:ext>
            </a:extLst>
          </p:cNvPr>
          <p:cNvSpPr>
            <a:spLocks noGrp="1"/>
          </p:cNvSpPr>
          <p:nvPr>
            <p:ph type="title"/>
          </p:nvPr>
        </p:nvSpPr>
        <p:spPr/>
        <p:txBody>
          <a:bodyPr/>
          <a:lstStyle/>
          <a:p>
            <a:r>
              <a:rPr lang="zh-CN" altLang="en-US" dirty="0"/>
              <a:t>管道</a:t>
            </a:r>
          </a:p>
        </p:txBody>
      </p:sp>
      <p:pic>
        <p:nvPicPr>
          <p:cNvPr id="3074" name="Picture 2" descr="https://images0.cnblogs.com/i/324374/201406/070938495525468.png">
            <a:extLst>
              <a:ext uri="{FF2B5EF4-FFF2-40B4-BE49-F238E27FC236}">
                <a16:creationId xmlns:a16="http://schemas.microsoft.com/office/drawing/2014/main" id="{3D37B4E8-E314-4131-B426-22427AC85A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213" y="1860840"/>
            <a:ext cx="5072998" cy="263495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FE127766-1E72-45BE-8E3E-1CB4F9A3EA16}"/>
              </a:ext>
            </a:extLst>
          </p:cNvPr>
          <p:cNvPicPr>
            <a:picLocks noChangeAspect="1"/>
          </p:cNvPicPr>
          <p:nvPr/>
        </p:nvPicPr>
        <p:blipFill>
          <a:blip r:embed="rId3"/>
          <a:stretch>
            <a:fillRect/>
          </a:stretch>
        </p:blipFill>
        <p:spPr>
          <a:xfrm>
            <a:off x="6102942" y="1805236"/>
            <a:ext cx="5391150" cy="2638425"/>
          </a:xfrm>
          <a:prstGeom prst="rect">
            <a:avLst/>
          </a:prstGeom>
        </p:spPr>
      </p:pic>
    </p:spTree>
    <p:extLst>
      <p:ext uri="{BB962C8B-B14F-4D97-AF65-F5344CB8AC3E}">
        <p14:creationId xmlns:p14="http://schemas.microsoft.com/office/powerpoint/2010/main" val="51652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4DCDE-152A-4EED-8D6A-D220FA4DFBFF}"/>
              </a:ext>
            </a:extLst>
          </p:cNvPr>
          <p:cNvSpPr>
            <a:spLocks noGrp="1"/>
          </p:cNvSpPr>
          <p:nvPr>
            <p:ph type="title"/>
          </p:nvPr>
        </p:nvSpPr>
        <p:spPr/>
        <p:txBody>
          <a:bodyPr/>
          <a:lstStyle/>
          <a:p>
            <a:r>
              <a:rPr lang="zh-CN" altLang="en-US" dirty="0"/>
              <a:t>管道</a:t>
            </a:r>
            <a:r>
              <a:rPr lang="en-US" altLang="zh-CN" dirty="0"/>
              <a:t>demo</a:t>
            </a:r>
            <a:endParaRPr lang="zh-CN" altLang="en-US" dirty="0"/>
          </a:p>
        </p:txBody>
      </p:sp>
      <p:pic>
        <p:nvPicPr>
          <p:cNvPr id="4" name="内容占位符 3">
            <a:extLst>
              <a:ext uri="{FF2B5EF4-FFF2-40B4-BE49-F238E27FC236}">
                <a16:creationId xmlns:a16="http://schemas.microsoft.com/office/drawing/2014/main" id="{14B6AFBA-D26A-4511-8201-8FE510C4AE05}"/>
              </a:ext>
            </a:extLst>
          </p:cNvPr>
          <p:cNvPicPr>
            <a:picLocks noGrp="1" noChangeAspect="1"/>
          </p:cNvPicPr>
          <p:nvPr>
            <p:ph idx="1"/>
          </p:nvPr>
        </p:nvPicPr>
        <p:blipFill>
          <a:blip r:embed="rId2"/>
          <a:stretch>
            <a:fillRect/>
          </a:stretch>
        </p:blipFill>
        <p:spPr>
          <a:xfrm>
            <a:off x="1058833" y="1600200"/>
            <a:ext cx="3364530" cy="4191000"/>
          </a:xfrm>
          <a:prstGeom prst="rect">
            <a:avLst/>
          </a:prstGeom>
        </p:spPr>
      </p:pic>
      <p:sp>
        <p:nvSpPr>
          <p:cNvPr id="5" name="文本框 4">
            <a:extLst>
              <a:ext uri="{FF2B5EF4-FFF2-40B4-BE49-F238E27FC236}">
                <a16:creationId xmlns:a16="http://schemas.microsoft.com/office/drawing/2014/main" id="{CA327B55-EA37-494A-87E2-1809E5E80B73}"/>
              </a:ext>
            </a:extLst>
          </p:cNvPr>
          <p:cNvSpPr txBox="1"/>
          <p:nvPr/>
        </p:nvSpPr>
        <p:spPr>
          <a:xfrm>
            <a:off x="5014292" y="1916832"/>
            <a:ext cx="5184576" cy="1477328"/>
          </a:xfrm>
          <a:prstGeom prst="rect">
            <a:avLst/>
          </a:prstGeom>
          <a:noFill/>
        </p:spPr>
        <p:txBody>
          <a:bodyPr wrap="square" rtlCol="0">
            <a:spAutoFit/>
          </a:bodyPr>
          <a:lstStyle/>
          <a:p>
            <a:r>
              <a:rPr lang="zh-CN" altLang="en-US" dirty="0"/>
              <a:t>管道又叫做匿名管道，传输数据的代码写得非常像文件的读取。</a:t>
            </a:r>
            <a:endParaRPr lang="en-US" altLang="zh-CN" dirty="0"/>
          </a:p>
          <a:p>
            <a:r>
              <a:rPr lang="zh-CN" altLang="en-US" dirty="0"/>
              <a:t>其实这就是</a:t>
            </a:r>
            <a:r>
              <a:rPr lang="en-US" altLang="zh-CN" dirty="0" err="1"/>
              <a:t>unix</a:t>
            </a:r>
            <a:r>
              <a:rPr lang="zh-CN" altLang="en-US" dirty="0"/>
              <a:t>设计理念的体现，一切皆文件。</a:t>
            </a:r>
            <a:endParaRPr lang="en-US" altLang="zh-CN" dirty="0"/>
          </a:p>
          <a:p>
            <a:r>
              <a:rPr lang="zh-CN" altLang="en-US" dirty="0"/>
              <a:t>接下来的命名管道也是一样的原理，只不过命名管道真的产生了一个文件。</a:t>
            </a:r>
            <a:endParaRPr lang="en-US" altLang="zh-CN" dirty="0"/>
          </a:p>
        </p:txBody>
      </p:sp>
    </p:spTree>
    <p:extLst>
      <p:ext uri="{BB962C8B-B14F-4D97-AF65-F5344CB8AC3E}">
        <p14:creationId xmlns:p14="http://schemas.microsoft.com/office/powerpoint/2010/main" val="426418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A09C5-A513-45E3-9D9D-89540AFEC8A6}"/>
              </a:ext>
            </a:extLst>
          </p:cNvPr>
          <p:cNvSpPr>
            <a:spLocks noGrp="1"/>
          </p:cNvSpPr>
          <p:nvPr>
            <p:ph type="title"/>
          </p:nvPr>
        </p:nvSpPr>
        <p:spPr/>
        <p:txBody>
          <a:bodyPr/>
          <a:lstStyle/>
          <a:p>
            <a:r>
              <a:rPr lang="zh-CN" altLang="en-US" dirty="0"/>
              <a:t>命名管道</a:t>
            </a:r>
          </a:p>
        </p:txBody>
      </p:sp>
      <p:sp>
        <p:nvSpPr>
          <p:cNvPr id="3" name="内容占位符 2">
            <a:extLst>
              <a:ext uri="{FF2B5EF4-FFF2-40B4-BE49-F238E27FC236}">
                <a16:creationId xmlns:a16="http://schemas.microsoft.com/office/drawing/2014/main" id="{8037B74A-CA45-42F7-8C5D-3605041742E3}"/>
              </a:ext>
            </a:extLst>
          </p:cNvPr>
          <p:cNvSpPr>
            <a:spLocks noGrp="1"/>
          </p:cNvSpPr>
          <p:nvPr>
            <p:ph idx="1"/>
          </p:nvPr>
        </p:nvSpPr>
        <p:spPr>
          <a:xfrm>
            <a:off x="1065212" y="1828800"/>
            <a:ext cx="8686801" cy="4624536"/>
          </a:xfrm>
        </p:spPr>
        <p:txBody>
          <a:bodyPr>
            <a:normAutofit/>
          </a:bodyPr>
          <a:lstStyle/>
          <a:p>
            <a:r>
              <a:rPr lang="zh-CN" altLang="en-US" dirty="0"/>
              <a:t>管道只能用于父子进程之间的通信</a:t>
            </a:r>
            <a:endParaRPr lang="en-US" altLang="zh-CN" dirty="0"/>
          </a:p>
          <a:p>
            <a:r>
              <a:rPr lang="zh-CN" altLang="en-US" dirty="0"/>
              <a:t>命名管道实际上是一个</a:t>
            </a:r>
            <a:r>
              <a:rPr lang="en-US" altLang="zh-CN" dirty="0"/>
              <a:t>FIFO</a:t>
            </a:r>
            <a:r>
              <a:rPr lang="zh-CN" altLang="en-US" dirty="0"/>
              <a:t>文件，被称作管道文件，这样就可以在任意两个进程之间进行数据的传递。</a:t>
            </a:r>
            <a:endParaRPr lang="en-US" altLang="zh-CN" dirty="0"/>
          </a:p>
          <a:p>
            <a:pPr lvl="1"/>
            <a:r>
              <a:rPr lang="zh-CN" altLang="en-US" dirty="0"/>
              <a:t>创建命名管道： </a:t>
            </a:r>
            <a:r>
              <a:rPr lang="en-US" altLang="zh-CN" dirty="0" err="1"/>
              <a:t>mkfifo</a:t>
            </a:r>
            <a:r>
              <a:rPr lang="en-US" altLang="zh-CN" dirty="0"/>
              <a:t>()</a:t>
            </a:r>
            <a:r>
              <a:rPr lang="zh-CN" altLang="en-US" dirty="0"/>
              <a:t>函数</a:t>
            </a:r>
            <a:endParaRPr lang="en-US" altLang="zh-CN" dirty="0"/>
          </a:p>
          <a:p>
            <a:pPr lvl="2"/>
            <a:r>
              <a:rPr lang="en-US" altLang="zh-CN" dirty="0"/>
              <a:t>Int </a:t>
            </a:r>
            <a:r>
              <a:rPr lang="en-US" altLang="zh-CN" dirty="0" err="1"/>
              <a:t>mkfifo</a:t>
            </a:r>
            <a:r>
              <a:rPr lang="en-US" altLang="zh-CN" dirty="0"/>
              <a:t>(const char *</a:t>
            </a:r>
            <a:r>
              <a:rPr lang="en-US" altLang="zh-CN" dirty="0" err="1"/>
              <a:t>filename,mode_t</a:t>
            </a:r>
            <a:r>
              <a:rPr lang="en-US" altLang="zh-CN" dirty="0"/>
              <a:t> mode);</a:t>
            </a:r>
          </a:p>
          <a:p>
            <a:pPr lvl="2"/>
            <a:r>
              <a:rPr lang="zh-CN" altLang="en-US" dirty="0"/>
              <a:t>实际上创建了一个文件</a:t>
            </a:r>
            <a:endParaRPr lang="en-US" altLang="zh-CN" dirty="0"/>
          </a:p>
          <a:p>
            <a:pPr lvl="1"/>
            <a:r>
              <a:rPr lang="zh-CN" altLang="en-US" dirty="0"/>
              <a:t>访问命名管道： 使用</a:t>
            </a:r>
            <a:r>
              <a:rPr lang="en-US" altLang="zh-CN" dirty="0"/>
              <a:t>open()</a:t>
            </a:r>
            <a:r>
              <a:rPr lang="zh-CN" altLang="en-US" dirty="0"/>
              <a:t>函数</a:t>
            </a:r>
            <a:endParaRPr lang="en-US" altLang="zh-CN" dirty="0"/>
          </a:p>
          <a:p>
            <a:pPr lvl="1"/>
            <a:endParaRPr lang="en-US" altLang="zh-CN" dirty="0"/>
          </a:p>
          <a:p>
            <a:pPr lvl="1"/>
            <a:endParaRPr lang="en-US" altLang="zh-CN" dirty="0"/>
          </a:p>
          <a:p>
            <a:pPr lvl="1"/>
            <a:endParaRPr lang="en-US" altLang="zh-CN" dirty="0"/>
          </a:p>
          <a:p>
            <a:pPr lvl="1"/>
            <a:r>
              <a:rPr lang="en-US" altLang="zh-CN" dirty="0"/>
              <a:t>O_NONBLOCK</a:t>
            </a:r>
            <a:r>
              <a:rPr lang="zh-CN" altLang="en-US" dirty="0"/>
              <a:t>表示非阻塞，默认是阻塞的</a:t>
            </a:r>
            <a:endParaRPr lang="en-US" altLang="zh-CN" dirty="0"/>
          </a:p>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CCBC6D8F-B277-443A-9D32-473571711EDC}"/>
              </a:ext>
            </a:extLst>
          </p:cNvPr>
          <p:cNvPicPr>
            <a:picLocks noChangeAspect="1"/>
          </p:cNvPicPr>
          <p:nvPr/>
        </p:nvPicPr>
        <p:blipFill>
          <a:blip r:embed="rId2"/>
          <a:stretch>
            <a:fillRect/>
          </a:stretch>
        </p:blipFill>
        <p:spPr>
          <a:xfrm>
            <a:off x="1773932" y="4437112"/>
            <a:ext cx="4114800" cy="962025"/>
          </a:xfrm>
          <a:prstGeom prst="rect">
            <a:avLst/>
          </a:prstGeom>
        </p:spPr>
      </p:pic>
      <p:pic>
        <p:nvPicPr>
          <p:cNvPr id="5" name="图片 4">
            <a:extLst>
              <a:ext uri="{FF2B5EF4-FFF2-40B4-BE49-F238E27FC236}">
                <a16:creationId xmlns:a16="http://schemas.microsoft.com/office/drawing/2014/main" id="{F2AEC98D-648A-403C-9969-3C89DB0D75C5}"/>
              </a:ext>
            </a:extLst>
          </p:cNvPr>
          <p:cNvPicPr>
            <a:picLocks noChangeAspect="1"/>
          </p:cNvPicPr>
          <p:nvPr/>
        </p:nvPicPr>
        <p:blipFill>
          <a:blip r:embed="rId3"/>
          <a:stretch>
            <a:fillRect/>
          </a:stretch>
        </p:blipFill>
        <p:spPr>
          <a:xfrm>
            <a:off x="6847903" y="2806724"/>
            <a:ext cx="3561192" cy="3260775"/>
          </a:xfrm>
          <a:prstGeom prst="rect">
            <a:avLst/>
          </a:prstGeom>
        </p:spPr>
      </p:pic>
    </p:spTree>
    <p:extLst>
      <p:ext uri="{BB962C8B-B14F-4D97-AF65-F5344CB8AC3E}">
        <p14:creationId xmlns:p14="http://schemas.microsoft.com/office/powerpoint/2010/main" val="386896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6378D-4C87-4381-9B5C-3E94EE11F50A}"/>
              </a:ext>
            </a:extLst>
          </p:cNvPr>
          <p:cNvSpPr>
            <a:spLocks noGrp="1"/>
          </p:cNvSpPr>
          <p:nvPr>
            <p:ph type="title"/>
          </p:nvPr>
        </p:nvSpPr>
        <p:spPr/>
        <p:txBody>
          <a:bodyPr/>
          <a:lstStyle/>
          <a:p>
            <a:r>
              <a:rPr lang="zh-CN" altLang="en-US" dirty="0"/>
              <a:t>命名管道的读写</a:t>
            </a:r>
          </a:p>
        </p:txBody>
      </p:sp>
      <p:sp>
        <p:nvSpPr>
          <p:cNvPr id="3" name="内容占位符 2">
            <a:extLst>
              <a:ext uri="{FF2B5EF4-FFF2-40B4-BE49-F238E27FC236}">
                <a16:creationId xmlns:a16="http://schemas.microsoft.com/office/drawing/2014/main" id="{86359422-F785-4990-9A83-060BE94B1C63}"/>
              </a:ext>
            </a:extLst>
          </p:cNvPr>
          <p:cNvSpPr>
            <a:spLocks noGrp="1"/>
          </p:cNvSpPr>
          <p:nvPr>
            <p:ph idx="1"/>
          </p:nvPr>
        </p:nvSpPr>
        <p:spPr/>
        <p:txBody>
          <a:bodyPr/>
          <a:lstStyle/>
          <a:p>
            <a:r>
              <a:rPr lang="zh-CN" altLang="en-US" dirty="0"/>
              <a:t>命名管道在使用</a:t>
            </a:r>
            <a:r>
              <a:rPr lang="en-US" altLang="zh-CN" dirty="0"/>
              <a:t>open(char *</a:t>
            </a:r>
            <a:r>
              <a:rPr lang="en-US" altLang="zh-CN" dirty="0" err="1"/>
              <a:t>fifoname</a:t>
            </a:r>
            <a:r>
              <a:rPr lang="en-US" altLang="zh-CN" dirty="0"/>
              <a:t>, int )</a:t>
            </a:r>
            <a:r>
              <a:rPr lang="zh-CN" altLang="en-US" dirty="0"/>
              <a:t>打开后</a:t>
            </a:r>
            <a:endParaRPr lang="en-US" altLang="zh-CN" dirty="0"/>
          </a:p>
          <a:p>
            <a:r>
              <a:rPr lang="zh-CN" altLang="en-US" dirty="0"/>
              <a:t>如果写入数据，使用</a:t>
            </a:r>
            <a:r>
              <a:rPr lang="en-US" altLang="zh-CN" dirty="0"/>
              <a:t>write()</a:t>
            </a:r>
            <a:r>
              <a:rPr lang="zh-CN" altLang="en-US" dirty="0"/>
              <a:t>函数</a:t>
            </a:r>
            <a:endParaRPr lang="en-US" altLang="zh-CN" dirty="0"/>
          </a:p>
          <a:p>
            <a:r>
              <a:rPr lang="zh-CN" altLang="en-US" dirty="0"/>
              <a:t>如果读取数据，使用</a:t>
            </a:r>
            <a:r>
              <a:rPr lang="en-US" altLang="zh-CN" dirty="0"/>
              <a:t>read()</a:t>
            </a:r>
            <a:r>
              <a:rPr lang="zh-CN" altLang="en-US" dirty="0"/>
              <a:t>函数</a:t>
            </a:r>
          </a:p>
        </p:txBody>
      </p:sp>
      <p:pic>
        <p:nvPicPr>
          <p:cNvPr id="4" name="图片 3">
            <a:extLst>
              <a:ext uri="{FF2B5EF4-FFF2-40B4-BE49-F238E27FC236}">
                <a16:creationId xmlns:a16="http://schemas.microsoft.com/office/drawing/2014/main" id="{B4749FFB-FDF4-4139-8403-3337AD80BD8A}"/>
              </a:ext>
            </a:extLst>
          </p:cNvPr>
          <p:cNvPicPr>
            <a:picLocks noChangeAspect="1"/>
          </p:cNvPicPr>
          <p:nvPr/>
        </p:nvPicPr>
        <p:blipFill>
          <a:blip r:embed="rId2"/>
          <a:stretch>
            <a:fillRect/>
          </a:stretch>
        </p:blipFill>
        <p:spPr>
          <a:xfrm>
            <a:off x="3550749" y="3238127"/>
            <a:ext cx="5087325" cy="3086473"/>
          </a:xfrm>
          <a:prstGeom prst="rect">
            <a:avLst/>
          </a:prstGeom>
        </p:spPr>
      </p:pic>
    </p:spTree>
    <p:extLst>
      <p:ext uri="{BB962C8B-B14F-4D97-AF65-F5344CB8AC3E}">
        <p14:creationId xmlns:p14="http://schemas.microsoft.com/office/powerpoint/2010/main" val="409033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EB456-CE77-416D-9388-A6447E24B8B3}"/>
              </a:ext>
            </a:extLst>
          </p:cNvPr>
          <p:cNvSpPr>
            <a:spLocks noGrp="1"/>
          </p:cNvSpPr>
          <p:nvPr>
            <p:ph type="title"/>
          </p:nvPr>
        </p:nvSpPr>
        <p:spPr/>
        <p:txBody>
          <a:bodyPr/>
          <a:lstStyle/>
          <a:p>
            <a:r>
              <a:rPr lang="zh-CN" altLang="en-US" dirty="0"/>
              <a:t>共享内存</a:t>
            </a:r>
          </a:p>
        </p:txBody>
      </p:sp>
      <p:sp>
        <p:nvSpPr>
          <p:cNvPr id="3" name="内容占位符 2">
            <a:extLst>
              <a:ext uri="{FF2B5EF4-FFF2-40B4-BE49-F238E27FC236}">
                <a16:creationId xmlns:a16="http://schemas.microsoft.com/office/drawing/2014/main" id="{3A8F2268-1787-4F93-8BE2-53DE7DF6F1CA}"/>
              </a:ext>
            </a:extLst>
          </p:cNvPr>
          <p:cNvSpPr>
            <a:spLocks noGrp="1"/>
          </p:cNvSpPr>
          <p:nvPr>
            <p:ph idx="1"/>
          </p:nvPr>
        </p:nvSpPr>
        <p:spPr/>
        <p:txBody>
          <a:bodyPr/>
          <a:lstStyle/>
          <a:p>
            <a:r>
              <a:rPr lang="zh-CN" altLang="en-US" dirty="0"/>
              <a:t>同一块物理内存被映射到进程</a:t>
            </a:r>
            <a:r>
              <a:rPr lang="en-US" altLang="zh-CN" dirty="0"/>
              <a:t>A</a:t>
            </a:r>
            <a:r>
              <a:rPr lang="zh-CN" altLang="en-US" dirty="0"/>
              <a:t>、</a:t>
            </a:r>
            <a:r>
              <a:rPr lang="en-US" altLang="zh-CN" dirty="0"/>
              <a:t>B</a:t>
            </a:r>
            <a:r>
              <a:rPr lang="zh-CN" altLang="en-US" dirty="0"/>
              <a:t>各自的进程地址空间。进程</a:t>
            </a:r>
            <a:r>
              <a:rPr lang="en-US" altLang="zh-CN" dirty="0"/>
              <a:t>A</a:t>
            </a:r>
            <a:r>
              <a:rPr lang="zh-CN" altLang="en-US" dirty="0"/>
              <a:t>可以即使看到进程</a:t>
            </a:r>
            <a:r>
              <a:rPr lang="en-US" altLang="zh-CN" dirty="0"/>
              <a:t>B</a:t>
            </a:r>
            <a:r>
              <a:rPr lang="zh-CN" altLang="en-US" dirty="0"/>
              <a:t>对共享内存数据的更新，反之亦然。</a:t>
            </a:r>
            <a:endParaRPr lang="en-US" altLang="zh-CN" dirty="0"/>
          </a:p>
          <a:p>
            <a:r>
              <a:rPr lang="zh-CN" altLang="en-US" dirty="0"/>
              <a:t>由于多个进程共享同一块内存区域，必然需要某种同步机制，互斥锁和信号量都可以。</a:t>
            </a:r>
            <a:endParaRPr lang="en-US" altLang="zh-CN" dirty="0"/>
          </a:p>
          <a:p>
            <a:r>
              <a:rPr lang="zh-CN" altLang="en-US" dirty="0"/>
              <a:t>共享内存是最高效的</a:t>
            </a:r>
            <a:r>
              <a:rPr lang="en-US" altLang="zh-CN" dirty="0"/>
              <a:t>IPC</a:t>
            </a:r>
            <a:r>
              <a:rPr lang="zh-CN" altLang="en-US" dirty="0"/>
              <a:t>机制，因为不涉及进程间的任何数据传输。</a:t>
            </a:r>
            <a:endParaRPr lang="en-US" altLang="zh-CN" dirty="0"/>
          </a:p>
          <a:p>
            <a:endParaRPr lang="zh-CN" altLang="en-US" dirty="0"/>
          </a:p>
        </p:txBody>
      </p:sp>
      <p:sp>
        <p:nvSpPr>
          <p:cNvPr id="4" name="AutoShape 2" descr="https://files.jb51.net/file_images/article/201707/2017071010565722.png">
            <a:extLst>
              <a:ext uri="{FF2B5EF4-FFF2-40B4-BE49-F238E27FC236}">
                <a16:creationId xmlns:a16="http://schemas.microsoft.com/office/drawing/2014/main" id="{0DC47D1D-D7C5-4587-A20D-C26DF3515DFA}"/>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8D40D41E-E32C-481D-B00B-A845CC435CC2}"/>
              </a:ext>
            </a:extLst>
          </p:cNvPr>
          <p:cNvPicPr>
            <a:picLocks noChangeAspect="1"/>
          </p:cNvPicPr>
          <p:nvPr/>
        </p:nvPicPr>
        <p:blipFill>
          <a:blip r:embed="rId2"/>
          <a:stretch>
            <a:fillRect/>
          </a:stretch>
        </p:blipFill>
        <p:spPr>
          <a:xfrm>
            <a:off x="2431740" y="3923774"/>
            <a:ext cx="6156857" cy="2741486"/>
          </a:xfrm>
          <a:prstGeom prst="rect">
            <a:avLst/>
          </a:prstGeom>
        </p:spPr>
      </p:pic>
    </p:spTree>
    <p:extLst>
      <p:ext uri="{BB962C8B-B14F-4D97-AF65-F5344CB8AC3E}">
        <p14:creationId xmlns:p14="http://schemas.microsoft.com/office/powerpoint/2010/main" val="238341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8D586-8E1D-4489-B38F-C0ADA2DA81DE}"/>
              </a:ext>
            </a:extLst>
          </p:cNvPr>
          <p:cNvSpPr>
            <a:spLocks noGrp="1"/>
          </p:cNvSpPr>
          <p:nvPr>
            <p:ph type="title"/>
          </p:nvPr>
        </p:nvSpPr>
        <p:spPr/>
        <p:txBody>
          <a:bodyPr/>
          <a:lstStyle/>
          <a:p>
            <a:r>
              <a:rPr lang="zh-CN" altLang="en-US" dirty="0"/>
              <a:t>创建共享内存</a:t>
            </a:r>
          </a:p>
        </p:txBody>
      </p:sp>
      <p:sp>
        <p:nvSpPr>
          <p:cNvPr id="3" name="内容占位符 2">
            <a:extLst>
              <a:ext uri="{FF2B5EF4-FFF2-40B4-BE49-F238E27FC236}">
                <a16:creationId xmlns:a16="http://schemas.microsoft.com/office/drawing/2014/main" id="{94EBB3E2-ABFF-4722-82E2-28A489E351FE}"/>
              </a:ext>
            </a:extLst>
          </p:cNvPr>
          <p:cNvSpPr>
            <a:spLocks noGrp="1"/>
          </p:cNvSpPr>
          <p:nvPr>
            <p:ph idx="1"/>
          </p:nvPr>
        </p:nvSpPr>
        <p:spPr/>
        <p:txBody>
          <a:bodyPr/>
          <a:lstStyle/>
          <a:p>
            <a:pPr marL="45720" indent="0">
              <a:buNone/>
            </a:pPr>
            <a:endParaRPr lang="zh-CN" altLang="en-US" dirty="0"/>
          </a:p>
        </p:txBody>
      </p:sp>
      <p:sp>
        <p:nvSpPr>
          <p:cNvPr id="4" name="AutoShape 2" descr="è¿éåå¾çæè¿°">
            <a:extLst>
              <a:ext uri="{FF2B5EF4-FFF2-40B4-BE49-F238E27FC236}">
                <a16:creationId xmlns:a16="http://schemas.microsoft.com/office/drawing/2014/main" id="{A8BC718E-4CB3-4757-81F2-81E9E2A1ACD8}"/>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693B19A-C431-4214-9C58-7D7A51932027}"/>
              </a:ext>
            </a:extLst>
          </p:cNvPr>
          <p:cNvPicPr>
            <a:picLocks noChangeAspect="1"/>
          </p:cNvPicPr>
          <p:nvPr/>
        </p:nvPicPr>
        <p:blipFill>
          <a:blip r:embed="rId2"/>
          <a:stretch>
            <a:fillRect/>
          </a:stretch>
        </p:blipFill>
        <p:spPr>
          <a:xfrm>
            <a:off x="1065212" y="1828800"/>
            <a:ext cx="5724525" cy="2486025"/>
          </a:xfrm>
          <a:prstGeom prst="rect">
            <a:avLst/>
          </a:prstGeom>
        </p:spPr>
      </p:pic>
    </p:spTree>
    <p:extLst>
      <p:ext uri="{BB962C8B-B14F-4D97-AF65-F5344CB8AC3E}">
        <p14:creationId xmlns:p14="http://schemas.microsoft.com/office/powerpoint/2010/main" val="255405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C370F-F9AA-45AC-B323-4E1D60D971DA}"/>
              </a:ext>
            </a:extLst>
          </p:cNvPr>
          <p:cNvSpPr>
            <a:spLocks noGrp="1"/>
          </p:cNvSpPr>
          <p:nvPr>
            <p:ph type="title"/>
          </p:nvPr>
        </p:nvSpPr>
        <p:spPr/>
        <p:txBody>
          <a:bodyPr/>
          <a:lstStyle/>
          <a:p>
            <a:r>
              <a:rPr lang="zh-CN" altLang="en-US" dirty="0"/>
              <a:t>将共享内存映射到自己内存空间</a:t>
            </a:r>
          </a:p>
        </p:txBody>
      </p:sp>
      <p:pic>
        <p:nvPicPr>
          <p:cNvPr id="4" name="内容占位符 3">
            <a:extLst>
              <a:ext uri="{FF2B5EF4-FFF2-40B4-BE49-F238E27FC236}">
                <a16:creationId xmlns:a16="http://schemas.microsoft.com/office/drawing/2014/main" id="{E7A7B346-5B8D-4748-9CDD-7D06327A4AB2}"/>
              </a:ext>
            </a:extLst>
          </p:cNvPr>
          <p:cNvPicPr>
            <a:picLocks noGrp="1" noChangeAspect="1"/>
          </p:cNvPicPr>
          <p:nvPr>
            <p:ph idx="1"/>
          </p:nvPr>
        </p:nvPicPr>
        <p:blipFill>
          <a:blip r:embed="rId2"/>
          <a:stretch>
            <a:fillRect/>
          </a:stretch>
        </p:blipFill>
        <p:spPr>
          <a:xfrm>
            <a:off x="1065212" y="1714500"/>
            <a:ext cx="8467725" cy="1714500"/>
          </a:xfrm>
          <a:prstGeom prst="rect">
            <a:avLst/>
          </a:prstGeom>
        </p:spPr>
      </p:pic>
    </p:spTree>
    <p:extLst>
      <p:ext uri="{BB962C8B-B14F-4D97-AF65-F5344CB8AC3E}">
        <p14:creationId xmlns:p14="http://schemas.microsoft.com/office/powerpoint/2010/main" val="40754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7B0F-15BF-49D9-8DCC-20A24B17F865}"/>
              </a:ext>
            </a:extLst>
          </p:cNvPr>
          <p:cNvSpPr>
            <a:spLocks noGrp="1"/>
          </p:cNvSpPr>
          <p:nvPr>
            <p:ph type="title"/>
          </p:nvPr>
        </p:nvSpPr>
        <p:spPr/>
        <p:txBody>
          <a:bodyPr/>
          <a:lstStyle/>
          <a:p>
            <a:r>
              <a:rPr lang="zh-CN" altLang="en-US" dirty="0"/>
              <a:t>解除映射和控制共享内存</a:t>
            </a:r>
          </a:p>
        </p:txBody>
      </p:sp>
      <p:sp>
        <p:nvSpPr>
          <p:cNvPr id="3" name="内容占位符 2">
            <a:extLst>
              <a:ext uri="{FF2B5EF4-FFF2-40B4-BE49-F238E27FC236}">
                <a16:creationId xmlns:a16="http://schemas.microsoft.com/office/drawing/2014/main" id="{A520ACC5-B0D3-4B38-8C93-69AE9A67E6B3}"/>
              </a:ext>
            </a:extLst>
          </p:cNvPr>
          <p:cNvSpPr>
            <a:spLocks noGrp="1"/>
          </p:cNvSpPr>
          <p:nvPr>
            <p:ph idx="1"/>
          </p:nvPr>
        </p:nvSpPr>
        <p:spPr/>
        <p:txBody>
          <a:bodyPr/>
          <a:lstStyle/>
          <a:p>
            <a:r>
              <a:rPr lang="zh-CN" altLang="en-US" dirty="0"/>
              <a:t>解除映射</a:t>
            </a:r>
            <a:endParaRPr lang="en-US" altLang="zh-CN" dirty="0"/>
          </a:p>
          <a:p>
            <a:pPr lvl="1"/>
            <a:r>
              <a:rPr lang="en-US" altLang="zh-CN" dirty="0"/>
              <a:t> int </a:t>
            </a:r>
            <a:r>
              <a:rPr lang="en-US" altLang="zh-CN" dirty="0" err="1"/>
              <a:t>shmdt</a:t>
            </a:r>
            <a:r>
              <a:rPr lang="en-US" altLang="zh-CN" dirty="0"/>
              <a:t>(const void * </a:t>
            </a:r>
            <a:r>
              <a:rPr lang="en-US" altLang="zh-CN" dirty="0" err="1"/>
              <a:t>shmaddr</a:t>
            </a:r>
            <a:r>
              <a:rPr lang="en-US" altLang="zh-CN" dirty="0"/>
              <a:t>);</a:t>
            </a:r>
          </a:p>
          <a:p>
            <a:r>
              <a:rPr lang="zh-CN" altLang="en-US" dirty="0"/>
              <a:t>控制共享内存</a:t>
            </a:r>
            <a:endParaRPr lang="en-US" altLang="zh-CN" dirty="0"/>
          </a:p>
          <a:p>
            <a:pPr lvl="1"/>
            <a:r>
              <a:rPr lang="en-US" altLang="zh-CN" dirty="0"/>
              <a:t> int </a:t>
            </a:r>
            <a:r>
              <a:rPr lang="en-US" altLang="zh-CN" dirty="0" err="1"/>
              <a:t>shmctl</a:t>
            </a:r>
            <a:r>
              <a:rPr lang="en-US" altLang="zh-CN" dirty="0"/>
              <a:t>(int </a:t>
            </a:r>
            <a:r>
              <a:rPr lang="en-US" altLang="zh-CN" dirty="0" err="1"/>
              <a:t>shmid</a:t>
            </a:r>
            <a:r>
              <a:rPr lang="en-US" altLang="zh-CN" dirty="0"/>
              <a:t>, int </a:t>
            </a:r>
            <a:r>
              <a:rPr lang="en-US" altLang="zh-CN" dirty="0" err="1"/>
              <a:t>cmd</a:t>
            </a:r>
            <a:r>
              <a:rPr lang="en-US" altLang="zh-CN" dirty="0"/>
              <a:t>, struct </a:t>
            </a:r>
            <a:r>
              <a:rPr lang="en-US" altLang="zh-CN" dirty="0" err="1"/>
              <a:t>shmid_ds</a:t>
            </a:r>
            <a:r>
              <a:rPr lang="en-US" altLang="zh-CN" dirty="0"/>
              <a:t> *</a:t>
            </a:r>
            <a:r>
              <a:rPr lang="en-US" altLang="zh-CN" dirty="0" err="1"/>
              <a:t>buf</a:t>
            </a:r>
            <a:r>
              <a:rPr lang="en-US" altLang="zh-CN" dirty="0"/>
              <a:t>);</a:t>
            </a:r>
          </a:p>
          <a:p>
            <a:pPr lvl="1"/>
            <a:r>
              <a:rPr lang="zh-CN" altLang="en-US" dirty="0"/>
              <a:t>注意第三个参数，是一个结构体，具体可查阅参考资料</a:t>
            </a:r>
          </a:p>
        </p:txBody>
      </p:sp>
      <p:pic>
        <p:nvPicPr>
          <p:cNvPr id="4" name="图片 3">
            <a:extLst>
              <a:ext uri="{FF2B5EF4-FFF2-40B4-BE49-F238E27FC236}">
                <a16:creationId xmlns:a16="http://schemas.microsoft.com/office/drawing/2014/main" id="{404317F2-1542-4FE7-95AA-36EB0ABE6CA1}"/>
              </a:ext>
            </a:extLst>
          </p:cNvPr>
          <p:cNvPicPr>
            <a:picLocks noChangeAspect="1"/>
          </p:cNvPicPr>
          <p:nvPr/>
        </p:nvPicPr>
        <p:blipFill>
          <a:blip r:embed="rId2"/>
          <a:stretch>
            <a:fillRect/>
          </a:stretch>
        </p:blipFill>
        <p:spPr>
          <a:xfrm>
            <a:off x="1413892" y="3924300"/>
            <a:ext cx="6648450" cy="1838325"/>
          </a:xfrm>
          <a:prstGeom prst="rect">
            <a:avLst/>
          </a:prstGeom>
        </p:spPr>
      </p:pic>
    </p:spTree>
    <p:extLst>
      <p:ext uri="{BB962C8B-B14F-4D97-AF65-F5344CB8AC3E}">
        <p14:creationId xmlns:p14="http://schemas.microsoft.com/office/powerpoint/2010/main" val="97329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C1F2E-5E27-4792-8B54-CA3C7480AFE4}"/>
              </a:ext>
            </a:extLst>
          </p:cNvPr>
          <p:cNvSpPr>
            <a:spLocks noGrp="1"/>
          </p:cNvSpPr>
          <p:nvPr>
            <p:ph type="title"/>
          </p:nvPr>
        </p:nvSpPr>
        <p:spPr/>
        <p:txBody>
          <a:bodyPr/>
          <a:lstStyle/>
          <a:p>
            <a:r>
              <a:rPr lang="zh-CN" altLang="en-US" dirty="0"/>
              <a:t>信号量</a:t>
            </a:r>
          </a:p>
        </p:txBody>
      </p:sp>
      <p:sp>
        <p:nvSpPr>
          <p:cNvPr id="3" name="内容占位符 2">
            <a:extLst>
              <a:ext uri="{FF2B5EF4-FFF2-40B4-BE49-F238E27FC236}">
                <a16:creationId xmlns:a16="http://schemas.microsoft.com/office/drawing/2014/main" id="{5AFA305B-EC82-4034-AD1E-2ACEFDEF8D19}"/>
              </a:ext>
            </a:extLst>
          </p:cNvPr>
          <p:cNvSpPr>
            <a:spLocks noGrp="1"/>
          </p:cNvSpPr>
          <p:nvPr>
            <p:ph idx="1"/>
          </p:nvPr>
        </p:nvSpPr>
        <p:spPr/>
        <p:txBody>
          <a:bodyPr/>
          <a:lstStyle/>
          <a:p>
            <a:r>
              <a:rPr lang="zh-CN" altLang="en-US" dirty="0"/>
              <a:t>利用</a:t>
            </a:r>
            <a:r>
              <a:rPr lang="en-US" altLang="zh-CN" dirty="0"/>
              <a:t>PV</a:t>
            </a:r>
            <a:r>
              <a:rPr lang="zh-CN" altLang="en-US" dirty="0"/>
              <a:t>机制对信号量进行处理</a:t>
            </a:r>
            <a:endParaRPr lang="en-US" altLang="zh-CN" dirty="0"/>
          </a:p>
          <a:p>
            <a:r>
              <a:rPr lang="zh-CN" altLang="en-US" dirty="0"/>
              <a:t>信号量的数据结构为一个值和一个指针，指针指向等待该信号量的下一个进程</a:t>
            </a:r>
            <a:endParaRPr lang="en-US" altLang="zh-CN" dirty="0"/>
          </a:p>
          <a:p>
            <a:r>
              <a:rPr lang="zh-CN" altLang="en-US" dirty="0"/>
              <a:t>信号量的值大于</a:t>
            </a:r>
            <a:r>
              <a:rPr lang="en-US" altLang="zh-CN" dirty="0"/>
              <a:t>0</a:t>
            </a:r>
            <a:r>
              <a:rPr lang="zh-CN" altLang="en-US" dirty="0"/>
              <a:t>时，表示当前可用资源的数量</a:t>
            </a:r>
            <a:endParaRPr lang="en-US" altLang="zh-CN" dirty="0"/>
          </a:p>
          <a:p>
            <a:r>
              <a:rPr lang="zh-CN" altLang="en-US" dirty="0"/>
              <a:t>信号量的值小于</a:t>
            </a:r>
            <a:r>
              <a:rPr lang="en-US" altLang="zh-CN" dirty="0"/>
              <a:t>0</a:t>
            </a:r>
            <a:r>
              <a:rPr lang="zh-CN" altLang="en-US" dirty="0"/>
              <a:t>时，其绝对值表示等待使用该资源的进程个数</a:t>
            </a:r>
            <a:endParaRPr lang="en-US" altLang="zh-CN" dirty="0"/>
          </a:p>
          <a:p>
            <a:r>
              <a:rPr lang="zh-CN" altLang="en-US" dirty="0"/>
              <a:t>信号量的值仅能通过</a:t>
            </a:r>
            <a:r>
              <a:rPr lang="en-US" altLang="zh-CN" dirty="0"/>
              <a:t>PV</a:t>
            </a:r>
            <a:r>
              <a:rPr lang="zh-CN" altLang="en-US" dirty="0"/>
              <a:t>操作改变</a:t>
            </a:r>
            <a:endParaRPr lang="en-US" altLang="zh-CN" dirty="0"/>
          </a:p>
          <a:p>
            <a:r>
              <a:rPr lang="zh-CN" altLang="en-US" dirty="0"/>
              <a:t>信号量的示意图如下图：</a:t>
            </a:r>
          </a:p>
        </p:txBody>
      </p:sp>
    </p:spTree>
    <p:extLst>
      <p:ext uri="{BB962C8B-B14F-4D97-AF65-F5344CB8AC3E}">
        <p14:creationId xmlns:p14="http://schemas.microsoft.com/office/powerpoint/2010/main" val="166495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2F27B-0A31-4240-8B7F-80392BA17641}"/>
              </a:ext>
            </a:extLst>
          </p:cNvPr>
          <p:cNvSpPr>
            <a:spLocks noGrp="1"/>
          </p:cNvSpPr>
          <p:nvPr>
            <p:ph type="title"/>
          </p:nvPr>
        </p:nvSpPr>
        <p:spPr/>
        <p:txBody>
          <a:bodyPr/>
          <a:lstStyle/>
          <a:p>
            <a:r>
              <a:rPr lang="zh-CN" altLang="en-US" dirty="0"/>
              <a:t>信号量</a:t>
            </a:r>
          </a:p>
        </p:txBody>
      </p:sp>
      <p:pic>
        <p:nvPicPr>
          <p:cNvPr id="4" name="内容占位符 3">
            <a:extLst>
              <a:ext uri="{FF2B5EF4-FFF2-40B4-BE49-F238E27FC236}">
                <a16:creationId xmlns:a16="http://schemas.microsoft.com/office/drawing/2014/main" id="{4C16F580-1833-424A-A675-1A2E6D72823C}"/>
              </a:ext>
            </a:extLst>
          </p:cNvPr>
          <p:cNvPicPr>
            <a:picLocks noGrp="1" noChangeAspect="1"/>
          </p:cNvPicPr>
          <p:nvPr>
            <p:ph idx="1"/>
          </p:nvPr>
        </p:nvPicPr>
        <p:blipFill>
          <a:blip r:embed="rId2"/>
          <a:stretch>
            <a:fillRect/>
          </a:stretch>
        </p:blipFill>
        <p:spPr>
          <a:xfrm>
            <a:off x="1197868" y="2286000"/>
            <a:ext cx="6606480" cy="3303240"/>
          </a:xfrm>
          <a:prstGeom prst="rect">
            <a:avLst/>
          </a:prstGeom>
        </p:spPr>
      </p:pic>
      <p:sp>
        <p:nvSpPr>
          <p:cNvPr id="5" name="文本框 4">
            <a:extLst>
              <a:ext uri="{FF2B5EF4-FFF2-40B4-BE49-F238E27FC236}">
                <a16:creationId xmlns:a16="http://schemas.microsoft.com/office/drawing/2014/main" id="{F809E59F-D504-47A2-AF3A-67D1AE555620}"/>
              </a:ext>
            </a:extLst>
          </p:cNvPr>
          <p:cNvSpPr txBox="1"/>
          <p:nvPr/>
        </p:nvSpPr>
        <p:spPr>
          <a:xfrm>
            <a:off x="7804348" y="2132856"/>
            <a:ext cx="3762672" cy="3139321"/>
          </a:xfrm>
          <a:prstGeom prst="rect">
            <a:avLst/>
          </a:prstGeom>
          <a:noFill/>
        </p:spPr>
        <p:txBody>
          <a:bodyPr wrap="square" rtlCol="0">
            <a:spAutoFit/>
          </a:bodyPr>
          <a:lstStyle/>
          <a:p>
            <a:r>
              <a:rPr lang="zh-CN" altLang="en-US" dirty="0"/>
              <a:t>当</a:t>
            </a:r>
            <a:r>
              <a:rPr lang="en-US" altLang="zh-CN" dirty="0"/>
              <a:t>SV</a:t>
            </a:r>
            <a:r>
              <a:rPr lang="zh-CN" altLang="en-US" dirty="0"/>
              <a:t>为</a:t>
            </a:r>
            <a:r>
              <a:rPr lang="en-US" altLang="zh-CN" dirty="0"/>
              <a:t>1</a:t>
            </a:r>
            <a:r>
              <a:rPr lang="zh-CN" altLang="en-US" dirty="0"/>
              <a:t>时，进程</a:t>
            </a:r>
            <a:r>
              <a:rPr lang="en-US" altLang="zh-CN" dirty="0"/>
              <a:t>A</a:t>
            </a:r>
            <a:r>
              <a:rPr lang="zh-CN" altLang="en-US" dirty="0"/>
              <a:t>和</a:t>
            </a:r>
            <a:r>
              <a:rPr lang="en-US" altLang="zh-CN" dirty="0"/>
              <a:t>B</a:t>
            </a:r>
            <a:r>
              <a:rPr lang="zh-CN" altLang="en-US" dirty="0"/>
              <a:t>都有机会进入关键代码段</a:t>
            </a:r>
            <a:endParaRPr lang="en-US" altLang="zh-CN" dirty="0"/>
          </a:p>
          <a:p>
            <a:r>
              <a:rPr lang="zh-CN" altLang="en-US" dirty="0"/>
              <a:t>如果此时</a:t>
            </a:r>
            <a:r>
              <a:rPr lang="en-US" altLang="zh-CN" dirty="0"/>
              <a:t>A</a:t>
            </a:r>
            <a:r>
              <a:rPr lang="zh-CN" altLang="en-US" dirty="0"/>
              <a:t>执行了</a:t>
            </a:r>
            <a:r>
              <a:rPr lang="en-US" altLang="zh-CN" dirty="0"/>
              <a:t>P</a:t>
            </a:r>
            <a:r>
              <a:rPr lang="zh-CN" altLang="en-US" dirty="0"/>
              <a:t>（</a:t>
            </a:r>
            <a:r>
              <a:rPr lang="en-US" altLang="zh-CN" dirty="0"/>
              <a:t>SV</a:t>
            </a:r>
            <a:r>
              <a:rPr lang="zh-CN" altLang="en-US" dirty="0"/>
              <a:t>）</a:t>
            </a:r>
            <a:r>
              <a:rPr lang="en-US" altLang="zh-CN" dirty="0"/>
              <a:t>,</a:t>
            </a:r>
            <a:r>
              <a:rPr lang="zh-CN" altLang="en-US" dirty="0"/>
              <a:t>那么</a:t>
            </a:r>
            <a:r>
              <a:rPr lang="en-US" altLang="zh-CN" dirty="0"/>
              <a:t>SV</a:t>
            </a:r>
            <a:r>
              <a:rPr lang="zh-CN" altLang="en-US" dirty="0"/>
              <a:t>减去</a:t>
            </a:r>
            <a:r>
              <a:rPr lang="en-US" altLang="zh-CN" dirty="0"/>
              <a:t>1</a:t>
            </a:r>
            <a:r>
              <a:rPr lang="zh-CN" altLang="en-US" dirty="0"/>
              <a:t>变为</a:t>
            </a:r>
            <a:r>
              <a:rPr lang="en-US" altLang="zh-CN" dirty="0"/>
              <a:t>0</a:t>
            </a:r>
            <a:r>
              <a:rPr lang="zh-CN" altLang="en-US" dirty="0"/>
              <a:t>，则进程</a:t>
            </a:r>
            <a:r>
              <a:rPr lang="en-US" altLang="zh-CN" dirty="0"/>
              <a:t>B</a:t>
            </a:r>
            <a:r>
              <a:rPr lang="zh-CN" altLang="en-US" dirty="0"/>
              <a:t>再执行</a:t>
            </a:r>
            <a:r>
              <a:rPr lang="en-US" altLang="zh-CN" dirty="0"/>
              <a:t>P(SV )</a:t>
            </a:r>
            <a:r>
              <a:rPr lang="zh-CN" altLang="en-US" dirty="0"/>
              <a:t>就会被挂起。</a:t>
            </a:r>
            <a:endParaRPr lang="en-US" altLang="zh-CN" dirty="0"/>
          </a:p>
          <a:p>
            <a:r>
              <a:rPr lang="zh-CN" altLang="en-US" dirty="0"/>
              <a:t>直到</a:t>
            </a:r>
            <a:r>
              <a:rPr lang="en-US" altLang="zh-CN" dirty="0"/>
              <a:t>A</a:t>
            </a:r>
            <a:r>
              <a:rPr lang="zh-CN" altLang="en-US" dirty="0"/>
              <a:t>离开关键代码段，并执行</a:t>
            </a:r>
            <a:r>
              <a:rPr lang="en-US" altLang="zh-CN" dirty="0"/>
              <a:t>V(SV)</a:t>
            </a:r>
            <a:r>
              <a:rPr lang="zh-CN" altLang="en-US" dirty="0"/>
              <a:t>将</a:t>
            </a:r>
            <a:r>
              <a:rPr lang="en-US" altLang="zh-CN" dirty="0"/>
              <a:t>SV</a:t>
            </a:r>
            <a:r>
              <a:rPr lang="zh-CN" altLang="en-US" dirty="0"/>
              <a:t>加</a:t>
            </a:r>
            <a:r>
              <a:rPr lang="en-US" altLang="zh-CN" dirty="0"/>
              <a:t>1</a:t>
            </a:r>
            <a:r>
              <a:rPr lang="zh-CN" altLang="en-US" dirty="0"/>
              <a:t>，关键代码段才重新变得可用。</a:t>
            </a:r>
            <a:endParaRPr lang="en-US" altLang="zh-CN" dirty="0"/>
          </a:p>
          <a:p>
            <a:r>
              <a:rPr lang="zh-CN" altLang="en-US" dirty="0"/>
              <a:t>如果此时进程</a:t>
            </a:r>
            <a:r>
              <a:rPr lang="en-US" altLang="zh-CN" dirty="0"/>
              <a:t>B</a:t>
            </a:r>
            <a:r>
              <a:rPr lang="zh-CN" altLang="en-US" dirty="0"/>
              <a:t>因为等待</a:t>
            </a:r>
            <a:r>
              <a:rPr lang="en-US" altLang="zh-CN" dirty="0"/>
              <a:t>SV</a:t>
            </a:r>
            <a:r>
              <a:rPr lang="zh-CN" altLang="en-US" dirty="0"/>
              <a:t>而处于挂起状态，则它将被唤醒，并进入关键代码段。</a:t>
            </a:r>
          </a:p>
        </p:txBody>
      </p:sp>
    </p:spTree>
    <p:extLst>
      <p:ext uri="{BB962C8B-B14F-4D97-AF65-F5344CB8AC3E}">
        <p14:creationId xmlns:p14="http://schemas.microsoft.com/office/powerpoint/2010/main" val="37068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5E05-B0E4-4EB4-B2C3-91C583DD1AD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C31AF8D-93B6-4A76-8637-A87431220481}"/>
              </a:ext>
            </a:extLst>
          </p:cNvPr>
          <p:cNvSpPr>
            <a:spLocks noGrp="1"/>
          </p:cNvSpPr>
          <p:nvPr>
            <p:ph idx="1"/>
          </p:nvPr>
        </p:nvSpPr>
        <p:spPr/>
        <p:txBody>
          <a:bodyPr/>
          <a:lstStyle/>
          <a:p>
            <a:r>
              <a:rPr lang="en-US" altLang="zh-CN" dirty="0"/>
              <a:t>Linux </a:t>
            </a:r>
            <a:r>
              <a:rPr lang="zh-CN" altLang="en-US" dirty="0"/>
              <a:t>创建进程的</a:t>
            </a:r>
            <a:r>
              <a:rPr lang="en-US" altLang="zh-CN" dirty="0" err="1"/>
              <a:t>fanshi</a:t>
            </a:r>
            <a:endParaRPr lang="en-US" altLang="zh-CN" dirty="0"/>
          </a:p>
          <a:p>
            <a:r>
              <a:rPr lang="en-US" altLang="zh-CN" dirty="0"/>
              <a:t>Linux</a:t>
            </a:r>
            <a:r>
              <a:rPr lang="zh-CN" altLang="en-US" dirty="0"/>
              <a:t>进程通讯方式</a:t>
            </a:r>
            <a:endParaRPr lang="en-US" altLang="zh-CN" dirty="0"/>
          </a:p>
          <a:p>
            <a:r>
              <a:rPr lang="en-US" altLang="zh-CN" dirty="0"/>
              <a:t>Demo</a:t>
            </a:r>
            <a:r>
              <a:rPr lang="zh-CN" altLang="en-US" dirty="0"/>
              <a:t>展示</a:t>
            </a:r>
            <a:endParaRPr lang="en-US" altLang="zh-CN" dirty="0"/>
          </a:p>
          <a:p>
            <a:r>
              <a:rPr lang="zh-CN" altLang="en-US" dirty="0"/>
              <a:t>参考资料</a:t>
            </a:r>
          </a:p>
        </p:txBody>
      </p:sp>
    </p:spTree>
    <p:extLst>
      <p:ext uri="{BB962C8B-B14F-4D97-AF65-F5344CB8AC3E}">
        <p14:creationId xmlns:p14="http://schemas.microsoft.com/office/powerpoint/2010/main" val="39956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327A4-6095-4649-8457-7EC301DDC045}"/>
              </a:ext>
            </a:extLst>
          </p:cNvPr>
          <p:cNvSpPr>
            <a:spLocks noGrp="1"/>
          </p:cNvSpPr>
          <p:nvPr>
            <p:ph type="title"/>
          </p:nvPr>
        </p:nvSpPr>
        <p:spPr/>
        <p:txBody>
          <a:bodyPr/>
          <a:lstStyle/>
          <a:p>
            <a:r>
              <a:rPr lang="zh-CN" altLang="en-US" dirty="0"/>
              <a:t>信号量</a:t>
            </a:r>
          </a:p>
        </p:txBody>
      </p:sp>
      <p:sp>
        <p:nvSpPr>
          <p:cNvPr id="3" name="内容占位符 2">
            <a:extLst>
              <a:ext uri="{FF2B5EF4-FFF2-40B4-BE49-F238E27FC236}">
                <a16:creationId xmlns:a16="http://schemas.microsoft.com/office/drawing/2014/main" id="{3B605CF4-8660-4798-AD90-32591571E06E}"/>
              </a:ext>
            </a:extLst>
          </p:cNvPr>
          <p:cNvSpPr>
            <a:spLocks noGrp="1"/>
          </p:cNvSpPr>
          <p:nvPr>
            <p:ph idx="1"/>
          </p:nvPr>
        </p:nvSpPr>
        <p:spPr/>
        <p:txBody>
          <a:bodyPr/>
          <a:lstStyle/>
          <a:p>
            <a:r>
              <a:rPr lang="zh-CN" altLang="en-US" dirty="0"/>
              <a:t>信号量的</a:t>
            </a:r>
            <a:r>
              <a:rPr lang="en-US" altLang="zh-CN" dirty="0"/>
              <a:t>API</a:t>
            </a:r>
            <a:r>
              <a:rPr lang="zh-CN" altLang="en-US" dirty="0"/>
              <a:t>位于</a:t>
            </a:r>
            <a:r>
              <a:rPr lang="en-US" altLang="zh-CN" dirty="0"/>
              <a:t>sys/</a:t>
            </a:r>
            <a:r>
              <a:rPr lang="en-US" altLang="zh-CN" dirty="0" err="1"/>
              <a:t>sem.h</a:t>
            </a:r>
            <a:endParaRPr lang="en-US" altLang="zh-CN" dirty="0"/>
          </a:p>
          <a:p>
            <a:r>
              <a:rPr lang="zh-CN" altLang="en-US" dirty="0"/>
              <a:t>有三个基本调用</a:t>
            </a:r>
            <a:endParaRPr lang="en-US" altLang="zh-CN" dirty="0"/>
          </a:p>
          <a:p>
            <a:pPr lvl="1"/>
            <a:r>
              <a:rPr lang="en-US" altLang="zh-CN" dirty="0" err="1"/>
              <a:t>Semget</a:t>
            </a:r>
            <a:r>
              <a:rPr lang="en-US" altLang="zh-CN" dirty="0"/>
              <a:t> ,</a:t>
            </a:r>
            <a:r>
              <a:rPr lang="zh-CN" altLang="en-US" dirty="0"/>
              <a:t>用于创建一个新的信号量集或者获取一个已经存在的信号量集</a:t>
            </a:r>
            <a:endParaRPr lang="en-US" altLang="zh-CN" dirty="0"/>
          </a:p>
          <a:p>
            <a:pPr lvl="1"/>
            <a:r>
              <a:rPr lang="en-US" altLang="zh-CN" dirty="0" err="1"/>
              <a:t>Semop</a:t>
            </a:r>
            <a:r>
              <a:rPr lang="zh-CN" altLang="en-US" dirty="0"/>
              <a:t>，用于改变信号量的值，</a:t>
            </a:r>
            <a:r>
              <a:rPr lang="en-US" altLang="zh-CN" dirty="0"/>
              <a:t>P</a:t>
            </a:r>
            <a:r>
              <a:rPr lang="zh-CN" altLang="en-US" dirty="0"/>
              <a:t>和</a:t>
            </a:r>
            <a:r>
              <a:rPr lang="en-US" altLang="zh-CN" dirty="0"/>
              <a:t>V</a:t>
            </a:r>
            <a:r>
              <a:rPr lang="zh-CN" altLang="en-US" dirty="0"/>
              <a:t>操作均通过该函数完成</a:t>
            </a:r>
            <a:endParaRPr lang="en-US" altLang="zh-CN" dirty="0"/>
          </a:p>
          <a:p>
            <a:pPr lvl="1"/>
            <a:r>
              <a:rPr lang="en-US" altLang="zh-CN" dirty="0" err="1"/>
              <a:t>Semctl</a:t>
            </a:r>
            <a:r>
              <a:rPr lang="zh-CN" altLang="en-US" dirty="0"/>
              <a:t>，允许调用者对信号量进行直接控制</a:t>
            </a:r>
            <a:endParaRPr lang="en-US" altLang="zh-CN" dirty="0"/>
          </a:p>
          <a:p>
            <a:r>
              <a:rPr lang="zh-CN" altLang="en-US" dirty="0"/>
              <a:t>为了便于开发，常常对</a:t>
            </a:r>
            <a:r>
              <a:rPr lang="en-US" altLang="zh-CN" dirty="0" err="1"/>
              <a:t>semop</a:t>
            </a:r>
            <a:r>
              <a:rPr lang="zh-CN" altLang="en-US" dirty="0"/>
              <a:t>和</a:t>
            </a:r>
            <a:r>
              <a:rPr lang="en-US" altLang="zh-CN" dirty="0" err="1"/>
              <a:t>semctl</a:t>
            </a:r>
            <a:r>
              <a:rPr lang="zh-CN" altLang="en-US" dirty="0"/>
              <a:t>进行封装</a:t>
            </a:r>
            <a:endParaRPr lang="en-US" altLang="zh-CN" dirty="0"/>
          </a:p>
          <a:p>
            <a:pPr lvl="1"/>
            <a:r>
              <a:rPr lang="zh-CN" altLang="en-US" dirty="0"/>
              <a:t>如下图</a:t>
            </a:r>
            <a:endParaRPr lang="en-US" altLang="zh-CN" dirty="0"/>
          </a:p>
          <a:p>
            <a:pPr lvl="1"/>
            <a:endParaRPr lang="en-US" altLang="zh-CN" dirty="0"/>
          </a:p>
        </p:txBody>
      </p:sp>
    </p:spTree>
    <p:extLst>
      <p:ext uri="{BB962C8B-B14F-4D97-AF65-F5344CB8AC3E}">
        <p14:creationId xmlns:p14="http://schemas.microsoft.com/office/powerpoint/2010/main" val="44010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329A0-B545-4546-9ADA-5F53BE76457D}"/>
              </a:ext>
            </a:extLst>
          </p:cNvPr>
          <p:cNvSpPr>
            <a:spLocks noGrp="1"/>
          </p:cNvSpPr>
          <p:nvPr>
            <p:ph type="title"/>
          </p:nvPr>
        </p:nvSpPr>
        <p:spPr/>
        <p:txBody>
          <a:bodyPr/>
          <a:lstStyle/>
          <a:p>
            <a:r>
              <a:rPr lang="zh-CN" altLang="en-US" dirty="0"/>
              <a:t>信号量</a:t>
            </a:r>
          </a:p>
        </p:txBody>
      </p:sp>
      <p:pic>
        <p:nvPicPr>
          <p:cNvPr id="4" name="内容占位符 3">
            <a:extLst>
              <a:ext uri="{FF2B5EF4-FFF2-40B4-BE49-F238E27FC236}">
                <a16:creationId xmlns:a16="http://schemas.microsoft.com/office/drawing/2014/main" id="{E2B089E7-F5CF-4647-9AC8-126F6094CC0B}"/>
              </a:ext>
            </a:extLst>
          </p:cNvPr>
          <p:cNvPicPr>
            <a:picLocks noGrp="1" noChangeAspect="1"/>
          </p:cNvPicPr>
          <p:nvPr>
            <p:ph idx="1"/>
          </p:nvPr>
        </p:nvPicPr>
        <p:blipFill>
          <a:blip r:embed="rId2"/>
          <a:stretch>
            <a:fillRect/>
          </a:stretch>
        </p:blipFill>
        <p:spPr>
          <a:xfrm>
            <a:off x="1065212" y="1622510"/>
            <a:ext cx="4109327" cy="4491612"/>
          </a:xfrm>
          <a:prstGeom prst="rect">
            <a:avLst/>
          </a:prstGeom>
        </p:spPr>
      </p:pic>
      <p:pic>
        <p:nvPicPr>
          <p:cNvPr id="5" name="图片 4">
            <a:extLst>
              <a:ext uri="{FF2B5EF4-FFF2-40B4-BE49-F238E27FC236}">
                <a16:creationId xmlns:a16="http://schemas.microsoft.com/office/drawing/2014/main" id="{610761C7-3623-4368-A995-EE9F0BEA772A}"/>
              </a:ext>
            </a:extLst>
          </p:cNvPr>
          <p:cNvPicPr>
            <a:picLocks noChangeAspect="1"/>
          </p:cNvPicPr>
          <p:nvPr/>
        </p:nvPicPr>
        <p:blipFill>
          <a:blip r:embed="rId3"/>
          <a:stretch>
            <a:fillRect/>
          </a:stretch>
        </p:blipFill>
        <p:spPr>
          <a:xfrm>
            <a:off x="6454452" y="1622510"/>
            <a:ext cx="3727305" cy="4491612"/>
          </a:xfrm>
          <a:prstGeom prst="rect">
            <a:avLst/>
          </a:prstGeom>
        </p:spPr>
      </p:pic>
    </p:spTree>
    <p:extLst>
      <p:ext uri="{BB962C8B-B14F-4D97-AF65-F5344CB8AC3E}">
        <p14:creationId xmlns:p14="http://schemas.microsoft.com/office/powerpoint/2010/main" val="22586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套接字</a:t>
            </a:r>
            <a:endParaRPr lang="en-US" altLang="zh-CN" dirty="0"/>
          </a:p>
        </p:txBody>
      </p:sp>
      <p:sp>
        <p:nvSpPr>
          <p:cNvPr id="3" name="内容占位符 2"/>
          <p:cNvSpPr>
            <a:spLocks noGrp="1"/>
          </p:cNvSpPr>
          <p:nvPr>
            <p:ph idx="1"/>
          </p:nvPr>
        </p:nvSpPr>
        <p:spPr/>
        <p:txBody>
          <a:bodyPr/>
          <a:lstStyle/>
          <a:p>
            <a:r>
              <a:t>源IP地址和目的IP地址以及源端口和目标端口号的组合称为套接字。其作用于标识客户端请求的服务器和服务。</a:t>
            </a:r>
          </a:p>
          <a:p>
            <a:r>
              <a:t>套接字，支持TCP/IP的网络通信的基本操作单元，可以看做是不同主机之间的进程进行双向通信的端点 简单的说就是通信的两方的一种约定，用套接字中的相关函数来完成通信过程。</a:t>
            </a:r>
          </a:p>
          <a:p>
            <a:r>
              <a:t>非常非常简单的举例说明下:Socket=Ip address+ TCP/UDP + port。</a:t>
            </a:r>
          </a:p>
          <a:p>
            <a:r>
              <a:t>套接字连接的过程如同客户拨打一个电话到一个大公司(系统)，接线员(服务器进程)接听电话并把它转接到你要找的部门，然后再从那里转到你要找的人（服务器套接字），然后接线员（服务器进程）再继续转接其他（客户）的电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服务建立的过程</a:t>
            </a:r>
          </a:p>
        </p:txBody>
      </p:sp>
      <p:sp>
        <p:nvSpPr>
          <p:cNvPr id="3" name="内容占位符 2"/>
          <p:cNvSpPr>
            <a:spLocks noGrp="1"/>
          </p:cNvSpPr>
          <p:nvPr>
            <p:ph idx="1"/>
          </p:nvPr>
        </p:nvSpPr>
        <p:spPr/>
        <p:txBody>
          <a:bodyPr/>
          <a:lstStyle/>
          <a:p>
            <a:pPr marL="45720" indent="0">
              <a:buNone/>
            </a:pPr>
            <a:r>
              <a:t>服务器端：</a:t>
            </a:r>
          </a:p>
          <a:p>
            <a:pPr marL="502920" indent="-457200">
              <a:buAutoNum type="arabicPeriod"/>
            </a:pPr>
            <a:r>
              <a:t>服务器应用程序用系统调用socket创建一个套接字。它是系统分配给服务器进程的类似文件描述符的资源。</a:t>
            </a:r>
          </a:p>
          <a:p>
            <a:pPr marL="502920" indent="-457200">
              <a:buAutoNum type="arabicPeriod"/>
            </a:pPr>
            <a:r>
              <a:t>服务器进程用系统调用bind命名套接字。然后服务器进程就开始等待客户端连接到这个命名套接字。</a:t>
            </a:r>
          </a:p>
          <a:p>
            <a:pPr marL="502920" indent="-457200">
              <a:buAutoNum type="arabicPeriod"/>
            </a:pPr>
            <a:r>
              <a:t>系统调用listen创建一个队列用来存放来自客户的进入连接。</a:t>
            </a:r>
          </a:p>
          <a:p>
            <a:pPr marL="502920" indent="-457200">
              <a:buAutoNum type="arabicPeriod"/>
            </a:pPr>
            <a:r>
              <a:t>服务器通过系统调用accept来接受客户的连接。accept会创建一个不同于命名套接字的新套接字来与这个特定客户进行通信，而命名套接字则被保留下来继续处理其他客户的连接请求。</a:t>
            </a:r>
          </a:p>
          <a:p>
            <a:pPr marL="502920" indent="-457200">
              <a:buAutoNum type="arabicPeriod"/>
            </a:pPr>
            <a:endParaRPr/>
          </a:p>
          <a:p>
            <a:pPr marL="502920" indent="-457200">
              <a:buAutoNum type="arabicPeriod"/>
            </a:pPr>
            <a:endParaRPr/>
          </a:p>
          <a:p>
            <a:pPr marL="45720" indent="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服务建立的过程</a:t>
            </a:r>
          </a:p>
        </p:txBody>
      </p:sp>
      <p:sp>
        <p:nvSpPr>
          <p:cNvPr id="3" name="内容占位符 2"/>
          <p:cNvSpPr>
            <a:spLocks noGrp="1"/>
          </p:cNvSpPr>
          <p:nvPr>
            <p:ph idx="1"/>
          </p:nvPr>
        </p:nvSpPr>
        <p:spPr/>
        <p:txBody>
          <a:bodyPr/>
          <a:lstStyle/>
          <a:p>
            <a:pPr marL="45720" indent="0">
              <a:buNone/>
            </a:pPr>
            <a:r>
              <a:rPr lang="zh-CN"/>
              <a:t>客户</a:t>
            </a:r>
            <a:r>
              <a:t>端：</a:t>
            </a:r>
          </a:p>
          <a:p>
            <a:pPr marL="502920" indent="-457200">
              <a:buAutoNum type="arabicPeriod"/>
            </a:pPr>
            <a:r>
              <a:t>调用socket创建一个未命名套接字。</a:t>
            </a:r>
          </a:p>
          <a:p>
            <a:pPr marL="502920" indent="-457200">
              <a:buAutoNum type="arabicPeriod"/>
            </a:pPr>
            <a:r>
              <a:t>调用connect与服务器建立连接，将服务器的命名套接字作为一个地址。</a:t>
            </a:r>
          </a:p>
          <a:p>
            <a:pPr marL="45720" indent="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举例说明</a:t>
            </a:r>
          </a:p>
        </p:txBody>
      </p:sp>
      <p:sp>
        <p:nvSpPr>
          <p:cNvPr id="3" name="内容占位符 2"/>
          <p:cNvSpPr>
            <a:spLocks noGrp="1"/>
          </p:cNvSpPr>
          <p:nvPr>
            <p:ph idx="1"/>
          </p:nvPr>
        </p:nvSpPr>
        <p:spPr/>
        <p:txBody>
          <a:bodyPr/>
          <a:lstStyle/>
          <a:p>
            <a:pPr marL="45720" indent="0">
              <a:buNone/>
            </a:pPr>
            <a:r>
              <a:rPr lang="en-US" altLang="zh-CN" dirty="0"/>
              <a:t>nginx服务器：</a:t>
            </a:r>
          </a:p>
          <a:p>
            <a:pPr marL="502920" indent="-457200">
              <a:buAutoNum type="arabicPeriod"/>
            </a:pPr>
            <a:r>
              <a:rPr lang="zh-CN" altLang="en-US" dirty="0"/>
              <a:t>启动nginx后，nginx创建一个socket套接字，监听在80端口，此时状态为listening</a:t>
            </a:r>
          </a:p>
          <a:p>
            <a:pPr marL="502920" indent="-457200">
              <a:buAutoNum type="arabicPeriod"/>
            </a:pPr>
            <a:r>
              <a:rPr lang="zh-CN" altLang="en-US" dirty="0"/>
              <a:t>当有客户端连接80端口时，系统调用accept来接受客户的连接，并创建一个与listening不同的套接字来接受客户的请求。此时，一个客户端的请求就会占用一个 &gt;1024的端口。</a:t>
            </a:r>
          </a:p>
          <a:p>
            <a:pPr marL="45720" indent="0">
              <a:buNone/>
            </a:pPr>
            <a:r>
              <a:rPr lang="zh-CN" altLang="en-US" dirty="0"/>
              <a:t>ps: Linux系统最大端口数是65535。减去1024系统端口，再减去其他一些服务端口的开销。基本保持在60000端口。也就是单台服务器建立的套接字不可能超过60000连接的理论值。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代码（服务端）</a:t>
            </a:r>
          </a:p>
        </p:txBody>
      </p:sp>
      <p:sp>
        <p:nvSpPr>
          <p:cNvPr id="3" name="内容占位符 2"/>
          <p:cNvSpPr>
            <a:spLocks noGrp="1"/>
          </p:cNvSpPr>
          <p:nvPr>
            <p:ph idx="1"/>
          </p:nvPr>
        </p:nvSpPr>
        <p:spPr>
          <a:xfrm>
            <a:off x="1064895" y="1828800"/>
            <a:ext cx="3424555" cy="4191000"/>
          </a:xfrm>
        </p:spPr>
        <p:txBody>
          <a:bodyPr/>
          <a:lstStyle/>
          <a:p>
            <a:r>
              <a:t>实现从客户端获取数据并重新写回服务器；</a:t>
            </a:r>
          </a:p>
          <a:p>
            <a:r>
              <a:t>每一个客户端访问都通过子进程处理；</a:t>
            </a:r>
          </a:p>
          <a:p>
            <a:r>
              <a:t>提供并发服务；</a:t>
            </a:r>
          </a:p>
        </p:txBody>
      </p:sp>
      <p:pic>
        <p:nvPicPr>
          <p:cNvPr id="4" name="图片 3"/>
          <p:cNvPicPr>
            <a:picLocks noChangeAspect="1"/>
          </p:cNvPicPr>
          <p:nvPr/>
        </p:nvPicPr>
        <p:blipFill>
          <a:blip r:embed="rId2"/>
          <a:stretch>
            <a:fillRect/>
          </a:stretch>
        </p:blipFill>
        <p:spPr>
          <a:xfrm>
            <a:off x="4854575" y="135255"/>
            <a:ext cx="6836410" cy="6587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代码（客户端）</a:t>
            </a:r>
          </a:p>
        </p:txBody>
      </p:sp>
      <p:sp>
        <p:nvSpPr>
          <p:cNvPr id="3" name="内容占位符 2"/>
          <p:cNvSpPr>
            <a:spLocks noGrp="1"/>
          </p:cNvSpPr>
          <p:nvPr>
            <p:ph idx="1"/>
          </p:nvPr>
        </p:nvSpPr>
        <p:spPr>
          <a:xfrm>
            <a:off x="1064895" y="1828800"/>
            <a:ext cx="3424555" cy="4191000"/>
          </a:xfrm>
        </p:spPr>
        <p:txBody>
          <a:bodyPr/>
          <a:lstStyle/>
          <a:p>
            <a:r>
              <a:t>首先建立和服务器的连接，然后开始信息的传输；</a:t>
            </a:r>
          </a:p>
          <a:p>
            <a:r>
              <a:t>从标准输入端获取传输消息，发送到服务器；</a:t>
            </a:r>
          </a:p>
          <a:p>
            <a:r>
              <a:t>从服务器接收信息，输入到屏幕；</a:t>
            </a:r>
          </a:p>
        </p:txBody>
      </p:sp>
      <p:pic>
        <p:nvPicPr>
          <p:cNvPr id="8" name="图片 7"/>
          <p:cNvPicPr>
            <a:picLocks noChangeAspect="1"/>
          </p:cNvPicPr>
          <p:nvPr/>
        </p:nvPicPr>
        <p:blipFill>
          <a:blip r:embed="rId2"/>
          <a:stretch>
            <a:fillRect/>
          </a:stretch>
        </p:blipFill>
        <p:spPr>
          <a:xfrm>
            <a:off x="5805805" y="69850"/>
            <a:ext cx="5526405" cy="6717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6B339-ED3B-46B2-AEAA-B115D8934C78}"/>
              </a:ext>
            </a:extLst>
          </p:cNvPr>
          <p:cNvSpPr>
            <a:spLocks noGrp="1"/>
          </p:cNvSpPr>
          <p:nvPr>
            <p:ph type="title"/>
          </p:nvPr>
        </p:nvSpPr>
        <p:spPr/>
        <p:txBody>
          <a:bodyPr/>
          <a:lstStyle/>
          <a:p>
            <a:r>
              <a:rPr lang="zh-CN" altLang="en-US" dirty="0"/>
              <a:t>各种通信方式比较</a:t>
            </a:r>
          </a:p>
        </p:txBody>
      </p:sp>
      <p:sp>
        <p:nvSpPr>
          <p:cNvPr id="3" name="内容占位符 2">
            <a:extLst>
              <a:ext uri="{FF2B5EF4-FFF2-40B4-BE49-F238E27FC236}">
                <a16:creationId xmlns:a16="http://schemas.microsoft.com/office/drawing/2014/main" id="{0FFBBFAD-FBB8-43A4-B6CE-78D830487324}"/>
              </a:ext>
            </a:extLst>
          </p:cNvPr>
          <p:cNvSpPr>
            <a:spLocks noGrp="1"/>
          </p:cNvSpPr>
          <p:nvPr>
            <p:ph idx="1"/>
          </p:nvPr>
        </p:nvSpPr>
        <p:spPr/>
        <p:txBody>
          <a:bodyPr>
            <a:normAutofit/>
          </a:bodyPr>
          <a:lstStyle/>
          <a:p>
            <a:r>
              <a:rPr lang="en-US" altLang="zh-CN" dirty="0"/>
              <a:t>1.</a:t>
            </a:r>
            <a:r>
              <a:rPr lang="zh-CN" altLang="en-US" dirty="0"/>
              <a:t>管道以及命名管道：管道可用于具有亲缘关系进程间的通信，管道是匿名的，而命名管道以文件的方式来处理，故也可以用于无亲缘关系的进程间的通信</a:t>
            </a:r>
            <a:endParaRPr lang="en-US" altLang="zh-CN" dirty="0"/>
          </a:p>
          <a:p>
            <a:r>
              <a:rPr lang="en-US" altLang="zh-CN" dirty="0"/>
              <a:t>2.</a:t>
            </a:r>
            <a:r>
              <a:rPr lang="zh-CN" altLang="en-US" dirty="0"/>
              <a:t>信号：比较复杂</a:t>
            </a:r>
            <a:endParaRPr lang="en-US" altLang="zh-CN" dirty="0"/>
          </a:p>
          <a:p>
            <a:r>
              <a:rPr lang="en-US" altLang="zh-CN" dirty="0"/>
              <a:t>3.</a:t>
            </a:r>
            <a:r>
              <a:rPr lang="zh-CN" altLang="en-US" dirty="0"/>
              <a:t>消息队列：是消息的链接表，进程</a:t>
            </a:r>
            <a:r>
              <a:rPr lang="en-US" altLang="zh-CN" dirty="0"/>
              <a:t>A</a:t>
            </a:r>
            <a:r>
              <a:rPr lang="zh-CN" altLang="en-US" dirty="0"/>
              <a:t>向该队列中不断添加消息，而进程</a:t>
            </a:r>
            <a:r>
              <a:rPr lang="en-US" altLang="zh-CN" dirty="0"/>
              <a:t>B</a:t>
            </a:r>
            <a:r>
              <a:rPr lang="zh-CN" altLang="en-US" dirty="0"/>
              <a:t>可以从该队列中不断取走消息。</a:t>
            </a:r>
            <a:endParaRPr lang="en-US" altLang="zh-CN" dirty="0"/>
          </a:p>
          <a:p>
            <a:r>
              <a:rPr lang="en-US" altLang="zh-CN" dirty="0"/>
              <a:t>4.</a:t>
            </a:r>
            <a:r>
              <a:rPr lang="zh-CN" altLang="en-US" dirty="0"/>
              <a:t>共享内存：多个进程访问同一个内存空间</a:t>
            </a:r>
            <a:endParaRPr lang="en-US" altLang="zh-CN" dirty="0"/>
          </a:p>
          <a:p>
            <a:r>
              <a:rPr lang="en-US" altLang="zh-CN" dirty="0"/>
              <a:t>5.</a:t>
            </a:r>
            <a:r>
              <a:rPr lang="zh-CN" altLang="en-US" dirty="0"/>
              <a:t>信号量：主要作为进程间以及同一进程不同线程间的同步手段</a:t>
            </a:r>
            <a:endParaRPr lang="en-US" altLang="zh-CN" dirty="0"/>
          </a:p>
          <a:p>
            <a:r>
              <a:rPr lang="en-US" altLang="zh-CN" dirty="0"/>
              <a:t>6.</a:t>
            </a:r>
            <a:r>
              <a:rPr lang="zh-CN" altLang="en-US" dirty="0"/>
              <a:t>套接字：常用于不同机器间的网络通信，本质仍是进程通信</a:t>
            </a:r>
          </a:p>
        </p:txBody>
      </p:sp>
    </p:spTree>
    <p:extLst>
      <p:ext uri="{BB962C8B-B14F-4D97-AF65-F5344CB8AC3E}">
        <p14:creationId xmlns:p14="http://schemas.microsoft.com/office/powerpoint/2010/main" val="98951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13508-8E19-40EC-A874-BB1EAA9A0231}"/>
              </a:ext>
            </a:extLst>
          </p:cNvPr>
          <p:cNvSpPr>
            <a:spLocks noGrp="1"/>
          </p:cNvSpPr>
          <p:nvPr>
            <p:ph type="title"/>
          </p:nvPr>
        </p:nvSpPr>
        <p:spPr/>
        <p:txBody>
          <a:bodyPr/>
          <a:lstStyle/>
          <a:p>
            <a:r>
              <a:rPr lang="en-US" altLang="zh-CN" dirty="0"/>
              <a:t>Demo</a:t>
            </a:r>
            <a:r>
              <a:rPr lang="zh-CN" altLang="en-US" dirty="0"/>
              <a:t>展示</a:t>
            </a:r>
          </a:p>
        </p:txBody>
      </p:sp>
      <p:sp>
        <p:nvSpPr>
          <p:cNvPr id="3" name="内容占位符 2">
            <a:extLst>
              <a:ext uri="{FF2B5EF4-FFF2-40B4-BE49-F238E27FC236}">
                <a16:creationId xmlns:a16="http://schemas.microsoft.com/office/drawing/2014/main" id="{87CA9389-FCC6-497B-A184-1084CEBACAB1}"/>
              </a:ext>
            </a:extLst>
          </p:cNvPr>
          <p:cNvSpPr>
            <a:spLocks noGrp="1"/>
          </p:cNvSpPr>
          <p:nvPr>
            <p:ph idx="1"/>
          </p:nvPr>
        </p:nvSpPr>
        <p:spPr/>
        <p:txBody>
          <a:bodyPr/>
          <a:lstStyle/>
          <a:p>
            <a:r>
              <a:rPr lang="zh-CN" altLang="en-US" dirty="0"/>
              <a:t>主程序是</a:t>
            </a:r>
            <a:r>
              <a:rPr lang="en-US" altLang="zh-CN" dirty="0"/>
              <a:t>progress</a:t>
            </a:r>
          </a:p>
          <a:p>
            <a:r>
              <a:rPr lang="zh-CN" altLang="en-US" dirty="0"/>
              <a:t>封装好了信号量的库，但是没有放到</a:t>
            </a:r>
            <a:r>
              <a:rPr lang="en-US" altLang="zh-CN" dirty="0"/>
              <a:t>main</a:t>
            </a:r>
            <a:r>
              <a:rPr lang="zh-CN" altLang="en-US" dirty="0"/>
              <a:t>函数中调用</a:t>
            </a:r>
            <a:endParaRPr lang="en-US" altLang="zh-CN" dirty="0"/>
          </a:p>
          <a:p>
            <a:r>
              <a:rPr lang="zh-CN" altLang="en-US" dirty="0"/>
              <a:t>制作好了</a:t>
            </a:r>
            <a:r>
              <a:rPr lang="en-US" altLang="zh-CN" dirty="0" err="1"/>
              <a:t>makefile</a:t>
            </a:r>
            <a:r>
              <a:rPr lang="en-US" altLang="zh-CN" dirty="0"/>
              <a:t>, </a:t>
            </a:r>
            <a:r>
              <a:rPr lang="zh-CN" altLang="en-US" dirty="0"/>
              <a:t>直接在</a:t>
            </a:r>
            <a:r>
              <a:rPr lang="en-US" altLang="zh-CN" dirty="0" err="1"/>
              <a:t>linux</a:t>
            </a:r>
            <a:r>
              <a:rPr lang="zh-CN" altLang="en-US" dirty="0"/>
              <a:t>命令终端下执行</a:t>
            </a:r>
            <a:r>
              <a:rPr lang="en-US" altLang="zh-CN" dirty="0"/>
              <a:t>make</a:t>
            </a:r>
            <a:r>
              <a:rPr lang="zh-CN" altLang="en-US" dirty="0"/>
              <a:t>即可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9521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11FFF-EF4E-4105-8B6C-91B5CC9CB9CF}"/>
              </a:ext>
            </a:extLst>
          </p:cNvPr>
          <p:cNvSpPr>
            <a:spLocks noGrp="1"/>
          </p:cNvSpPr>
          <p:nvPr>
            <p:ph type="title"/>
          </p:nvPr>
        </p:nvSpPr>
        <p:spPr/>
        <p:txBody>
          <a:bodyPr/>
          <a:lstStyle/>
          <a:p>
            <a:r>
              <a:rPr lang="en-US" altLang="zh-CN" dirty="0"/>
              <a:t>Linux </a:t>
            </a:r>
            <a:r>
              <a:rPr lang="zh-CN" altLang="en-US" dirty="0"/>
              <a:t>创建进程</a:t>
            </a:r>
            <a:r>
              <a:rPr lang="en-US" altLang="zh-CN" dirty="0"/>
              <a:t>(</a:t>
            </a:r>
            <a:r>
              <a:rPr lang="zh-CN" altLang="en-US" dirty="0"/>
              <a:t>使用</a:t>
            </a:r>
            <a:r>
              <a:rPr lang="en-US" altLang="zh-CN" dirty="0"/>
              <a:t>C)</a:t>
            </a:r>
            <a:endParaRPr lang="zh-CN" altLang="en-US" dirty="0"/>
          </a:p>
        </p:txBody>
      </p:sp>
      <p:sp>
        <p:nvSpPr>
          <p:cNvPr id="3" name="内容占位符 2">
            <a:extLst>
              <a:ext uri="{FF2B5EF4-FFF2-40B4-BE49-F238E27FC236}">
                <a16:creationId xmlns:a16="http://schemas.microsoft.com/office/drawing/2014/main" id="{D247BAC1-785A-4B05-AED7-F7D7AAF949C2}"/>
              </a:ext>
            </a:extLst>
          </p:cNvPr>
          <p:cNvSpPr>
            <a:spLocks noGrp="1"/>
          </p:cNvSpPr>
          <p:nvPr>
            <p:ph idx="1"/>
          </p:nvPr>
        </p:nvSpPr>
        <p:spPr/>
        <p:txBody>
          <a:bodyPr/>
          <a:lstStyle/>
          <a:p>
            <a:r>
              <a:rPr lang="zh-CN" altLang="en-US" dirty="0"/>
              <a:t>创建进程三大方式：</a:t>
            </a:r>
            <a:endParaRPr lang="en-US" altLang="zh-CN" dirty="0"/>
          </a:p>
          <a:p>
            <a:pPr lvl="1"/>
            <a:r>
              <a:rPr lang="en-US" altLang="zh-CN" dirty="0"/>
              <a:t>fork , </a:t>
            </a:r>
          </a:p>
          <a:p>
            <a:pPr lvl="1"/>
            <a:r>
              <a:rPr lang="en-US" altLang="zh-CN" dirty="0" err="1"/>
              <a:t>vfork</a:t>
            </a:r>
            <a:r>
              <a:rPr lang="en-US" altLang="zh-CN" dirty="0"/>
              <a:t>, </a:t>
            </a:r>
          </a:p>
          <a:p>
            <a:pPr lvl="1"/>
            <a:r>
              <a:rPr lang="en-US" altLang="zh-CN" dirty="0"/>
              <a:t>Clone(</a:t>
            </a:r>
            <a:r>
              <a:rPr lang="zh-CN" altLang="en-US" dirty="0"/>
              <a:t>不介绍</a:t>
            </a:r>
            <a:r>
              <a:rPr lang="en-US" altLang="zh-CN" dirty="0"/>
              <a:t>)</a:t>
            </a:r>
          </a:p>
          <a:p>
            <a:endParaRPr lang="zh-CN" altLang="en-US" dirty="0"/>
          </a:p>
        </p:txBody>
      </p:sp>
    </p:spTree>
    <p:extLst>
      <p:ext uri="{BB962C8B-B14F-4D97-AF65-F5344CB8AC3E}">
        <p14:creationId xmlns:p14="http://schemas.microsoft.com/office/powerpoint/2010/main" val="13410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9D020-0831-40D1-9643-FA966A2F7366}"/>
              </a:ext>
            </a:extLst>
          </p:cNvPr>
          <p:cNvSpPr>
            <a:spLocks noGrp="1"/>
          </p:cNvSpPr>
          <p:nvPr>
            <p:ph type="title"/>
          </p:nvPr>
        </p:nvSpPr>
        <p:spPr/>
        <p:txBody>
          <a:bodyPr/>
          <a:lstStyle/>
          <a:p>
            <a:r>
              <a:rPr lang="zh-CN" altLang="en-US" dirty="0"/>
              <a:t>实现模型</a:t>
            </a:r>
          </a:p>
        </p:txBody>
      </p:sp>
      <p:sp>
        <p:nvSpPr>
          <p:cNvPr id="3" name="内容占位符 2">
            <a:extLst>
              <a:ext uri="{FF2B5EF4-FFF2-40B4-BE49-F238E27FC236}">
                <a16:creationId xmlns:a16="http://schemas.microsoft.com/office/drawing/2014/main" id="{257F41A8-79FE-40BB-860C-49016E7BDEA0}"/>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B8DFE8A5-AAAB-404E-90C4-FA65BE1FFE13}"/>
              </a:ext>
            </a:extLst>
          </p:cNvPr>
          <p:cNvSpPr/>
          <p:nvPr/>
        </p:nvSpPr>
        <p:spPr>
          <a:xfrm>
            <a:off x="1350896" y="5199472"/>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5" name="椭圆 4">
            <a:extLst>
              <a:ext uri="{FF2B5EF4-FFF2-40B4-BE49-F238E27FC236}">
                <a16:creationId xmlns:a16="http://schemas.microsoft.com/office/drawing/2014/main" id="{8DD89645-BD08-4632-A77B-BD56BE4F2089}"/>
              </a:ext>
            </a:extLst>
          </p:cNvPr>
          <p:cNvSpPr/>
          <p:nvPr/>
        </p:nvSpPr>
        <p:spPr>
          <a:xfrm>
            <a:off x="1350896" y="2731465"/>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6" name="椭圆 5">
            <a:extLst>
              <a:ext uri="{FF2B5EF4-FFF2-40B4-BE49-F238E27FC236}">
                <a16:creationId xmlns:a16="http://schemas.microsoft.com/office/drawing/2014/main" id="{807245D1-09C4-404E-8E97-96984101AD37}"/>
              </a:ext>
            </a:extLst>
          </p:cNvPr>
          <p:cNvSpPr/>
          <p:nvPr/>
        </p:nvSpPr>
        <p:spPr>
          <a:xfrm>
            <a:off x="3055594" y="4052008"/>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7" name="椭圆 6">
            <a:extLst>
              <a:ext uri="{FF2B5EF4-FFF2-40B4-BE49-F238E27FC236}">
                <a16:creationId xmlns:a16="http://schemas.microsoft.com/office/drawing/2014/main" id="{F334EE82-DA44-4DD6-93B0-A4EAF5C6E7CD}"/>
              </a:ext>
            </a:extLst>
          </p:cNvPr>
          <p:cNvSpPr/>
          <p:nvPr/>
        </p:nvSpPr>
        <p:spPr>
          <a:xfrm>
            <a:off x="5192252" y="5199472"/>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8" name="椭圆 7">
            <a:extLst>
              <a:ext uri="{FF2B5EF4-FFF2-40B4-BE49-F238E27FC236}">
                <a16:creationId xmlns:a16="http://schemas.microsoft.com/office/drawing/2014/main" id="{3E4240BD-CCCE-47E3-8DDD-6BA06F7DDF4D}"/>
              </a:ext>
            </a:extLst>
          </p:cNvPr>
          <p:cNvSpPr/>
          <p:nvPr/>
        </p:nvSpPr>
        <p:spPr>
          <a:xfrm>
            <a:off x="7212983" y="4039485"/>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9" name="椭圆 8">
            <a:extLst>
              <a:ext uri="{FF2B5EF4-FFF2-40B4-BE49-F238E27FC236}">
                <a16:creationId xmlns:a16="http://schemas.microsoft.com/office/drawing/2014/main" id="{06CD8DD1-712D-4FE2-859F-C5E1861D3601}"/>
              </a:ext>
            </a:extLst>
          </p:cNvPr>
          <p:cNvSpPr/>
          <p:nvPr/>
        </p:nvSpPr>
        <p:spPr>
          <a:xfrm>
            <a:off x="9755234" y="4001145"/>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sp>
        <p:nvSpPr>
          <p:cNvPr id="10" name="椭圆 9">
            <a:extLst>
              <a:ext uri="{FF2B5EF4-FFF2-40B4-BE49-F238E27FC236}">
                <a16:creationId xmlns:a16="http://schemas.microsoft.com/office/drawing/2014/main" id="{FF94EA18-2C8C-4B51-9E69-AF82AC907C21}"/>
              </a:ext>
            </a:extLst>
          </p:cNvPr>
          <p:cNvSpPr/>
          <p:nvPr/>
        </p:nvSpPr>
        <p:spPr>
          <a:xfrm>
            <a:off x="5192252" y="2731465"/>
            <a:ext cx="914162" cy="914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zh-CN" altLang="en-US" sz="1799"/>
          </a:p>
        </p:txBody>
      </p:sp>
      <p:cxnSp>
        <p:nvCxnSpPr>
          <p:cNvPr id="12" name="直接箭头连接符 11">
            <a:extLst>
              <a:ext uri="{FF2B5EF4-FFF2-40B4-BE49-F238E27FC236}">
                <a16:creationId xmlns:a16="http://schemas.microsoft.com/office/drawing/2014/main" id="{E22F117A-11FD-43A0-A4F9-59775AD67B04}"/>
              </a:ext>
            </a:extLst>
          </p:cNvPr>
          <p:cNvCxnSpPr>
            <a:cxnSpLocks/>
            <a:stCxn id="5" idx="5"/>
          </p:cNvCxnSpPr>
          <p:nvPr/>
        </p:nvCxnSpPr>
        <p:spPr>
          <a:xfrm>
            <a:off x="2131182" y="3511751"/>
            <a:ext cx="1028843" cy="72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622116D-8132-45B1-8E17-33035F7267BA}"/>
              </a:ext>
            </a:extLst>
          </p:cNvPr>
          <p:cNvCxnSpPr>
            <a:stCxn id="4" idx="7"/>
          </p:cNvCxnSpPr>
          <p:nvPr/>
        </p:nvCxnSpPr>
        <p:spPr>
          <a:xfrm flipV="1">
            <a:off x="2131182" y="4809636"/>
            <a:ext cx="1028843" cy="523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738971B-CC4E-4BC1-9D27-BF726A5AEB8E}"/>
              </a:ext>
            </a:extLst>
          </p:cNvPr>
          <p:cNvCxnSpPr>
            <a:stCxn id="6" idx="7"/>
            <a:endCxn id="10" idx="3"/>
          </p:cNvCxnSpPr>
          <p:nvPr/>
        </p:nvCxnSpPr>
        <p:spPr>
          <a:xfrm flipV="1">
            <a:off x="3835880" y="3511751"/>
            <a:ext cx="1490248" cy="67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2C01C31-18FE-4FC8-BF99-843C822B2A2B}"/>
              </a:ext>
            </a:extLst>
          </p:cNvPr>
          <p:cNvCxnSpPr>
            <a:stCxn id="6" idx="5"/>
          </p:cNvCxnSpPr>
          <p:nvPr/>
        </p:nvCxnSpPr>
        <p:spPr>
          <a:xfrm>
            <a:off x="3835881" y="4832294"/>
            <a:ext cx="1336843" cy="69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D22E78D-9FA2-40F3-A12F-3C32A4D472C5}"/>
              </a:ext>
            </a:extLst>
          </p:cNvPr>
          <p:cNvCxnSpPr/>
          <p:nvPr/>
        </p:nvCxnSpPr>
        <p:spPr>
          <a:xfrm>
            <a:off x="6094412" y="3511751"/>
            <a:ext cx="1118571" cy="72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0C2F06A-032A-447A-85D0-D92F74831199}"/>
              </a:ext>
            </a:extLst>
          </p:cNvPr>
          <p:cNvCxnSpPr>
            <a:stCxn id="7" idx="6"/>
          </p:cNvCxnSpPr>
          <p:nvPr/>
        </p:nvCxnSpPr>
        <p:spPr>
          <a:xfrm flipV="1">
            <a:off x="6106414" y="4832294"/>
            <a:ext cx="1106569" cy="82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0AF709E-A78E-4331-AB0F-4383AD0CF0D5}"/>
              </a:ext>
            </a:extLst>
          </p:cNvPr>
          <p:cNvCxnSpPr/>
          <p:nvPr/>
        </p:nvCxnSpPr>
        <p:spPr>
          <a:xfrm>
            <a:off x="8127144" y="4509089"/>
            <a:ext cx="1628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C4C0F58-4935-46AF-BD92-38CEB55456A2}"/>
              </a:ext>
            </a:extLst>
          </p:cNvPr>
          <p:cNvSpPr txBox="1"/>
          <p:nvPr/>
        </p:nvSpPr>
        <p:spPr>
          <a:xfrm>
            <a:off x="1701924" y="3212976"/>
            <a:ext cx="288032" cy="369332"/>
          </a:xfrm>
          <a:prstGeom prst="rect">
            <a:avLst/>
          </a:prstGeom>
          <a:noFill/>
        </p:spPr>
        <p:txBody>
          <a:bodyPr wrap="square" rtlCol="0">
            <a:spAutoFit/>
          </a:bodyPr>
          <a:lstStyle/>
          <a:p>
            <a:r>
              <a:rPr lang="en-US" altLang="zh-CN" dirty="0"/>
              <a:t>1</a:t>
            </a:r>
            <a:endParaRPr lang="zh-CN" altLang="en-US" dirty="0"/>
          </a:p>
        </p:txBody>
      </p:sp>
      <p:sp>
        <p:nvSpPr>
          <p:cNvPr id="13" name="文本框 12">
            <a:extLst>
              <a:ext uri="{FF2B5EF4-FFF2-40B4-BE49-F238E27FC236}">
                <a16:creationId xmlns:a16="http://schemas.microsoft.com/office/drawing/2014/main" id="{0A6D4602-7E75-44E1-B642-6E886F85DB7E}"/>
              </a:ext>
            </a:extLst>
          </p:cNvPr>
          <p:cNvSpPr txBox="1"/>
          <p:nvPr/>
        </p:nvSpPr>
        <p:spPr>
          <a:xfrm>
            <a:off x="1519429" y="5656553"/>
            <a:ext cx="470527" cy="369332"/>
          </a:xfrm>
          <a:prstGeom prst="rect">
            <a:avLst/>
          </a:prstGeom>
          <a:noFill/>
        </p:spPr>
        <p:txBody>
          <a:bodyPr wrap="square" rtlCol="0">
            <a:spAutoFit/>
          </a:bodyPr>
          <a:lstStyle/>
          <a:p>
            <a:r>
              <a:rPr lang="en-US" altLang="zh-CN" dirty="0"/>
              <a:t>2</a:t>
            </a:r>
            <a:endParaRPr lang="zh-CN" altLang="en-US" dirty="0"/>
          </a:p>
        </p:txBody>
      </p:sp>
      <p:sp>
        <p:nvSpPr>
          <p:cNvPr id="16" name="文本框 15">
            <a:extLst>
              <a:ext uri="{FF2B5EF4-FFF2-40B4-BE49-F238E27FC236}">
                <a16:creationId xmlns:a16="http://schemas.microsoft.com/office/drawing/2014/main" id="{596ECE40-F8ED-4E6A-BCA4-A9AB3055F68A}"/>
              </a:ext>
            </a:extLst>
          </p:cNvPr>
          <p:cNvSpPr txBox="1"/>
          <p:nvPr/>
        </p:nvSpPr>
        <p:spPr>
          <a:xfrm>
            <a:off x="3353016" y="4324423"/>
            <a:ext cx="319318" cy="369332"/>
          </a:xfrm>
          <a:prstGeom prst="rect">
            <a:avLst/>
          </a:prstGeom>
          <a:noFill/>
        </p:spPr>
        <p:txBody>
          <a:bodyPr wrap="none" rtlCol="0">
            <a:spAutoFit/>
          </a:bodyPr>
          <a:lstStyle/>
          <a:p>
            <a:r>
              <a:rPr lang="en-US" altLang="zh-CN" dirty="0"/>
              <a:t>3</a:t>
            </a:r>
            <a:endParaRPr lang="zh-CN" altLang="en-US" dirty="0"/>
          </a:p>
        </p:txBody>
      </p:sp>
      <p:sp>
        <p:nvSpPr>
          <p:cNvPr id="22" name="文本框 21">
            <a:extLst>
              <a:ext uri="{FF2B5EF4-FFF2-40B4-BE49-F238E27FC236}">
                <a16:creationId xmlns:a16="http://schemas.microsoft.com/office/drawing/2014/main" id="{687625EB-BA69-4BA8-B929-653AD553A45D}"/>
              </a:ext>
            </a:extLst>
          </p:cNvPr>
          <p:cNvSpPr txBox="1"/>
          <p:nvPr/>
        </p:nvSpPr>
        <p:spPr>
          <a:xfrm>
            <a:off x="7510405" y="4324423"/>
            <a:ext cx="319318" cy="369332"/>
          </a:xfrm>
          <a:prstGeom prst="rect">
            <a:avLst/>
          </a:prstGeom>
          <a:noFill/>
        </p:spPr>
        <p:txBody>
          <a:bodyPr wrap="none" rtlCol="0">
            <a:spAutoFit/>
          </a:bodyPr>
          <a:lstStyle/>
          <a:p>
            <a:r>
              <a:rPr lang="en-US" altLang="zh-CN" dirty="0"/>
              <a:t>6</a:t>
            </a:r>
            <a:endParaRPr lang="zh-CN" altLang="en-US" dirty="0"/>
          </a:p>
        </p:txBody>
      </p:sp>
      <p:sp>
        <p:nvSpPr>
          <p:cNvPr id="24" name="文本框 23">
            <a:extLst>
              <a:ext uri="{FF2B5EF4-FFF2-40B4-BE49-F238E27FC236}">
                <a16:creationId xmlns:a16="http://schemas.microsoft.com/office/drawing/2014/main" id="{F6E0912C-7C0A-4E24-ACA3-70D8E4A8CE5D}"/>
              </a:ext>
            </a:extLst>
          </p:cNvPr>
          <p:cNvSpPr txBox="1"/>
          <p:nvPr/>
        </p:nvSpPr>
        <p:spPr>
          <a:xfrm>
            <a:off x="5489674" y="3035737"/>
            <a:ext cx="319318" cy="369332"/>
          </a:xfrm>
          <a:prstGeom prst="rect">
            <a:avLst/>
          </a:prstGeom>
          <a:noFill/>
        </p:spPr>
        <p:txBody>
          <a:bodyPr wrap="none" rtlCol="0">
            <a:spAutoFit/>
          </a:bodyPr>
          <a:lstStyle/>
          <a:p>
            <a:r>
              <a:rPr lang="en-US" altLang="zh-CN" dirty="0"/>
              <a:t>4</a:t>
            </a:r>
            <a:endParaRPr lang="zh-CN" altLang="en-US" dirty="0"/>
          </a:p>
        </p:txBody>
      </p:sp>
      <p:sp>
        <p:nvSpPr>
          <p:cNvPr id="26" name="文本框 25">
            <a:extLst>
              <a:ext uri="{FF2B5EF4-FFF2-40B4-BE49-F238E27FC236}">
                <a16:creationId xmlns:a16="http://schemas.microsoft.com/office/drawing/2014/main" id="{C09F9D64-4B31-4F06-969B-491540DCB837}"/>
              </a:ext>
            </a:extLst>
          </p:cNvPr>
          <p:cNvSpPr txBox="1"/>
          <p:nvPr/>
        </p:nvSpPr>
        <p:spPr>
          <a:xfrm>
            <a:off x="5608036" y="5562679"/>
            <a:ext cx="319318" cy="369332"/>
          </a:xfrm>
          <a:prstGeom prst="rect">
            <a:avLst/>
          </a:prstGeom>
          <a:noFill/>
        </p:spPr>
        <p:txBody>
          <a:bodyPr wrap="none" rtlCol="0">
            <a:spAutoFit/>
          </a:bodyPr>
          <a:lstStyle/>
          <a:p>
            <a:r>
              <a:rPr lang="en-US" altLang="zh-CN" dirty="0"/>
              <a:t>5</a:t>
            </a:r>
            <a:endParaRPr lang="zh-CN" altLang="en-US" dirty="0"/>
          </a:p>
        </p:txBody>
      </p:sp>
      <p:sp>
        <p:nvSpPr>
          <p:cNvPr id="27" name="文本框 26">
            <a:extLst>
              <a:ext uri="{FF2B5EF4-FFF2-40B4-BE49-F238E27FC236}">
                <a16:creationId xmlns:a16="http://schemas.microsoft.com/office/drawing/2014/main" id="{246D1B2F-CB09-41BE-9ACE-935593781A55}"/>
              </a:ext>
            </a:extLst>
          </p:cNvPr>
          <p:cNvSpPr txBox="1"/>
          <p:nvPr/>
        </p:nvSpPr>
        <p:spPr>
          <a:xfrm>
            <a:off x="10007745" y="4273560"/>
            <a:ext cx="319318" cy="369332"/>
          </a:xfrm>
          <a:prstGeom prst="rect">
            <a:avLst/>
          </a:prstGeom>
          <a:noFill/>
        </p:spPr>
        <p:txBody>
          <a:bodyPr wrap="none" rtlCol="0">
            <a:spAutoFit/>
          </a:bodyPr>
          <a:lstStyle/>
          <a:p>
            <a:r>
              <a:rPr lang="en-US" altLang="zh-CN" dirty="0"/>
              <a:t>7</a:t>
            </a:r>
            <a:endParaRPr lang="zh-CN" altLang="en-US" dirty="0"/>
          </a:p>
        </p:txBody>
      </p:sp>
    </p:spTree>
    <p:extLst>
      <p:ext uri="{BB962C8B-B14F-4D97-AF65-F5344CB8AC3E}">
        <p14:creationId xmlns:p14="http://schemas.microsoft.com/office/powerpoint/2010/main" val="67718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F0275-27F0-4BB6-8A4C-012B62C977F1}"/>
              </a:ext>
            </a:extLst>
          </p:cNvPr>
          <p:cNvSpPr>
            <a:spLocks noGrp="1"/>
          </p:cNvSpPr>
          <p:nvPr>
            <p:ph type="title"/>
          </p:nvPr>
        </p:nvSpPr>
        <p:spPr/>
        <p:txBody>
          <a:bodyPr/>
          <a:lstStyle/>
          <a:p>
            <a:r>
              <a:rPr lang="zh-CN" altLang="en-US" dirty="0"/>
              <a:t>选择实现方案</a:t>
            </a:r>
          </a:p>
        </p:txBody>
      </p:sp>
      <p:sp>
        <p:nvSpPr>
          <p:cNvPr id="3" name="内容占位符 2">
            <a:extLst>
              <a:ext uri="{FF2B5EF4-FFF2-40B4-BE49-F238E27FC236}">
                <a16:creationId xmlns:a16="http://schemas.microsoft.com/office/drawing/2014/main" id="{8E12906D-3428-4499-9C8F-582877BA751B}"/>
              </a:ext>
            </a:extLst>
          </p:cNvPr>
          <p:cNvSpPr>
            <a:spLocks noGrp="1"/>
          </p:cNvSpPr>
          <p:nvPr>
            <p:ph idx="1"/>
          </p:nvPr>
        </p:nvSpPr>
        <p:spPr/>
        <p:txBody>
          <a:bodyPr/>
          <a:lstStyle/>
          <a:p>
            <a:r>
              <a:rPr lang="en-US" altLang="zh-CN" dirty="0"/>
              <a:t>Fork </a:t>
            </a:r>
            <a:r>
              <a:rPr lang="zh-CN" altLang="en-US" dirty="0"/>
              <a:t>创建</a:t>
            </a:r>
            <a:r>
              <a:rPr lang="en-US" altLang="zh-CN" dirty="0"/>
              <a:t>7</a:t>
            </a:r>
            <a:r>
              <a:rPr lang="zh-CN" altLang="en-US" dirty="0"/>
              <a:t>个子进程</a:t>
            </a:r>
            <a:endParaRPr lang="en-US" altLang="zh-CN" dirty="0"/>
          </a:p>
          <a:p>
            <a:r>
              <a:rPr lang="en-US" altLang="zh-CN" dirty="0"/>
              <a:t>6</a:t>
            </a:r>
            <a:r>
              <a:rPr lang="zh-CN" altLang="en-US" dirty="0"/>
              <a:t>个进程之间使用命名管道进行通信，最后一个用共享内存实现</a:t>
            </a:r>
            <a:endParaRPr lang="en-US" altLang="zh-CN" dirty="0"/>
          </a:p>
          <a:p>
            <a:r>
              <a:rPr lang="zh-CN" altLang="en-US" dirty="0"/>
              <a:t>编程语言为 </a:t>
            </a:r>
            <a:r>
              <a:rPr lang="en-US" altLang="zh-CN" dirty="0" err="1"/>
              <a:t>linux</a:t>
            </a:r>
            <a:r>
              <a:rPr lang="en-US" altLang="zh-CN" dirty="0"/>
              <a:t> C </a:t>
            </a:r>
          </a:p>
          <a:p>
            <a:r>
              <a:rPr lang="en-US" altLang="zh-CN" dirty="0" err="1"/>
              <a:t>Gcc</a:t>
            </a:r>
            <a:r>
              <a:rPr lang="zh-CN" altLang="en-US" dirty="0"/>
              <a:t>编译</a:t>
            </a:r>
          </a:p>
        </p:txBody>
      </p:sp>
    </p:spTree>
    <p:extLst>
      <p:ext uri="{BB962C8B-B14F-4D97-AF65-F5344CB8AC3E}">
        <p14:creationId xmlns:p14="http://schemas.microsoft.com/office/powerpoint/2010/main" val="16675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76305-9EC3-4C09-8430-643D3E47B6B1}"/>
              </a:ext>
            </a:extLst>
          </p:cNvPr>
          <p:cNvSpPr>
            <a:spLocks noGrp="1"/>
          </p:cNvSpPr>
          <p:nvPr>
            <p:ph type="title"/>
          </p:nvPr>
        </p:nvSpPr>
        <p:spPr/>
        <p:txBody>
          <a:bodyPr/>
          <a:lstStyle/>
          <a:p>
            <a:r>
              <a:rPr lang="zh-CN" altLang="en-US" dirty="0"/>
              <a:t>代码实现</a:t>
            </a:r>
          </a:p>
        </p:txBody>
      </p:sp>
      <p:sp>
        <p:nvSpPr>
          <p:cNvPr id="3" name="内容占位符 2">
            <a:extLst>
              <a:ext uri="{FF2B5EF4-FFF2-40B4-BE49-F238E27FC236}">
                <a16:creationId xmlns:a16="http://schemas.microsoft.com/office/drawing/2014/main" id="{CE1D55A2-0B13-426A-B6FE-A1DA402C2473}"/>
              </a:ext>
            </a:extLst>
          </p:cNvPr>
          <p:cNvSpPr>
            <a:spLocks noGrp="1"/>
          </p:cNvSpPr>
          <p:nvPr>
            <p:ph idx="1"/>
          </p:nvPr>
        </p:nvSpPr>
        <p:spPr/>
        <p:txBody>
          <a:bodyPr/>
          <a:lstStyle/>
          <a:p>
            <a:r>
              <a:rPr lang="zh-CN" altLang="en-US" dirty="0"/>
              <a:t>设计</a:t>
            </a:r>
            <a:r>
              <a:rPr lang="en-US" altLang="zh-CN" dirty="0" err="1"/>
              <a:t>msgSend</a:t>
            </a:r>
            <a:r>
              <a:rPr lang="zh-CN" altLang="en-US" dirty="0"/>
              <a:t>和</a:t>
            </a:r>
            <a:r>
              <a:rPr lang="en-US" altLang="zh-CN" dirty="0" err="1"/>
              <a:t>msgAccept</a:t>
            </a:r>
            <a:r>
              <a:rPr lang="zh-CN" altLang="en-US" dirty="0"/>
              <a:t>两个函数，用于调用命名管道</a:t>
            </a:r>
          </a:p>
        </p:txBody>
      </p:sp>
      <p:pic>
        <p:nvPicPr>
          <p:cNvPr id="4" name="图片 3">
            <a:extLst>
              <a:ext uri="{FF2B5EF4-FFF2-40B4-BE49-F238E27FC236}">
                <a16:creationId xmlns:a16="http://schemas.microsoft.com/office/drawing/2014/main" id="{4AF168B8-1D47-4B03-A8F7-E828D5EA34A9}"/>
              </a:ext>
            </a:extLst>
          </p:cNvPr>
          <p:cNvPicPr>
            <a:picLocks noChangeAspect="1"/>
          </p:cNvPicPr>
          <p:nvPr/>
        </p:nvPicPr>
        <p:blipFill>
          <a:blip r:embed="rId2"/>
          <a:stretch>
            <a:fillRect/>
          </a:stretch>
        </p:blipFill>
        <p:spPr>
          <a:xfrm>
            <a:off x="837981" y="2405329"/>
            <a:ext cx="6361043" cy="2047342"/>
          </a:xfrm>
          <a:prstGeom prst="rect">
            <a:avLst/>
          </a:prstGeom>
        </p:spPr>
      </p:pic>
      <p:pic>
        <p:nvPicPr>
          <p:cNvPr id="5" name="图片 4">
            <a:extLst>
              <a:ext uri="{FF2B5EF4-FFF2-40B4-BE49-F238E27FC236}">
                <a16:creationId xmlns:a16="http://schemas.microsoft.com/office/drawing/2014/main" id="{83FEEF2D-AFC9-4FB8-8A88-E71D49313F8A}"/>
              </a:ext>
            </a:extLst>
          </p:cNvPr>
          <p:cNvPicPr>
            <a:picLocks noChangeAspect="1"/>
          </p:cNvPicPr>
          <p:nvPr/>
        </p:nvPicPr>
        <p:blipFill>
          <a:blip r:embed="rId3"/>
          <a:stretch>
            <a:fillRect/>
          </a:stretch>
        </p:blipFill>
        <p:spPr>
          <a:xfrm>
            <a:off x="837981" y="4606618"/>
            <a:ext cx="5961097" cy="1885459"/>
          </a:xfrm>
          <a:prstGeom prst="rect">
            <a:avLst/>
          </a:prstGeom>
        </p:spPr>
      </p:pic>
      <p:sp>
        <p:nvSpPr>
          <p:cNvPr id="6" name="文本框 5">
            <a:extLst>
              <a:ext uri="{FF2B5EF4-FFF2-40B4-BE49-F238E27FC236}">
                <a16:creationId xmlns:a16="http://schemas.microsoft.com/office/drawing/2014/main" id="{19D8299D-2D70-4E79-8C99-DADFD4C24188}"/>
              </a:ext>
            </a:extLst>
          </p:cNvPr>
          <p:cNvSpPr txBox="1"/>
          <p:nvPr/>
        </p:nvSpPr>
        <p:spPr>
          <a:xfrm>
            <a:off x="8339722" y="1973558"/>
            <a:ext cx="3011121" cy="923090"/>
          </a:xfrm>
          <a:prstGeom prst="rect">
            <a:avLst/>
          </a:prstGeom>
          <a:noFill/>
        </p:spPr>
        <p:txBody>
          <a:bodyPr wrap="square" rtlCol="0">
            <a:spAutoFit/>
          </a:bodyPr>
          <a:lstStyle/>
          <a:p>
            <a:r>
              <a:rPr lang="zh-CN" altLang="en-US" sz="1799" dirty="0"/>
              <a:t>每个进程都需要调用这两个中的一个或全部来进行通信</a:t>
            </a:r>
            <a:endParaRPr lang="en-US" altLang="zh-CN" sz="1799" dirty="0"/>
          </a:p>
          <a:p>
            <a:endParaRPr lang="zh-CN" altLang="en-US" sz="1799" dirty="0"/>
          </a:p>
        </p:txBody>
      </p:sp>
    </p:spTree>
    <p:extLst>
      <p:ext uri="{BB962C8B-B14F-4D97-AF65-F5344CB8AC3E}">
        <p14:creationId xmlns:p14="http://schemas.microsoft.com/office/powerpoint/2010/main" val="410269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DD68-3872-4F1D-A749-B64719E0FBDB}"/>
              </a:ext>
            </a:extLst>
          </p:cNvPr>
          <p:cNvSpPr>
            <a:spLocks noGrp="1"/>
          </p:cNvSpPr>
          <p:nvPr>
            <p:ph type="title"/>
          </p:nvPr>
        </p:nvSpPr>
        <p:spPr/>
        <p:txBody>
          <a:bodyPr/>
          <a:lstStyle/>
          <a:p>
            <a:r>
              <a:rPr lang="zh-CN" altLang="en-US" dirty="0"/>
              <a:t>代码实现</a:t>
            </a:r>
          </a:p>
        </p:txBody>
      </p:sp>
      <p:sp>
        <p:nvSpPr>
          <p:cNvPr id="3" name="内容占位符 2">
            <a:extLst>
              <a:ext uri="{FF2B5EF4-FFF2-40B4-BE49-F238E27FC236}">
                <a16:creationId xmlns:a16="http://schemas.microsoft.com/office/drawing/2014/main" id="{D9AC176E-A4C0-4A29-9BAF-D54CAE65D2D1}"/>
              </a:ext>
            </a:extLst>
          </p:cNvPr>
          <p:cNvSpPr>
            <a:spLocks noGrp="1"/>
          </p:cNvSpPr>
          <p:nvPr>
            <p:ph idx="1"/>
          </p:nvPr>
        </p:nvSpPr>
        <p:spPr/>
        <p:txBody>
          <a:bodyPr/>
          <a:lstStyle/>
          <a:p>
            <a:r>
              <a:rPr lang="zh-CN" altLang="en-US" dirty="0"/>
              <a:t>对于</a:t>
            </a:r>
            <a:r>
              <a:rPr lang="en-US" altLang="zh-CN" dirty="0"/>
              <a:t>fork</a:t>
            </a:r>
            <a:r>
              <a:rPr lang="zh-CN" altLang="en-US" dirty="0"/>
              <a:t>的使用</a:t>
            </a:r>
            <a:endParaRPr lang="en-US" altLang="zh-CN" dirty="0"/>
          </a:p>
          <a:p>
            <a:pPr lvl="1"/>
            <a:endParaRPr lang="zh-CN" altLang="en-US" dirty="0"/>
          </a:p>
        </p:txBody>
      </p:sp>
      <p:pic>
        <p:nvPicPr>
          <p:cNvPr id="4" name="图片 3">
            <a:extLst>
              <a:ext uri="{FF2B5EF4-FFF2-40B4-BE49-F238E27FC236}">
                <a16:creationId xmlns:a16="http://schemas.microsoft.com/office/drawing/2014/main" id="{8A7168D8-C9A5-4ADB-9689-FB6471EA998C}"/>
              </a:ext>
            </a:extLst>
          </p:cNvPr>
          <p:cNvPicPr>
            <a:picLocks noChangeAspect="1"/>
          </p:cNvPicPr>
          <p:nvPr/>
        </p:nvPicPr>
        <p:blipFill>
          <a:blip r:embed="rId2"/>
          <a:stretch>
            <a:fillRect/>
          </a:stretch>
        </p:blipFill>
        <p:spPr>
          <a:xfrm>
            <a:off x="837982" y="2537892"/>
            <a:ext cx="4839444" cy="4067583"/>
          </a:xfrm>
          <a:prstGeom prst="rect">
            <a:avLst/>
          </a:prstGeom>
        </p:spPr>
      </p:pic>
      <p:sp>
        <p:nvSpPr>
          <p:cNvPr id="5" name="文本框 4">
            <a:extLst>
              <a:ext uri="{FF2B5EF4-FFF2-40B4-BE49-F238E27FC236}">
                <a16:creationId xmlns:a16="http://schemas.microsoft.com/office/drawing/2014/main" id="{83B27293-9D39-4A5E-8EBD-6F0D81DAFEB4}"/>
              </a:ext>
            </a:extLst>
          </p:cNvPr>
          <p:cNvSpPr txBox="1"/>
          <p:nvPr/>
        </p:nvSpPr>
        <p:spPr>
          <a:xfrm>
            <a:off x="6623663" y="2537891"/>
            <a:ext cx="3881179" cy="2307723"/>
          </a:xfrm>
          <a:prstGeom prst="rect">
            <a:avLst/>
          </a:prstGeom>
          <a:noFill/>
        </p:spPr>
        <p:txBody>
          <a:bodyPr wrap="square" rtlCol="0">
            <a:spAutoFit/>
          </a:bodyPr>
          <a:lstStyle/>
          <a:p>
            <a:r>
              <a:rPr lang="zh-CN" altLang="en-US" sz="1799" dirty="0"/>
              <a:t>由于</a:t>
            </a:r>
            <a:r>
              <a:rPr lang="en-US" altLang="zh-CN" sz="1799" dirty="0"/>
              <a:t>7</a:t>
            </a:r>
            <a:r>
              <a:rPr lang="zh-CN" altLang="en-US" sz="1799" dirty="0"/>
              <a:t>个子进程都是由</a:t>
            </a:r>
            <a:r>
              <a:rPr lang="en-US" altLang="zh-CN" sz="1799" dirty="0"/>
              <a:t>fork</a:t>
            </a:r>
            <a:r>
              <a:rPr lang="zh-CN" altLang="en-US" sz="1799" dirty="0"/>
              <a:t>创建，所以，</a:t>
            </a:r>
            <a:r>
              <a:rPr lang="en-US" altLang="zh-CN" sz="1799" dirty="0"/>
              <a:t>pid1</a:t>
            </a:r>
            <a:r>
              <a:rPr lang="zh-CN" altLang="en-US" sz="1799" dirty="0"/>
              <a:t>创建后，会继续执行下面的代码，那么</a:t>
            </a:r>
            <a:r>
              <a:rPr lang="en-US" altLang="zh-CN" sz="1799" dirty="0"/>
              <a:t>pid1</a:t>
            </a:r>
            <a:r>
              <a:rPr lang="zh-CN" altLang="en-US" sz="1799" dirty="0"/>
              <a:t>不可避免地会碰到</a:t>
            </a:r>
            <a:r>
              <a:rPr lang="en-US" altLang="zh-CN" sz="1799" dirty="0"/>
              <a:t>fork</a:t>
            </a:r>
            <a:r>
              <a:rPr lang="zh-CN" altLang="en-US" sz="1799" dirty="0"/>
              <a:t>从而产生孙进程。</a:t>
            </a:r>
            <a:endParaRPr lang="en-US" altLang="zh-CN" sz="1799" dirty="0"/>
          </a:p>
          <a:p>
            <a:endParaRPr lang="en-US" altLang="zh-CN" sz="1799" dirty="0"/>
          </a:p>
          <a:p>
            <a:r>
              <a:rPr lang="zh-CN" altLang="en-US" sz="1799" dirty="0"/>
              <a:t>制止这么做的方法就是在子进程执行一次后使用</a:t>
            </a:r>
            <a:r>
              <a:rPr lang="en-US" altLang="zh-CN" sz="1799" dirty="0"/>
              <a:t>exit()</a:t>
            </a:r>
            <a:r>
              <a:rPr lang="zh-CN" altLang="en-US" sz="1799" dirty="0"/>
              <a:t>退出该进程，从而避免再往下执行。</a:t>
            </a:r>
          </a:p>
        </p:txBody>
      </p:sp>
    </p:spTree>
    <p:extLst>
      <p:ext uri="{BB962C8B-B14F-4D97-AF65-F5344CB8AC3E}">
        <p14:creationId xmlns:p14="http://schemas.microsoft.com/office/powerpoint/2010/main" val="17822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1C473-A12A-4D7F-ABDA-FE3014095577}"/>
              </a:ext>
            </a:extLst>
          </p:cNvPr>
          <p:cNvSpPr>
            <a:spLocks noGrp="1"/>
          </p:cNvSpPr>
          <p:nvPr>
            <p:ph type="title"/>
          </p:nvPr>
        </p:nvSpPr>
        <p:spPr/>
        <p:txBody>
          <a:bodyPr/>
          <a:lstStyle/>
          <a:p>
            <a:r>
              <a:rPr lang="zh-CN" altLang="en-US" dirty="0"/>
              <a:t>代码实现</a:t>
            </a:r>
            <a:r>
              <a:rPr lang="en-US" altLang="zh-CN" dirty="0"/>
              <a:t>pid6</a:t>
            </a:r>
            <a:endParaRPr lang="zh-CN" altLang="en-US" dirty="0"/>
          </a:p>
        </p:txBody>
      </p:sp>
      <p:pic>
        <p:nvPicPr>
          <p:cNvPr id="4" name="内容占位符 3">
            <a:extLst>
              <a:ext uri="{FF2B5EF4-FFF2-40B4-BE49-F238E27FC236}">
                <a16:creationId xmlns:a16="http://schemas.microsoft.com/office/drawing/2014/main" id="{2A62D0A7-913C-4B9C-BC80-F00EB6C4454C}"/>
              </a:ext>
            </a:extLst>
          </p:cNvPr>
          <p:cNvPicPr>
            <a:picLocks noGrp="1" noChangeAspect="1"/>
          </p:cNvPicPr>
          <p:nvPr>
            <p:ph idx="1"/>
          </p:nvPr>
        </p:nvPicPr>
        <p:blipFill>
          <a:blip r:embed="rId2"/>
          <a:stretch>
            <a:fillRect/>
          </a:stretch>
        </p:blipFill>
        <p:spPr>
          <a:xfrm>
            <a:off x="1092950" y="1700808"/>
            <a:ext cx="5778629" cy="4191000"/>
          </a:xfrm>
          <a:prstGeom prst="rect">
            <a:avLst/>
          </a:prstGeom>
        </p:spPr>
      </p:pic>
      <p:sp>
        <p:nvSpPr>
          <p:cNvPr id="5" name="文本框 4">
            <a:extLst>
              <a:ext uri="{FF2B5EF4-FFF2-40B4-BE49-F238E27FC236}">
                <a16:creationId xmlns:a16="http://schemas.microsoft.com/office/drawing/2014/main" id="{277C998B-D659-458A-8693-6D2B45D6C2EE}"/>
              </a:ext>
            </a:extLst>
          </p:cNvPr>
          <p:cNvSpPr txBox="1"/>
          <p:nvPr/>
        </p:nvSpPr>
        <p:spPr>
          <a:xfrm>
            <a:off x="7174532" y="1700808"/>
            <a:ext cx="4248472" cy="3416320"/>
          </a:xfrm>
          <a:prstGeom prst="rect">
            <a:avLst/>
          </a:prstGeom>
          <a:noFill/>
        </p:spPr>
        <p:txBody>
          <a:bodyPr wrap="square" rtlCol="0">
            <a:spAutoFit/>
          </a:bodyPr>
          <a:lstStyle/>
          <a:p>
            <a:r>
              <a:rPr lang="en-US" altLang="zh-CN" dirty="0"/>
              <a:t>Pid6</a:t>
            </a:r>
            <a:r>
              <a:rPr lang="zh-CN" altLang="en-US" dirty="0"/>
              <a:t>和</a:t>
            </a:r>
            <a:r>
              <a:rPr lang="en-US" altLang="zh-CN" dirty="0"/>
              <a:t>pid7</a:t>
            </a:r>
            <a:r>
              <a:rPr lang="zh-CN" altLang="en-US" dirty="0"/>
              <a:t>的通信我选择了共享内存</a:t>
            </a:r>
            <a:endParaRPr lang="en-US" altLang="zh-CN" dirty="0"/>
          </a:p>
          <a:p>
            <a:endParaRPr lang="en-US" altLang="zh-CN" dirty="0"/>
          </a:p>
          <a:p>
            <a:r>
              <a:rPr lang="en-US" altLang="zh-CN" dirty="0" err="1"/>
              <a:t>shmget</a:t>
            </a:r>
            <a:r>
              <a:rPr lang="zh-CN" altLang="en-US" dirty="0"/>
              <a:t>函数是创建共享内存</a:t>
            </a:r>
            <a:endParaRPr lang="en-US" altLang="zh-CN" dirty="0"/>
          </a:p>
          <a:p>
            <a:r>
              <a:rPr lang="en-US" altLang="zh-CN" dirty="0" err="1"/>
              <a:t>Shmat</a:t>
            </a:r>
            <a:r>
              <a:rPr lang="zh-CN" altLang="en-US" dirty="0"/>
              <a:t>函数是将</a:t>
            </a:r>
            <a:r>
              <a:rPr lang="en-US" altLang="zh-CN" dirty="0"/>
              <a:t>pid6</a:t>
            </a:r>
            <a:r>
              <a:rPr lang="zh-CN" altLang="en-US" dirty="0"/>
              <a:t>的某地址与共享内存连接；</a:t>
            </a:r>
            <a:endParaRPr lang="en-US" altLang="zh-CN" dirty="0"/>
          </a:p>
          <a:p>
            <a:r>
              <a:rPr lang="zh-CN" altLang="en-US" dirty="0"/>
              <a:t>连接好之后，再把需要共享的消息拷入</a:t>
            </a:r>
            <a:r>
              <a:rPr lang="en-US" altLang="zh-CN" dirty="0" err="1"/>
              <a:t>shmaddr</a:t>
            </a:r>
            <a:r>
              <a:rPr lang="zh-CN" altLang="en-US" dirty="0"/>
              <a:t>中。</a:t>
            </a:r>
            <a:endParaRPr lang="en-US" altLang="zh-CN" dirty="0"/>
          </a:p>
          <a:p>
            <a:r>
              <a:rPr lang="en-US" altLang="zh-CN" dirty="0" err="1"/>
              <a:t>Shmdt</a:t>
            </a:r>
            <a:r>
              <a:rPr lang="zh-CN" altLang="en-US" dirty="0"/>
              <a:t>是将连接断开</a:t>
            </a:r>
            <a:endParaRPr lang="en-US" altLang="zh-CN" dirty="0"/>
          </a:p>
          <a:p>
            <a:r>
              <a:rPr lang="en-US" altLang="zh-CN" dirty="0" err="1"/>
              <a:t>Shmctl</a:t>
            </a:r>
            <a:r>
              <a:rPr lang="zh-CN" altLang="en-US" dirty="0"/>
              <a:t> 用于调控共享内存本身，这里的参数是将</a:t>
            </a:r>
            <a:r>
              <a:rPr lang="en-US" altLang="zh-CN" dirty="0" err="1"/>
              <a:t>shmid</a:t>
            </a:r>
            <a:r>
              <a:rPr lang="zh-CN" altLang="en-US" dirty="0"/>
              <a:t>所在的共享内存彻底关闭</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704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666D9-AAE8-4E05-B366-915DE16E360C}"/>
              </a:ext>
            </a:extLst>
          </p:cNvPr>
          <p:cNvSpPr>
            <a:spLocks noGrp="1"/>
          </p:cNvSpPr>
          <p:nvPr>
            <p:ph type="title"/>
          </p:nvPr>
        </p:nvSpPr>
        <p:spPr/>
        <p:txBody>
          <a:bodyPr/>
          <a:lstStyle/>
          <a:p>
            <a:r>
              <a:rPr lang="zh-CN" altLang="en-US" dirty="0"/>
              <a:t>代码实现</a:t>
            </a:r>
            <a:r>
              <a:rPr lang="en-US" altLang="zh-CN" dirty="0"/>
              <a:t>pid7</a:t>
            </a:r>
            <a:endParaRPr lang="zh-CN" altLang="en-US" dirty="0"/>
          </a:p>
        </p:txBody>
      </p:sp>
      <p:pic>
        <p:nvPicPr>
          <p:cNvPr id="4" name="内容占位符 3">
            <a:extLst>
              <a:ext uri="{FF2B5EF4-FFF2-40B4-BE49-F238E27FC236}">
                <a16:creationId xmlns:a16="http://schemas.microsoft.com/office/drawing/2014/main" id="{24469493-3211-4360-87AC-5413839F439B}"/>
              </a:ext>
            </a:extLst>
          </p:cNvPr>
          <p:cNvPicPr>
            <a:picLocks noGrp="1" noChangeAspect="1"/>
          </p:cNvPicPr>
          <p:nvPr>
            <p:ph idx="1"/>
          </p:nvPr>
        </p:nvPicPr>
        <p:blipFill>
          <a:blip r:embed="rId2"/>
          <a:stretch>
            <a:fillRect/>
          </a:stretch>
        </p:blipFill>
        <p:spPr>
          <a:xfrm>
            <a:off x="1052300" y="1844824"/>
            <a:ext cx="6975025" cy="3672408"/>
          </a:xfrm>
          <a:prstGeom prst="rect">
            <a:avLst/>
          </a:prstGeom>
        </p:spPr>
      </p:pic>
      <p:sp>
        <p:nvSpPr>
          <p:cNvPr id="5" name="文本框 4">
            <a:extLst>
              <a:ext uri="{FF2B5EF4-FFF2-40B4-BE49-F238E27FC236}">
                <a16:creationId xmlns:a16="http://schemas.microsoft.com/office/drawing/2014/main" id="{EA9B608D-C979-4D63-B26B-742C3FD224FA}"/>
              </a:ext>
            </a:extLst>
          </p:cNvPr>
          <p:cNvSpPr txBox="1"/>
          <p:nvPr/>
        </p:nvSpPr>
        <p:spPr>
          <a:xfrm>
            <a:off x="8542684" y="1844824"/>
            <a:ext cx="2952328" cy="1477328"/>
          </a:xfrm>
          <a:prstGeom prst="rect">
            <a:avLst/>
          </a:prstGeom>
          <a:noFill/>
        </p:spPr>
        <p:txBody>
          <a:bodyPr wrap="square" rtlCol="0">
            <a:spAutoFit/>
          </a:bodyPr>
          <a:lstStyle/>
          <a:p>
            <a:r>
              <a:rPr lang="en-US" altLang="zh-CN" dirty="0"/>
              <a:t>Pid7</a:t>
            </a:r>
            <a:r>
              <a:rPr lang="zh-CN" altLang="en-US" dirty="0"/>
              <a:t>用共享内存的方式接收</a:t>
            </a:r>
            <a:r>
              <a:rPr lang="en-US" altLang="zh-CN" dirty="0"/>
              <a:t>pid6</a:t>
            </a:r>
            <a:r>
              <a:rPr lang="zh-CN" altLang="en-US" dirty="0"/>
              <a:t>的消息</a:t>
            </a:r>
            <a:endParaRPr lang="en-US" altLang="zh-CN" dirty="0"/>
          </a:p>
          <a:p>
            <a:endParaRPr lang="en-US" altLang="zh-CN" dirty="0"/>
          </a:p>
          <a:p>
            <a:r>
              <a:rPr lang="zh-CN" altLang="en-US" dirty="0"/>
              <a:t>接收一方仅使用</a:t>
            </a:r>
            <a:r>
              <a:rPr lang="en-US" altLang="zh-CN" dirty="0" err="1"/>
              <a:t>shmat</a:t>
            </a:r>
            <a:r>
              <a:rPr lang="zh-CN" altLang="en-US" dirty="0"/>
              <a:t>和</a:t>
            </a:r>
            <a:r>
              <a:rPr lang="en-US" altLang="zh-CN" dirty="0" err="1"/>
              <a:t>shmdt</a:t>
            </a:r>
            <a:r>
              <a:rPr lang="zh-CN" altLang="en-US" dirty="0"/>
              <a:t>即可</a:t>
            </a:r>
          </a:p>
        </p:txBody>
      </p:sp>
    </p:spTree>
    <p:extLst>
      <p:ext uri="{BB962C8B-B14F-4D97-AF65-F5344CB8AC3E}">
        <p14:creationId xmlns:p14="http://schemas.microsoft.com/office/powerpoint/2010/main" val="240625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0F86D-C999-475C-986F-C6690637DCB0}"/>
              </a:ext>
            </a:extLst>
          </p:cNvPr>
          <p:cNvSpPr>
            <a:spLocks noGrp="1"/>
          </p:cNvSpPr>
          <p:nvPr>
            <p:ph type="title"/>
          </p:nvPr>
        </p:nvSpPr>
        <p:spPr/>
        <p:txBody>
          <a:bodyPr/>
          <a:lstStyle/>
          <a:p>
            <a:r>
              <a:rPr lang="zh-CN" altLang="en-US" dirty="0"/>
              <a:t>结果</a:t>
            </a:r>
          </a:p>
        </p:txBody>
      </p:sp>
      <p:pic>
        <p:nvPicPr>
          <p:cNvPr id="6" name="内容占位符 5">
            <a:extLst>
              <a:ext uri="{FF2B5EF4-FFF2-40B4-BE49-F238E27FC236}">
                <a16:creationId xmlns:a16="http://schemas.microsoft.com/office/drawing/2014/main" id="{A98D1493-AD2C-49B1-83EF-A60006E1437F}"/>
              </a:ext>
            </a:extLst>
          </p:cNvPr>
          <p:cNvPicPr>
            <a:picLocks noGrp="1" noChangeAspect="1"/>
          </p:cNvPicPr>
          <p:nvPr>
            <p:ph idx="1"/>
          </p:nvPr>
        </p:nvPicPr>
        <p:blipFill>
          <a:blip r:embed="rId2"/>
          <a:stretch>
            <a:fillRect/>
          </a:stretch>
        </p:blipFill>
        <p:spPr>
          <a:xfrm>
            <a:off x="1098902" y="1772816"/>
            <a:ext cx="5651090" cy="4191000"/>
          </a:xfrm>
          <a:prstGeom prst="rect">
            <a:avLst/>
          </a:prstGeom>
        </p:spPr>
      </p:pic>
    </p:spTree>
    <p:extLst>
      <p:ext uri="{BB962C8B-B14F-4D97-AF65-F5344CB8AC3E}">
        <p14:creationId xmlns:p14="http://schemas.microsoft.com/office/powerpoint/2010/main" val="16393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C5279-8C52-4F44-B3FD-9D92BADB072B}"/>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2AFA7122-1BD1-4EDB-8249-2D8C6BF6BB93}"/>
              </a:ext>
            </a:extLst>
          </p:cNvPr>
          <p:cNvSpPr>
            <a:spLocks noGrp="1"/>
          </p:cNvSpPr>
          <p:nvPr>
            <p:ph idx="1"/>
          </p:nvPr>
        </p:nvSpPr>
        <p:spPr/>
        <p:txBody>
          <a:bodyPr/>
          <a:lstStyle/>
          <a:p>
            <a:r>
              <a:rPr lang="en-US" altLang="zh-CN" dirty="0"/>
              <a:t>《Linux</a:t>
            </a:r>
            <a:r>
              <a:rPr lang="zh-CN" altLang="en-US" dirty="0"/>
              <a:t>高性能服务器编程</a:t>
            </a:r>
            <a:r>
              <a:rPr lang="en-US" altLang="zh-CN" dirty="0"/>
              <a:t>》	</a:t>
            </a:r>
            <a:r>
              <a:rPr lang="zh-CN" altLang="en-US" dirty="0"/>
              <a:t>游双著</a:t>
            </a:r>
          </a:p>
        </p:txBody>
      </p:sp>
      <p:pic>
        <p:nvPicPr>
          <p:cNvPr id="4" name="图片 3">
            <a:extLst>
              <a:ext uri="{FF2B5EF4-FFF2-40B4-BE49-F238E27FC236}">
                <a16:creationId xmlns:a16="http://schemas.microsoft.com/office/drawing/2014/main" id="{F5A7BCDF-B0C5-4573-ACDC-998BBDDFDFCD}"/>
              </a:ext>
            </a:extLst>
          </p:cNvPr>
          <p:cNvPicPr>
            <a:picLocks noChangeAspect="1"/>
          </p:cNvPicPr>
          <p:nvPr/>
        </p:nvPicPr>
        <p:blipFill>
          <a:blip r:embed="rId2"/>
          <a:stretch>
            <a:fillRect/>
          </a:stretch>
        </p:blipFill>
        <p:spPr>
          <a:xfrm>
            <a:off x="2061964" y="2276872"/>
            <a:ext cx="2669565" cy="3420380"/>
          </a:xfrm>
          <a:prstGeom prst="rect">
            <a:avLst/>
          </a:prstGeom>
        </p:spPr>
      </p:pic>
    </p:spTree>
    <p:extLst>
      <p:ext uri="{BB962C8B-B14F-4D97-AF65-F5344CB8AC3E}">
        <p14:creationId xmlns:p14="http://schemas.microsoft.com/office/powerpoint/2010/main" val="386624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B5F91-AEB0-4487-86FE-BA45FABB5E93}"/>
              </a:ext>
            </a:extLst>
          </p:cNvPr>
          <p:cNvSpPr>
            <a:spLocks noGrp="1"/>
          </p:cNvSpPr>
          <p:nvPr>
            <p:ph type="title"/>
          </p:nvPr>
        </p:nvSpPr>
        <p:spPr/>
        <p:txBody>
          <a:bodyPr/>
          <a:lstStyle/>
          <a:p>
            <a:r>
              <a:rPr lang="en-US" altLang="zh-CN" dirty="0"/>
              <a:t>fork</a:t>
            </a:r>
            <a:endParaRPr lang="zh-CN" altLang="en-US" dirty="0"/>
          </a:p>
        </p:txBody>
      </p:sp>
      <p:sp>
        <p:nvSpPr>
          <p:cNvPr id="3" name="内容占位符 2">
            <a:extLst>
              <a:ext uri="{FF2B5EF4-FFF2-40B4-BE49-F238E27FC236}">
                <a16:creationId xmlns:a16="http://schemas.microsoft.com/office/drawing/2014/main" id="{AD6BE8D7-A448-41B2-8E21-1ED88273A9F2}"/>
              </a:ext>
            </a:extLst>
          </p:cNvPr>
          <p:cNvSpPr>
            <a:spLocks noGrp="1"/>
          </p:cNvSpPr>
          <p:nvPr>
            <p:ph idx="1"/>
          </p:nvPr>
        </p:nvSpPr>
        <p:spPr>
          <a:xfrm>
            <a:off x="1065212" y="1828800"/>
            <a:ext cx="8686801" cy="4191000"/>
          </a:xfrm>
        </p:spPr>
        <p:txBody>
          <a:bodyPr/>
          <a:lstStyle/>
          <a:p>
            <a:r>
              <a:rPr lang="en-US" altLang="zh-CN" dirty="0"/>
              <a:t>Linux</a:t>
            </a:r>
            <a:r>
              <a:rPr lang="zh-CN" altLang="en-US" dirty="0"/>
              <a:t>下创建新进程的系统调用是</a:t>
            </a:r>
            <a:r>
              <a:rPr lang="en-US" altLang="zh-CN" dirty="0"/>
              <a:t>fork</a:t>
            </a:r>
            <a:r>
              <a:rPr lang="zh-CN" altLang="en-US" dirty="0"/>
              <a:t>，定义如下：</a:t>
            </a:r>
            <a:endParaRPr lang="en-US" altLang="zh-CN" dirty="0"/>
          </a:p>
          <a:p>
            <a:endParaRPr lang="en-US" altLang="zh-CN" dirty="0"/>
          </a:p>
          <a:p>
            <a:endParaRPr lang="en-US" altLang="zh-CN" dirty="0"/>
          </a:p>
          <a:p>
            <a:r>
              <a:rPr lang="zh-CN" altLang="en-US" dirty="0"/>
              <a:t>该函数每次调用都返回两次，父进程种返回的是子进程的</a:t>
            </a:r>
            <a:r>
              <a:rPr lang="en-US" altLang="zh-CN" dirty="0"/>
              <a:t>PID</a:t>
            </a:r>
            <a:r>
              <a:rPr lang="zh-CN" altLang="en-US" dirty="0"/>
              <a:t>，子进程中返回</a:t>
            </a:r>
            <a:r>
              <a:rPr lang="en-US" altLang="zh-CN" dirty="0"/>
              <a:t>0</a:t>
            </a:r>
            <a:r>
              <a:rPr lang="zh-CN" altLang="en-US" dirty="0"/>
              <a:t>。故常用返回值来判断后续代码执行是在父进程还是子进程。</a:t>
            </a:r>
            <a:endParaRPr lang="en-US" altLang="zh-CN" dirty="0"/>
          </a:p>
          <a:p>
            <a:r>
              <a:rPr lang="zh-CN" altLang="en-US" dirty="0"/>
              <a:t>子进程的代码与父进程完全相同，同时还会复制父进程的数据。</a:t>
            </a:r>
            <a:endParaRPr lang="en-US" altLang="zh-CN" dirty="0"/>
          </a:p>
          <a:p>
            <a:r>
              <a:rPr lang="zh-CN" altLang="en-US" dirty="0"/>
              <a:t>创建子进程后，父进程中打开的文件描述符默认在子进程中也是打开的，且文件描述符的应用计数加</a:t>
            </a:r>
            <a:r>
              <a:rPr lang="en-US" altLang="zh-CN" dirty="0"/>
              <a:t>1</a:t>
            </a:r>
            <a:endParaRPr lang="zh-CN" altLang="en-US" dirty="0"/>
          </a:p>
        </p:txBody>
      </p:sp>
      <p:pic>
        <p:nvPicPr>
          <p:cNvPr id="4" name="图片 3">
            <a:extLst>
              <a:ext uri="{FF2B5EF4-FFF2-40B4-BE49-F238E27FC236}">
                <a16:creationId xmlns:a16="http://schemas.microsoft.com/office/drawing/2014/main" id="{3CBDDC58-F1F4-4A90-8A3A-7FAF61A7E340}"/>
              </a:ext>
            </a:extLst>
          </p:cNvPr>
          <p:cNvPicPr>
            <a:picLocks noChangeAspect="1"/>
          </p:cNvPicPr>
          <p:nvPr/>
        </p:nvPicPr>
        <p:blipFill>
          <a:blip r:embed="rId2"/>
          <a:stretch>
            <a:fillRect/>
          </a:stretch>
        </p:blipFill>
        <p:spPr>
          <a:xfrm>
            <a:off x="1341884" y="2204864"/>
            <a:ext cx="3600400" cy="1080120"/>
          </a:xfrm>
          <a:prstGeom prst="rect">
            <a:avLst/>
          </a:prstGeom>
        </p:spPr>
      </p:pic>
    </p:spTree>
    <p:extLst>
      <p:ext uri="{BB962C8B-B14F-4D97-AF65-F5344CB8AC3E}">
        <p14:creationId xmlns:p14="http://schemas.microsoft.com/office/powerpoint/2010/main" val="25065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3E1BE-51EF-49C5-ACB5-2BFBAE24068C}"/>
              </a:ext>
            </a:extLst>
          </p:cNvPr>
          <p:cNvSpPr>
            <a:spLocks noGrp="1"/>
          </p:cNvSpPr>
          <p:nvPr>
            <p:ph type="title"/>
          </p:nvPr>
        </p:nvSpPr>
        <p:spPr/>
        <p:txBody>
          <a:bodyPr/>
          <a:lstStyle/>
          <a:p>
            <a:r>
              <a:rPr lang="en-US" altLang="zh-CN" dirty="0"/>
              <a:t>Fork</a:t>
            </a:r>
            <a:r>
              <a:rPr lang="zh-CN" altLang="en-US" dirty="0"/>
              <a:t>的用法</a:t>
            </a:r>
          </a:p>
        </p:txBody>
      </p:sp>
      <p:sp>
        <p:nvSpPr>
          <p:cNvPr id="3" name="内容占位符 2">
            <a:extLst>
              <a:ext uri="{FF2B5EF4-FFF2-40B4-BE49-F238E27FC236}">
                <a16:creationId xmlns:a16="http://schemas.microsoft.com/office/drawing/2014/main" id="{D1119E25-E1F5-45FB-83A7-D6DF23603A93}"/>
              </a:ext>
            </a:extLst>
          </p:cNvPr>
          <p:cNvSpPr>
            <a:spLocks noGrp="1"/>
          </p:cNvSpPr>
          <p:nvPr>
            <p:ph idx="1"/>
          </p:nvPr>
        </p:nvSpPr>
        <p:spPr/>
        <p:txBody>
          <a:bodyPr/>
          <a:lstStyle/>
          <a:p>
            <a:r>
              <a:rPr lang="en-US" altLang="zh-CN" dirty="0"/>
              <a:t>Fork</a:t>
            </a:r>
            <a:r>
              <a:rPr lang="zh-CN" altLang="en-US" dirty="0"/>
              <a:t>之后，子进程和父进程都会继续执行该次</a:t>
            </a:r>
            <a:r>
              <a:rPr lang="en-US" altLang="zh-CN" dirty="0"/>
              <a:t>fork</a:t>
            </a:r>
            <a:r>
              <a:rPr lang="zh-CN" altLang="en-US" dirty="0"/>
              <a:t>之后的程序指令。故常用的 编码风格如下：</a:t>
            </a:r>
            <a:endParaRPr lang="en-US" altLang="zh-CN" dirty="0"/>
          </a:p>
          <a:p>
            <a:endParaRPr lang="en-US" altLang="zh-CN" dirty="0"/>
          </a:p>
          <a:p>
            <a:endParaRPr lang="en-US" altLang="zh-CN" dirty="0"/>
          </a:p>
          <a:p>
            <a:endParaRPr lang="en-US" altLang="zh-CN" dirty="0"/>
          </a:p>
          <a:p>
            <a:endParaRPr lang="en-US" altLang="zh-CN" dirty="0"/>
          </a:p>
          <a:p>
            <a:r>
              <a:rPr lang="zh-CN" altLang="en-US" dirty="0"/>
              <a:t>利用了</a:t>
            </a:r>
            <a:r>
              <a:rPr lang="en-US" altLang="zh-CN" dirty="0"/>
              <a:t>fork</a:t>
            </a:r>
            <a:r>
              <a:rPr lang="zh-CN" altLang="en-US" dirty="0"/>
              <a:t>一次返回两个值的办法。这样该</a:t>
            </a:r>
            <a:r>
              <a:rPr lang="en-US" altLang="zh-CN" dirty="0"/>
              <a:t>if</a:t>
            </a:r>
            <a:r>
              <a:rPr lang="zh-CN" altLang="en-US" dirty="0"/>
              <a:t>结构就不会被父进程执行，而只会被子进程执行</a:t>
            </a:r>
            <a:endParaRPr lang="en-US" altLang="zh-CN" dirty="0"/>
          </a:p>
          <a:p>
            <a:pPr lvl="1"/>
            <a:endParaRPr lang="zh-CN" altLang="en-US" dirty="0"/>
          </a:p>
        </p:txBody>
      </p:sp>
      <p:pic>
        <p:nvPicPr>
          <p:cNvPr id="4" name="图片 3">
            <a:extLst>
              <a:ext uri="{FF2B5EF4-FFF2-40B4-BE49-F238E27FC236}">
                <a16:creationId xmlns:a16="http://schemas.microsoft.com/office/drawing/2014/main" id="{78667DEC-ABF3-41B6-ACD2-6CD317A20862}"/>
              </a:ext>
            </a:extLst>
          </p:cNvPr>
          <p:cNvPicPr>
            <a:picLocks noChangeAspect="1"/>
          </p:cNvPicPr>
          <p:nvPr/>
        </p:nvPicPr>
        <p:blipFill>
          <a:blip r:embed="rId2"/>
          <a:stretch>
            <a:fillRect/>
          </a:stretch>
        </p:blipFill>
        <p:spPr>
          <a:xfrm>
            <a:off x="1231899" y="2628900"/>
            <a:ext cx="8353425" cy="1600200"/>
          </a:xfrm>
          <a:prstGeom prst="rect">
            <a:avLst/>
          </a:prstGeom>
        </p:spPr>
      </p:pic>
    </p:spTree>
    <p:extLst>
      <p:ext uri="{BB962C8B-B14F-4D97-AF65-F5344CB8AC3E}">
        <p14:creationId xmlns:p14="http://schemas.microsoft.com/office/powerpoint/2010/main" val="38209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DADDD-58EC-4C6D-9C8F-6E9FA5797FCB}"/>
              </a:ext>
            </a:extLst>
          </p:cNvPr>
          <p:cNvSpPr>
            <a:spLocks noGrp="1"/>
          </p:cNvSpPr>
          <p:nvPr>
            <p:ph type="title"/>
          </p:nvPr>
        </p:nvSpPr>
        <p:spPr/>
        <p:txBody>
          <a:bodyPr/>
          <a:lstStyle/>
          <a:p>
            <a:r>
              <a:rPr lang="en-US" altLang="zh-CN" dirty="0" err="1"/>
              <a:t>vfork</a:t>
            </a:r>
            <a:endParaRPr lang="zh-CN" altLang="en-US" dirty="0"/>
          </a:p>
        </p:txBody>
      </p:sp>
      <p:sp>
        <p:nvSpPr>
          <p:cNvPr id="3" name="内容占位符 2">
            <a:extLst>
              <a:ext uri="{FF2B5EF4-FFF2-40B4-BE49-F238E27FC236}">
                <a16:creationId xmlns:a16="http://schemas.microsoft.com/office/drawing/2014/main" id="{0D9A0AD9-F20A-4DF3-9E19-108569FFCED0}"/>
              </a:ext>
            </a:extLst>
          </p:cNvPr>
          <p:cNvSpPr>
            <a:spLocks noGrp="1"/>
          </p:cNvSpPr>
          <p:nvPr>
            <p:ph idx="1"/>
          </p:nvPr>
        </p:nvSpPr>
        <p:spPr/>
        <p:txBody>
          <a:bodyPr/>
          <a:lstStyle/>
          <a:p>
            <a:r>
              <a:rPr lang="en-US" altLang="zh-CN" dirty="0" err="1"/>
              <a:t>Vfork</a:t>
            </a:r>
            <a:r>
              <a:rPr lang="zh-CN" altLang="en-US" dirty="0"/>
              <a:t>创建的子进程完全运行在父进程的地址空间上，即二者共享地址空间。</a:t>
            </a:r>
            <a:endParaRPr lang="en-US" altLang="zh-CN" dirty="0"/>
          </a:p>
          <a:p>
            <a:r>
              <a:rPr lang="zh-CN" altLang="en-US" dirty="0"/>
              <a:t>同样一次调用返回两个值，即父进程得到子进程的</a:t>
            </a:r>
            <a:r>
              <a:rPr lang="en-US" altLang="zh-CN" dirty="0" err="1"/>
              <a:t>pid</a:t>
            </a:r>
            <a:r>
              <a:rPr lang="zh-CN" altLang="en-US" dirty="0"/>
              <a:t>，子进程得到</a:t>
            </a:r>
            <a:r>
              <a:rPr lang="en-US" altLang="zh-CN" dirty="0"/>
              <a:t>0</a:t>
            </a:r>
          </a:p>
          <a:p>
            <a:r>
              <a:rPr lang="en-US" altLang="zh-CN" dirty="0" err="1"/>
              <a:t>Vfork</a:t>
            </a:r>
            <a:r>
              <a:rPr lang="zh-CN" altLang="en-US" dirty="0"/>
              <a:t>创建子进程之后，子进程会先于父进程运行，而父进程就会阻塞直到子进程调用</a:t>
            </a:r>
            <a:r>
              <a:rPr lang="en-US" altLang="zh-CN" dirty="0"/>
              <a:t>exec</a:t>
            </a:r>
            <a:r>
              <a:rPr lang="zh-CN" altLang="en-US" dirty="0"/>
              <a:t>或者</a:t>
            </a:r>
            <a:r>
              <a:rPr lang="en-US" altLang="zh-CN" dirty="0"/>
              <a:t>exit.</a:t>
            </a:r>
            <a:endParaRPr lang="zh-CN" altLang="en-US" dirty="0"/>
          </a:p>
        </p:txBody>
      </p:sp>
    </p:spTree>
    <p:extLst>
      <p:ext uri="{BB962C8B-B14F-4D97-AF65-F5344CB8AC3E}">
        <p14:creationId xmlns:p14="http://schemas.microsoft.com/office/powerpoint/2010/main" val="6064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0BA63-1D81-4AB8-934A-E8631AA26590}"/>
              </a:ext>
            </a:extLst>
          </p:cNvPr>
          <p:cNvSpPr>
            <a:spLocks noGrp="1"/>
          </p:cNvSpPr>
          <p:nvPr>
            <p:ph type="title"/>
          </p:nvPr>
        </p:nvSpPr>
        <p:spPr/>
        <p:txBody>
          <a:bodyPr/>
          <a:lstStyle/>
          <a:p>
            <a:r>
              <a:rPr lang="en-US" altLang="zh-CN" dirty="0"/>
              <a:t>Fork</a:t>
            </a:r>
            <a:r>
              <a:rPr lang="zh-CN" altLang="en-US" dirty="0"/>
              <a:t>和</a:t>
            </a:r>
            <a:r>
              <a:rPr lang="en-US" altLang="zh-CN" dirty="0" err="1"/>
              <a:t>vfork</a:t>
            </a:r>
            <a:r>
              <a:rPr lang="zh-CN" altLang="en-US" dirty="0"/>
              <a:t>的区别</a:t>
            </a:r>
          </a:p>
        </p:txBody>
      </p:sp>
      <p:sp>
        <p:nvSpPr>
          <p:cNvPr id="3" name="内容占位符 2">
            <a:extLst>
              <a:ext uri="{FF2B5EF4-FFF2-40B4-BE49-F238E27FC236}">
                <a16:creationId xmlns:a16="http://schemas.microsoft.com/office/drawing/2014/main" id="{5DD1BA2E-A157-41AC-80EB-4110A062CBFC}"/>
              </a:ext>
            </a:extLst>
          </p:cNvPr>
          <p:cNvSpPr>
            <a:spLocks noGrp="1"/>
          </p:cNvSpPr>
          <p:nvPr>
            <p:ph idx="1"/>
          </p:nvPr>
        </p:nvSpPr>
        <p:spPr/>
        <p:txBody>
          <a:bodyPr/>
          <a:lstStyle/>
          <a:p>
            <a:r>
              <a:rPr lang="en-US" altLang="zh-CN" dirty="0"/>
              <a:t>Fork </a:t>
            </a:r>
            <a:r>
              <a:rPr lang="en-US" altLang="zh-CN" dirty="0" err="1"/>
              <a:t>vfork</a:t>
            </a:r>
            <a:r>
              <a:rPr lang="en-US" altLang="zh-CN" dirty="0"/>
              <a:t> </a:t>
            </a:r>
            <a:r>
              <a:rPr lang="zh-CN" altLang="en-US" dirty="0"/>
              <a:t>和 </a:t>
            </a:r>
            <a:r>
              <a:rPr lang="en-US" altLang="zh-CN" dirty="0"/>
              <a:t>clone</a:t>
            </a:r>
            <a:r>
              <a:rPr lang="zh-CN" altLang="en-US" dirty="0"/>
              <a:t>最终都是调用了</a:t>
            </a:r>
            <a:r>
              <a:rPr lang="en-US" altLang="zh-CN" dirty="0" err="1"/>
              <a:t>do_fork</a:t>
            </a:r>
            <a:r>
              <a:rPr lang="zh-CN" altLang="en-US" dirty="0"/>
              <a:t>函数，都会创建新的进程。</a:t>
            </a:r>
            <a:endParaRPr lang="en-US" altLang="zh-CN" dirty="0"/>
          </a:p>
          <a:p>
            <a:r>
              <a:rPr lang="en-US" altLang="zh-CN" dirty="0"/>
              <a:t>fork</a:t>
            </a:r>
            <a:r>
              <a:rPr lang="zh-CN" altLang="en-US" dirty="0"/>
              <a:t>生成与父进程一样的副本；</a:t>
            </a:r>
            <a:r>
              <a:rPr lang="en-US" altLang="zh-CN" dirty="0" err="1"/>
              <a:t>vfork</a:t>
            </a:r>
            <a:r>
              <a:rPr lang="zh-CN" altLang="en-US" dirty="0"/>
              <a:t>创建的子进程与父进程共享地址空间</a:t>
            </a:r>
            <a:endParaRPr lang="en-US" altLang="zh-CN" dirty="0"/>
          </a:p>
          <a:p>
            <a:r>
              <a:rPr lang="en-US" altLang="zh-CN" dirty="0"/>
              <a:t>fork</a:t>
            </a:r>
            <a:r>
              <a:rPr lang="zh-CN" altLang="en-US" dirty="0"/>
              <a:t>的父子进程执行的次序不确定；</a:t>
            </a:r>
            <a:r>
              <a:rPr lang="en-US" altLang="zh-CN" dirty="0" err="1"/>
              <a:t>vfork</a:t>
            </a:r>
            <a:r>
              <a:rPr lang="zh-CN" altLang="en-US" dirty="0"/>
              <a:t>则是子进程先于父进程执行，在执行</a:t>
            </a:r>
            <a:r>
              <a:rPr lang="en-US" altLang="zh-CN" dirty="0"/>
              <a:t>exec</a:t>
            </a:r>
            <a:r>
              <a:rPr lang="zh-CN" altLang="en-US" dirty="0"/>
              <a:t>或</a:t>
            </a:r>
            <a:r>
              <a:rPr lang="en-US" altLang="zh-CN" dirty="0"/>
              <a:t>exit()</a:t>
            </a:r>
            <a:r>
              <a:rPr lang="zh-CN" altLang="en-US" dirty="0"/>
              <a:t>之后才会继续运行，在此之前，父进程一直是阻塞状态</a:t>
            </a:r>
            <a:endParaRPr lang="en-US" altLang="zh-CN" dirty="0"/>
          </a:p>
          <a:p>
            <a:r>
              <a:rPr lang="zh-CN" altLang="en-US" dirty="0"/>
              <a:t>综上考虑，在程序中使用</a:t>
            </a:r>
            <a:r>
              <a:rPr lang="en-US" altLang="zh-CN" dirty="0"/>
              <a:t>fork</a:t>
            </a:r>
            <a:r>
              <a:rPr lang="zh-CN" altLang="en-US" dirty="0"/>
              <a:t>来“同时”创建多个子进程</a:t>
            </a:r>
            <a:endParaRPr lang="en-US" altLang="zh-CN" dirty="0"/>
          </a:p>
          <a:p>
            <a:endParaRPr lang="zh-CN" altLang="en-US" dirty="0"/>
          </a:p>
        </p:txBody>
      </p:sp>
    </p:spTree>
    <p:extLst>
      <p:ext uri="{BB962C8B-B14F-4D97-AF65-F5344CB8AC3E}">
        <p14:creationId xmlns:p14="http://schemas.microsoft.com/office/powerpoint/2010/main" val="4818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FCE28-88DD-4211-B081-9D74032109F5}"/>
              </a:ext>
            </a:extLst>
          </p:cNvPr>
          <p:cNvSpPr>
            <a:spLocks noGrp="1"/>
          </p:cNvSpPr>
          <p:nvPr>
            <p:ph type="title"/>
          </p:nvPr>
        </p:nvSpPr>
        <p:spPr/>
        <p:txBody>
          <a:bodyPr/>
          <a:lstStyle/>
          <a:p>
            <a:r>
              <a:rPr lang="en-US" altLang="zh-CN" dirty="0"/>
              <a:t>Linux</a:t>
            </a:r>
            <a:r>
              <a:rPr lang="zh-CN" altLang="en-US" dirty="0"/>
              <a:t>通信方式</a:t>
            </a:r>
          </a:p>
        </p:txBody>
      </p:sp>
      <p:sp>
        <p:nvSpPr>
          <p:cNvPr id="3" name="内容占位符 2">
            <a:extLst>
              <a:ext uri="{FF2B5EF4-FFF2-40B4-BE49-F238E27FC236}">
                <a16:creationId xmlns:a16="http://schemas.microsoft.com/office/drawing/2014/main" id="{AE800ED9-4DCE-4D96-A18A-6F55BD52965F}"/>
              </a:ext>
            </a:extLst>
          </p:cNvPr>
          <p:cNvSpPr>
            <a:spLocks noGrp="1"/>
          </p:cNvSpPr>
          <p:nvPr>
            <p:ph idx="1"/>
          </p:nvPr>
        </p:nvSpPr>
        <p:spPr/>
        <p:txBody>
          <a:bodyPr/>
          <a:lstStyle/>
          <a:p>
            <a:r>
              <a:rPr lang="zh-CN" altLang="en-US" dirty="0"/>
              <a:t>管道</a:t>
            </a:r>
            <a:endParaRPr lang="en-US" altLang="zh-CN" dirty="0"/>
          </a:p>
          <a:p>
            <a:r>
              <a:rPr lang="zh-CN" altLang="en-US" dirty="0"/>
              <a:t>命名管道</a:t>
            </a:r>
            <a:endParaRPr lang="en-US" altLang="zh-CN" dirty="0"/>
          </a:p>
          <a:p>
            <a:r>
              <a:rPr lang="zh-CN" altLang="en-US" dirty="0"/>
              <a:t>消息队列</a:t>
            </a:r>
            <a:r>
              <a:rPr lang="en-US" altLang="zh-CN" dirty="0"/>
              <a:t>(</a:t>
            </a:r>
            <a:r>
              <a:rPr lang="zh-CN" altLang="en-US" dirty="0"/>
              <a:t>不介绍</a:t>
            </a:r>
            <a:r>
              <a:rPr lang="en-US" altLang="zh-CN" dirty="0"/>
              <a:t>)</a:t>
            </a:r>
          </a:p>
          <a:p>
            <a:r>
              <a:rPr lang="zh-CN" altLang="en-US" dirty="0"/>
              <a:t>共享内存</a:t>
            </a:r>
            <a:endParaRPr lang="en-US" altLang="zh-CN" dirty="0"/>
          </a:p>
          <a:p>
            <a:r>
              <a:rPr lang="zh-CN" altLang="en-US" dirty="0"/>
              <a:t>信号（不介绍）</a:t>
            </a:r>
            <a:endParaRPr lang="en-US" altLang="zh-CN" dirty="0"/>
          </a:p>
          <a:p>
            <a:r>
              <a:rPr lang="zh-CN" altLang="en-US" dirty="0"/>
              <a:t>信号量</a:t>
            </a:r>
            <a:endParaRPr lang="en-US" altLang="zh-CN" dirty="0"/>
          </a:p>
          <a:p>
            <a:r>
              <a:rPr lang="zh-CN" altLang="en-US" dirty="0"/>
              <a:t>套接字</a:t>
            </a:r>
            <a:endParaRPr lang="en-US" altLang="zh-CN" dirty="0"/>
          </a:p>
        </p:txBody>
      </p:sp>
    </p:spTree>
    <p:extLst>
      <p:ext uri="{BB962C8B-B14F-4D97-AF65-F5344CB8AC3E}">
        <p14:creationId xmlns:p14="http://schemas.microsoft.com/office/powerpoint/2010/main" val="34882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11889-3D9B-41D1-B57E-911C48367E1D}"/>
              </a:ext>
            </a:extLst>
          </p:cNvPr>
          <p:cNvSpPr>
            <a:spLocks noGrp="1"/>
          </p:cNvSpPr>
          <p:nvPr>
            <p:ph type="title"/>
          </p:nvPr>
        </p:nvSpPr>
        <p:spPr/>
        <p:txBody>
          <a:bodyPr/>
          <a:lstStyle/>
          <a:p>
            <a:r>
              <a:rPr lang="zh-CN" altLang="en-US" dirty="0"/>
              <a:t>管道</a:t>
            </a:r>
          </a:p>
        </p:txBody>
      </p:sp>
      <p:sp>
        <p:nvSpPr>
          <p:cNvPr id="3" name="内容占位符 2">
            <a:extLst>
              <a:ext uri="{FF2B5EF4-FFF2-40B4-BE49-F238E27FC236}">
                <a16:creationId xmlns:a16="http://schemas.microsoft.com/office/drawing/2014/main" id="{B223AF14-6AA8-43FE-9048-295EE6B72F01}"/>
              </a:ext>
            </a:extLst>
          </p:cNvPr>
          <p:cNvSpPr>
            <a:spLocks noGrp="1"/>
          </p:cNvSpPr>
          <p:nvPr>
            <p:ph idx="1"/>
          </p:nvPr>
        </p:nvSpPr>
        <p:spPr/>
        <p:txBody>
          <a:bodyPr/>
          <a:lstStyle/>
          <a:p>
            <a:r>
              <a:rPr lang="zh-CN" altLang="en-US" dirty="0"/>
              <a:t>系统调用是</a:t>
            </a:r>
            <a:r>
              <a:rPr lang="en-US" altLang="zh-CN" dirty="0"/>
              <a:t>pipe</a:t>
            </a:r>
          </a:p>
          <a:p>
            <a:r>
              <a:rPr lang="zh-CN" altLang="en-US" dirty="0"/>
              <a:t>常用于父子进程的通信</a:t>
            </a:r>
            <a:endParaRPr lang="en-US" altLang="zh-CN" dirty="0"/>
          </a:p>
          <a:p>
            <a:r>
              <a:rPr lang="zh-CN" altLang="en-US" dirty="0"/>
              <a:t>一个管道只能一个方向传输，如果实现双向通信，必须得建立两个管道</a:t>
            </a:r>
            <a:endParaRPr lang="en-US" altLang="zh-CN" dirty="0"/>
          </a:p>
          <a:p>
            <a:r>
              <a:rPr lang="zh-CN" altLang="en-US" dirty="0"/>
              <a:t>利用的是</a:t>
            </a:r>
            <a:r>
              <a:rPr lang="en-US" altLang="zh-CN" dirty="0"/>
              <a:t>fork</a:t>
            </a:r>
            <a:r>
              <a:rPr lang="zh-CN" altLang="en-US" dirty="0"/>
              <a:t>调用之后两个管道文件描述符</a:t>
            </a:r>
            <a:r>
              <a:rPr lang="en-US" altLang="zh-CN" dirty="0"/>
              <a:t>(</a:t>
            </a:r>
            <a:r>
              <a:rPr lang="en-US" altLang="zh-CN" dirty="0" err="1"/>
              <a:t>fd</a:t>
            </a:r>
            <a:r>
              <a:rPr lang="en-US" altLang="zh-CN" dirty="0"/>
              <a:t>[0]</a:t>
            </a:r>
            <a:r>
              <a:rPr lang="zh-CN" altLang="en-US" dirty="0"/>
              <a:t>和</a:t>
            </a:r>
            <a:r>
              <a:rPr lang="en-US" altLang="zh-CN" dirty="0" err="1"/>
              <a:t>fd</a:t>
            </a:r>
            <a:r>
              <a:rPr lang="en-US" altLang="zh-CN" dirty="0"/>
              <a:t>[1])</a:t>
            </a:r>
            <a:r>
              <a:rPr lang="zh-CN" altLang="en-US" dirty="0"/>
              <a:t>都保持打开。一对这样的文件描述符只能保证父子进程间一个方向的数据传输。</a:t>
            </a:r>
            <a:endParaRPr lang="en-US" altLang="zh-CN" dirty="0"/>
          </a:p>
          <a:p>
            <a:r>
              <a:rPr lang="zh-CN" altLang="en-US" dirty="0"/>
              <a:t>例如，父进程向子进程写数据：</a:t>
            </a:r>
            <a:endParaRPr lang="en-US" altLang="zh-CN" dirty="0"/>
          </a:p>
          <a:p>
            <a:endParaRPr lang="zh-CN" altLang="en-US" dirty="0"/>
          </a:p>
        </p:txBody>
      </p:sp>
      <p:pic>
        <p:nvPicPr>
          <p:cNvPr id="4" name="图片 3">
            <a:extLst>
              <a:ext uri="{FF2B5EF4-FFF2-40B4-BE49-F238E27FC236}">
                <a16:creationId xmlns:a16="http://schemas.microsoft.com/office/drawing/2014/main" id="{B3E0B530-2107-4925-B6A2-6B8479A93449}"/>
              </a:ext>
            </a:extLst>
          </p:cNvPr>
          <p:cNvPicPr>
            <a:picLocks noChangeAspect="1"/>
          </p:cNvPicPr>
          <p:nvPr/>
        </p:nvPicPr>
        <p:blipFill>
          <a:blip r:embed="rId2"/>
          <a:stretch>
            <a:fillRect/>
          </a:stretch>
        </p:blipFill>
        <p:spPr>
          <a:xfrm>
            <a:off x="2436812" y="4509120"/>
            <a:ext cx="6620429" cy="1956619"/>
          </a:xfrm>
          <a:prstGeom prst="rect">
            <a:avLst/>
          </a:prstGeom>
        </p:spPr>
      </p:pic>
    </p:spTree>
    <p:extLst>
      <p:ext uri="{BB962C8B-B14F-4D97-AF65-F5344CB8AC3E}">
        <p14:creationId xmlns:p14="http://schemas.microsoft.com/office/powerpoint/2010/main" val="4512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业务对比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163_TF02895266" id="{BCCA0B2B-889F-46F1-8012-75C05EE6F32E}" vid="{65FD34FA-6D7E-414D-B33E-4CBE2AC5DD1F}"/>
    </a:ext>
  </a:extLst>
</a:theme>
</file>

<file path=ppt/theme/theme2.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主题">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3.xml><?xml version="1.0" encoding="utf-8"?>
<ds:datastoreItem xmlns:ds="http://schemas.openxmlformats.org/officeDocument/2006/customXml" ds:itemID="{99220E13-D325-4A9E-AA7A-0D1409275EB9}">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业务对比演示文稿（宽屏）</Template>
  <TotalTime>1925</TotalTime>
  <Words>1705</Words>
  <Application>Microsoft Office PowerPoint</Application>
  <PresentationFormat>自定义</PresentationFormat>
  <Paragraphs>178</Paragraphs>
  <Slides>37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微软雅黑</vt:lpstr>
      <vt:lpstr>Arial</vt:lpstr>
      <vt:lpstr>Franklin Gothic Medium</vt:lpstr>
      <vt:lpstr>业务对比 16x9</vt:lpstr>
      <vt:lpstr>Linux进程通信机制</vt:lpstr>
      <vt:lpstr>目录</vt:lpstr>
      <vt:lpstr>Linux 创建进程(使用C)</vt:lpstr>
      <vt:lpstr>fork</vt:lpstr>
      <vt:lpstr>Fork的用法</vt:lpstr>
      <vt:lpstr>vfork</vt:lpstr>
      <vt:lpstr>Fork和vfork的区别</vt:lpstr>
      <vt:lpstr>Linux通信方式</vt:lpstr>
      <vt:lpstr>管道</vt:lpstr>
      <vt:lpstr>管道</vt:lpstr>
      <vt:lpstr>管道demo</vt:lpstr>
      <vt:lpstr>命名管道</vt:lpstr>
      <vt:lpstr>命名管道的读写</vt:lpstr>
      <vt:lpstr>共享内存</vt:lpstr>
      <vt:lpstr>创建共享内存</vt:lpstr>
      <vt:lpstr>将共享内存映射到自己内存空间</vt:lpstr>
      <vt:lpstr>解除映射和控制共享内存</vt:lpstr>
      <vt:lpstr>信号量</vt:lpstr>
      <vt:lpstr>信号量</vt:lpstr>
      <vt:lpstr>信号量</vt:lpstr>
      <vt:lpstr>信号量</vt:lpstr>
      <vt:lpstr>Socket/套接字</vt:lpstr>
      <vt:lpstr>Socket服务建立的过程</vt:lpstr>
      <vt:lpstr>Socket服务建立的过程</vt:lpstr>
      <vt:lpstr>举例说明</vt:lpstr>
      <vt:lpstr>代码（服务端）</vt:lpstr>
      <vt:lpstr>代码（客户端）</vt:lpstr>
      <vt:lpstr>各种通信方式比较</vt:lpstr>
      <vt:lpstr>Demo展示</vt:lpstr>
      <vt:lpstr>实现模型</vt:lpstr>
      <vt:lpstr>选择实现方案</vt:lpstr>
      <vt:lpstr>代码实现</vt:lpstr>
      <vt:lpstr>代码实现</vt:lpstr>
      <vt:lpstr>代码实现pid6</vt:lpstr>
      <vt:lpstr>代码实现pid7</vt:lpstr>
      <vt:lpstr>结果</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Linux进程通信机制</dc:title>
  <dc:creator>禹 韩</dc:creator>
  <cp:lastModifiedBy>禹 韩</cp:lastModifiedBy>
  <cp:revision>29</cp:revision>
  <dcterms:created xsi:type="dcterms:W3CDTF">2019-05-07T06:46:13Z</dcterms:created>
  <dcterms:modified xsi:type="dcterms:W3CDTF">2019-05-28T06:00:53Z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