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f7d1d1a6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f7d1d1a6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f7d1d1a6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f7d1d1a6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f7d1d1a6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f7d1d1a6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ef7d1d1a6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ef7d1d1a6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f7d1d1a6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f7d1d1a6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f7d1d1a6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f7d1d1a6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ef7d1d1a6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ef7d1d1a6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f7d1d1a6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f7d1d1a6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f7d1d1a6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f7d1d1a6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f7d1d1a6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f7d1d1a6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f7d1d1a6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f7d1d1a6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538525" y="719475"/>
            <a:ext cx="81624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400">
                <a:solidFill>
                  <a:schemeClr val="dk2"/>
                </a:solidFill>
                <a:latin typeface="Montserrat"/>
                <a:ea typeface="Montserrat"/>
                <a:cs typeface="Montserrat"/>
                <a:sym typeface="Montserrat"/>
              </a:rPr>
              <a:t>Base de datos relacional: </a:t>
            </a:r>
            <a:r>
              <a:rPr lang="es" sz="2500">
                <a:solidFill>
                  <a:schemeClr val="dk2"/>
                </a:solidFill>
                <a:latin typeface="Montserrat"/>
                <a:ea typeface="Montserrat"/>
                <a:cs typeface="Montserrat"/>
                <a:sym typeface="Montserrat"/>
              </a:rPr>
              <a:t>Normalización</a:t>
            </a:r>
            <a:r>
              <a:rPr lang="es" sz="2500">
                <a:solidFill>
                  <a:schemeClr val="dk2"/>
                </a:solidFill>
                <a:latin typeface="Montserrat"/>
                <a:ea typeface="Montserrat"/>
                <a:cs typeface="Montserrat"/>
                <a:sym typeface="Montserrat"/>
              </a:rPr>
              <a:t> de datos</a:t>
            </a:r>
            <a:endParaRPr sz="2500">
              <a:solidFill>
                <a:schemeClr val="dk2"/>
              </a:solidFill>
              <a:latin typeface="Montserrat"/>
              <a:ea typeface="Montserrat"/>
              <a:cs typeface="Montserrat"/>
              <a:sym typeface="Montserrat"/>
            </a:endParaRPr>
          </a:p>
        </p:txBody>
      </p:sp>
      <p:pic>
        <p:nvPicPr>
          <p:cNvPr id="56" name="Google Shape;56;p13"/>
          <p:cNvPicPr preferRelativeResize="0"/>
          <p:nvPr/>
        </p:nvPicPr>
        <p:blipFill>
          <a:blip r:embed="rId3">
            <a:alphaModFix/>
          </a:blip>
          <a:stretch>
            <a:fillRect/>
          </a:stretch>
        </p:blipFill>
        <p:spPr>
          <a:xfrm>
            <a:off x="3500438" y="1500188"/>
            <a:ext cx="2143125" cy="2143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22"/>
          <p:cNvSpPr txBox="1"/>
          <p:nvPr/>
        </p:nvSpPr>
        <p:spPr>
          <a:xfrm>
            <a:off x="1542750" y="572200"/>
            <a:ext cx="6058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800">
                <a:solidFill>
                  <a:schemeClr val="dk2"/>
                </a:solidFill>
                <a:latin typeface="Montserrat"/>
                <a:ea typeface="Montserrat"/>
                <a:cs typeface="Montserrat"/>
                <a:sym typeface="Montserrat"/>
              </a:rPr>
              <a:t>Ejemplo de 3NF</a:t>
            </a:r>
            <a:endParaRPr b="1" sz="1800">
              <a:solidFill>
                <a:schemeClr val="dk2"/>
              </a:solidFill>
              <a:latin typeface="Montserrat"/>
              <a:ea typeface="Montserrat"/>
              <a:cs typeface="Montserrat"/>
              <a:sym typeface="Montserrat"/>
            </a:endParaRPr>
          </a:p>
        </p:txBody>
      </p:sp>
      <p:sp>
        <p:nvSpPr>
          <p:cNvPr id="120" name="Google Shape;120;p22"/>
          <p:cNvSpPr txBox="1"/>
          <p:nvPr/>
        </p:nvSpPr>
        <p:spPr>
          <a:xfrm>
            <a:off x="924000" y="1125475"/>
            <a:ext cx="729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Montserrat"/>
                <a:ea typeface="Montserrat"/>
                <a:cs typeface="Montserrat"/>
                <a:sym typeface="Montserrat"/>
              </a:rPr>
              <a:t>Supongamos una tabla de </a:t>
            </a:r>
            <a:r>
              <a:rPr lang="es">
                <a:solidFill>
                  <a:srgbClr val="188038"/>
                </a:solidFill>
                <a:latin typeface="Montserrat"/>
                <a:ea typeface="Montserrat"/>
                <a:cs typeface="Montserrat"/>
                <a:sym typeface="Montserrat"/>
              </a:rPr>
              <a:t>empleados</a:t>
            </a:r>
            <a:r>
              <a:rPr lang="es">
                <a:latin typeface="Montserrat"/>
                <a:ea typeface="Montserrat"/>
                <a:cs typeface="Montserrat"/>
                <a:sym typeface="Montserrat"/>
              </a:rPr>
              <a:t> no normalizada:</a:t>
            </a:r>
            <a:endParaRPr>
              <a:latin typeface="Montserrat"/>
              <a:ea typeface="Montserrat"/>
              <a:cs typeface="Montserrat"/>
              <a:sym typeface="Montserrat"/>
            </a:endParaRPr>
          </a:p>
        </p:txBody>
      </p:sp>
      <p:sp>
        <p:nvSpPr>
          <p:cNvPr id="121" name="Google Shape;121;p22"/>
          <p:cNvSpPr txBox="1"/>
          <p:nvPr/>
        </p:nvSpPr>
        <p:spPr>
          <a:xfrm>
            <a:off x="1270950" y="1940700"/>
            <a:ext cx="6602100" cy="14775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a:solidFill>
                  <a:schemeClr val="lt1"/>
                </a:solidFill>
                <a:latin typeface="Courier New"/>
                <a:ea typeface="Courier New"/>
                <a:cs typeface="Courier New"/>
                <a:sym typeface="Courier New"/>
              </a:rPr>
              <a:t>id        | nombre   | departamento_id | nombre_departamento</a:t>
            </a:r>
            <a:endParaRPr>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a:solidFill>
                  <a:schemeClr val="lt1"/>
                </a:solidFill>
                <a:latin typeface="Courier New"/>
                <a:ea typeface="Courier New"/>
                <a:cs typeface="Courier New"/>
                <a:sym typeface="Courier New"/>
              </a:rPr>
              <a:t>----------------------------------------------------------</a:t>
            </a:r>
            <a:endParaRPr>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a:solidFill>
                  <a:schemeClr val="lt1"/>
                </a:solidFill>
                <a:latin typeface="Courier New"/>
                <a:ea typeface="Courier New"/>
                <a:cs typeface="Courier New"/>
                <a:sym typeface="Courier New"/>
              </a:rPr>
              <a:t>1         | Ana      | 10              | Ventas</a:t>
            </a:r>
            <a:endParaRPr>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a:solidFill>
                  <a:schemeClr val="lt1"/>
                </a:solidFill>
                <a:latin typeface="Courier New"/>
                <a:ea typeface="Courier New"/>
                <a:cs typeface="Courier New"/>
                <a:sym typeface="Courier New"/>
              </a:rPr>
              <a:t>2         | Luis     | 20              | Marketing</a:t>
            </a:r>
            <a:endParaRPr>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a:solidFill>
                  <a:schemeClr val="lt1"/>
                </a:solidFill>
                <a:latin typeface="Courier New"/>
                <a:ea typeface="Courier New"/>
                <a:cs typeface="Courier New"/>
                <a:sym typeface="Courier New"/>
              </a:rPr>
              <a:t>3         | Marta    | 10              | Ventas</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latin typeface="Courier New"/>
              <a:ea typeface="Courier New"/>
              <a:cs typeface="Courier New"/>
              <a:sym typeface="Courier New"/>
            </a:endParaRPr>
          </a:p>
        </p:txBody>
      </p:sp>
      <p:sp>
        <p:nvSpPr>
          <p:cNvPr id="122" name="Google Shape;122;p22"/>
          <p:cNvSpPr txBox="1"/>
          <p:nvPr/>
        </p:nvSpPr>
        <p:spPr>
          <a:xfrm>
            <a:off x="1218900" y="3902325"/>
            <a:ext cx="67062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100">
                <a:solidFill>
                  <a:schemeClr val="dk1"/>
                </a:solidFill>
                <a:latin typeface="Montserrat"/>
                <a:ea typeface="Montserrat"/>
                <a:cs typeface="Montserrat"/>
                <a:sym typeface="Montserrat"/>
              </a:rPr>
              <a:t>En este caso, </a:t>
            </a:r>
            <a:r>
              <a:rPr lang="es" sz="1100">
                <a:solidFill>
                  <a:srgbClr val="188038"/>
                </a:solidFill>
                <a:latin typeface="Montserrat"/>
                <a:ea typeface="Montserrat"/>
                <a:cs typeface="Montserrat"/>
                <a:sym typeface="Montserrat"/>
              </a:rPr>
              <a:t>nombre_departamento</a:t>
            </a:r>
            <a:r>
              <a:rPr lang="es" sz="1100">
                <a:solidFill>
                  <a:schemeClr val="dk1"/>
                </a:solidFill>
                <a:latin typeface="Montserrat"/>
                <a:ea typeface="Montserrat"/>
                <a:cs typeface="Montserrat"/>
                <a:sym typeface="Montserrat"/>
              </a:rPr>
              <a:t> depende de </a:t>
            </a:r>
            <a:r>
              <a:rPr lang="es" sz="1100">
                <a:solidFill>
                  <a:srgbClr val="188038"/>
                </a:solidFill>
                <a:latin typeface="Montserrat"/>
                <a:ea typeface="Montserrat"/>
                <a:cs typeface="Montserrat"/>
                <a:sym typeface="Montserrat"/>
              </a:rPr>
              <a:t>departamento_id</a:t>
            </a:r>
            <a:r>
              <a:rPr lang="es" sz="1100">
                <a:solidFill>
                  <a:schemeClr val="dk1"/>
                </a:solidFill>
                <a:latin typeface="Montserrat"/>
                <a:ea typeface="Montserrat"/>
                <a:cs typeface="Montserrat"/>
                <a:sym typeface="Montserrat"/>
              </a:rPr>
              <a:t>, no directamente de </a:t>
            </a:r>
            <a:r>
              <a:rPr lang="es" sz="1100">
                <a:solidFill>
                  <a:srgbClr val="188038"/>
                </a:solidFill>
                <a:latin typeface="Montserrat"/>
                <a:ea typeface="Montserrat"/>
                <a:cs typeface="Montserrat"/>
                <a:sym typeface="Montserrat"/>
              </a:rPr>
              <a:t>empleado_id</a:t>
            </a:r>
            <a:r>
              <a:rPr lang="es" sz="1100">
                <a:solidFill>
                  <a:schemeClr val="dk1"/>
                </a:solidFill>
                <a:latin typeface="Montserrat"/>
                <a:ea typeface="Montserrat"/>
                <a:cs typeface="Montserrat"/>
                <a:sym typeface="Montserrat"/>
              </a:rPr>
              <a:t>. Para normalizarla a 3NF, separamos los datos en dos tablas:</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23"/>
          <p:cNvSpPr txBox="1"/>
          <p:nvPr/>
        </p:nvSpPr>
        <p:spPr>
          <a:xfrm>
            <a:off x="2971650" y="557500"/>
            <a:ext cx="320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Montserrat"/>
                <a:ea typeface="Montserrat"/>
                <a:cs typeface="Montserrat"/>
                <a:sym typeface="Montserrat"/>
              </a:rPr>
              <a:t>tabla de empleados</a:t>
            </a:r>
            <a:endParaRPr>
              <a:latin typeface="Montserrat"/>
              <a:ea typeface="Montserrat"/>
              <a:cs typeface="Montserrat"/>
              <a:sym typeface="Montserrat"/>
            </a:endParaRPr>
          </a:p>
        </p:txBody>
      </p:sp>
      <p:sp>
        <p:nvSpPr>
          <p:cNvPr id="129" name="Google Shape;129;p23"/>
          <p:cNvSpPr txBox="1"/>
          <p:nvPr/>
        </p:nvSpPr>
        <p:spPr>
          <a:xfrm>
            <a:off x="1270950" y="1130775"/>
            <a:ext cx="6602100" cy="1262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Courier New"/>
                <a:ea typeface="Courier New"/>
                <a:cs typeface="Courier New"/>
                <a:sym typeface="Courier New"/>
              </a:rPr>
              <a:t>id         | nombre   | departamento_id</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1          | Ana      | 10</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2          | Luis     | 20</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3          | Marta    | 10</a:t>
            </a:r>
            <a:endParaRPr>
              <a:solidFill>
                <a:schemeClr val="lt1"/>
              </a:solidFill>
              <a:latin typeface="Courier New"/>
              <a:ea typeface="Courier New"/>
              <a:cs typeface="Courier New"/>
              <a:sym typeface="Courier New"/>
            </a:endParaRPr>
          </a:p>
        </p:txBody>
      </p:sp>
      <p:sp>
        <p:nvSpPr>
          <p:cNvPr id="130" name="Google Shape;130;p23"/>
          <p:cNvSpPr txBox="1"/>
          <p:nvPr/>
        </p:nvSpPr>
        <p:spPr>
          <a:xfrm>
            <a:off x="3132150" y="2545275"/>
            <a:ext cx="287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Montserrat"/>
                <a:ea typeface="Montserrat"/>
                <a:cs typeface="Montserrat"/>
                <a:sym typeface="Montserrat"/>
              </a:rPr>
              <a:t>tabla de departamentos</a:t>
            </a:r>
            <a:endParaRPr>
              <a:latin typeface="Montserrat"/>
              <a:ea typeface="Montserrat"/>
              <a:cs typeface="Montserrat"/>
              <a:sym typeface="Montserrat"/>
            </a:endParaRPr>
          </a:p>
        </p:txBody>
      </p:sp>
      <p:sp>
        <p:nvSpPr>
          <p:cNvPr id="131" name="Google Shape;131;p23"/>
          <p:cNvSpPr txBox="1"/>
          <p:nvPr/>
        </p:nvSpPr>
        <p:spPr>
          <a:xfrm>
            <a:off x="1270950" y="3118725"/>
            <a:ext cx="6602100" cy="10467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Courier New"/>
                <a:ea typeface="Courier New"/>
                <a:cs typeface="Courier New"/>
                <a:sym typeface="Courier New"/>
              </a:rPr>
              <a:t>id             | nombre_departamento</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10             | Ventas</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20             | Marketing</a:t>
            </a:r>
            <a:endParaRPr>
              <a:solidFill>
                <a:schemeClr val="lt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24"/>
          <p:cNvSpPr txBox="1"/>
          <p:nvPr/>
        </p:nvSpPr>
        <p:spPr>
          <a:xfrm>
            <a:off x="1394400" y="2048400"/>
            <a:ext cx="63552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a:latin typeface="Montserrat"/>
                <a:ea typeface="Montserrat"/>
                <a:cs typeface="Montserrat"/>
                <a:sym typeface="Montserrat"/>
              </a:rPr>
              <a:t>En resumen, la normalización en 1NF elimina grupos repetitivos, en 2NF elimina dependencias parciales, y en 3NF elimina dependencias transitivas, lo que ayuda a mantener la integridad de los datos y reducir la redundancia en las bases de datos relacionales.</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4"/>
          <p:cNvSpPr txBox="1"/>
          <p:nvPr/>
        </p:nvSpPr>
        <p:spPr>
          <a:xfrm>
            <a:off x="1542750" y="1371150"/>
            <a:ext cx="6058500" cy="240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1800">
                <a:solidFill>
                  <a:schemeClr val="dk2"/>
                </a:solidFill>
                <a:latin typeface="Montserrat"/>
                <a:ea typeface="Montserrat"/>
                <a:cs typeface="Montserrat"/>
                <a:sym typeface="Montserrat"/>
              </a:rPr>
              <a:t>La normalización de bases de datos es el proceso de estructurar una base de datos de manera que se reduzca la redundancia y se asegure la integridad de los datos. Las tres formas principales de normalización, también conocidas como las tres primeras formas normales (1NF, 2NF y 3NF), son esenciales para diseñar tablas relacionales eficientes y coherentes.</a:t>
            </a:r>
            <a:endParaRPr sz="1800">
              <a:solidFill>
                <a:schemeClr val="dk2"/>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 name="Google Shape;68;p15"/>
          <p:cNvSpPr txBox="1"/>
          <p:nvPr/>
        </p:nvSpPr>
        <p:spPr>
          <a:xfrm>
            <a:off x="895800" y="757200"/>
            <a:ext cx="7352400" cy="362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s" sz="1300">
                <a:solidFill>
                  <a:schemeClr val="dk1"/>
                </a:solidFill>
                <a:latin typeface="Montserrat"/>
                <a:ea typeface="Montserrat"/>
                <a:cs typeface="Montserrat"/>
                <a:sym typeface="Montserrat"/>
              </a:rPr>
              <a:t>Primera Forma Normal (1NF)</a:t>
            </a:r>
            <a:endParaRPr b="1" sz="13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lang="es" sz="1100">
                <a:solidFill>
                  <a:schemeClr val="dk1"/>
                </a:solidFill>
                <a:latin typeface="Montserrat"/>
                <a:ea typeface="Montserrat"/>
                <a:cs typeface="Montserrat"/>
                <a:sym typeface="Montserrat"/>
              </a:rPr>
              <a:t>Una tabla está en la Primera Forma Normal si cumple con las siguientes condiciones:</a:t>
            </a:r>
            <a:endParaRPr sz="1100">
              <a:solidFill>
                <a:schemeClr val="dk1"/>
              </a:solidFill>
              <a:latin typeface="Montserrat"/>
              <a:ea typeface="Montserrat"/>
              <a:cs typeface="Montserrat"/>
              <a:sym typeface="Montserrat"/>
            </a:endParaRPr>
          </a:p>
          <a:p>
            <a:pPr indent="-298450" lvl="0" marL="457200" rtl="0" algn="l">
              <a:lnSpc>
                <a:spcPct val="115000"/>
              </a:lnSpc>
              <a:spcBef>
                <a:spcPts val="1200"/>
              </a:spcBef>
              <a:spcAft>
                <a:spcPts val="0"/>
              </a:spcAft>
              <a:buClr>
                <a:schemeClr val="dk1"/>
              </a:buClr>
              <a:buSzPts val="1100"/>
              <a:buAutoNum type="arabicPeriod"/>
            </a:pPr>
            <a:r>
              <a:rPr b="1" lang="es" sz="1100">
                <a:solidFill>
                  <a:schemeClr val="dk1"/>
                </a:solidFill>
                <a:latin typeface="Montserrat"/>
                <a:ea typeface="Montserrat"/>
                <a:cs typeface="Montserrat"/>
                <a:sym typeface="Montserrat"/>
              </a:rPr>
              <a:t>Dominio de atributo atómico: </a:t>
            </a:r>
            <a:r>
              <a:rPr lang="es" sz="1100">
                <a:solidFill>
                  <a:schemeClr val="dk1"/>
                </a:solidFill>
                <a:latin typeface="Montserrat"/>
                <a:ea typeface="Montserrat"/>
                <a:cs typeface="Montserrat"/>
                <a:sym typeface="Montserrat"/>
              </a:rPr>
              <a:t>Todos los atributos contienen valores indivisibles. Es decir, cada columna debe contener valores atómicos, sin listas o conjuntos.</a:t>
            </a:r>
            <a:endParaRPr sz="11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AutoNum type="arabicPeriod"/>
            </a:pPr>
            <a:r>
              <a:rPr b="1" lang="es" sz="1100">
                <a:solidFill>
                  <a:schemeClr val="dk1"/>
                </a:solidFill>
                <a:latin typeface="Montserrat"/>
                <a:ea typeface="Montserrat"/>
                <a:cs typeface="Montserrat"/>
                <a:sym typeface="Montserrat"/>
              </a:rPr>
              <a:t>Valores únicos por columna:</a:t>
            </a:r>
            <a:r>
              <a:rPr lang="es" sz="1100">
                <a:solidFill>
                  <a:schemeClr val="dk1"/>
                </a:solidFill>
                <a:latin typeface="Montserrat"/>
                <a:ea typeface="Montserrat"/>
                <a:cs typeface="Montserrat"/>
                <a:sym typeface="Montserrat"/>
              </a:rPr>
              <a:t> Cada columna debe contener valores únicos para cada fila en la tabla.</a:t>
            </a:r>
            <a:endParaRPr sz="11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AutoNum type="arabicPeriod"/>
            </a:pPr>
            <a:r>
              <a:rPr b="1" lang="es" sz="1100">
                <a:solidFill>
                  <a:schemeClr val="dk1"/>
                </a:solidFill>
                <a:latin typeface="Montserrat"/>
                <a:ea typeface="Montserrat"/>
                <a:cs typeface="Montserrat"/>
                <a:sym typeface="Montserrat"/>
              </a:rPr>
              <a:t>Ausencia de duplicados:</a:t>
            </a:r>
            <a:r>
              <a:rPr lang="es" sz="1100">
                <a:solidFill>
                  <a:schemeClr val="dk1"/>
                </a:solidFill>
                <a:latin typeface="Montserrat"/>
                <a:ea typeface="Montserrat"/>
                <a:cs typeface="Montserrat"/>
                <a:sym typeface="Montserrat"/>
              </a:rPr>
              <a:t> No puede haber filas duplicadas en la tabla.</a:t>
            </a:r>
            <a:endParaRPr sz="1100">
              <a:solidFill>
                <a:schemeClr val="dk1"/>
              </a:solidFill>
              <a:latin typeface="Montserrat"/>
              <a:ea typeface="Montserrat"/>
              <a:cs typeface="Montserrat"/>
              <a:sym typeface="Montserrat"/>
            </a:endParaRPr>
          </a:p>
          <a:p>
            <a:pPr indent="0" lvl="0" marL="0" rtl="0" algn="l">
              <a:lnSpc>
                <a:spcPct val="115000"/>
              </a:lnSpc>
              <a:spcBef>
                <a:spcPts val="1400"/>
              </a:spcBef>
              <a:spcAft>
                <a:spcPts val="0"/>
              </a:spcAft>
              <a:buNone/>
            </a:pPr>
            <a:r>
              <a:rPr b="1" lang="es" sz="1100">
                <a:solidFill>
                  <a:schemeClr val="dk1"/>
                </a:solidFill>
                <a:latin typeface="Montserrat"/>
                <a:ea typeface="Montserrat"/>
                <a:cs typeface="Montserrat"/>
                <a:sym typeface="Montserrat"/>
              </a:rPr>
              <a:t>Dato Atómico</a:t>
            </a:r>
            <a:endParaRPr b="1" sz="11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s" sz="1100">
                <a:solidFill>
                  <a:schemeClr val="dk1"/>
                </a:solidFill>
                <a:latin typeface="Montserrat"/>
                <a:ea typeface="Montserrat"/>
                <a:cs typeface="Montserrat"/>
                <a:sym typeface="Montserrat"/>
              </a:rPr>
              <a:t>Un dato atómico es un valor que no puede ser dividido o descompuesto en partes más pequeñas dentro del contexto de una base de datos relacional. La atomicidad asegura que cada celda en una tabla contenga una única pieza de información. Esto es fundamental para la Primera Forma Normal (1NF).</a:t>
            </a:r>
            <a:endParaRPr sz="1100">
              <a:solidFill>
                <a:schemeClr val="dk1"/>
              </a:solidFill>
              <a:latin typeface="Montserrat"/>
              <a:ea typeface="Montserrat"/>
              <a:cs typeface="Montserrat"/>
              <a:sym typeface="Montserrat"/>
            </a:endParaRPr>
          </a:p>
          <a:p>
            <a:pPr indent="0" lvl="0" marL="0" rtl="0" algn="l">
              <a:spcBef>
                <a:spcPts val="1200"/>
              </a:spcBef>
              <a:spcAft>
                <a:spcPts val="0"/>
              </a:spcAft>
              <a:buNone/>
            </a:pPr>
            <a:r>
              <a:t/>
            </a:r>
            <a:endParaRPr sz="1800">
              <a:solidFill>
                <a:schemeClr val="dk2"/>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 name="Google Shape;74;p16"/>
          <p:cNvSpPr txBox="1"/>
          <p:nvPr/>
        </p:nvSpPr>
        <p:spPr>
          <a:xfrm>
            <a:off x="1542750" y="572200"/>
            <a:ext cx="6058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800">
                <a:solidFill>
                  <a:schemeClr val="dk2"/>
                </a:solidFill>
                <a:latin typeface="Montserrat"/>
                <a:ea typeface="Montserrat"/>
                <a:cs typeface="Montserrat"/>
                <a:sym typeface="Montserrat"/>
              </a:rPr>
              <a:t>Ejemplo de 1NF</a:t>
            </a:r>
            <a:endParaRPr b="1" sz="1800">
              <a:solidFill>
                <a:schemeClr val="dk2"/>
              </a:solidFill>
              <a:latin typeface="Montserrat"/>
              <a:ea typeface="Montserrat"/>
              <a:cs typeface="Montserrat"/>
              <a:sym typeface="Montserrat"/>
            </a:endParaRPr>
          </a:p>
        </p:txBody>
      </p:sp>
      <p:sp>
        <p:nvSpPr>
          <p:cNvPr id="75" name="Google Shape;75;p16"/>
          <p:cNvSpPr txBox="1"/>
          <p:nvPr/>
        </p:nvSpPr>
        <p:spPr>
          <a:xfrm>
            <a:off x="924000" y="1125475"/>
            <a:ext cx="729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Montserrat"/>
                <a:ea typeface="Montserrat"/>
                <a:cs typeface="Montserrat"/>
                <a:sym typeface="Montserrat"/>
              </a:rPr>
              <a:t>Supongamos una tabla de clientes con direcciones múltiples no normalizada:</a:t>
            </a:r>
            <a:endParaRPr>
              <a:latin typeface="Montserrat"/>
              <a:ea typeface="Montserrat"/>
              <a:cs typeface="Montserrat"/>
              <a:sym typeface="Montserrat"/>
            </a:endParaRPr>
          </a:p>
        </p:txBody>
      </p:sp>
      <p:sp>
        <p:nvSpPr>
          <p:cNvPr id="76" name="Google Shape;76;p16"/>
          <p:cNvSpPr txBox="1"/>
          <p:nvPr/>
        </p:nvSpPr>
        <p:spPr>
          <a:xfrm>
            <a:off x="1270950" y="1940700"/>
            <a:ext cx="6602100" cy="1262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Courier New"/>
                <a:ea typeface="Courier New"/>
                <a:cs typeface="Courier New"/>
                <a:sym typeface="Courier New"/>
              </a:rPr>
              <a:t>id</a:t>
            </a:r>
            <a:r>
              <a:rPr lang="es">
                <a:solidFill>
                  <a:schemeClr val="lt1"/>
                </a:solidFill>
                <a:latin typeface="Courier New"/>
                <a:ea typeface="Courier New"/>
                <a:cs typeface="Courier New"/>
                <a:sym typeface="Courier New"/>
              </a:rPr>
              <a:t> | nombre | direcciones ------------------------------------------- </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1  | Juan   | Calle 1, Calle 2 </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2  | María  | Calle 3</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7"/>
          <p:cNvSpPr txBox="1"/>
          <p:nvPr/>
        </p:nvSpPr>
        <p:spPr>
          <a:xfrm>
            <a:off x="842250" y="851975"/>
            <a:ext cx="745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Montserrat"/>
                <a:ea typeface="Montserrat"/>
                <a:cs typeface="Montserrat"/>
                <a:sym typeface="Montserrat"/>
              </a:rPr>
              <a:t>Para convertirla a 1NF, necesitamos que cada dirección esté en una fila separada:</a:t>
            </a:r>
            <a:endParaRPr>
              <a:latin typeface="Montserrat"/>
              <a:ea typeface="Montserrat"/>
              <a:cs typeface="Montserrat"/>
              <a:sym typeface="Montserrat"/>
            </a:endParaRPr>
          </a:p>
        </p:txBody>
      </p:sp>
      <p:sp>
        <p:nvSpPr>
          <p:cNvPr id="83" name="Google Shape;83;p17"/>
          <p:cNvSpPr txBox="1"/>
          <p:nvPr/>
        </p:nvSpPr>
        <p:spPr>
          <a:xfrm>
            <a:off x="1731000" y="1833000"/>
            <a:ext cx="5682000" cy="14775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Courier New"/>
                <a:ea typeface="Courier New"/>
                <a:cs typeface="Courier New"/>
                <a:sym typeface="Courier New"/>
              </a:rPr>
              <a:t>id       </a:t>
            </a:r>
            <a:r>
              <a:rPr lang="es">
                <a:solidFill>
                  <a:schemeClr val="lt1"/>
                </a:solidFill>
                <a:latin typeface="Courier New"/>
                <a:ea typeface="Courier New"/>
                <a:cs typeface="Courier New"/>
                <a:sym typeface="Courier New"/>
              </a:rPr>
              <a:t> </a:t>
            </a:r>
            <a:r>
              <a:rPr lang="es">
                <a:solidFill>
                  <a:schemeClr val="lt1"/>
                </a:solidFill>
                <a:latin typeface="Courier New"/>
                <a:ea typeface="Courier New"/>
                <a:cs typeface="Courier New"/>
                <a:sym typeface="Courier New"/>
              </a:rPr>
              <a:t>| nombre   | direccion</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1         | Juan     | Calle 1</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1         | Juan     | Calle 2</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2         | María    | Calle 3</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8"/>
          <p:cNvSpPr txBox="1"/>
          <p:nvPr/>
        </p:nvSpPr>
        <p:spPr>
          <a:xfrm>
            <a:off x="1052550" y="1736400"/>
            <a:ext cx="7038900" cy="167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solidFill>
                  <a:schemeClr val="dk1"/>
                </a:solidFill>
                <a:latin typeface="Montserrat"/>
                <a:ea typeface="Montserrat"/>
                <a:cs typeface="Montserrat"/>
                <a:sym typeface="Montserrat"/>
              </a:rPr>
              <a:t>Segunda Forma Normal (2NF)</a:t>
            </a:r>
            <a:endParaRPr b="1" sz="13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s" sz="1100">
                <a:solidFill>
                  <a:schemeClr val="dk1"/>
                </a:solidFill>
                <a:latin typeface="Montserrat"/>
                <a:ea typeface="Montserrat"/>
                <a:cs typeface="Montserrat"/>
                <a:sym typeface="Montserrat"/>
              </a:rPr>
              <a:t>Una tabla está en la Segunda Forma Normal si cumple con las siguientes condiciones:</a:t>
            </a:r>
            <a:endParaRPr sz="1100">
              <a:solidFill>
                <a:schemeClr val="dk1"/>
              </a:solidFill>
              <a:latin typeface="Montserrat"/>
              <a:ea typeface="Montserrat"/>
              <a:cs typeface="Montserrat"/>
              <a:sym typeface="Montserrat"/>
            </a:endParaRPr>
          </a:p>
          <a:p>
            <a:pPr indent="-298450" lvl="0" marL="457200" rtl="0" algn="l">
              <a:lnSpc>
                <a:spcPct val="115000"/>
              </a:lnSpc>
              <a:spcBef>
                <a:spcPts val="1200"/>
              </a:spcBef>
              <a:spcAft>
                <a:spcPts val="0"/>
              </a:spcAft>
              <a:buClr>
                <a:schemeClr val="dk1"/>
              </a:buClr>
              <a:buSzPts val="1100"/>
              <a:buAutoNum type="arabicPeriod"/>
            </a:pPr>
            <a:r>
              <a:rPr lang="es" sz="1100">
                <a:solidFill>
                  <a:schemeClr val="dk1"/>
                </a:solidFill>
                <a:latin typeface="Montserrat"/>
                <a:ea typeface="Montserrat"/>
                <a:cs typeface="Montserrat"/>
                <a:sym typeface="Montserrat"/>
              </a:rPr>
              <a:t>Está en 1NF.</a:t>
            </a:r>
            <a:endParaRPr sz="11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AutoNum type="arabicPeriod"/>
            </a:pPr>
            <a:r>
              <a:rPr lang="es" sz="1100">
                <a:solidFill>
                  <a:schemeClr val="dk1"/>
                </a:solidFill>
                <a:latin typeface="Montserrat"/>
                <a:ea typeface="Montserrat"/>
                <a:cs typeface="Montserrat"/>
                <a:sym typeface="Montserrat"/>
              </a:rPr>
              <a:t>Eliminación de dependencias parciales: Todos los atributos no clave deben depender completamente de la clave primaria. Es decir, no debe haber atributos que </a:t>
            </a:r>
            <a:r>
              <a:rPr lang="es" sz="1100">
                <a:solidFill>
                  <a:schemeClr val="dk1"/>
                </a:solidFill>
                <a:latin typeface="Montserrat"/>
                <a:ea typeface="Montserrat"/>
                <a:cs typeface="Montserrat"/>
                <a:sym typeface="Montserrat"/>
              </a:rPr>
              <a:t>dependen</a:t>
            </a:r>
            <a:r>
              <a:rPr lang="es" sz="1100">
                <a:solidFill>
                  <a:schemeClr val="dk1"/>
                </a:solidFill>
                <a:latin typeface="Montserrat"/>
                <a:ea typeface="Montserrat"/>
                <a:cs typeface="Montserrat"/>
                <a:sym typeface="Montserrat"/>
              </a:rPr>
              <a:t> solo de una parte de una clave primaria compuesta.</a:t>
            </a:r>
            <a:endParaRPr sz="1100">
              <a:solidFill>
                <a:schemeClr val="dk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9"/>
          <p:cNvSpPr txBox="1"/>
          <p:nvPr/>
        </p:nvSpPr>
        <p:spPr>
          <a:xfrm>
            <a:off x="1542750" y="572200"/>
            <a:ext cx="60585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800">
                <a:solidFill>
                  <a:schemeClr val="dk2"/>
                </a:solidFill>
                <a:latin typeface="Montserrat"/>
                <a:ea typeface="Montserrat"/>
                <a:cs typeface="Montserrat"/>
                <a:sym typeface="Montserrat"/>
              </a:rPr>
              <a:t>Ejemplo de 2NF</a:t>
            </a:r>
            <a:endParaRPr b="1" sz="1800">
              <a:solidFill>
                <a:schemeClr val="dk2"/>
              </a:solidFill>
              <a:latin typeface="Montserrat"/>
              <a:ea typeface="Montserrat"/>
              <a:cs typeface="Montserrat"/>
              <a:sym typeface="Montserrat"/>
            </a:endParaRPr>
          </a:p>
        </p:txBody>
      </p:sp>
      <p:sp>
        <p:nvSpPr>
          <p:cNvPr id="96" name="Google Shape;96;p19"/>
          <p:cNvSpPr txBox="1"/>
          <p:nvPr/>
        </p:nvSpPr>
        <p:spPr>
          <a:xfrm>
            <a:off x="924000" y="1125475"/>
            <a:ext cx="729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Montserrat"/>
                <a:ea typeface="Montserrat"/>
                <a:cs typeface="Montserrat"/>
                <a:sym typeface="Montserrat"/>
              </a:rPr>
              <a:t>Supongamos una tabla de </a:t>
            </a:r>
            <a:r>
              <a:rPr lang="es">
                <a:solidFill>
                  <a:srgbClr val="188038"/>
                </a:solidFill>
                <a:latin typeface="Montserrat"/>
                <a:ea typeface="Montserrat"/>
                <a:cs typeface="Montserrat"/>
                <a:sym typeface="Montserrat"/>
              </a:rPr>
              <a:t>pedidos</a:t>
            </a:r>
            <a:r>
              <a:rPr lang="es">
                <a:latin typeface="Montserrat"/>
                <a:ea typeface="Montserrat"/>
                <a:cs typeface="Montserrat"/>
                <a:sym typeface="Montserrat"/>
              </a:rPr>
              <a:t> no normalizada:</a:t>
            </a:r>
            <a:endParaRPr>
              <a:latin typeface="Montserrat"/>
              <a:ea typeface="Montserrat"/>
              <a:cs typeface="Montserrat"/>
              <a:sym typeface="Montserrat"/>
            </a:endParaRPr>
          </a:p>
        </p:txBody>
      </p:sp>
      <p:sp>
        <p:nvSpPr>
          <p:cNvPr id="97" name="Google Shape;97;p19"/>
          <p:cNvSpPr txBox="1"/>
          <p:nvPr/>
        </p:nvSpPr>
        <p:spPr>
          <a:xfrm>
            <a:off x="1270950" y="1940700"/>
            <a:ext cx="6602100" cy="16932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a:solidFill>
                  <a:schemeClr val="lt1"/>
                </a:solidFill>
                <a:latin typeface="Courier New"/>
                <a:ea typeface="Courier New"/>
                <a:cs typeface="Courier New"/>
                <a:sym typeface="Courier New"/>
              </a:rPr>
              <a:t>id       | producto_id | cantidad | nombre_producto</a:t>
            </a:r>
            <a:endParaRPr>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a:solidFill>
                  <a:schemeClr val="lt1"/>
                </a:solidFill>
                <a:latin typeface="Courier New"/>
                <a:ea typeface="Courier New"/>
                <a:cs typeface="Courier New"/>
                <a:sym typeface="Courier New"/>
              </a:rPr>
              <a:t>-----------------------------------------------</a:t>
            </a:r>
            <a:endParaRPr>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a:solidFill>
                  <a:schemeClr val="lt1"/>
                </a:solidFill>
                <a:latin typeface="Courier New"/>
                <a:ea typeface="Courier New"/>
                <a:cs typeface="Courier New"/>
                <a:sym typeface="Courier New"/>
              </a:rPr>
              <a:t>1        | 101         | 5        | Producto A</a:t>
            </a:r>
            <a:endParaRPr>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a:solidFill>
                  <a:schemeClr val="lt1"/>
                </a:solidFill>
                <a:latin typeface="Courier New"/>
                <a:ea typeface="Courier New"/>
                <a:cs typeface="Courier New"/>
                <a:sym typeface="Courier New"/>
              </a:rPr>
              <a:t>1        | 102         | 3        | Producto B</a:t>
            </a:r>
            <a:endParaRPr>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s">
                <a:solidFill>
                  <a:schemeClr val="lt1"/>
                </a:solidFill>
                <a:latin typeface="Courier New"/>
                <a:ea typeface="Courier New"/>
                <a:cs typeface="Courier New"/>
                <a:sym typeface="Courier New"/>
              </a:rPr>
              <a:t>2        | 101         | 2        | Producto A</a:t>
            </a:r>
            <a:endParaRPr>
              <a:solidFill>
                <a:schemeClr val="lt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lt1"/>
              </a:solidFill>
              <a:latin typeface="Courier New"/>
              <a:ea typeface="Courier New"/>
              <a:cs typeface="Courier New"/>
              <a:sym typeface="Courier New"/>
            </a:endParaRPr>
          </a:p>
        </p:txBody>
      </p:sp>
      <p:sp>
        <p:nvSpPr>
          <p:cNvPr id="98" name="Google Shape;98;p19"/>
          <p:cNvSpPr txBox="1"/>
          <p:nvPr/>
        </p:nvSpPr>
        <p:spPr>
          <a:xfrm>
            <a:off x="994650" y="3986475"/>
            <a:ext cx="7154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solidFill>
                  <a:schemeClr val="dk1"/>
                </a:solidFill>
                <a:latin typeface="Montserrat"/>
                <a:ea typeface="Montserrat"/>
                <a:cs typeface="Montserrat"/>
                <a:sym typeface="Montserrat"/>
              </a:rPr>
              <a:t>En este caso, </a:t>
            </a:r>
            <a:r>
              <a:rPr lang="es" sz="1100">
                <a:solidFill>
                  <a:srgbClr val="188038"/>
                </a:solidFill>
                <a:latin typeface="Montserrat"/>
                <a:ea typeface="Montserrat"/>
                <a:cs typeface="Montserrat"/>
                <a:sym typeface="Montserrat"/>
              </a:rPr>
              <a:t>n</a:t>
            </a:r>
            <a:r>
              <a:rPr lang="es" sz="1100">
                <a:solidFill>
                  <a:srgbClr val="188038"/>
                </a:solidFill>
                <a:latin typeface="Montserrat"/>
                <a:ea typeface="Montserrat"/>
                <a:cs typeface="Montserrat"/>
                <a:sym typeface="Montserrat"/>
              </a:rPr>
              <a:t>ombre_producto</a:t>
            </a:r>
            <a:r>
              <a:rPr lang="es" sz="1100">
                <a:solidFill>
                  <a:schemeClr val="dk1"/>
                </a:solidFill>
                <a:latin typeface="Montserrat"/>
                <a:ea typeface="Montserrat"/>
                <a:cs typeface="Montserrat"/>
                <a:sym typeface="Montserrat"/>
              </a:rPr>
              <a:t> depende solo de </a:t>
            </a:r>
            <a:r>
              <a:rPr lang="es" sz="1100">
                <a:solidFill>
                  <a:srgbClr val="188038"/>
                </a:solidFill>
                <a:latin typeface="Montserrat"/>
                <a:ea typeface="Montserrat"/>
                <a:cs typeface="Montserrat"/>
                <a:sym typeface="Montserrat"/>
              </a:rPr>
              <a:t>p</a:t>
            </a:r>
            <a:r>
              <a:rPr lang="es" sz="1100">
                <a:solidFill>
                  <a:srgbClr val="188038"/>
                </a:solidFill>
                <a:latin typeface="Montserrat"/>
                <a:ea typeface="Montserrat"/>
                <a:cs typeface="Montserrat"/>
                <a:sym typeface="Montserrat"/>
              </a:rPr>
              <a:t>roducto_id</a:t>
            </a:r>
            <a:r>
              <a:rPr lang="es" sz="1100">
                <a:solidFill>
                  <a:schemeClr val="dk1"/>
                </a:solidFill>
                <a:latin typeface="Montserrat"/>
                <a:ea typeface="Montserrat"/>
                <a:cs typeface="Montserrat"/>
                <a:sym typeface="Montserrat"/>
              </a:rPr>
              <a:t> y no de </a:t>
            </a:r>
            <a:r>
              <a:rPr lang="es" sz="1100">
                <a:solidFill>
                  <a:srgbClr val="188038"/>
                </a:solidFill>
                <a:latin typeface="Montserrat"/>
                <a:ea typeface="Montserrat"/>
                <a:cs typeface="Montserrat"/>
                <a:sym typeface="Montserrat"/>
              </a:rPr>
              <a:t>id</a:t>
            </a:r>
            <a:r>
              <a:rPr lang="es" sz="1100">
                <a:solidFill>
                  <a:schemeClr val="dk1"/>
                </a:solidFill>
                <a:latin typeface="Montserrat"/>
                <a:ea typeface="Montserrat"/>
                <a:cs typeface="Montserrat"/>
                <a:sym typeface="Montserrat"/>
              </a:rPr>
              <a:t>. Para normalizarla a 2NF, separamos los datos en dos tablas:</a:t>
            </a:r>
            <a:endParaRPr>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20"/>
          <p:cNvSpPr txBox="1"/>
          <p:nvPr/>
        </p:nvSpPr>
        <p:spPr>
          <a:xfrm>
            <a:off x="2971650" y="557500"/>
            <a:ext cx="3200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Montserrat"/>
                <a:ea typeface="Montserrat"/>
                <a:cs typeface="Montserrat"/>
                <a:sym typeface="Montserrat"/>
              </a:rPr>
              <a:t>tabla de pedidos</a:t>
            </a:r>
            <a:endParaRPr>
              <a:latin typeface="Montserrat"/>
              <a:ea typeface="Montserrat"/>
              <a:cs typeface="Montserrat"/>
              <a:sym typeface="Montserrat"/>
            </a:endParaRPr>
          </a:p>
        </p:txBody>
      </p:sp>
      <p:sp>
        <p:nvSpPr>
          <p:cNvPr id="105" name="Google Shape;105;p20"/>
          <p:cNvSpPr txBox="1"/>
          <p:nvPr/>
        </p:nvSpPr>
        <p:spPr>
          <a:xfrm>
            <a:off x="1270950" y="1130775"/>
            <a:ext cx="6602100" cy="12621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Courier New"/>
                <a:ea typeface="Courier New"/>
                <a:cs typeface="Courier New"/>
                <a:sym typeface="Courier New"/>
              </a:rPr>
              <a:t>id       | producto_id | cantidad</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1        | 101         | 5</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1        | 102         | 3</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2        | 101         | 2</a:t>
            </a:r>
            <a:endParaRPr>
              <a:solidFill>
                <a:schemeClr val="lt1"/>
              </a:solidFill>
              <a:latin typeface="Courier New"/>
              <a:ea typeface="Courier New"/>
              <a:cs typeface="Courier New"/>
              <a:sym typeface="Courier New"/>
            </a:endParaRPr>
          </a:p>
        </p:txBody>
      </p:sp>
      <p:sp>
        <p:nvSpPr>
          <p:cNvPr id="106" name="Google Shape;106;p20"/>
          <p:cNvSpPr txBox="1"/>
          <p:nvPr/>
        </p:nvSpPr>
        <p:spPr>
          <a:xfrm>
            <a:off x="3132150" y="2545275"/>
            <a:ext cx="2879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a:latin typeface="Montserrat"/>
                <a:ea typeface="Montserrat"/>
                <a:cs typeface="Montserrat"/>
                <a:sym typeface="Montserrat"/>
              </a:rPr>
              <a:t>tabla de productos</a:t>
            </a:r>
            <a:endParaRPr>
              <a:latin typeface="Montserrat"/>
              <a:ea typeface="Montserrat"/>
              <a:cs typeface="Montserrat"/>
              <a:sym typeface="Montserrat"/>
            </a:endParaRPr>
          </a:p>
        </p:txBody>
      </p:sp>
      <p:sp>
        <p:nvSpPr>
          <p:cNvPr id="107" name="Google Shape;107;p20"/>
          <p:cNvSpPr txBox="1"/>
          <p:nvPr/>
        </p:nvSpPr>
        <p:spPr>
          <a:xfrm>
            <a:off x="1270950" y="3118725"/>
            <a:ext cx="6602100" cy="1046700"/>
          </a:xfrm>
          <a:prstGeom prst="rect">
            <a:avLst/>
          </a:prstGeom>
          <a:solidFill>
            <a:schemeClr val="dk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Courier New"/>
                <a:ea typeface="Courier New"/>
                <a:cs typeface="Courier New"/>
                <a:sym typeface="Courier New"/>
              </a:rPr>
              <a:t>id         | nombre_producto</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101        | Producto A</a:t>
            </a:r>
            <a:endParaRPr>
              <a:solidFill>
                <a:schemeClr val="lt1"/>
              </a:solidFill>
              <a:latin typeface="Courier New"/>
              <a:ea typeface="Courier New"/>
              <a:cs typeface="Courier New"/>
              <a:sym typeface="Courier New"/>
            </a:endParaRPr>
          </a:p>
          <a:p>
            <a:pPr indent="0" lvl="0" marL="0" rtl="0" algn="l">
              <a:spcBef>
                <a:spcPts val="0"/>
              </a:spcBef>
              <a:spcAft>
                <a:spcPts val="0"/>
              </a:spcAft>
              <a:buNone/>
            </a:pPr>
            <a:r>
              <a:rPr lang="es">
                <a:solidFill>
                  <a:schemeClr val="lt1"/>
                </a:solidFill>
                <a:latin typeface="Courier New"/>
                <a:ea typeface="Courier New"/>
                <a:cs typeface="Courier New"/>
                <a:sym typeface="Courier New"/>
              </a:rPr>
              <a:t>102        | Producto B</a:t>
            </a:r>
            <a:endParaRPr>
              <a:solidFill>
                <a:schemeClr val="lt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p:nvPr/>
        </p:nvSpPr>
        <p:spPr>
          <a:xfrm>
            <a:off x="191100" y="236700"/>
            <a:ext cx="8761800" cy="4670100"/>
          </a:xfrm>
          <a:prstGeom prst="rect">
            <a:avLst/>
          </a:prstGeom>
          <a:noFill/>
          <a:ln cap="flat" cmpd="sng" w="2857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21"/>
          <p:cNvSpPr txBox="1"/>
          <p:nvPr/>
        </p:nvSpPr>
        <p:spPr>
          <a:xfrm>
            <a:off x="1415400" y="1833750"/>
            <a:ext cx="6313200" cy="147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s" sz="1300">
                <a:solidFill>
                  <a:schemeClr val="dk1"/>
                </a:solidFill>
                <a:latin typeface="Montserrat"/>
                <a:ea typeface="Montserrat"/>
                <a:cs typeface="Montserrat"/>
                <a:sym typeface="Montserrat"/>
              </a:rPr>
              <a:t>Tercera Forma Normal (3NF)</a:t>
            </a:r>
            <a:endParaRPr b="1" sz="1300">
              <a:solidFill>
                <a:schemeClr val="dk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s" sz="1100">
                <a:solidFill>
                  <a:schemeClr val="dk1"/>
                </a:solidFill>
                <a:latin typeface="Montserrat"/>
                <a:ea typeface="Montserrat"/>
                <a:cs typeface="Montserrat"/>
                <a:sym typeface="Montserrat"/>
              </a:rPr>
              <a:t>Una tabla está en la Tercera Forma Normal si cumple con las siguientes condiciones:</a:t>
            </a:r>
            <a:endParaRPr sz="1100">
              <a:solidFill>
                <a:schemeClr val="dk1"/>
              </a:solidFill>
              <a:latin typeface="Montserrat"/>
              <a:ea typeface="Montserrat"/>
              <a:cs typeface="Montserrat"/>
              <a:sym typeface="Montserrat"/>
            </a:endParaRPr>
          </a:p>
          <a:p>
            <a:pPr indent="-298450" lvl="0" marL="457200" rtl="0" algn="l">
              <a:lnSpc>
                <a:spcPct val="115000"/>
              </a:lnSpc>
              <a:spcBef>
                <a:spcPts val="1200"/>
              </a:spcBef>
              <a:spcAft>
                <a:spcPts val="0"/>
              </a:spcAft>
              <a:buClr>
                <a:schemeClr val="dk1"/>
              </a:buClr>
              <a:buSzPts val="1100"/>
              <a:buAutoNum type="arabicPeriod"/>
            </a:pPr>
            <a:r>
              <a:rPr lang="es" sz="1100">
                <a:solidFill>
                  <a:schemeClr val="dk1"/>
                </a:solidFill>
                <a:latin typeface="Montserrat"/>
                <a:ea typeface="Montserrat"/>
                <a:cs typeface="Montserrat"/>
                <a:sym typeface="Montserrat"/>
              </a:rPr>
              <a:t>Está en 2NF.</a:t>
            </a:r>
            <a:endParaRPr sz="1100">
              <a:solidFill>
                <a:schemeClr val="dk1"/>
              </a:solidFill>
              <a:latin typeface="Montserrat"/>
              <a:ea typeface="Montserrat"/>
              <a:cs typeface="Montserrat"/>
              <a:sym typeface="Montserrat"/>
            </a:endParaRPr>
          </a:p>
          <a:p>
            <a:pPr indent="-298450" lvl="0" marL="457200" rtl="0" algn="l">
              <a:lnSpc>
                <a:spcPct val="115000"/>
              </a:lnSpc>
              <a:spcBef>
                <a:spcPts val="0"/>
              </a:spcBef>
              <a:spcAft>
                <a:spcPts val="0"/>
              </a:spcAft>
              <a:buClr>
                <a:schemeClr val="dk1"/>
              </a:buClr>
              <a:buSzPts val="1100"/>
              <a:buAutoNum type="arabicPeriod"/>
            </a:pPr>
            <a:r>
              <a:rPr lang="es" sz="1100">
                <a:solidFill>
                  <a:schemeClr val="dk1"/>
                </a:solidFill>
                <a:latin typeface="Montserrat"/>
                <a:ea typeface="Montserrat"/>
                <a:cs typeface="Montserrat"/>
                <a:sym typeface="Montserrat"/>
              </a:rPr>
              <a:t>Eliminación de dependencias transitivas: Todos los atributos no clave deben depender únicamente de la clave primaria y no de otros atributos no clave.</a:t>
            </a:r>
            <a:endParaRPr sz="11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