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22" Type="http://schemas.openxmlformats.org/officeDocument/2006/relationships/font" Target="fonts/Montserrat-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f80781f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f80781f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f80781f4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f80781f4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f80781f4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f80781f4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f80781f4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f80781f4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f80781f4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ef80781f4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f80781f4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f80781f4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f80781f4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f80781f4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f80781f4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f80781f4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f80781f4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f80781f4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f80781f4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f80781f4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f80781f4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f80781f4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f80781f4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f80781f4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f80781f4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f80781f4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f80781f4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f80781f4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91100" y="236700"/>
            <a:ext cx="8761800" cy="46701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87800" y="719450"/>
            <a:ext cx="636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Base de datos relacional: Diseño </a:t>
            </a:r>
            <a:endParaRPr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0438" y="150018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191100" y="236700"/>
            <a:ext cx="8761800" cy="46701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/>
        </p:nvSpPr>
        <p:spPr>
          <a:xfrm>
            <a:off x="485950" y="940200"/>
            <a:ext cx="3229200" cy="326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</a:t>
            </a: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clientes ( 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es" sz="1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NOT NULL</a:t>
            </a: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AUTO_INCREMENT, 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nombre </a:t>
            </a:r>
            <a:r>
              <a:rPr lang="es" sz="1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(100), 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direccion </a:t>
            </a:r>
            <a:r>
              <a:rPr lang="es" sz="1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(100), 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email </a:t>
            </a:r>
            <a:r>
              <a:rPr lang="es" sz="1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(100), 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telefono </a:t>
            </a:r>
            <a:r>
              <a:rPr lang="es" sz="1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(15),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PRIMARY KEY</a:t>
            </a: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(id)</a:t>
            </a: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</a:t>
            </a: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autores ( 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es" sz="1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NOT NULL</a:t>
            </a: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AUTO_INCREMENT</a:t>
            </a: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nombre </a:t>
            </a:r>
            <a:r>
              <a:rPr lang="es" sz="1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(100),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PRIMARY KEY</a:t>
            </a: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(id)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</a:t>
            </a: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categorias ( 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es" sz="1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NOT NULL</a:t>
            </a: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AUTO_INCREMENT</a:t>
            </a: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descripcion </a:t>
            </a:r>
            <a:r>
              <a:rPr lang="es" sz="1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(100),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PRIMARY KEY</a:t>
            </a: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(id)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22"/>
          <p:cNvSpPr txBox="1"/>
          <p:nvPr/>
        </p:nvSpPr>
        <p:spPr>
          <a:xfrm>
            <a:off x="3978050" y="940200"/>
            <a:ext cx="4722900" cy="326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</a:t>
            </a: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pedidos ( 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es" sz="1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NOT NULL </a:t>
            </a: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AUTO_INCREMENT</a:t>
            </a: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fecha </a:t>
            </a:r>
            <a:r>
              <a:rPr lang="es" sz="1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cliente_id </a:t>
            </a:r>
            <a:r>
              <a:rPr lang="es" sz="1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total </a:t>
            </a:r>
            <a:r>
              <a:rPr lang="es" sz="1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DECIMAL</a:t>
            </a: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(10, 2),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PRIMARY KEY</a:t>
            </a: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(id)</a:t>
            </a: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FOREIGN KEY</a:t>
            </a: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(cliente_id) </a:t>
            </a:r>
            <a:r>
              <a:rPr lang="es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REFERENCES</a:t>
            </a: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clientes(id) 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</a:t>
            </a: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libros ( 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id </a:t>
            </a:r>
            <a:r>
              <a:rPr lang="es" sz="1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NOT NULL </a:t>
            </a: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AUTO_INCREMENT,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isbn </a:t>
            </a:r>
            <a:r>
              <a:rPr lang="es" sz="1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(20), 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titulo </a:t>
            </a:r>
            <a:r>
              <a:rPr lang="es" sz="1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(100), 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precio </a:t>
            </a:r>
            <a:r>
              <a:rPr lang="es" sz="1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DECIMAL</a:t>
            </a: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(10, 2), 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autor_id </a:t>
            </a:r>
            <a:r>
              <a:rPr lang="es" sz="1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categoria_id </a:t>
            </a:r>
            <a:r>
              <a:rPr lang="es" sz="1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PRIMARY KEY</a:t>
            </a: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(id),</a:t>
            </a: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FOREIGN KEY</a:t>
            </a: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(autor_id) </a:t>
            </a:r>
            <a:r>
              <a:rPr lang="es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REFERENCES</a:t>
            </a: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autores(id), 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FOREIGN KEY</a:t>
            </a: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categoria_id</a:t>
            </a: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REFERENCES</a:t>
            </a: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categorias(id)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/>
          <p:nvPr/>
        </p:nvSpPr>
        <p:spPr>
          <a:xfrm>
            <a:off x="191100" y="236700"/>
            <a:ext cx="8761800" cy="46701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3"/>
          <p:cNvSpPr txBox="1"/>
          <p:nvPr/>
        </p:nvSpPr>
        <p:spPr>
          <a:xfrm>
            <a:off x="1542750" y="1485000"/>
            <a:ext cx="6058500" cy="21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7. Pruebas y ajuste de rendimiento</a:t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Objetivo</a:t>
            </a: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Probar la base de datos para asegurarse de que funcione según lo esperado y ajustar el rendimiento según sea necesario.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Ejemplo</a:t>
            </a: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Insertar datos de prueba en las tablas y realizar consultas para verificar la integridad referencial y el rendimiento de las consultas.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/>
          <p:nvPr/>
        </p:nvSpPr>
        <p:spPr>
          <a:xfrm>
            <a:off x="191100" y="236700"/>
            <a:ext cx="8761800" cy="46701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4"/>
          <p:cNvSpPr txBox="1"/>
          <p:nvPr/>
        </p:nvSpPr>
        <p:spPr>
          <a:xfrm>
            <a:off x="1541700" y="1485000"/>
            <a:ext cx="6060600" cy="21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8. Documentación y mantenimiento</a:t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Objetivo</a:t>
            </a: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Documentar el diseño y las estructuras de la base de datos para futuros desarrollos y mantenimiento.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Ejemplo</a:t>
            </a: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Crear documentación que describa las tablas, relaciones, índices y cualquier regla de negocio aplicada.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/>
          <p:nvPr/>
        </p:nvSpPr>
        <p:spPr>
          <a:xfrm>
            <a:off x="191100" y="236700"/>
            <a:ext cx="8761800" cy="46701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5"/>
          <p:cNvSpPr txBox="1"/>
          <p:nvPr/>
        </p:nvSpPr>
        <p:spPr>
          <a:xfrm>
            <a:off x="1352250" y="1813350"/>
            <a:ext cx="6439500" cy="15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Consideraciones adicionales</a:t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Seguridad</a:t>
            </a: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Definir roles y permisos para proteger los datos.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Escalabilidad</a:t>
            </a: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Asegurarse de que el diseño permita un crecimiento futuro sin grandes cambios.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Backup y recuperació</a:t>
            </a: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n: Establecer procedimientos para respaldos y recuperación de datos.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/>
          <p:nvPr/>
        </p:nvSpPr>
        <p:spPr>
          <a:xfrm>
            <a:off x="191100" y="236700"/>
            <a:ext cx="8761800" cy="46701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6"/>
          <p:cNvSpPr txBox="1"/>
          <p:nvPr/>
        </p:nvSpPr>
        <p:spPr>
          <a:xfrm>
            <a:off x="1794150" y="2048400"/>
            <a:ext cx="5555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Siguiendo e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ste proceso podremos diseñar una base de datos relacional sólida y eficiente, asegurando que cumpla con las necesidades del negocio y se mantenga flexible y escalable para el futuro.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191100" y="236700"/>
            <a:ext cx="8761800" cy="46701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1542750" y="1648200"/>
            <a:ext cx="6058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El diseño de una base de datos relacional es un proceso crucial para garantizar que los datos se almacenen de manera eficiente, sean fáciles de acceder y mantener, y se minimicen los errores y la redundancia. Para eso vamos a seguir los siguientes pasos.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191100" y="236700"/>
            <a:ext cx="8761800" cy="46701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1542750" y="1582350"/>
            <a:ext cx="6058500" cy="21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1. Recolección y análisis de requisitos</a:t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Objetivo</a:t>
            </a: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Comprender las necesidades y requisitos del negocio que la base de datos debe cumplir.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Ejemplo</a:t>
            </a: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Supongamos que estamos diseñando una base de datos para una biblioteca en línea.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191100" y="236700"/>
            <a:ext cx="8761800" cy="46701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958950" y="1018650"/>
            <a:ext cx="7226100" cy="31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2. Identificación de las entidades y atributos (tablas y campos)</a:t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Objetivo</a:t>
            </a: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Determinar las entidades principales (objetos o conceptos) sobre las cuales se almacenarán datos y los atributos (características) de cada entidad.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Ejemplo</a:t>
            </a: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 una biblioteca en línea, las entidades podrían ser: Clientes, Pedidos, Libros, Autores, Categorías.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Clientes</a:t>
            </a: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id, Nombre, Dirección, Email, Teléfono.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Pedidos</a:t>
            </a: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id, Fecha, ID_Cliente, Total.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Libros</a:t>
            </a: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id, ISBN, Título, Precio, Autor_id, Categoría_id.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Autores</a:t>
            </a: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id, Nombre.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Categorías</a:t>
            </a: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id, Descripción.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191100" y="236700"/>
            <a:ext cx="8761800" cy="46701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1542750" y="1387650"/>
            <a:ext cx="6058500" cy="23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3. Creación del modelo entidad-relación (ER)</a:t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Objetivo</a:t>
            </a: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Representar gráficamente las entidades y sus relaciones utilizando un diagrama ER.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Ejemplo</a:t>
            </a: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Cliente - (realiza) -&gt; Pedido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Pedido - (contiene) -&gt; Libro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Libro - (escrito por) -&gt; Autor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Libro - (pertenece a) -&gt; Categoría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191100" y="236700"/>
            <a:ext cx="8761800" cy="46701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988" y="1423988"/>
            <a:ext cx="401002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/>
          <p:nvPr/>
        </p:nvSpPr>
        <p:spPr>
          <a:xfrm>
            <a:off x="191100" y="236700"/>
            <a:ext cx="8761800" cy="46701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690750" y="726600"/>
            <a:ext cx="7762500" cy="3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4. Normalización</a:t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Objetivo</a:t>
            </a: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Aplicar reglas de normalización para eliminar redundancias y asegurar la integridad de los datos. Las formas normales más comunes son: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Primera Forma Normal (1NF): Eliminar grupos repetitivos creando tablas separadas para cada conjunto de datos relacionados y uniendo las tablas con claves primarias.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Segunda Forma Normal (2NF): Eliminar los datos redundantes que dependan de una parte de la clave primaria.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Tercera Forma Normal (3NF): Eliminar los datos que no dependan directamente de la clave primaria.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Ejemplo</a:t>
            </a: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1NF, aseguramos que todos los atributos de una entidad son atómicos (no divisibles).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2NF, nos aseguramos que todos los atributos no clave </a:t>
            </a: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dependen</a:t>
            </a: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 la clave primaria completa.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3NF, nos aseguramos que no haya dependencias transitivas (atributos que dependen de otros atributos no clave).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/>
          <p:nvPr/>
        </p:nvSpPr>
        <p:spPr>
          <a:xfrm>
            <a:off x="191100" y="236700"/>
            <a:ext cx="8761800" cy="46701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/>
        </p:nvSpPr>
        <p:spPr>
          <a:xfrm>
            <a:off x="1542750" y="1485000"/>
            <a:ext cx="6058500" cy="21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5. Definición de las claves primarias y foráneas</a:t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Objetivo</a:t>
            </a: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Establecer identificadores únicos para cada registro en una tabla (claves primarias) y definir cómo se relacionan las tablas entre sí (claves foráneas).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Ejemplo</a:t>
            </a: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Clave primaria para la tabla clientes: id.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Clave foránea en la tabla pedidos: cliente_id (relacionada con Cliente).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/>
          <p:nvPr/>
        </p:nvSpPr>
        <p:spPr>
          <a:xfrm>
            <a:off x="191100" y="236700"/>
            <a:ext cx="8761800" cy="46701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/>
        </p:nvSpPr>
        <p:spPr>
          <a:xfrm>
            <a:off x="1542750" y="1582350"/>
            <a:ext cx="6058500" cy="19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6. Implementación del modelo en un SGBD</a:t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Objetivo</a:t>
            </a: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Crear las tablas en un Sistema de Gestión de Bases de Datos (SGBD) usando el modelo relacional diseñado.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Ejemplo</a:t>
            </a: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Utilizando SQL, </a:t>
            </a: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crearemos</a:t>
            </a: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las tablas y definimos las relaciones: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