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bdd51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bdd51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4bdd516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4bdd516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4bdd5166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4bdd5166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4bdd516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4bdd516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4bdd5166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4bdd5166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4bdd5166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4bdd5166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4bdd516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4bdd516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4bdd5166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4bdd5166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bdd516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bdd516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87800" y="719450"/>
            <a:ext cx="636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 de datos relacional: Buenas pr</a:t>
            </a:r>
            <a:r>
              <a:rPr lang="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lang="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cticas 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057500" y="827175"/>
            <a:ext cx="70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Utilizar el </a:t>
            </a:r>
            <a:r>
              <a:rPr lang="es" sz="1800">
                <a:solidFill>
                  <a:schemeClr val="dk2"/>
                </a:solidFill>
              </a:rPr>
              <a:t>guión</a:t>
            </a:r>
            <a:r>
              <a:rPr lang="es" sz="1800">
                <a:solidFill>
                  <a:schemeClr val="dk2"/>
                </a:solidFill>
              </a:rPr>
              <a:t> bajo “ _ “ en vez de un espacio al separar palabras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72200" y="1861125"/>
            <a:ext cx="69996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E7CC3"/>
                </a:solidFill>
              </a:rPr>
              <a:t>CREATE DATABASE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mi_negocio;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72200" y="2725950"/>
            <a:ext cx="6999600" cy="12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E7CC3"/>
                </a:solidFill>
              </a:rPr>
              <a:t>CREATE TABLE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mi_tabla(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id </a:t>
            </a:r>
            <a:r>
              <a:rPr lang="es" sz="1800">
                <a:solidFill>
                  <a:srgbClr val="8E7CC3"/>
                </a:solidFill>
              </a:rPr>
              <a:t>INT</a:t>
            </a:r>
            <a:r>
              <a:rPr lang="es" sz="1800">
                <a:solidFill>
                  <a:schemeClr val="lt1"/>
                </a:solidFill>
              </a:rPr>
              <a:t>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campo_uno </a:t>
            </a:r>
            <a:r>
              <a:rPr lang="es" sz="1800">
                <a:solidFill>
                  <a:srgbClr val="8E7CC3"/>
                </a:solidFill>
              </a:rPr>
              <a:t>VARCHAR</a:t>
            </a:r>
            <a:r>
              <a:rPr lang="es" sz="1800">
                <a:solidFill>
                  <a:schemeClr val="lt1"/>
                </a:solidFill>
              </a:rPr>
              <a:t>(20)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);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057500" y="827175"/>
            <a:ext cx="70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Nombrar las tablas en plural y los campos en singular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72200" y="2126450"/>
            <a:ext cx="6999600" cy="12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E7CC3"/>
                </a:solidFill>
              </a:rPr>
              <a:t>CREATE TABLE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personas </a:t>
            </a:r>
            <a:r>
              <a:rPr lang="es" sz="1800">
                <a:solidFill>
                  <a:schemeClr val="lt1"/>
                </a:solidFill>
              </a:rPr>
              <a:t>(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id </a:t>
            </a:r>
            <a:r>
              <a:rPr lang="es" sz="1800">
                <a:solidFill>
                  <a:srgbClr val="8E7CC3"/>
                </a:solidFill>
              </a:rPr>
              <a:t>INT</a:t>
            </a:r>
            <a:r>
              <a:rPr lang="es" sz="1800">
                <a:solidFill>
                  <a:schemeClr val="lt1"/>
                </a:solidFill>
              </a:rPr>
              <a:t>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nombre </a:t>
            </a:r>
            <a:r>
              <a:rPr lang="es" sz="1800">
                <a:solidFill>
                  <a:srgbClr val="8E7CC3"/>
                </a:solidFill>
              </a:rPr>
              <a:t>VARCHAR</a:t>
            </a:r>
            <a:r>
              <a:rPr lang="es" sz="1800">
                <a:solidFill>
                  <a:schemeClr val="lt1"/>
                </a:solidFill>
              </a:rPr>
              <a:t>(20)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);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057500" y="827175"/>
            <a:ext cx="7029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Al crear la DB utilizar el CHARSET “utf8mb4” para que tome los caracteres especiales como la ñ (utf8mb4_general_ci)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72200" y="2126450"/>
            <a:ext cx="69996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ejemplo </a:t>
            </a:r>
            <a:r>
              <a:rPr lang="es" sz="16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utf8mb4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s" sz="16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COLLATE</a:t>
            </a:r>
            <a:r>
              <a:rPr lang="e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utf8mb4_general_ci;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057500" y="827175"/>
            <a:ext cx="7029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Todas las tablas deben de tener su id propio (a menos que realmente no sea necesario, puede darse esto en relaciones de muchos a muchos)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072200" y="1917925"/>
            <a:ext cx="6999600" cy="26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E7CC3"/>
                </a:solidFill>
              </a:rPr>
              <a:t>CREATE TABLE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mi_tabla1</a:t>
            </a:r>
            <a:r>
              <a:rPr lang="es" sz="1800">
                <a:solidFill>
                  <a:schemeClr val="lt1"/>
                </a:solidFill>
              </a:rPr>
              <a:t> (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id </a:t>
            </a:r>
            <a:r>
              <a:rPr lang="es" sz="1800">
                <a:solidFill>
                  <a:srgbClr val="8E7CC3"/>
                </a:solidFill>
              </a:rPr>
              <a:t>INT</a:t>
            </a:r>
            <a:r>
              <a:rPr lang="es" sz="1800">
                <a:solidFill>
                  <a:schemeClr val="lt1"/>
                </a:solidFill>
              </a:rPr>
              <a:t>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campo_1 </a:t>
            </a:r>
            <a:r>
              <a:rPr lang="es" sz="1800">
                <a:solidFill>
                  <a:srgbClr val="8E7CC3"/>
                </a:solidFill>
              </a:rPr>
              <a:t>VARCHAR</a:t>
            </a:r>
            <a:r>
              <a:rPr lang="es" sz="1800">
                <a:solidFill>
                  <a:schemeClr val="lt1"/>
                </a:solidFill>
              </a:rPr>
              <a:t>(20)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);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8E7CC3"/>
                </a:solidFill>
              </a:rPr>
              <a:t>CREATE TABLE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mi_tabla2 (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id </a:t>
            </a:r>
            <a:r>
              <a:rPr lang="es" sz="1800">
                <a:solidFill>
                  <a:srgbClr val="8E7CC3"/>
                </a:solidFill>
              </a:rPr>
              <a:t>INT</a:t>
            </a:r>
            <a:r>
              <a:rPr lang="es" sz="1800">
                <a:solidFill>
                  <a:schemeClr val="lt1"/>
                </a:solidFill>
              </a:rPr>
              <a:t>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campo_1 </a:t>
            </a:r>
            <a:r>
              <a:rPr lang="es" sz="1800">
                <a:solidFill>
                  <a:srgbClr val="8E7CC3"/>
                </a:solidFill>
              </a:rPr>
              <a:t>VARCHAR</a:t>
            </a:r>
            <a:r>
              <a:rPr lang="es" sz="1800">
                <a:solidFill>
                  <a:schemeClr val="lt1"/>
                </a:solidFill>
              </a:rPr>
              <a:t>(20)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);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057500" y="1225650"/>
            <a:ext cx="702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Al realizar consultas SELECT siempre nombrar la tabla y luego el campo ej: </a:t>
            </a:r>
            <a:r>
              <a:rPr b="1" lang="es" sz="1800">
                <a:solidFill>
                  <a:schemeClr val="dk1"/>
                </a:solidFill>
              </a:rPr>
              <a:t>tabla1.id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Siempre utiliza los alias “AS” para nombrar a la </a:t>
            </a:r>
            <a:r>
              <a:rPr lang="es" sz="1800">
                <a:solidFill>
                  <a:schemeClr val="dk1"/>
                </a:solidFill>
              </a:rPr>
              <a:t>columna</a:t>
            </a:r>
            <a:r>
              <a:rPr lang="es" sz="1800">
                <a:solidFill>
                  <a:schemeClr val="dk1"/>
                </a:solidFill>
              </a:rPr>
              <a:t> del resultado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No utilizar </a:t>
            </a:r>
            <a:r>
              <a:rPr lang="es" sz="1800">
                <a:solidFill>
                  <a:schemeClr val="dk1"/>
                </a:solidFill>
              </a:rPr>
              <a:t>MAYÚSCULAS</a:t>
            </a:r>
            <a:r>
              <a:rPr lang="es" sz="1800">
                <a:solidFill>
                  <a:schemeClr val="dk1"/>
                </a:solidFill>
              </a:rPr>
              <a:t>! ni para nombres de Bases de datos, ni para tablas ni para nombrar los campos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1057500" y="827175"/>
            <a:ext cx="7029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Nombrar una “</a:t>
            </a:r>
            <a:r>
              <a:rPr lang="es">
                <a:solidFill>
                  <a:schemeClr val="dk1"/>
                </a:solidFill>
              </a:rPr>
              <a:t>Restricción</a:t>
            </a:r>
            <a:r>
              <a:rPr lang="es">
                <a:solidFill>
                  <a:schemeClr val="dk1"/>
                </a:solidFill>
              </a:rPr>
              <a:t> de llave </a:t>
            </a:r>
            <a:r>
              <a:rPr lang="es">
                <a:solidFill>
                  <a:schemeClr val="dk1"/>
                </a:solidFill>
              </a:rPr>
              <a:t>foránea</a:t>
            </a:r>
            <a:r>
              <a:rPr lang="es">
                <a:solidFill>
                  <a:schemeClr val="dk1"/>
                </a:solidFill>
              </a:rPr>
              <a:t>”  </a:t>
            </a:r>
            <a:r>
              <a:rPr b="1" lang="es">
                <a:solidFill>
                  <a:schemeClr val="dk1"/>
                </a:solidFill>
              </a:rPr>
              <a:t>fk_</a:t>
            </a:r>
            <a:r>
              <a:rPr lang="es">
                <a:solidFill>
                  <a:schemeClr val="dk1"/>
                </a:solidFill>
              </a:rPr>
              <a:t>nombre_de_la_tabla</a:t>
            </a:r>
            <a:r>
              <a:rPr b="1" lang="es">
                <a:solidFill>
                  <a:schemeClr val="dk1"/>
                </a:solidFill>
              </a:rPr>
              <a:t>_id</a:t>
            </a:r>
            <a:r>
              <a:rPr lang="es">
                <a:solidFill>
                  <a:schemeClr val="dk1"/>
                </a:solidFill>
              </a:rPr>
              <a:t>, ejemplo: </a:t>
            </a:r>
            <a:r>
              <a:rPr b="1" lang="es">
                <a:solidFill>
                  <a:schemeClr val="dk1"/>
                </a:solidFill>
              </a:rPr>
              <a:t>fk_</a:t>
            </a:r>
            <a:r>
              <a:rPr lang="es">
                <a:solidFill>
                  <a:schemeClr val="dk1"/>
                </a:solidFill>
              </a:rPr>
              <a:t>usuario</a:t>
            </a:r>
            <a:r>
              <a:rPr b="1" lang="es">
                <a:solidFill>
                  <a:schemeClr val="dk1"/>
                </a:solidFill>
              </a:rPr>
              <a:t>_id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072200" y="1902150"/>
            <a:ext cx="6999600" cy="13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`aulas_alumnos`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`fk_alumno_id`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(`alumno_id`)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`alumnos` (`id`) 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B4A7D6"/>
                </a:solidFill>
                <a:latin typeface="Courier New"/>
                <a:ea typeface="Courier New"/>
                <a:cs typeface="Courier New"/>
                <a:sym typeface="Courier New"/>
              </a:rPr>
              <a:t>ON DELETE RESTRICT ON UPDATE CASCADE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1057500" y="827175"/>
            <a:ext cx="7029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Utilizar campos de “estado” (siempre que sea necesario)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Utilizar valores por DEFAULT (siempre que sea necesario)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072200" y="1902150"/>
            <a:ext cx="6999600" cy="235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8E7CC3"/>
                </a:solidFill>
              </a:rPr>
              <a:t>CREATE TABLE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lt1"/>
                </a:solidFill>
              </a:rPr>
              <a:t>mi_tabla1 (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id </a:t>
            </a:r>
            <a:r>
              <a:rPr lang="es" sz="1800">
                <a:solidFill>
                  <a:srgbClr val="8E7CC3"/>
                </a:solidFill>
              </a:rPr>
              <a:t>INT</a:t>
            </a:r>
            <a:r>
              <a:rPr lang="es" sz="1800">
                <a:solidFill>
                  <a:schemeClr val="lt1"/>
                </a:solidFill>
              </a:rPr>
              <a:t>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campo_1 </a:t>
            </a:r>
            <a:r>
              <a:rPr lang="es" sz="1800">
                <a:solidFill>
                  <a:srgbClr val="8E7CC3"/>
                </a:solidFill>
              </a:rPr>
              <a:t>VARCHAR</a:t>
            </a:r>
            <a:r>
              <a:rPr lang="es" sz="1800">
                <a:solidFill>
                  <a:schemeClr val="lt1"/>
                </a:solidFill>
              </a:rPr>
              <a:t>(20),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estado</a:t>
            </a:r>
            <a:r>
              <a:rPr lang="es" sz="1800">
                <a:solidFill>
                  <a:srgbClr val="8E7CC3"/>
                </a:solidFill>
              </a:rPr>
              <a:t> BOOLEAN NOT NULL DEFAULT TRUE</a:t>
            </a:r>
            <a:r>
              <a:rPr lang="es" sz="1800">
                <a:solidFill>
                  <a:schemeClr val="lt1"/>
                </a:solidFill>
              </a:rPr>
              <a:t>,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fecha_de_alta </a:t>
            </a:r>
            <a:r>
              <a:rPr lang="es" sz="1800">
                <a:solidFill>
                  <a:srgbClr val="8E7CC3"/>
                </a:solidFill>
              </a:rPr>
              <a:t>TIMESTAMP NOT NULL DEFAULT CURRENT_TIMESTAMP</a:t>
            </a:r>
            <a:endParaRPr sz="18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);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A7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191100" y="236700"/>
            <a:ext cx="8761800" cy="4670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057500" y="1794450"/>
            <a:ext cx="7029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Aplicando las </a:t>
            </a:r>
            <a:r>
              <a:rPr lang="es" sz="2000">
                <a:solidFill>
                  <a:schemeClr val="dk1"/>
                </a:solidFill>
              </a:rPr>
              <a:t>buenas prácticas siempre vamos a tener una base de datos entendible, mantenible y escalable en el tiempo, pero sobre todo va a hacer nuestro trabajo mucho más prolijo y fácil.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