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f80bb642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f80bb642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f80bb642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f80bb642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f80bb642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f80bb642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f80bb642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f80bb642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f80bb642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f80bb642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f80bb642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f80bb642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f80bb642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f80bb642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f80bb642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f80bb642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f80bb64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f80bb64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f80bb642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f80bb642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1004838" y="730000"/>
            <a:ext cx="7134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400">
                <a:solidFill>
                  <a:srgbClr val="595959"/>
                </a:solidFill>
                <a:latin typeface="Montserrat"/>
                <a:ea typeface="Montserrat"/>
                <a:cs typeface="Montserrat"/>
                <a:sym typeface="Montserrat"/>
              </a:rPr>
              <a:t>B</a:t>
            </a:r>
            <a:r>
              <a:rPr lang="es" sz="2400">
                <a:solidFill>
                  <a:srgbClr val="595959"/>
                </a:solidFill>
                <a:latin typeface="Montserrat"/>
                <a:ea typeface="Montserrat"/>
                <a:cs typeface="Montserrat"/>
                <a:sym typeface="Montserrat"/>
              </a:rPr>
              <a:t>ase de datos relacional: Tipos de relaciones</a:t>
            </a:r>
            <a:endParaRPr sz="2400">
              <a:solidFill>
                <a:srgbClr val="595959"/>
              </a:solidFill>
              <a:latin typeface="Montserrat"/>
              <a:ea typeface="Montserrat"/>
              <a:cs typeface="Montserrat"/>
              <a:sym typeface="Montserrat"/>
            </a:endParaRPr>
          </a:p>
        </p:txBody>
      </p:sp>
      <p:pic>
        <p:nvPicPr>
          <p:cNvPr id="56" name="Google Shape;56;p13"/>
          <p:cNvPicPr preferRelativeResize="0"/>
          <p:nvPr/>
        </p:nvPicPr>
        <p:blipFill>
          <a:blip r:embed="rId3">
            <a:alphaModFix/>
          </a:blip>
          <a:stretch>
            <a:fillRect/>
          </a:stretch>
        </p:blipFill>
        <p:spPr>
          <a:xfrm>
            <a:off x="3500425" y="1500188"/>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22"/>
          <p:cNvSpPr txBox="1"/>
          <p:nvPr/>
        </p:nvSpPr>
        <p:spPr>
          <a:xfrm>
            <a:off x="978900" y="632250"/>
            <a:ext cx="7186200" cy="38790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rgbClr val="FF00FF"/>
                </a:solidFill>
                <a:latin typeface="Courier New"/>
                <a:ea typeface="Courier New"/>
                <a:cs typeface="Courier New"/>
                <a:sym typeface="Courier New"/>
              </a:rPr>
              <a:t>CREATE TABLE</a:t>
            </a:r>
            <a:r>
              <a:rPr lang="es" sz="1200">
                <a:solidFill>
                  <a:schemeClr val="lt1"/>
                </a:solidFill>
                <a:latin typeface="Courier New"/>
                <a:ea typeface="Courier New"/>
                <a:cs typeface="Courier New"/>
                <a:sym typeface="Courier New"/>
              </a:rPr>
              <a:t> estudiantes ( </a:t>
            </a:r>
            <a:endParaRPr sz="1200">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sz="1200">
                <a:solidFill>
                  <a:schemeClr val="lt1"/>
                </a:solidFill>
                <a:latin typeface="Courier New"/>
                <a:ea typeface="Courier New"/>
                <a:cs typeface="Courier New"/>
                <a:sym typeface="Courier New"/>
              </a:rPr>
              <a:t>id </a:t>
            </a:r>
            <a:r>
              <a:rPr lang="es" sz="1200">
                <a:solidFill>
                  <a:srgbClr val="00FF00"/>
                </a:solidFill>
                <a:latin typeface="Courier New"/>
                <a:ea typeface="Courier New"/>
                <a:cs typeface="Courier New"/>
                <a:sym typeface="Courier New"/>
              </a:rPr>
              <a:t>INT</a:t>
            </a:r>
            <a:r>
              <a:rPr lang="es" sz="1200">
                <a:solidFill>
                  <a:schemeClr val="lt1"/>
                </a:solidFill>
                <a:latin typeface="Courier New"/>
                <a:ea typeface="Courier New"/>
                <a:cs typeface="Courier New"/>
                <a:sym typeface="Courier New"/>
              </a:rPr>
              <a:t>, </a:t>
            </a:r>
            <a:endParaRPr sz="1200">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sz="1200">
                <a:solidFill>
                  <a:schemeClr val="lt1"/>
                </a:solidFill>
                <a:latin typeface="Courier New"/>
                <a:ea typeface="Courier New"/>
                <a:cs typeface="Courier New"/>
                <a:sym typeface="Courier New"/>
              </a:rPr>
              <a:t>nombre </a:t>
            </a:r>
            <a:r>
              <a:rPr lang="es" sz="1200">
                <a:solidFill>
                  <a:srgbClr val="00FF00"/>
                </a:solidFill>
                <a:latin typeface="Courier New"/>
                <a:ea typeface="Courier New"/>
                <a:cs typeface="Courier New"/>
                <a:sym typeface="Courier New"/>
              </a:rPr>
              <a:t>VARCHAR</a:t>
            </a:r>
            <a:r>
              <a:rPr lang="es" sz="1200">
                <a:solidFill>
                  <a:schemeClr val="lt1"/>
                </a:solidFill>
                <a:latin typeface="Courier New"/>
                <a:ea typeface="Courier New"/>
                <a:cs typeface="Courier New"/>
                <a:sym typeface="Courier New"/>
              </a:rPr>
              <a:t>(100), </a:t>
            </a:r>
            <a:endParaRPr sz="1200">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sz="1200">
                <a:solidFill>
                  <a:schemeClr val="lt1"/>
                </a:solidFill>
                <a:latin typeface="Courier New"/>
                <a:ea typeface="Courier New"/>
                <a:cs typeface="Courier New"/>
                <a:sym typeface="Courier New"/>
              </a:rPr>
              <a:t>apellido </a:t>
            </a:r>
            <a:r>
              <a:rPr lang="es" sz="1200">
                <a:solidFill>
                  <a:srgbClr val="00FF00"/>
                </a:solidFill>
                <a:latin typeface="Courier New"/>
                <a:ea typeface="Courier New"/>
                <a:cs typeface="Courier New"/>
                <a:sym typeface="Courier New"/>
              </a:rPr>
              <a:t>VARCHAR</a:t>
            </a:r>
            <a:r>
              <a:rPr lang="es" sz="1200">
                <a:solidFill>
                  <a:schemeClr val="lt1"/>
                </a:solidFill>
                <a:latin typeface="Courier New"/>
                <a:ea typeface="Courier New"/>
                <a:cs typeface="Courier New"/>
                <a:sym typeface="Courier New"/>
              </a:rPr>
              <a:t>(100),</a:t>
            </a:r>
            <a:endParaRPr sz="1200">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sz="1200">
                <a:solidFill>
                  <a:srgbClr val="FF00FF"/>
                </a:solidFill>
                <a:latin typeface="Courier New"/>
                <a:ea typeface="Courier New"/>
                <a:cs typeface="Courier New"/>
                <a:sym typeface="Courier New"/>
              </a:rPr>
              <a:t>PRIMARY KEY</a:t>
            </a:r>
            <a:r>
              <a:rPr lang="es" sz="1200">
                <a:solidFill>
                  <a:schemeClr val="lt1"/>
                </a:solidFill>
                <a:latin typeface="Courier New"/>
                <a:ea typeface="Courier New"/>
                <a:cs typeface="Courier New"/>
                <a:sym typeface="Courier New"/>
              </a:rPr>
              <a:t> (id)</a:t>
            </a:r>
            <a:endParaRPr sz="12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sz="1200">
                <a:solidFill>
                  <a:schemeClr val="lt1"/>
                </a:solidFill>
                <a:latin typeface="Courier New"/>
                <a:ea typeface="Courier New"/>
                <a:cs typeface="Courier New"/>
                <a:sym typeface="Courier New"/>
              </a:rPr>
              <a:t>); </a:t>
            </a:r>
            <a:endParaRPr sz="12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FF00FF"/>
                </a:solidFill>
                <a:latin typeface="Courier New"/>
                <a:ea typeface="Courier New"/>
                <a:cs typeface="Courier New"/>
                <a:sym typeface="Courier New"/>
              </a:rPr>
              <a:t>CREATE TABLE</a:t>
            </a:r>
            <a:r>
              <a:rPr lang="es" sz="1200">
                <a:solidFill>
                  <a:schemeClr val="lt1"/>
                </a:solidFill>
                <a:latin typeface="Courier New"/>
                <a:ea typeface="Courier New"/>
                <a:cs typeface="Courier New"/>
                <a:sym typeface="Courier New"/>
              </a:rPr>
              <a:t> cursos ( </a:t>
            </a:r>
            <a:endParaRPr sz="1200">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sz="1200">
                <a:solidFill>
                  <a:schemeClr val="lt1"/>
                </a:solidFill>
                <a:latin typeface="Courier New"/>
                <a:ea typeface="Courier New"/>
                <a:cs typeface="Courier New"/>
                <a:sym typeface="Courier New"/>
              </a:rPr>
              <a:t>id </a:t>
            </a:r>
            <a:r>
              <a:rPr lang="es" sz="1200">
                <a:solidFill>
                  <a:srgbClr val="00FF00"/>
                </a:solidFill>
                <a:latin typeface="Courier New"/>
                <a:ea typeface="Courier New"/>
                <a:cs typeface="Courier New"/>
                <a:sym typeface="Courier New"/>
              </a:rPr>
              <a:t>INT</a:t>
            </a:r>
            <a:r>
              <a:rPr lang="es" sz="1200">
                <a:solidFill>
                  <a:schemeClr val="lt1"/>
                </a:solidFill>
                <a:latin typeface="Courier New"/>
                <a:ea typeface="Courier New"/>
                <a:cs typeface="Courier New"/>
                <a:sym typeface="Courier New"/>
              </a:rPr>
              <a:t>, </a:t>
            </a:r>
            <a:endParaRPr sz="1200">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sz="1200">
                <a:solidFill>
                  <a:schemeClr val="lt1"/>
                </a:solidFill>
                <a:latin typeface="Courier New"/>
                <a:ea typeface="Courier New"/>
                <a:cs typeface="Courier New"/>
                <a:sym typeface="Courier New"/>
              </a:rPr>
              <a:t>nombre_curso </a:t>
            </a:r>
            <a:r>
              <a:rPr lang="es" sz="1200">
                <a:solidFill>
                  <a:srgbClr val="00FF00"/>
                </a:solidFill>
                <a:latin typeface="Courier New"/>
                <a:ea typeface="Courier New"/>
                <a:cs typeface="Courier New"/>
                <a:sym typeface="Courier New"/>
              </a:rPr>
              <a:t>VARCHAR</a:t>
            </a:r>
            <a:r>
              <a:rPr lang="es" sz="1200">
                <a:solidFill>
                  <a:schemeClr val="lt1"/>
                </a:solidFill>
                <a:latin typeface="Courier New"/>
                <a:ea typeface="Courier New"/>
                <a:cs typeface="Courier New"/>
                <a:sym typeface="Courier New"/>
              </a:rPr>
              <a:t>(100),</a:t>
            </a:r>
            <a:endParaRPr sz="1200">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sz="1200">
                <a:solidFill>
                  <a:srgbClr val="FF00FF"/>
                </a:solidFill>
                <a:latin typeface="Courier New"/>
                <a:ea typeface="Courier New"/>
                <a:cs typeface="Courier New"/>
                <a:sym typeface="Courier New"/>
              </a:rPr>
              <a:t>PRIMARY KEY</a:t>
            </a:r>
            <a:r>
              <a:rPr lang="es" sz="1200">
                <a:solidFill>
                  <a:schemeClr val="lt1"/>
                </a:solidFill>
                <a:latin typeface="Courier New"/>
                <a:ea typeface="Courier New"/>
                <a:cs typeface="Courier New"/>
                <a:sym typeface="Courier New"/>
              </a:rPr>
              <a:t> (id)</a:t>
            </a:r>
            <a:endParaRPr sz="12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sz="1200">
                <a:solidFill>
                  <a:schemeClr val="lt1"/>
                </a:solidFill>
                <a:latin typeface="Courier New"/>
                <a:ea typeface="Courier New"/>
                <a:cs typeface="Courier New"/>
                <a:sym typeface="Courier New"/>
              </a:rPr>
              <a:t>); </a:t>
            </a:r>
            <a:endParaRPr sz="12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FF00FF"/>
                </a:solidFill>
                <a:latin typeface="Courier New"/>
                <a:ea typeface="Courier New"/>
                <a:cs typeface="Courier New"/>
                <a:sym typeface="Courier New"/>
              </a:rPr>
              <a:t>CREATE TABLE</a:t>
            </a:r>
            <a:r>
              <a:rPr lang="es" sz="1200">
                <a:solidFill>
                  <a:schemeClr val="lt1"/>
                </a:solidFill>
                <a:latin typeface="Courier New"/>
                <a:ea typeface="Courier New"/>
                <a:cs typeface="Courier New"/>
                <a:sym typeface="Courier New"/>
              </a:rPr>
              <a:t> inscripciones ( </a:t>
            </a:r>
            <a:endParaRPr sz="1200">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sz="1200">
                <a:solidFill>
                  <a:schemeClr val="lt1"/>
                </a:solidFill>
                <a:latin typeface="Courier New"/>
                <a:ea typeface="Courier New"/>
                <a:cs typeface="Courier New"/>
                <a:sym typeface="Courier New"/>
              </a:rPr>
              <a:t>e</a:t>
            </a:r>
            <a:r>
              <a:rPr lang="es" sz="1200">
                <a:solidFill>
                  <a:schemeClr val="lt1"/>
                </a:solidFill>
                <a:latin typeface="Courier New"/>
                <a:ea typeface="Courier New"/>
                <a:cs typeface="Courier New"/>
                <a:sym typeface="Courier New"/>
              </a:rPr>
              <a:t>studiante_id</a:t>
            </a:r>
            <a:r>
              <a:rPr lang="es" sz="1200">
                <a:solidFill>
                  <a:schemeClr val="lt1"/>
                </a:solidFill>
                <a:latin typeface="Courier New"/>
                <a:ea typeface="Courier New"/>
                <a:cs typeface="Courier New"/>
                <a:sym typeface="Courier New"/>
              </a:rPr>
              <a:t> </a:t>
            </a:r>
            <a:r>
              <a:rPr lang="es" sz="1200">
                <a:solidFill>
                  <a:srgbClr val="00FF00"/>
                </a:solidFill>
                <a:latin typeface="Courier New"/>
                <a:ea typeface="Courier New"/>
                <a:cs typeface="Courier New"/>
                <a:sym typeface="Courier New"/>
              </a:rPr>
              <a:t>INT</a:t>
            </a:r>
            <a:r>
              <a:rPr lang="es" sz="1200">
                <a:solidFill>
                  <a:schemeClr val="lt1"/>
                </a:solidFill>
                <a:latin typeface="Courier New"/>
                <a:ea typeface="Courier New"/>
                <a:cs typeface="Courier New"/>
                <a:sym typeface="Courier New"/>
              </a:rPr>
              <a:t>, </a:t>
            </a:r>
            <a:endParaRPr sz="1200">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sz="1200">
                <a:solidFill>
                  <a:schemeClr val="lt1"/>
                </a:solidFill>
                <a:latin typeface="Courier New"/>
                <a:ea typeface="Courier New"/>
                <a:cs typeface="Courier New"/>
                <a:sym typeface="Courier New"/>
              </a:rPr>
              <a:t>curso_id </a:t>
            </a:r>
            <a:r>
              <a:rPr lang="es" sz="1200">
                <a:solidFill>
                  <a:srgbClr val="00FF00"/>
                </a:solidFill>
                <a:latin typeface="Courier New"/>
                <a:ea typeface="Courier New"/>
                <a:cs typeface="Courier New"/>
                <a:sym typeface="Courier New"/>
              </a:rPr>
              <a:t>INT</a:t>
            </a:r>
            <a:r>
              <a:rPr lang="es" sz="1200">
                <a:solidFill>
                  <a:schemeClr val="lt1"/>
                </a:solidFill>
                <a:latin typeface="Courier New"/>
                <a:ea typeface="Courier New"/>
                <a:cs typeface="Courier New"/>
                <a:sym typeface="Courier New"/>
              </a:rPr>
              <a:t>, </a:t>
            </a:r>
            <a:endParaRPr sz="1200">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sz="1200">
                <a:solidFill>
                  <a:schemeClr val="lt1"/>
                </a:solidFill>
                <a:latin typeface="Courier New"/>
                <a:ea typeface="Courier New"/>
                <a:cs typeface="Courier New"/>
                <a:sym typeface="Courier New"/>
              </a:rPr>
              <a:t>fecha_inscripcion </a:t>
            </a:r>
            <a:r>
              <a:rPr lang="es" sz="1200">
                <a:solidFill>
                  <a:srgbClr val="00FF00"/>
                </a:solidFill>
                <a:latin typeface="Courier New"/>
                <a:ea typeface="Courier New"/>
                <a:cs typeface="Courier New"/>
                <a:sym typeface="Courier New"/>
              </a:rPr>
              <a:t>DATE</a:t>
            </a:r>
            <a:r>
              <a:rPr lang="es" sz="1200">
                <a:solidFill>
                  <a:schemeClr val="lt1"/>
                </a:solidFill>
                <a:latin typeface="Courier New"/>
                <a:ea typeface="Courier New"/>
                <a:cs typeface="Courier New"/>
                <a:sym typeface="Courier New"/>
              </a:rPr>
              <a:t>,</a:t>
            </a:r>
            <a:endParaRPr sz="1200">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sz="1200">
                <a:solidFill>
                  <a:srgbClr val="FF00FF"/>
                </a:solidFill>
                <a:latin typeface="Courier New"/>
                <a:ea typeface="Courier New"/>
                <a:cs typeface="Courier New"/>
                <a:sym typeface="Courier New"/>
              </a:rPr>
              <a:t>FOREIGN KEY</a:t>
            </a:r>
            <a:r>
              <a:rPr lang="es" sz="1200">
                <a:solidFill>
                  <a:schemeClr val="lt1"/>
                </a:solidFill>
                <a:latin typeface="Courier New"/>
                <a:ea typeface="Courier New"/>
                <a:cs typeface="Courier New"/>
                <a:sym typeface="Courier New"/>
              </a:rPr>
              <a:t> (</a:t>
            </a:r>
            <a:r>
              <a:rPr lang="es" sz="1200">
                <a:solidFill>
                  <a:schemeClr val="lt1"/>
                </a:solidFill>
                <a:latin typeface="Courier New"/>
                <a:ea typeface="Courier New"/>
                <a:cs typeface="Courier New"/>
                <a:sym typeface="Courier New"/>
              </a:rPr>
              <a:t>estudiante_id</a:t>
            </a:r>
            <a:r>
              <a:rPr lang="es" sz="1200">
                <a:solidFill>
                  <a:schemeClr val="lt1"/>
                </a:solidFill>
                <a:latin typeface="Courier New"/>
                <a:ea typeface="Courier New"/>
                <a:cs typeface="Courier New"/>
                <a:sym typeface="Courier New"/>
              </a:rPr>
              <a:t>) </a:t>
            </a:r>
            <a:r>
              <a:rPr lang="es" sz="1200">
                <a:solidFill>
                  <a:srgbClr val="FF00FF"/>
                </a:solidFill>
                <a:latin typeface="Courier New"/>
                <a:ea typeface="Courier New"/>
                <a:cs typeface="Courier New"/>
                <a:sym typeface="Courier New"/>
              </a:rPr>
              <a:t>REFERENCES</a:t>
            </a:r>
            <a:r>
              <a:rPr lang="es" sz="1200">
                <a:solidFill>
                  <a:schemeClr val="lt1"/>
                </a:solidFill>
                <a:latin typeface="Courier New"/>
                <a:ea typeface="Courier New"/>
                <a:cs typeface="Courier New"/>
                <a:sym typeface="Courier New"/>
              </a:rPr>
              <a:t> estudiantes(id),</a:t>
            </a:r>
            <a:endParaRPr sz="1200">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sz="1200">
                <a:solidFill>
                  <a:srgbClr val="FF00FF"/>
                </a:solidFill>
                <a:latin typeface="Courier New"/>
                <a:ea typeface="Courier New"/>
                <a:cs typeface="Courier New"/>
                <a:sym typeface="Courier New"/>
              </a:rPr>
              <a:t>FOREIGN KEY</a:t>
            </a:r>
            <a:r>
              <a:rPr lang="es" sz="1200">
                <a:solidFill>
                  <a:schemeClr val="lt1"/>
                </a:solidFill>
                <a:latin typeface="Courier New"/>
                <a:ea typeface="Courier New"/>
                <a:cs typeface="Courier New"/>
                <a:sym typeface="Courier New"/>
              </a:rPr>
              <a:t> (</a:t>
            </a:r>
            <a:r>
              <a:rPr lang="es" sz="1200">
                <a:solidFill>
                  <a:schemeClr val="lt1"/>
                </a:solidFill>
                <a:latin typeface="Courier New"/>
                <a:ea typeface="Courier New"/>
                <a:cs typeface="Courier New"/>
                <a:sym typeface="Courier New"/>
              </a:rPr>
              <a:t>curso_id</a:t>
            </a:r>
            <a:r>
              <a:rPr lang="es" sz="1200">
                <a:solidFill>
                  <a:schemeClr val="lt1"/>
                </a:solidFill>
                <a:latin typeface="Courier New"/>
                <a:ea typeface="Courier New"/>
                <a:cs typeface="Courier New"/>
                <a:sym typeface="Courier New"/>
              </a:rPr>
              <a:t>) </a:t>
            </a:r>
            <a:r>
              <a:rPr lang="es" sz="1200">
                <a:solidFill>
                  <a:srgbClr val="FF00FF"/>
                </a:solidFill>
                <a:latin typeface="Courier New"/>
                <a:ea typeface="Courier New"/>
                <a:cs typeface="Courier New"/>
                <a:sym typeface="Courier New"/>
              </a:rPr>
              <a:t>REFERENCES</a:t>
            </a:r>
            <a:r>
              <a:rPr lang="es" sz="1200">
                <a:solidFill>
                  <a:schemeClr val="lt1"/>
                </a:solidFill>
                <a:latin typeface="Courier New"/>
                <a:ea typeface="Courier New"/>
                <a:cs typeface="Courier New"/>
                <a:sym typeface="Courier New"/>
              </a:rPr>
              <a:t> cursos(id) </a:t>
            </a:r>
            <a:endParaRPr sz="12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sz="1200">
                <a:solidFill>
                  <a:schemeClr val="lt1"/>
                </a:solidFill>
                <a:latin typeface="Courier New"/>
                <a:ea typeface="Courier New"/>
                <a:cs typeface="Courier New"/>
                <a:sym typeface="Courier New"/>
              </a:rPr>
              <a:t>);</a:t>
            </a:r>
            <a:endParaRPr sz="1200">
              <a:solidFill>
                <a:schemeClr val="lt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23"/>
          <p:cNvSpPr txBox="1"/>
          <p:nvPr/>
        </p:nvSpPr>
        <p:spPr>
          <a:xfrm>
            <a:off x="1399650" y="1875300"/>
            <a:ext cx="6344700" cy="1392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800"/>
              </a:spcBef>
              <a:spcAft>
                <a:spcPts val="0"/>
              </a:spcAft>
              <a:buNone/>
            </a:pPr>
            <a:r>
              <a:rPr b="1" lang="es" sz="1700">
                <a:solidFill>
                  <a:schemeClr val="dk1"/>
                </a:solidFill>
                <a:latin typeface="Montserrat"/>
                <a:ea typeface="Montserrat"/>
                <a:cs typeface="Montserrat"/>
                <a:sym typeface="Montserrat"/>
              </a:rPr>
              <a:t>Conclusión</a:t>
            </a:r>
            <a:endParaRPr b="1" sz="1700">
              <a:solidFill>
                <a:schemeClr val="dk1"/>
              </a:solidFill>
              <a:latin typeface="Montserrat"/>
              <a:ea typeface="Montserrat"/>
              <a:cs typeface="Montserrat"/>
              <a:sym typeface="Montserrat"/>
            </a:endParaRPr>
          </a:p>
          <a:p>
            <a:pPr indent="0" lvl="0" marL="0" rtl="0" algn="just">
              <a:lnSpc>
                <a:spcPct val="115000"/>
              </a:lnSpc>
              <a:spcBef>
                <a:spcPts val="1200"/>
              </a:spcBef>
              <a:spcAft>
                <a:spcPts val="1200"/>
              </a:spcAft>
              <a:buNone/>
            </a:pPr>
            <a:r>
              <a:rPr lang="es" sz="1100">
                <a:solidFill>
                  <a:schemeClr val="dk1"/>
                </a:solidFill>
                <a:latin typeface="Montserrat"/>
                <a:ea typeface="Montserrat"/>
                <a:cs typeface="Montserrat"/>
                <a:sym typeface="Montserrat"/>
              </a:rPr>
              <a:t>Las relaciones en bases de datos relacionales permiten organizar y conectar datos de manera eficiente, asegurando integridad y consistencia. Comprender cómo funcionan estas relaciones y cómo implementarlas correctamente es esencial para diseñar bases de datos robustas y funcionales.</a:t>
            </a:r>
            <a:endParaRPr sz="11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txBox="1"/>
          <p:nvPr/>
        </p:nvSpPr>
        <p:spPr>
          <a:xfrm>
            <a:off x="1015650" y="2048400"/>
            <a:ext cx="71127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latin typeface="Montserrat"/>
                <a:ea typeface="Montserrat"/>
                <a:cs typeface="Montserrat"/>
                <a:sym typeface="Montserrat"/>
              </a:rPr>
              <a:t>Las bases de datos relacionales son un tipo de sistema de gestión de bases de datos (SGBD) que utilizan un modelo basado en relaciones. En este modelo, los datos se organizan en tablas, y las relaciones entre estas tablas se establecen mediante claves.</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5"/>
          <p:cNvSpPr txBox="1"/>
          <p:nvPr/>
        </p:nvSpPr>
        <p:spPr>
          <a:xfrm>
            <a:off x="1294500" y="814650"/>
            <a:ext cx="6555000" cy="351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s" sz="1700">
                <a:solidFill>
                  <a:schemeClr val="dk1"/>
                </a:solidFill>
                <a:latin typeface="Montserrat"/>
                <a:ea typeface="Montserrat"/>
                <a:cs typeface="Montserrat"/>
                <a:sym typeface="Montserrat"/>
              </a:rPr>
              <a:t>Conceptos Básicos</a:t>
            </a:r>
            <a:endParaRPr b="1" sz="1700">
              <a:solidFill>
                <a:schemeClr val="dk1"/>
              </a:solidFill>
              <a:latin typeface="Montserrat"/>
              <a:ea typeface="Montserrat"/>
              <a:cs typeface="Montserrat"/>
              <a:sym typeface="Montserrat"/>
            </a:endParaRPr>
          </a:p>
          <a:p>
            <a:pPr indent="0" lvl="0" marL="0" rtl="0" algn="l">
              <a:lnSpc>
                <a:spcPct val="115000"/>
              </a:lnSpc>
              <a:spcBef>
                <a:spcPts val="1400"/>
              </a:spcBef>
              <a:spcAft>
                <a:spcPts val="0"/>
              </a:spcAft>
              <a:buNone/>
            </a:pPr>
            <a:r>
              <a:rPr b="1" lang="es" sz="1300">
                <a:solidFill>
                  <a:schemeClr val="dk1"/>
                </a:solidFill>
                <a:latin typeface="Montserrat"/>
                <a:ea typeface="Montserrat"/>
                <a:cs typeface="Montserrat"/>
                <a:sym typeface="Montserrat"/>
              </a:rPr>
              <a:t>Tablas</a:t>
            </a:r>
            <a:endParaRPr b="1" sz="13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s" sz="1100">
                <a:solidFill>
                  <a:schemeClr val="dk1"/>
                </a:solidFill>
                <a:latin typeface="Montserrat"/>
                <a:ea typeface="Montserrat"/>
                <a:cs typeface="Montserrat"/>
                <a:sym typeface="Montserrat"/>
              </a:rPr>
              <a:t>Una tabla es una colección de datos organizados en filas y columnas. Cada fila representa un registro único, y cada columna representa un campo dentro del registro.</a:t>
            </a:r>
            <a:endParaRPr sz="1100">
              <a:solidFill>
                <a:schemeClr val="dk1"/>
              </a:solidFill>
              <a:latin typeface="Montserrat"/>
              <a:ea typeface="Montserrat"/>
              <a:cs typeface="Montserrat"/>
              <a:sym typeface="Montserrat"/>
            </a:endParaRPr>
          </a:p>
          <a:p>
            <a:pPr indent="0" lvl="0" marL="0" rtl="0" algn="l">
              <a:lnSpc>
                <a:spcPct val="115000"/>
              </a:lnSpc>
              <a:spcBef>
                <a:spcPts val="1400"/>
              </a:spcBef>
              <a:spcAft>
                <a:spcPts val="0"/>
              </a:spcAft>
              <a:buNone/>
            </a:pPr>
            <a:r>
              <a:rPr b="1" lang="es" sz="1300">
                <a:solidFill>
                  <a:schemeClr val="dk1"/>
                </a:solidFill>
                <a:latin typeface="Montserrat"/>
                <a:ea typeface="Montserrat"/>
                <a:cs typeface="Montserrat"/>
                <a:sym typeface="Montserrat"/>
              </a:rPr>
              <a:t>Claves Primarias (Primary Keys)</a:t>
            </a:r>
            <a:endParaRPr b="1" sz="13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s" sz="1100">
                <a:solidFill>
                  <a:schemeClr val="dk1"/>
                </a:solidFill>
                <a:latin typeface="Montserrat"/>
                <a:ea typeface="Montserrat"/>
                <a:cs typeface="Montserrat"/>
                <a:sym typeface="Montserrat"/>
              </a:rPr>
              <a:t>Una clave primaria es un campo (o una combinación de campos) que identifica de manera única cada fila en una tabla. No puede contener valores nulos y debe ser única.</a:t>
            </a:r>
            <a:endParaRPr sz="1100">
              <a:solidFill>
                <a:schemeClr val="dk1"/>
              </a:solidFill>
              <a:latin typeface="Montserrat"/>
              <a:ea typeface="Montserrat"/>
              <a:cs typeface="Montserrat"/>
              <a:sym typeface="Montserrat"/>
            </a:endParaRPr>
          </a:p>
          <a:p>
            <a:pPr indent="0" lvl="0" marL="0" rtl="0" algn="l">
              <a:lnSpc>
                <a:spcPct val="115000"/>
              </a:lnSpc>
              <a:spcBef>
                <a:spcPts val="1400"/>
              </a:spcBef>
              <a:spcAft>
                <a:spcPts val="0"/>
              </a:spcAft>
              <a:buNone/>
            </a:pPr>
            <a:r>
              <a:rPr b="1" lang="es" sz="1300">
                <a:solidFill>
                  <a:schemeClr val="dk1"/>
                </a:solidFill>
                <a:latin typeface="Montserrat"/>
                <a:ea typeface="Montserrat"/>
                <a:cs typeface="Montserrat"/>
                <a:sym typeface="Montserrat"/>
              </a:rPr>
              <a:t>Claves Foráneas (Foreign Keys)</a:t>
            </a:r>
            <a:endParaRPr b="1" sz="13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None/>
            </a:pPr>
            <a:r>
              <a:rPr lang="es" sz="1100">
                <a:solidFill>
                  <a:schemeClr val="dk1"/>
                </a:solidFill>
                <a:latin typeface="Montserrat"/>
                <a:ea typeface="Montserrat"/>
                <a:cs typeface="Montserrat"/>
                <a:sym typeface="Montserrat"/>
              </a:rPr>
              <a:t>Una clave foránea es un campo (o una combinación de campos) en una tabla que crea un vínculo con la clave primaria de otra tabla. Esta relación permite que las tablas se vinculen entre sí.</a:t>
            </a:r>
            <a:endParaRPr sz="11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6"/>
          <p:cNvSpPr txBox="1"/>
          <p:nvPr/>
        </p:nvSpPr>
        <p:spPr>
          <a:xfrm>
            <a:off x="2640750" y="2294700"/>
            <a:ext cx="3862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800"/>
              </a:spcBef>
              <a:spcAft>
                <a:spcPts val="400"/>
              </a:spcAft>
              <a:buNone/>
            </a:pPr>
            <a:r>
              <a:rPr lang="es" sz="2400">
                <a:solidFill>
                  <a:schemeClr val="dk1"/>
                </a:solidFill>
                <a:latin typeface="Montserrat"/>
                <a:ea typeface="Montserrat"/>
                <a:cs typeface="Montserrat"/>
                <a:sym typeface="Montserrat"/>
              </a:rPr>
              <a:t>Tipos de Relaciones</a:t>
            </a:r>
            <a:endParaRPr sz="24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7"/>
          <p:cNvSpPr txBox="1"/>
          <p:nvPr/>
        </p:nvSpPr>
        <p:spPr>
          <a:xfrm>
            <a:off x="1178700" y="1736400"/>
            <a:ext cx="6786600" cy="1670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s" sz="1300">
                <a:solidFill>
                  <a:schemeClr val="dk1"/>
                </a:solidFill>
                <a:latin typeface="Montserrat"/>
                <a:ea typeface="Montserrat"/>
                <a:cs typeface="Montserrat"/>
                <a:sym typeface="Montserrat"/>
              </a:rPr>
              <a:t>1. Relación Uno a Uno (1:1)</a:t>
            </a:r>
            <a:endParaRPr b="1" sz="1300">
              <a:solidFill>
                <a:schemeClr val="dk1"/>
              </a:solidFill>
              <a:latin typeface="Montserrat"/>
              <a:ea typeface="Montserrat"/>
              <a:cs typeface="Montserrat"/>
              <a:sym typeface="Montserrat"/>
            </a:endParaRPr>
          </a:p>
          <a:p>
            <a:pPr indent="0" lvl="0" marL="0" rtl="0" algn="just">
              <a:lnSpc>
                <a:spcPct val="115000"/>
              </a:lnSpc>
              <a:spcBef>
                <a:spcPts val="1200"/>
              </a:spcBef>
              <a:spcAft>
                <a:spcPts val="0"/>
              </a:spcAft>
              <a:buNone/>
            </a:pPr>
            <a:r>
              <a:rPr lang="es" sz="1100">
                <a:solidFill>
                  <a:schemeClr val="dk1"/>
                </a:solidFill>
                <a:latin typeface="Montserrat"/>
                <a:ea typeface="Montserrat"/>
                <a:cs typeface="Montserrat"/>
                <a:sym typeface="Montserrat"/>
              </a:rPr>
              <a:t>En una relación uno a uno, un registro en una tabla está asociado con un único registro en otra tabla, y viceversa. Esto puede utilizarse cuando una entidad se divide en dos tablas por razones de diseño.</a:t>
            </a:r>
            <a:endParaRPr sz="1100">
              <a:solidFill>
                <a:schemeClr val="dk1"/>
              </a:solidFill>
              <a:latin typeface="Montserrat"/>
              <a:ea typeface="Montserrat"/>
              <a:cs typeface="Montserrat"/>
              <a:sym typeface="Montserrat"/>
            </a:endParaRPr>
          </a:p>
          <a:p>
            <a:pPr indent="0" lvl="0" marL="0" rtl="0" algn="just">
              <a:lnSpc>
                <a:spcPct val="115000"/>
              </a:lnSpc>
              <a:spcBef>
                <a:spcPts val="1200"/>
              </a:spcBef>
              <a:spcAft>
                <a:spcPts val="1200"/>
              </a:spcAft>
              <a:buNone/>
            </a:pPr>
            <a:r>
              <a:rPr b="1" lang="es" sz="1100">
                <a:solidFill>
                  <a:schemeClr val="dk1"/>
                </a:solidFill>
                <a:latin typeface="Montserrat"/>
                <a:ea typeface="Montserrat"/>
                <a:cs typeface="Montserrat"/>
                <a:sym typeface="Montserrat"/>
              </a:rPr>
              <a:t>Ejemplo</a:t>
            </a:r>
            <a:r>
              <a:rPr lang="es" sz="1100">
                <a:solidFill>
                  <a:schemeClr val="dk1"/>
                </a:solidFill>
                <a:latin typeface="Montserrat"/>
                <a:ea typeface="Montserrat"/>
                <a:cs typeface="Montserrat"/>
                <a:sym typeface="Montserrat"/>
              </a:rPr>
              <a:t>: Supongamos que tenemos una tabla </a:t>
            </a:r>
            <a:r>
              <a:rPr b="1" lang="es" sz="1100">
                <a:solidFill>
                  <a:srgbClr val="188038"/>
                </a:solidFill>
                <a:latin typeface="Montserrat"/>
                <a:ea typeface="Montserrat"/>
                <a:cs typeface="Montserrat"/>
                <a:sym typeface="Montserrat"/>
              </a:rPr>
              <a:t>p</a:t>
            </a:r>
            <a:r>
              <a:rPr b="1" lang="es" sz="1100">
                <a:solidFill>
                  <a:srgbClr val="188038"/>
                </a:solidFill>
                <a:latin typeface="Montserrat"/>
                <a:ea typeface="Montserrat"/>
                <a:cs typeface="Montserrat"/>
                <a:sym typeface="Montserrat"/>
              </a:rPr>
              <a:t>ersonas</a:t>
            </a:r>
            <a:r>
              <a:rPr lang="es" sz="1100">
                <a:solidFill>
                  <a:schemeClr val="dk1"/>
                </a:solidFill>
                <a:latin typeface="Montserrat"/>
                <a:ea typeface="Montserrat"/>
                <a:cs typeface="Montserrat"/>
                <a:sym typeface="Montserrat"/>
              </a:rPr>
              <a:t> y otra tabla </a:t>
            </a:r>
            <a:r>
              <a:rPr b="1" lang="es" sz="1100">
                <a:solidFill>
                  <a:srgbClr val="188038"/>
                </a:solidFill>
                <a:latin typeface="Montserrat"/>
                <a:ea typeface="Montserrat"/>
                <a:cs typeface="Montserrat"/>
                <a:sym typeface="Montserrat"/>
              </a:rPr>
              <a:t>p</a:t>
            </a:r>
            <a:r>
              <a:rPr b="1" lang="es" sz="1100">
                <a:solidFill>
                  <a:srgbClr val="188038"/>
                </a:solidFill>
                <a:latin typeface="Montserrat"/>
                <a:ea typeface="Montserrat"/>
                <a:cs typeface="Montserrat"/>
                <a:sym typeface="Montserrat"/>
              </a:rPr>
              <a:t>asaportes</a:t>
            </a:r>
            <a:r>
              <a:rPr lang="es" sz="1100">
                <a:solidFill>
                  <a:schemeClr val="dk1"/>
                </a:solidFill>
                <a:latin typeface="Montserrat"/>
                <a:ea typeface="Montserrat"/>
                <a:cs typeface="Montserrat"/>
                <a:sym typeface="Montserrat"/>
              </a:rPr>
              <a:t> donde cada persona puede tener un solo pasaporte y cada pasaporte está asociado a una sola persona.</a:t>
            </a:r>
            <a:endParaRPr sz="11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8"/>
          <p:cNvSpPr txBox="1"/>
          <p:nvPr/>
        </p:nvSpPr>
        <p:spPr>
          <a:xfrm>
            <a:off x="1342800" y="970950"/>
            <a:ext cx="6458400" cy="32016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FF00FF"/>
                </a:solidFill>
                <a:latin typeface="Courier New"/>
                <a:ea typeface="Courier New"/>
                <a:cs typeface="Courier New"/>
                <a:sym typeface="Courier New"/>
              </a:rPr>
              <a:t>CREATE TABLE</a:t>
            </a:r>
            <a:r>
              <a:rPr lang="es">
                <a:solidFill>
                  <a:schemeClr val="lt1"/>
                </a:solidFill>
                <a:latin typeface="Courier New"/>
                <a:ea typeface="Courier New"/>
                <a:cs typeface="Courier New"/>
                <a:sym typeface="Courier New"/>
              </a:rPr>
              <a:t> personas ( </a:t>
            </a:r>
            <a:endParaRPr>
              <a:solidFill>
                <a:schemeClr val="lt1"/>
              </a:solidFill>
              <a:latin typeface="Courier New"/>
              <a:ea typeface="Courier New"/>
              <a:cs typeface="Courier New"/>
              <a:sym typeface="Courier New"/>
            </a:endParaRPr>
          </a:p>
          <a:p>
            <a:pPr indent="0" lvl="0" marL="457200" rtl="0" algn="l">
              <a:spcBef>
                <a:spcPts val="0"/>
              </a:spcBef>
              <a:spcAft>
                <a:spcPts val="0"/>
              </a:spcAft>
              <a:buNone/>
            </a:pPr>
            <a:r>
              <a:rPr lang="es">
                <a:solidFill>
                  <a:schemeClr val="lt1"/>
                </a:solidFill>
                <a:latin typeface="Courier New"/>
                <a:ea typeface="Courier New"/>
                <a:cs typeface="Courier New"/>
                <a:sym typeface="Courier New"/>
              </a:rPr>
              <a:t>id </a:t>
            </a:r>
            <a:r>
              <a:rPr lang="es">
                <a:solidFill>
                  <a:srgbClr val="00FF00"/>
                </a:solidFill>
                <a:latin typeface="Courier New"/>
                <a:ea typeface="Courier New"/>
                <a:cs typeface="Courier New"/>
                <a:sym typeface="Courier New"/>
              </a:rPr>
              <a:t>INT</a:t>
            </a:r>
            <a:r>
              <a:rPr lang="es">
                <a:solidFill>
                  <a:schemeClr val="lt1"/>
                </a:solidFill>
                <a:latin typeface="Courier New"/>
                <a:ea typeface="Courier New"/>
                <a:cs typeface="Courier New"/>
                <a:sym typeface="Courier New"/>
              </a:rPr>
              <a:t>, </a:t>
            </a:r>
            <a:endParaRPr>
              <a:solidFill>
                <a:schemeClr val="lt1"/>
              </a:solidFill>
              <a:latin typeface="Courier New"/>
              <a:ea typeface="Courier New"/>
              <a:cs typeface="Courier New"/>
              <a:sym typeface="Courier New"/>
            </a:endParaRPr>
          </a:p>
          <a:p>
            <a:pPr indent="0" lvl="0" marL="457200" rtl="0" algn="l">
              <a:spcBef>
                <a:spcPts val="0"/>
              </a:spcBef>
              <a:spcAft>
                <a:spcPts val="0"/>
              </a:spcAft>
              <a:buNone/>
            </a:pPr>
            <a:r>
              <a:rPr lang="es">
                <a:solidFill>
                  <a:schemeClr val="lt1"/>
                </a:solidFill>
                <a:latin typeface="Courier New"/>
                <a:ea typeface="Courier New"/>
                <a:cs typeface="Courier New"/>
                <a:sym typeface="Courier New"/>
              </a:rPr>
              <a:t>nombre </a:t>
            </a:r>
            <a:r>
              <a:rPr lang="es">
                <a:solidFill>
                  <a:srgbClr val="00FF00"/>
                </a:solidFill>
                <a:latin typeface="Courier New"/>
                <a:ea typeface="Courier New"/>
                <a:cs typeface="Courier New"/>
                <a:sym typeface="Courier New"/>
              </a:rPr>
              <a:t>VARCHAR</a:t>
            </a:r>
            <a:r>
              <a:rPr lang="es">
                <a:solidFill>
                  <a:schemeClr val="lt1"/>
                </a:solidFill>
                <a:latin typeface="Courier New"/>
                <a:ea typeface="Courier New"/>
                <a:cs typeface="Courier New"/>
                <a:sym typeface="Courier New"/>
              </a:rPr>
              <a:t>(100),</a:t>
            </a:r>
            <a:endParaRPr>
              <a:solidFill>
                <a:schemeClr val="lt1"/>
              </a:solidFill>
              <a:latin typeface="Courier New"/>
              <a:ea typeface="Courier New"/>
              <a:cs typeface="Courier New"/>
              <a:sym typeface="Courier New"/>
            </a:endParaRPr>
          </a:p>
          <a:p>
            <a:pPr indent="0" lvl="0" marL="457200" rtl="0" algn="l">
              <a:spcBef>
                <a:spcPts val="0"/>
              </a:spcBef>
              <a:spcAft>
                <a:spcPts val="0"/>
              </a:spcAft>
              <a:buNone/>
            </a:pPr>
            <a:r>
              <a:rPr lang="es">
                <a:solidFill>
                  <a:schemeClr val="lt1"/>
                </a:solidFill>
                <a:latin typeface="Courier New"/>
                <a:ea typeface="Courier New"/>
                <a:cs typeface="Courier New"/>
                <a:sym typeface="Courier New"/>
              </a:rPr>
              <a:t>apellido </a:t>
            </a:r>
            <a:r>
              <a:rPr lang="es">
                <a:solidFill>
                  <a:srgbClr val="00FF00"/>
                </a:solidFill>
                <a:latin typeface="Courier New"/>
                <a:ea typeface="Courier New"/>
                <a:cs typeface="Courier New"/>
                <a:sym typeface="Courier New"/>
              </a:rPr>
              <a:t>VARCHAR</a:t>
            </a:r>
            <a:r>
              <a:rPr lang="es">
                <a:solidFill>
                  <a:schemeClr val="lt1"/>
                </a:solidFill>
                <a:latin typeface="Courier New"/>
                <a:ea typeface="Courier New"/>
                <a:cs typeface="Courier New"/>
                <a:sym typeface="Courier New"/>
              </a:rPr>
              <a:t>(100),</a:t>
            </a:r>
            <a:endParaRPr>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a:solidFill>
                  <a:srgbClr val="FF00FF"/>
                </a:solidFill>
                <a:latin typeface="Courier New"/>
                <a:ea typeface="Courier New"/>
                <a:cs typeface="Courier New"/>
                <a:sym typeface="Courier New"/>
              </a:rPr>
              <a:t>PRIMARY KEY</a:t>
            </a:r>
            <a:r>
              <a:rPr lang="es">
                <a:solidFill>
                  <a:schemeClr val="lt1"/>
                </a:solidFill>
                <a:latin typeface="Courier New"/>
                <a:ea typeface="Courier New"/>
                <a:cs typeface="Courier New"/>
                <a:sym typeface="Courier New"/>
              </a:rPr>
              <a:t> (id)</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 </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rgbClr val="FF00FF"/>
                </a:solidFill>
                <a:latin typeface="Courier New"/>
                <a:ea typeface="Courier New"/>
                <a:cs typeface="Courier New"/>
                <a:sym typeface="Courier New"/>
              </a:rPr>
              <a:t>CREATE TABLE</a:t>
            </a:r>
            <a:r>
              <a:rPr lang="es">
                <a:solidFill>
                  <a:schemeClr val="lt1"/>
                </a:solidFill>
                <a:latin typeface="Courier New"/>
                <a:ea typeface="Courier New"/>
                <a:cs typeface="Courier New"/>
                <a:sym typeface="Courier New"/>
              </a:rPr>
              <a:t> pasaportes ( </a:t>
            </a:r>
            <a:endParaRPr>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a:solidFill>
                  <a:schemeClr val="lt1"/>
                </a:solidFill>
                <a:latin typeface="Courier New"/>
                <a:ea typeface="Courier New"/>
                <a:cs typeface="Courier New"/>
                <a:sym typeface="Courier New"/>
              </a:rPr>
              <a:t>id </a:t>
            </a:r>
            <a:r>
              <a:rPr lang="es">
                <a:solidFill>
                  <a:srgbClr val="00FF00"/>
                </a:solidFill>
                <a:latin typeface="Courier New"/>
                <a:ea typeface="Courier New"/>
                <a:cs typeface="Courier New"/>
                <a:sym typeface="Courier New"/>
              </a:rPr>
              <a:t>INT</a:t>
            </a:r>
            <a:r>
              <a:rPr lang="es">
                <a:solidFill>
                  <a:schemeClr val="lt1"/>
                </a:solidFill>
                <a:latin typeface="Courier New"/>
                <a:ea typeface="Courier New"/>
                <a:cs typeface="Courier New"/>
                <a:sym typeface="Courier New"/>
              </a:rPr>
              <a:t>,</a:t>
            </a:r>
            <a:endParaRPr>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a:solidFill>
                  <a:schemeClr val="lt1"/>
                </a:solidFill>
                <a:latin typeface="Courier New"/>
                <a:ea typeface="Courier New"/>
                <a:cs typeface="Courier New"/>
                <a:sym typeface="Courier New"/>
              </a:rPr>
              <a:t>persona_id </a:t>
            </a:r>
            <a:r>
              <a:rPr lang="es">
                <a:solidFill>
                  <a:srgbClr val="00FF00"/>
                </a:solidFill>
                <a:latin typeface="Courier New"/>
                <a:ea typeface="Courier New"/>
                <a:cs typeface="Courier New"/>
                <a:sym typeface="Courier New"/>
              </a:rPr>
              <a:t>INT</a:t>
            </a:r>
            <a:r>
              <a:rPr lang="es">
                <a:solidFill>
                  <a:schemeClr val="lt1"/>
                </a:solidFill>
                <a:latin typeface="Courier New"/>
                <a:ea typeface="Courier New"/>
                <a:cs typeface="Courier New"/>
                <a:sym typeface="Courier New"/>
              </a:rPr>
              <a:t>,</a:t>
            </a:r>
            <a:endParaRPr>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a:solidFill>
                  <a:schemeClr val="lt1"/>
                </a:solidFill>
                <a:latin typeface="Courier New"/>
                <a:ea typeface="Courier New"/>
                <a:cs typeface="Courier New"/>
                <a:sym typeface="Courier New"/>
              </a:rPr>
              <a:t>numero_pasaporte </a:t>
            </a:r>
            <a:r>
              <a:rPr lang="es">
                <a:solidFill>
                  <a:srgbClr val="00FF00"/>
                </a:solidFill>
                <a:latin typeface="Courier New"/>
                <a:ea typeface="Courier New"/>
                <a:cs typeface="Courier New"/>
                <a:sym typeface="Courier New"/>
              </a:rPr>
              <a:t>VARCHAR</a:t>
            </a:r>
            <a:r>
              <a:rPr lang="es">
                <a:solidFill>
                  <a:schemeClr val="lt1"/>
                </a:solidFill>
                <a:latin typeface="Courier New"/>
                <a:ea typeface="Courier New"/>
                <a:cs typeface="Courier New"/>
                <a:sym typeface="Courier New"/>
              </a:rPr>
              <a:t>(50),</a:t>
            </a:r>
            <a:endParaRPr>
              <a:solidFill>
                <a:schemeClr val="lt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s">
                <a:solidFill>
                  <a:srgbClr val="FF00FF"/>
                </a:solidFill>
                <a:latin typeface="Courier New"/>
                <a:ea typeface="Courier New"/>
                <a:cs typeface="Courier New"/>
                <a:sym typeface="Courier New"/>
              </a:rPr>
              <a:t>PRIMARY KEY</a:t>
            </a:r>
            <a:r>
              <a:rPr lang="es">
                <a:solidFill>
                  <a:schemeClr val="lt1"/>
                </a:solidFill>
                <a:latin typeface="Courier New"/>
                <a:ea typeface="Courier New"/>
                <a:cs typeface="Courier New"/>
                <a:sym typeface="Courier New"/>
              </a:rPr>
              <a:t> (id)</a:t>
            </a:r>
            <a:endParaRPr>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a:solidFill>
                  <a:srgbClr val="FF00FF"/>
                </a:solidFill>
                <a:latin typeface="Courier New"/>
                <a:ea typeface="Courier New"/>
                <a:cs typeface="Courier New"/>
                <a:sym typeface="Courier New"/>
              </a:rPr>
              <a:t>FOREIGN KEY</a:t>
            </a:r>
            <a:r>
              <a:rPr lang="es">
                <a:solidFill>
                  <a:schemeClr val="lt1"/>
                </a:solidFill>
                <a:latin typeface="Courier New"/>
                <a:ea typeface="Courier New"/>
                <a:cs typeface="Courier New"/>
                <a:sym typeface="Courier New"/>
              </a:rPr>
              <a:t> (</a:t>
            </a:r>
            <a:r>
              <a:rPr lang="es">
                <a:solidFill>
                  <a:schemeClr val="lt1"/>
                </a:solidFill>
                <a:latin typeface="Courier New"/>
                <a:ea typeface="Courier New"/>
                <a:cs typeface="Courier New"/>
                <a:sym typeface="Courier New"/>
              </a:rPr>
              <a:t>persona_id</a:t>
            </a:r>
            <a:r>
              <a:rPr lang="es">
                <a:solidFill>
                  <a:schemeClr val="lt1"/>
                </a:solidFill>
                <a:latin typeface="Courier New"/>
                <a:ea typeface="Courier New"/>
                <a:cs typeface="Courier New"/>
                <a:sym typeface="Courier New"/>
              </a:rPr>
              <a:t>) </a:t>
            </a:r>
            <a:r>
              <a:rPr lang="es">
                <a:solidFill>
                  <a:srgbClr val="FF00FF"/>
                </a:solidFill>
                <a:latin typeface="Courier New"/>
                <a:ea typeface="Courier New"/>
                <a:cs typeface="Courier New"/>
                <a:sym typeface="Courier New"/>
              </a:rPr>
              <a:t>REFERENCES</a:t>
            </a:r>
            <a:r>
              <a:rPr lang="es">
                <a:solidFill>
                  <a:schemeClr val="lt1"/>
                </a:solidFill>
                <a:latin typeface="Courier New"/>
                <a:ea typeface="Courier New"/>
                <a:cs typeface="Courier New"/>
                <a:sym typeface="Courier New"/>
              </a:rPr>
              <a:t> personas(id) </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a:t>
            </a:r>
            <a:endParaRPr>
              <a:solidFill>
                <a:schemeClr val="lt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9"/>
          <p:cNvSpPr txBox="1"/>
          <p:nvPr/>
        </p:nvSpPr>
        <p:spPr>
          <a:xfrm>
            <a:off x="1084050" y="1833750"/>
            <a:ext cx="6975900" cy="14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solidFill>
                  <a:schemeClr val="dk1"/>
                </a:solidFill>
                <a:latin typeface="Montserrat"/>
                <a:ea typeface="Montserrat"/>
                <a:cs typeface="Montserrat"/>
                <a:sym typeface="Montserrat"/>
              </a:rPr>
              <a:t>2. Relación Uno a Muchos (1:n)</a:t>
            </a:r>
            <a:endParaRPr b="1" sz="13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s" sz="1100">
                <a:solidFill>
                  <a:schemeClr val="dk1"/>
                </a:solidFill>
                <a:latin typeface="Montserrat"/>
                <a:ea typeface="Montserrat"/>
                <a:cs typeface="Montserrat"/>
                <a:sym typeface="Montserrat"/>
              </a:rPr>
              <a:t>En una relación uno a muchos, un registro en una tabla puede estar asociado con múltiples registros en otra tabla. Este es el tipo de relación más común.</a:t>
            </a:r>
            <a:endParaRPr sz="1100">
              <a:solidFill>
                <a:schemeClr val="dk1"/>
              </a:solidFill>
              <a:latin typeface="Montserrat"/>
              <a:ea typeface="Montserrat"/>
              <a:cs typeface="Montserrat"/>
              <a:sym typeface="Montserrat"/>
            </a:endParaRPr>
          </a:p>
          <a:p>
            <a:pPr indent="0" lvl="0" marL="0" rtl="0" algn="l">
              <a:lnSpc>
                <a:spcPct val="115000"/>
              </a:lnSpc>
              <a:spcBef>
                <a:spcPts val="1200"/>
              </a:spcBef>
              <a:spcAft>
                <a:spcPts val="1200"/>
              </a:spcAft>
              <a:buNone/>
            </a:pPr>
            <a:r>
              <a:rPr b="1" lang="es" sz="1100">
                <a:solidFill>
                  <a:schemeClr val="dk1"/>
                </a:solidFill>
                <a:latin typeface="Montserrat"/>
                <a:ea typeface="Montserrat"/>
                <a:cs typeface="Montserrat"/>
                <a:sym typeface="Montserrat"/>
              </a:rPr>
              <a:t>Ejemplo</a:t>
            </a:r>
            <a:r>
              <a:rPr lang="es" sz="1100">
                <a:solidFill>
                  <a:schemeClr val="dk1"/>
                </a:solidFill>
                <a:latin typeface="Montserrat"/>
                <a:ea typeface="Montserrat"/>
                <a:cs typeface="Montserrat"/>
                <a:sym typeface="Montserrat"/>
              </a:rPr>
              <a:t>: Supongamos que tenemos una tabla </a:t>
            </a:r>
            <a:r>
              <a:rPr b="1" lang="es" sz="1100">
                <a:solidFill>
                  <a:srgbClr val="188038"/>
                </a:solidFill>
                <a:latin typeface="Montserrat"/>
                <a:ea typeface="Montserrat"/>
                <a:cs typeface="Montserrat"/>
                <a:sym typeface="Montserrat"/>
              </a:rPr>
              <a:t>c</a:t>
            </a:r>
            <a:r>
              <a:rPr b="1" lang="es" sz="1100">
                <a:solidFill>
                  <a:srgbClr val="188038"/>
                </a:solidFill>
                <a:latin typeface="Montserrat"/>
                <a:ea typeface="Montserrat"/>
                <a:cs typeface="Montserrat"/>
                <a:sym typeface="Montserrat"/>
              </a:rPr>
              <a:t>lientes</a:t>
            </a:r>
            <a:r>
              <a:rPr lang="es" sz="1100">
                <a:solidFill>
                  <a:schemeClr val="dk1"/>
                </a:solidFill>
                <a:latin typeface="Montserrat"/>
                <a:ea typeface="Montserrat"/>
                <a:cs typeface="Montserrat"/>
                <a:sym typeface="Montserrat"/>
              </a:rPr>
              <a:t> y una tabla </a:t>
            </a:r>
            <a:r>
              <a:rPr b="1" lang="es" sz="1100">
                <a:solidFill>
                  <a:srgbClr val="188038"/>
                </a:solidFill>
                <a:latin typeface="Montserrat"/>
                <a:ea typeface="Montserrat"/>
                <a:cs typeface="Montserrat"/>
                <a:sym typeface="Montserrat"/>
              </a:rPr>
              <a:t>p</a:t>
            </a:r>
            <a:r>
              <a:rPr b="1" lang="es" sz="1100">
                <a:solidFill>
                  <a:srgbClr val="188038"/>
                </a:solidFill>
                <a:latin typeface="Montserrat"/>
                <a:ea typeface="Montserrat"/>
                <a:cs typeface="Montserrat"/>
                <a:sym typeface="Montserrat"/>
              </a:rPr>
              <a:t>edidos</a:t>
            </a:r>
            <a:r>
              <a:rPr lang="es" sz="1100">
                <a:solidFill>
                  <a:schemeClr val="dk1"/>
                </a:solidFill>
                <a:latin typeface="Montserrat"/>
                <a:ea typeface="Montserrat"/>
                <a:cs typeface="Montserrat"/>
                <a:sym typeface="Montserrat"/>
              </a:rPr>
              <a:t> donde cada cliente puede realizar múltiples pedidos.</a:t>
            </a:r>
            <a:endParaRPr sz="11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20"/>
          <p:cNvSpPr txBox="1"/>
          <p:nvPr/>
        </p:nvSpPr>
        <p:spPr>
          <a:xfrm>
            <a:off x="1173450" y="970950"/>
            <a:ext cx="6797100" cy="32016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FF00FF"/>
                </a:solidFill>
                <a:latin typeface="Courier New"/>
                <a:ea typeface="Courier New"/>
                <a:cs typeface="Courier New"/>
                <a:sym typeface="Courier New"/>
              </a:rPr>
              <a:t>CREATE TABLE</a:t>
            </a:r>
            <a:r>
              <a:rPr lang="es">
                <a:solidFill>
                  <a:schemeClr val="lt1"/>
                </a:solidFill>
                <a:latin typeface="Courier New"/>
                <a:ea typeface="Courier New"/>
                <a:cs typeface="Courier New"/>
                <a:sym typeface="Courier New"/>
              </a:rPr>
              <a:t> clientes ( </a:t>
            </a:r>
            <a:endParaRPr>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a:solidFill>
                  <a:schemeClr val="lt1"/>
                </a:solidFill>
                <a:latin typeface="Courier New"/>
                <a:ea typeface="Courier New"/>
                <a:cs typeface="Courier New"/>
                <a:sym typeface="Courier New"/>
              </a:rPr>
              <a:t>id </a:t>
            </a:r>
            <a:r>
              <a:rPr lang="es">
                <a:solidFill>
                  <a:srgbClr val="00FF00"/>
                </a:solidFill>
                <a:latin typeface="Courier New"/>
                <a:ea typeface="Courier New"/>
                <a:cs typeface="Courier New"/>
                <a:sym typeface="Courier New"/>
              </a:rPr>
              <a:t>INT</a:t>
            </a:r>
            <a:r>
              <a:rPr lang="es">
                <a:solidFill>
                  <a:schemeClr val="lt1"/>
                </a:solidFill>
                <a:latin typeface="Courier New"/>
                <a:ea typeface="Courier New"/>
                <a:cs typeface="Courier New"/>
                <a:sym typeface="Courier New"/>
              </a:rPr>
              <a:t>, </a:t>
            </a:r>
            <a:endParaRPr>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a:solidFill>
                  <a:schemeClr val="lt1"/>
                </a:solidFill>
                <a:latin typeface="Courier New"/>
                <a:ea typeface="Courier New"/>
                <a:cs typeface="Courier New"/>
                <a:sym typeface="Courier New"/>
              </a:rPr>
              <a:t>nombre </a:t>
            </a:r>
            <a:r>
              <a:rPr lang="es">
                <a:solidFill>
                  <a:srgbClr val="00FF00"/>
                </a:solidFill>
                <a:latin typeface="Courier New"/>
                <a:ea typeface="Courier New"/>
                <a:cs typeface="Courier New"/>
                <a:sym typeface="Courier New"/>
              </a:rPr>
              <a:t>VARCHAR</a:t>
            </a:r>
            <a:r>
              <a:rPr lang="es">
                <a:solidFill>
                  <a:schemeClr val="lt1"/>
                </a:solidFill>
                <a:latin typeface="Courier New"/>
                <a:ea typeface="Courier New"/>
                <a:cs typeface="Courier New"/>
                <a:sym typeface="Courier New"/>
              </a:rPr>
              <a:t>(100), </a:t>
            </a:r>
            <a:endParaRPr>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a:solidFill>
                  <a:schemeClr val="lt1"/>
                </a:solidFill>
                <a:latin typeface="Courier New"/>
                <a:ea typeface="Courier New"/>
                <a:cs typeface="Courier New"/>
                <a:sym typeface="Courier New"/>
              </a:rPr>
              <a:t>apellido </a:t>
            </a:r>
            <a:r>
              <a:rPr lang="es">
                <a:solidFill>
                  <a:srgbClr val="00FF00"/>
                </a:solidFill>
                <a:latin typeface="Courier New"/>
                <a:ea typeface="Courier New"/>
                <a:cs typeface="Courier New"/>
                <a:sym typeface="Courier New"/>
              </a:rPr>
              <a:t>VARCHAR</a:t>
            </a:r>
            <a:r>
              <a:rPr lang="es">
                <a:solidFill>
                  <a:schemeClr val="lt1"/>
                </a:solidFill>
                <a:latin typeface="Courier New"/>
                <a:ea typeface="Courier New"/>
                <a:cs typeface="Courier New"/>
                <a:sym typeface="Courier New"/>
              </a:rPr>
              <a:t>(100),</a:t>
            </a:r>
            <a:endParaRPr>
              <a:solidFill>
                <a:schemeClr val="lt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s">
                <a:solidFill>
                  <a:srgbClr val="FF00FF"/>
                </a:solidFill>
                <a:latin typeface="Courier New"/>
                <a:ea typeface="Courier New"/>
                <a:cs typeface="Courier New"/>
                <a:sym typeface="Courier New"/>
              </a:rPr>
              <a:t>PRIMARY KEY</a:t>
            </a:r>
            <a:r>
              <a:rPr lang="es">
                <a:solidFill>
                  <a:schemeClr val="lt1"/>
                </a:solidFill>
                <a:latin typeface="Courier New"/>
                <a:ea typeface="Courier New"/>
                <a:cs typeface="Courier New"/>
                <a:sym typeface="Courier New"/>
              </a:rPr>
              <a:t> (id)</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 </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rgbClr val="FF00FF"/>
                </a:solidFill>
                <a:latin typeface="Courier New"/>
                <a:ea typeface="Courier New"/>
                <a:cs typeface="Courier New"/>
                <a:sym typeface="Courier New"/>
              </a:rPr>
              <a:t>CREATE TABLE</a:t>
            </a:r>
            <a:r>
              <a:rPr lang="es">
                <a:solidFill>
                  <a:schemeClr val="lt1"/>
                </a:solidFill>
                <a:latin typeface="Courier New"/>
                <a:ea typeface="Courier New"/>
                <a:cs typeface="Courier New"/>
                <a:sym typeface="Courier New"/>
              </a:rPr>
              <a:t> pedidos ( </a:t>
            </a:r>
            <a:endParaRPr>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a:solidFill>
                  <a:schemeClr val="lt1"/>
                </a:solidFill>
                <a:latin typeface="Courier New"/>
                <a:ea typeface="Courier New"/>
                <a:cs typeface="Courier New"/>
                <a:sym typeface="Courier New"/>
              </a:rPr>
              <a:t>id </a:t>
            </a:r>
            <a:r>
              <a:rPr lang="es">
                <a:solidFill>
                  <a:srgbClr val="00FF00"/>
                </a:solidFill>
                <a:latin typeface="Courier New"/>
                <a:ea typeface="Courier New"/>
                <a:cs typeface="Courier New"/>
                <a:sym typeface="Courier New"/>
              </a:rPr>
              <a:t>INT</a:t>
            </a:r>
            <a:r>
              <a:rPr lang="es">
                <a:solidFill>
                  <a:schemeClr val="lt1"/>
                </a:solidFill>
                <a:latin typeface="Courier New"/>
                <a:ea typeface="Courier New"/>
                <a:cs typeface="Courier New"/>
                <a:sym typeface="Courier New"/>
              </a:rPr>
              <a:t>, </a:t>
            </a:r>
            <a:endParaRPr>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a:solidFill>
                  <a:schemeClr val="lt1"/>
                </a:solidFill>
                <a:latin typeface="Courier New"/>
                <a:ea typeface="Courier New"/>
                <a:cs typeface="Courier New"/>
                <a:sym typeface="Courier New"/>
              </a:rPr>
              <a:t>cliente_id </a:t>
            </a:r>
            <a:r>
              <a:rPr lang="es">
                <a:solidFill>
                  <a:srgbClr val="00FF00"/>
                </a:solidFill>
                <a:latin typeface="Courier New"/>
                <a:ea typeface="Courier New"/>
                <a:cs typeface="Courier New"/>
                <a:sym typeface="Courier New"/>
              </a:rPr>
              <a:t>INT</a:t>
            </a:r>
            <a:r>
              <a:rPr lang="es">
                <a:solidFill>
                  <a:schemeClr val="lt1"/>
                </a:solidFill>
                <a:latin typeface="Courier New"/>
                <a:ea typeface="Courier New"/>
                <a:cs typeface="Courier New"/>
                <a:sym typeface="Courier New"/>
              </a:rPr>
              <a:t>, </a:t>
            </a:r>
            <a:endParaRPr>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a:solidFill>
                  <a:schemeClr val="lt1"/>
                </a:solidFill>
                <a:latin typeface="Courier New"/>
                <a:ea typeface="Courier New"/>
                <a:cs typeface="Courier New"/>
                <a:sym typeface="Courier New"/>
              </a:rPr>
              <a:t>fecha_pedido </a:t>
            </a:r>
            <a:r>
              <a:rPr lang="es">
                <a:solidFill>
                  <a:srgbClr val="00FF00"/>
                </a:solidFill>
                <a:latin typeface="Courier New"/>
                <a:ea typeface="Courier New"/>
                <a:cs typeface="Courier New"/>
                <a:sym typeface="Courier New"/>
              </a:rPr>
              <a:t>DATE</a:t>
            </a:r>
            <a:r>
              <a:rPr lang="es">
                <a:solidFill>
                  <a:schemeClr val="lt1"/>
                </a:solidFill>
                <a:latin typeface="Courier New"/>
                <a:ea typeface="Courier New"/>
                <a:cs typeface="Courier New"/>
                <a:sym typeface="Courier New"/>
              </a:rPr>
              <a:t>, </a:t>
            </a:r>
            <a:endParaRPr>
              <a:solidFill>
                <a:schemeClr val="lt1"/>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s">
                <a:solidFill>
                  <a:srgbClr val="FF00FF"/>
                </a:solidFill>
                <a:latin typeface="Courier New"/>
                <a:ea typeface="Courier New"/>
                <a:cs typeface="Courier New"/>
                <a:sym typeface="Courier New"/>
              </a:rPr>
              <a:t>PRIMARY KEY</a:t>
            </a:r>
            <a:r>
              <a:rPr lang="es">
                <a:solidFill>
                  <a:schemeClr val="lt1"/>
                </a:solidFill>
                <a:latin typeface="Courier New"/>
                <a:ea typeface="Courier New"/>
                <a:cs typeface="Courier New"/>
                <a:sym typeface="Courier New"/>
              </a:rPr>
              <a:t> (id),</a:t>
            </a:r>
            <a:endParaRPr>
              <a:solidFill>
                <a:schemeClr val="lt1"/>
              </a:solidFill>
              <a:latin typeface="Courier New"/>
              <a:ea typeface="Courier New"/>
              <a:cs typeface="Courier New"/>
              <a:sym typeface="Courier New"/>
            </a:endParaRPr>
          </a:p>
          <a:p>
            <a:pPr indent="457200" lvl="0" marL="0" rtl="0" algn="l">
              <a:spcBef>
                <a:spcPts val="0"/>
              </a:spcBef>
              <a:spcAft>
                <a:spcPts val="0"/>
              </a:spcAft>
              <a:buNone/>
            </a:pPr>
            <a:r>
              <a:rPr lang="es">
                <a:solidFill>
                  <a:srgbClr val="FF00FF"/>
                </a:solidFill>
                <a:latin typeface="Courier New"/>
                <a:ea typeface="Courier New"/>
                <a:cs typeface="Courier New"/>
                <a:sym typeface="Courier New"/>
              </a:rPr>
              <a:t>FOREIGN KEY</a:t>
            </a:r>
            <a:r>
              <a:rPr lang="es">
                <a:solidFill>
                  <a:schemeClr val="lt1"/>
                </a:solidFill>
                <a:latin typeface="Courier New"/>
                <a:ea typeface="Courier New"/>
                <a:cs typeface="Courier New"/>
                <a:sym typeface="Courier New"/>
              </a:rPr>
              <a:t> (</a:t>
            </a:r>
            <a:r>
              <a:rPr lang="es">
                <a:solidFill>
                  <a:schemeClr val="lt1"/>
                </a:solidFill>
                <a:latin typeface="Courier New"/>
                <a:ea typeface="Courier New"/>
                <a:cs typeface="Courier New"/>
                <a:sym typeface="Courier New"/>
              </a:rPr>
              <a:t>cliente_id</a:t>
            </a:r>
            <a:r>
              <a:rPr lang="es">
                <a:solidFill>
                  <a:schemeClr val="lt1"/>
                </a:solidFill>
                <a:latin typeface="Courier New"/>
                <a:ea typeface="Courier New"/>
                <a:cs typeface="Courier New"/>
                <a:sym typeface="Courier New"/>
              </a:rPr>
              <a:t>) </a:t>
            </a:r>
            <a:r>
              <a:rPr lang="es">
                <a:solidFill>
                  <a:srgbClr val="FF00FF"/>
                </a:solidFill>
                <a:latin typeface="Courier New"/>
                <a:ea typeface="Courier New"/>
                <a:cs typeface="Courier New"/>
                <a:sym typeface="Courier New"/>
              </a:rPr>
              <a:t>REFERENCES</a:t>
            </a:r>
            <a:r>
              <a:rPr lang="es">
                <a:solidFill>
                  <a:schemeClr val="lt1"/>
                </a:solidFill>
                <a:latin typeface="Courier New"/>
                <a:ea typeface="Courier New"/>
                <a:cs typeface="Courier New"/>
                <a:sym typeface="Courier New"/>
              </a:rPr>
              <a:t> clientes(id) </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a:t>
            </a:r>
            <a:endParaRPr>
              <a:solidFill>
                <a:schemeClr val="lt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21"/>
          <p:cNvSpPr txBox="1"/>
          <p:nvPr/>
        </p:nvSpPr>
        <p:spPr>
          <a:xfrm>
            <a:off x="1052550" y="1367250"/>
            <a:ext cx="7038900" cy="2409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s" sz="1300">
                <a:solidFill>
                  <a:schemeClr val="dk1"/>
                </a:solidFill>
                <a:latin typeface="Montserrat"/>
                <a:ea typeface="Montserrat"/>
                <a:cs typeface="Montserrat"/>
                <a:sym typeface="Montserrat"/>
              </a:rPr>
              <a:t>3. Relación Muchos a Muchos (n:n)</a:t>
            </a:r>
            <a:endParaRPr b="1" sz="1300">
              <a:solidFill>
                <a:schemeClr val="dk1"/>
              </a:solidFill>
              <a:latin typeface="Montserrat"/>
              <a:ea typeface="Montserrat"/>
              <a:cs typeface="Montserrat"/>
              <a:sym typeface="Montserrat"/>
            </a:endParaRPr>
          </a:p>
          <a:p>
            <a:pPr indent="0" lvl="0" marL="0" rtl="0" algn="just">
              <a:lnSpc>
                <a:spcPct val="115000"/>
              </a:lnSpc>
              <a:spcBef>
                <a:spcPts val="1200"/>
              </a:spcBef>
              <a:spcAft>
                <a:spcPts val="0"/>
              </a:spcAft>
              <a:buNone/>
            </a:pPr>
            <a:r>
              <a:rPr lang="es" sz="1100">
                <a:solidFill>
                  <a:schemeClr val="dk1"/>
                </a:solidFill>
                <a:latin typeface="Montserrat"/>
                <a:ea typeface="Montserrat"/>
                <a:cs typeface="Montserrat"/>
                <a:sym typeface="Montserrat"/>
              </a:rPr>
              <a:t>En una relación muchos a muchos, múltiples registros en una tabla pueden estar asociados con múltiples registros en otra tabla. Para implementar esta relación, generalmente se utiliza una tabla intermedia que contiene las claves foráneas de ambas tablas.</a:t>
            </a:r>
            <a:endParaRPr sz="1100">
              <a:solidFill>
                <a:schemeClr val="dk1"/>
              </a:solidFill>
              <a:latin typeface="Montserrat"/>
              <a:ea typeface="Montserrat"/>
              <a:cs typeface="Montserrat"/>
              <a:sym typeface="Montserrat"/>
            </a:endParaRPr>
          </a:p>
          <a:p>
            <a:pPr indent="0" lvl="0" marL="0" rtl="0" algn="just">
              <a:lnSpc>
                <a:spcPct val="115000"/>
              </a:lnSpc>
              <a:spcBef>
                <a:spcPts val="1200"/>
              </a:spcBef>
              <a:spcAft>
                <a:spcPts val="0"/>
              </a:spcAft>
              <a:buNone/>
            </a:pPr>
            <a:r>
              <a:rPr b="1" lang="es" sz="1100">
                <a:solidFill>
                  <a:schemeClr val="dk1"/>
                </a:solidFill>
                <a:latin typeface="Montserrat"/>
                <a:ea typeface="Montserrat"/>
                <a:cs typeface="Montserrat"/>
                <a:sym typeface="Montserrat"/>
              </a:rPr>
              <a:t>Ejemplo</a:t>
            </a:r>
            <a:r>
              <a:rPr lang="es" sz="1100">
                <a:solidFill>
                  <a:schemeClr val="dk1"/>
                </a:solidFill>
                <a:latin typeface="Montserrat"/>
                <a:ea typeface="Montserrat"/>
                <a:cs typeface="Montserrat"/>
                <a:sym typeface="Montserrat"/>
              </a:rPr>
              <a:t>: Supongamos que tenemos una tabla </a:t>
            </a:r>
            <a:r>
              <a:rPr lang="es" sz="1100">
                <a:solidFill>
                  <a:srgbClr val="188038"/>
                </a:solidFill>
                <a:latin typeface="Montserrat"/>
                <a:ea typeface="Montserrat"/>
                <a:cs typeface="Montserrat"/>
                <a:sym typeface="Montserrat"/>
              </a:rPr>
              <a:t>e</a:t>
            </a:r>
            <a:r>
              <a:rPr lang="es" sz="1100">
                <a:solidFill>
                  <a:srgbClr val="188038"/>
                </a:solidFill>
                <a:latin typeface="Montserrat"/>
                <a:ea typeface="Montserrat"/>
                <a:cs typeface="Montserrat"/>
                <a:sym typeface="Montserrat"/>
              </a:rPr>
              <a:t>studiantes</a:t>
            </a:r>
            <a:r>
              <a:rPr lang="es" sz="1100">
                <a:solidFill>
                  <a:schemeClr val="dk1"/>
                </a:solidFill>
                <a:latin typeface="Montserrat"/>
                <a:ea typeface="Montserrat"/>
                <a:cs typeface="Montserrat"/>
                <a:sym typeface="Montserrat"/>
              </a:rPr>
              <a:t> y una tabla </a:t>
            </a:r>
            <a:r>
              <a:rPr lang="es" sz="1100">
                <a:solidFill>
                  <a:srgbClr val="188038"/>
                </a:solidFill>
                <a:latin typeface="Montserrat"/>
                <a:ea typeface="Montserrat"/>
                <a:cs typeface="Montserrat"/>
                <a:sym typeface="Montserrat"/>
              </a:rPr>
              <a:t>c</a:t>
            </a:r>
            <a:r>
              <a:rPr lang="es" sz="1100">
                <a:solidFill>
                  <a:srgbClr val="188038"/>
                </a:solidFill>
                <a:latin typeface="Montserrat"/>
                <a:ea typeface="Montserrat"/>
                <a:cs typeface="Montserrat"/>
                <a:sym typeface="Montserrat"/>
              </a:rPr>
              <a:t>ursos</a:t>
            </a:r>
            <a:r>
              <a:rPr lang="es" sz="1100">
                <a:solidFill>
                  <a:schemeClr val="dk1"/>
                </a:solidFill>
                <a:latin typeface="Montserrat"/>
                <a:ea typeface="Montserrat"/>
                <a:cs typeface="Montserrat"/>
                <a:sym typeface="Montserrat"/>
              </a:rPr>
              <a:t> donde cada estudiante puede inscribirse en múltiples cursos y cada curso puede tener múltiples estudiantes.</a:t>
            </a:r>
            <a:endParaRPr sz="1100">
              <a:solidFill>
                <a:schemeClr val="dk1"/>
              </a:solidFill>
              <a:latin typeface="Montserrat"/>
              <a:ea typeface="Montserrat"/>
              <a:cs typeface="Montserrat"/>
              <a:sym typeface="Montserrat"/>
            </a:endParaRPr>
          </a:p>
          <a:p>
            <a:pPr indent="0" lvl="0" marL="0" rtl="0" algn="just">
              <a:lnSpc>
                <a:spcPct val="115000"/>
              </a:lnSpc>
              <a:spcBef>
                <a:spcPts val="1200"/>
              </a:spcBef>
              <a:spcAft>
                <a:spcPts val="1200"/>
              </a:spcAft>
              <a:buNone/>
            </a:pPr>
            <a:r>
              <a:rPr lang="es" sz="1100">
                <a:solidFill>
                  <a:schemeClr val="dk1"/>
                </a:solidFill>
                <a:latin typeface="Montserrat"/>
                <a:ea typeface="Montserrat"/>
                <a:cs typeface="Montserrat"/>
                <a:sym typeface="Montserrat"/>
              </a:rPr>
              <a:t>L</a:t>
            </a:r>
            <a:r>
              <a:rPr lang="es" sz="1100">
                <a:solidFill>
                  <a:schemeClr val="dk1"/>
                </a:solidFill>
                <a:latin typeface="Montserrat"/>
                <a:ea typeface="Montserrat"/>
                <a:cs typeface="Montserrat"/>
                <a:sym typeface="Montserrat"/>
              </a:rPr>
              <a:t>a tabla </a:t>
            </a:r>
            <a:r>
              <a:rPr lang="es" sz="1100">
                <a:solidFill>
                  <a:srgbClr val="188038"/>
                </a:solidFill>
                <a:latin typeface="Montserrat"/>
                <a:ea typeface="Montserrat"/>
                <a:cs typeface="Montserrat"/>
                <a:sym typeface="Montserrat"/>
              </a:rPr>
              <a:t>inscripciones </a:t>
            </a:r>
            <a:r>
              <a:rPr lang="es" sz="1100">
                <a:solidFill>
                  <a:schemeClr val="dk1"/>
                </a:solidFill>
                <a:latin typeface="Montserrat"/>
                <a:ea typeface="Montserrat"/>
                <a:cs typeface="Montserrat"/>
                <a:sym typeface="Montserrat"/>
              </a:rPr>
              <a:t>sería la tabla intermedia, la combinación de </a:t>
            </a:r>
            <a:r>
              <a:rPr lang="es" sz="1100">
                <a:solidFill>
                  <a:srgbClr val="188038"/>
                </a:solidFill>
                <a:latin typeface="Montserrat"/>
                <a:ea typeface="Montserrat"/>
                <a:cs typeface="Montserrat"/>
                <a:sym typeface="Montserrat"/>
              </a:rPr>
              <a:t>estudiante_id</a:t>
            </a:r>
            <a:r>
              <a:rPr lang="es" sz="1100">
                <a:solidFill>
                  <a:schemeClr val="dk1"/>
                </a:solidFill>
                <a:latin typeface="Montserrat"/>
                <a:ea typeface="Montserrat"/>
                <a:cs typeface="Montserrat"/>
                <a:sym typeface="Montserrat"/>
              </a:rPr>
              <a:t> y </a:t>
            </a:r>
            <a:r>
              <a:rPr lang="es" sz="1100">
                <a:solidFill>
                  <a:srgbClr val="188038"/>
                </a:solidFill>
                <a:latin typeface="Montserrat"/>
                <a:ea typeface="Montserrat"/>
                <a:cs typeface="Montserrat"/>
                <a:sym typeface="Montserrat"/>
              </a:rPr>
              <a:t>curso_id</a:t>
            </a:r>
            <a:r>
              <a:rPr lang="es" sz="1100">
                <a:solidFill>
                  <a:schemeClr val="dk1"/>
                </a:solidFill>
                <a:latin typeface="Montserrat"/>
                <a:ea typeface="Montserrat"/>
                <a:cs typeface="Montserrat"/>
                <a:sym typeface="Montserrat"/>
              </a:rPr>
              <a:t> actúa como clave primaria compuesta, y estas columnas también actúan como claves foráneas hacia las tablas </a:t>
            </a:r>
            <a:r>
              <a:rPr lang="es" sz="1100">
                <a:solidFill>
                  <a:srgbClr val="188038"/>
                </a:solidFill>
                <a:latin typeface="Montserrat"/>
                <a:ea typeface="Montserrat"/>
                <a:cs typeface="Montserrat"/>
                <a:sym typeface="Montserrat"/>
              </a:rPr>
              <a:t>estudiantes</a:t>
            </a:r>
            <a:r>
              <a:rPr lang="es" sz="1100">
                <a:solidFill>
                  <a:schemeClr val="dk1"/>
                </a:solidFill>
                <a:latin typeface="Montserrat"/>
                <a:ea typeface="Montserrat"/>
                <a:cs typeface="Montserrat"/>
                <a:sym typeface="Montserrat"/>
              </a:rPr>
              <a:t> y </a:t>
            </a:r>
            <a:r>
              <a:rPr lang="es" sz="1100">
                <a:solidFill>
                  <a:srgbClr val="188038"/>
                </a:solidFill>
                <a:latin typeface="Montserrat"/>
                <a:ea typeface="Montserrat"/>
                <a:cs typeface="Montserrat"/>
                <a:sym typeface="Montserrat"/>
              </a:rPr>
              <a:t>cursos</a:t>
            </a:r>
            <a:r>
              <a:rPr lang="es" sz="1100">
                <a:solidFill>
                  <a:schemeClr val="dk1"/>
                </a:solidFill>
                <a:latin typeface="Montserrat"/>
                <a:ea typeface="Montserrat"/>
                <a:cs typeface="Montserrat"/>
                <a:sym typeface="Montserrat"/>
              </a:rPr>
              <a:t>, respectivamente.</a:t>
            </a:r>
            <a:endParaRPr sz="11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