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4" r:id="rId3"/>
    <p:sldId id="265" r:id="rId4"/>
    <p:sldId id="266" r:id="rId5"/>
    <p:sldId id="267" r:id="rId6"/>
    <p:sldId id="268" r:id="rId7"/>
    <p:sldId id="269" r:id="rId8"/>
    <p:sldId id="270" r:id="rId9"/>
    <p:sldId id="273" r:id="rId10"/>
    <p:sldId id="274" r:id="rId11"/>
    <p:sldId id="276" r:id="rId12"/>
    <p:sldId id="272" r:id="rId13"/>
    <p:sldId id="275" r:id="rId14"/>
    <p:sldId id="271" r:id="rId15"/>
    <p:sldId id="277"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4810A-0E8F-48FE-82AE-DF9C5864105A}" type="datetimeFigureOut">
              <a:rPr lang="fr-FR" smtClean="0"/>
              <a:t>10/04/2024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75FFF-EDF8-42EC-B522-6FB42D9D98DF}" type="slidenum">
              <a:rPr lang="fr-FR" smtClean="0"/>
              <a:t>‹N°›</a:t>
            </a:fld>
            <a:endParaRPr lang="fr-FR"/>
          </a:p>
        </p:txBody>
      </p:sp>
    </p:spTree>
    <p:extLst>
      <p:ext uri="{BB962C8B-B14F-4D97-AF65-F5344CB8AC3E}">
        <p14:creationId xmlns:p14="http://schemas.microsoft.com/office/powerpoint/2010/main" val="108602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ae08f917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ae08f917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129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661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209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064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179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69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00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124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847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347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52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23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a29405b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a29405b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88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73AF8-674D-2F2B-1F15-A260F3A819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40183AC-4FE4-A9F9-8611-B38F929F9F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764738F-BC0C-4B32-8425-A2A2ECC110AD}"/>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4504766F-6D7B-A47A-9AF6-988F848B6F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A0DDAD-E2BC-4AB3-FED7-DA84AB30FDCB}"/>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3745501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92EC5-C19C-19E3-ADAB-A7B997D93FF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A7F10AC-FE01-7BE5-EC32-C0CC4DD8D3F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25E909-EEB7-74F9-96B5-9CE540C35440}"/>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D3AD6A3B-118F-6D52-95E7-EC4E4F5F59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871C37-9957-8FF0-9592-0167DC766EF9}"/>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248603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8B158AD-E404-B39D-DB3E-A7C767C0FC7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75CC262-60CA-4A2F-810F-65FD186DBB7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E4CD59-885D-034A-6273-EAEFA0FB1159}"/>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C1F31AE8-36F4-D49C-76C0-FD3A140624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0B1F1E-9F84-458F-9A7D-F413748D2762}"/>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1740080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6"/>
        <p:cNvGrpSpPr/>
        <p:nvPr/>
      </p:nvGrpSpPr>
      <p:grpSpPr>
        <a:xfrm>
          <a:off x="0" y="0"/>
          <a:ext cx="0" cy="0"/>
          <a:chOff x="0" y="0"/>
          <a:chExt cx="0" cy="0"/>
        </a:xfrm>
      </p:grpSpPr>
      <p:sp>
        <p:nvSpPr>
          <p:cNvPr id="47" name="Google Shape;47;p13"/>
          <p:cNvSpPr txBox="1">
            <a:spLocks noGrp="1"/>
          </p:cNvSpPr>
          <p:nvPr>
            <p:ph type="subTitle" idx="1"/>
          </p:nvPr>
        </p:nvSpPr>
        <p:spPr>
          <a:xfrm>
            <a:off x="960000" y="1710067"/>
            <a:ext cx="4595600" cy="3774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rgbClr val="595959"/>
              </a:buClr>
              <a:buSzPts val="1000"/>
              <a:buFont typeface="Anaheim"/>
              <a:buChar char="●"/>
              <a:defRPr sz="1867"/>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48" name="Google Shape;48;p13"/>
          <p:cNvSpPr txBox="1">
            <a:spLocks noGrp="1"/>
          </p:cNvSpPr>
          <p:nvPr>
            <p:ph type="title"/>
          </p:nvPr>
        </p:nvSpPr>
        <p:spPr>
          <a:xfrm>
            <a:off x="960000" y="527500"/>
            <a:ext cx="5136000" cy="609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30941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415DBD-D7D2-D6F1-779E-A6612EDEEC8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AE8A0EB-0797-60B7-C118-C05155CF229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696F2E-B167-E5C9-55E7-361D3A914B34}"/>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74691AA6-DC17-1123-3881-5CAF7A2466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9F81CB-1B60-D841-6208-3D81468D8F12}"/>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279553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C6E9E7-2512-155C-C900-2136A2AACF0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0CECE92-8115-0614-5BC8-479D0CB36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AFF5F93-E5A2-4B75-3FDB-19041A4C0C6C}"/>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5CD2269E-87EA-F26B-E69D-BC2A80708E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030CB0-0653-D2F9-30C7-E029C6FDB387}"/>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231168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34EC0-0B56-3379-1842-EF5C693CE2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8C958EF-0C6A-2B13-2716-F2341EC0451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61B055F-572F-E131-9C26-A850CC51C1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A50CBD8-6962-920A-CFD7-A5E4D0B66534}"/>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D020EFC7-3666-DE9F-6ADF-DC58D3E590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5239FCD-3794-E9D0-5775-37289D3EFD5E}"/>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166828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0442BF-3757-47FA-FE4B-7735541839D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393F8D5-6505-4420-00B2-5C7DB10B0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1282498-FB30-4397-C387-5CABA8509FB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7D3B584-98E9-EBC7-1539-8D416C52FA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5F2EE1A-9357-F932-52D1-76B646006E0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4B78512-B144-77F1-F9E4-9574E85B1898}"/>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8" name="Espace réservé du pied de page 7">
            <a:extLst>
              <a:ext uri="{FF2B5EF4-FFF2-40B4-BE49-F238E27FC236}">
                <a16:creationId xmlns:a16="http://schemas.microsoft.com/office/drawing/2014/main" id="{D8642729-4F17-6A2D-6F8E-DAEC72ACE41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B3260AD-B008-6AA0-5C85-F05DF48DF777}"/>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44622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10A39-A894-53D7-7455-D0B89EEB8E8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AF9AD50-614C-524B-1956-72AEBCD1F380}"/>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4" name="Espace réservé du pied de page 3">
            <a:extLst>
              <a:ext uri="{FF2B5EF4-FFF2-40B4-BE49-F238E27FC236}">
                <a16:creationId xmlns:a16="http://schemas.microsoft.com/office/drawing/2014/main" id="{A0D14395-F431-972A-66E2-B204B971277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6A73137-DE1D-3587-1F5E-0E1DF015116E}"/>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411246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7B9848E-6096-9888-15C5-0427B5FDFFA8}"/>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3" name="Espace réservé du pied de page 2">
            <a:extLst>
              <a:ext uri="{FF2B5EF4-FFF2-40B4-BE49-F238E27FC236}">
                <a16:creationId xmlns:a16="http://schemas.microsoft.com/office/drawing/2014/main" id="{26FCC803-8901-6159-02EB-15C08C81C88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824AE17-4E4B-2A78-99F5-46F5E24D5BDB}"/>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11015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6DF67-653F-FAF3-2437-EADCD969845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23CAEF4-EC13-3381-D291-FF09FCE39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6F9B3D4-1E9F-8B7E-48A0-A01538F3C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D0C81A1-F720-6C32-9E68-34A607A7D5FD}"/>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17FFE5E9-0041-0475-1D86-7F5D97166A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35916B0-6AA2-5453-7FBA-6DBB6ACED45D}"/>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104421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FE40BD-6F4F-9F75-8093-C068B872E1B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0AD4461-035A-BC3A-172C-3DF94A0AE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3D2EAF2-0E18-ACFE-BF9D-E15C38265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CB26B-91A6-B48C-5860-9AD7EB0CF340}"/>
              </a:ext>
            </a:extLst>
          </p:cNvPr>
          <p:cNvSpPr>
            <a:spLocks noGrp="1"/>
          </p:cNvSpPr>
          <p:nvPr>
            <p:ph type="dt" sz="half" idx="10"/>
          </p:nvPr>
        </p:nvSpPr>
        <p:spPr/>
        <p:txBody>
          <a:bodyPr/>
          <a:lstStyle/>
          <a:p>
            <a:fld id="{CDF58A83-0474-4CD0-ABE3-61FCC988A5BA}"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50B13849-E13B-7981-9975-3472BAF986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A26E28-28CC-6B82-0C96-2532D796C6B1}"/>
              </a:ext>
            </a:extLst>
          </p:cNvPr>
          <p:cNvSpPr>
            <a:spLocks noGrp="1"/>
          </p:cNvSpPr>
          <p:nvPr>
            <p:ph type="sldNum" sz="quarter" idx="12"/>
          </p:nvPr>
        </p:nvSpPr>
        <p:spPr/>
        <p:txBody>
          <a:bodyPr/>
          <a:lstStyle/>
          <a:p>
            <a:fld id="{29CE35B5-B145-4209-93CA-D2DD7DF152F4}" type="slidenum">
              <a:rPr lang="fr-FR" smtClean="0"/>
              <a:t>‹N°›</a:t>
            </a:fld>
            <a:endParaRPr lang="fr-FR"/>
          </a:p>
        </p:txBody>
      </p:sp>
    </p:spTree>
    <p:extLst>
      <p:ext uri="{BB962C8B-B14F-4D97-AF65-F5344CB8AC3E}">
        <p14:creationId xmlns:p14="http://schemas.microsoft.com/office/powerpoint/2010/main" val="233943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697551-DE64-3607-15F0-7B7C1606B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97A5933-015C-83D7-747E-956C6FFC2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24326C-54B2-178F-6229-411DE606C3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58A83-0474-4CD0-ABE3-61FCC988A5BA}"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274592E1-A13E-562F-872E-A2728A5AE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F67708-BEC8-960F-EFBF-B8450ED4B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E35B5-B145-4209-93CA-D2DD7DF152F4}" type="slidenum">
              <a:rPr lang="fr-FR" smtClean="0"/>
              <a:t>‹N°›</a:t>
            </a:fld>
            <a:endParaRPr lang="fr-FR"/>
          </a:p>
        </p:txBody>
      </p:sp>
    </p:spTree>
    <p:extLst>
      <p:ext uri="{BB962C8B-B14F-4D97-AF65-F5344CB8AC3E}">
        <p14:creationId xmlns:p14="http://schemas.microsoft.com/office/powerpoint/2010/main" val="935918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slide" Target="slide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stretch>
            <a:fillRect t="-17000" b="-17000"/>
          </a:stretch>
        </a:blipFill>
        <a:effectLst/>
      </p:bgPr>
    </p:bg>
    <p:spTree>
      <p:nvGrpSpPr>
        <p:cNvPr id="1" name="Shape 366"/>
        <p:cNvGrpSpPr/>
        <p:nvPr/>
      </p:nvGrpSpPr>
      <p:grpSpPr>
        <a:xfrm>
          <a:off x="0" y="0"/>
          <a:ext cx="0" cy="0"/>
          <a:chOff x="0" y="0"/>
          <a:chExt cx="0" cy="0"/>
        </a:xfrm>
      </p:grpSpPr>
      <p:sp>
        <p:nvSpPr>
          <p:cNvPr id="367" name="Google Shape;367;p54"/>
          <p:cNvSpPr txBox="1">
            <a:spLocks noGrp="1"/>
          </p:cNvSpPr>
          <p:nvPr>
            <p:ph type="subTitle" idx="1"/>
          </p:nvPr>
        </p:nvSpPr>
        <p:spPr>
          <a:xfrm>
            <a:off x="7916900" y="5830080"/>
            <a:ext cx="3195700" cy="568800"/>
          </a:xfrm>
          <a:prstGeom prst="rect">
            <a:avLst/>
          </a:prstGeom>
        </p:spPr>
        <p:txBody>
          <a:bodyPr spcFirstLastPara="1" vert="horz" wrap="square" lIns="0" tIns="0" rIns="0" bIns="0" rtlCol="0" anchor="ctr" anchorCtr="0">
            <a:noAutofit/>
          </a:bodyPr>
          <a:lstStyle/>
          <a:p>
            <a:r>
              <a:rPr lang="fr-FR" sz="2000" dirty="0">
                <a:solidFill>
                  <a:schemeClr val="bg1"/>
                </a:solidFill>
                <a:latin typeface="Berlin Sans FB Demi" panose="020E0802020502020306" pitchFamily="34" charset="0"/>
              </a:rPr>
              <a:t>Réalisé par : Kirill </a:t>
            </a:r>
            <a:r>
              <a:rPr lang="fr-FR" sz="2000" dirty="0" err="1">
                <a:solidFill>
                  <a:schemeClr val="bg1"/>
                </a:solidFill>
                <a:latin typeface="Berlin Sans FB Demi" panose="020E0802020502020306" pitchFamily="34" charset="0"/>
              </a:rPr>
              <a:t>Amigues</a:t>
            </a:r>
            <a:endParaRPr lang="fr-FR" sz="2000" dirty="0">
              <a:solidFill>
                <a:schemeClr val="bg1"/>
              </a:solidFill>
              <a:latin typeface="Berlin Sans FB Demi" panose="020E0802020502020306" pitchFamily="34" charset="0"/>
            </a:endParaRPr>
          </a:p>
        </p:txBody>
      </p:sp>
      <p:sp>
        <p:nvSpPr>
          <p:cNvPr id="368" name="Google Shape;368;p54"/>
          <p:cNvSpPr txBox="1">
            <a:spLocks noGrp="1"/>
          </p:cNvSpPr>
          <p:nvPr>
            <p:ph type="ctrTitle"/>
          </p:nvPr>
        </p:nvSpPr>
        <p:spPr>
          <a:xfrm>
            <a:off x="1828800" y="1678858"/>
            <a:ext cx="8534400" cy="1950800"/>
          </a:xfrm>
          <a:prstGeom prst="rect">
            <a:avLst/>
          </a:prstGeom>
        </p:spPr>
        <p:txBody>
          <a:bodyPr spcFirstLastPara="1" vert="horz" wrap="square" lIns="0" tIns="0" rIns="0" bIns="0" rtlCol="0" anchor="ctr" anchorCtr="0">
            <a:noAutofit/>
          </a:bodyPr>
          <a:lstStyle/>
          <a:p>
            <a:pPr>
              <a:spcBef>
                <a:spcPts val="0"/>
              </a:spcBef>
            </a:pPr>
            <a:r>
              <a:rPr lang="fr-FR" sz="4800" dirty="0">
                <a:solidFill>
                  <a:schemeClr val="bg1"/>
                </a:solidFill>
                <a:latin typeface="Cooper Black" panose="0208090404030B020404" pitchFamily="18" charset="0"/>
              </a:rPr>
              <a:t>Analyse de la Satisfaction Clientèle en Hôtellerie</a:t>
            </a:r>
            <a:endParaRPr sz="4800" dirty="0">
              <a:solidFill>
                <a:schemeClr val="bg1"/>
              </a:solidFill>
              <a:latin typeface="Cooper Black" panose="0208090404030B020404" pitchFamily="18" charset="0"/>
            </a:endParaRPr>
          </a:p>
        </p:txBody>
      </p:sp>
      <p:sp>
        <p:nvSpPr>
          <p:cNvPr id="369" name="Google Shape;369;p54"/>
          <p:cNvSpPr txBox="1">
            <a:spLocks noGrp="1"/>
          </p:cNvSpPr>
          <p:nvPr>
            <p:ph type="ctrTitle"/>
          </p:nvPr>
        </p:nvSpPr>
        <p:spPr>
          <a:xfrm>
            <a:off x="3950420" y="3812458"/>
            <a:ext cx="4291160" cy="365600"/>
          </a:xfrm>
          <a:prstGeom prst="rect">
            <a:avLst/>
          </a:prstGeom>
        </p:spPr>
        <p:txBody>
          <a:bodyPr spcFirstLastPara="1" vert="horz" wrap="square" lIns="0" tIns="0" rIns="0" bIns="0" rtlCol="0" anchor="ctr" anchorCtr="0">
            <a:noAutofit/>
          </a:bodyPr>
          <a:lstStyle/>
          <a:p>
            <a:pPr>
              <a:spcBef>
                <a:spcPts val="0"/>
              </a:spcBef>
            </a:pPr>
            <a:r>
              <a:rPr lang="en" sz="3200" dirty="0">
                <a:solidFill>
                  <a:schemeClr val="bg1"/>
                </a:solidFill>
                <a:latin typeface="Cooper Black" panose="0208090404030B020404" pitchFamily="18" charset="0"/>
              </a:rPr>
              <a:t>Cas de Saint-Malo</a:t>
            </a:r>
            <a:endParaRPr sz="3200" dirty="0">
              <a:solidFill>
                <a:schemeClr val="bg1"/>
              </a:solidFill>
              <a:latin typeface="Cooper Black" panose="0208090404030B020404" pitchFamily="18" charset="0"/>
            </a:endParaRPr>
          </a:p>
        </p:txBody>
      </p:sp>
      <p:cxnSp>
        <p:nvCxnSpPr>
          <p:cNvPr id="6" name="Connecteur droit 5">
            <a:extLst>
              <a:ext uri="{FF2B5EF4-FFF2-40B4-BE49-F238E27FC236}">
                <a16:creationId xmlns:a16="http://schemas.microsoft.com/office/drawing/2014/main" id="{6E4C103C-90E9-E8EC-14B5-5AD3ECDC4A7A}"/>
              </a:ext>
            </a:extLst>
          </p:cNvPr>
          <p:cNvCxnSpPr>
            <a:cxnSpLocks/>
          </p:cNvCxnSpPr>
          <p:nvPr/>
        </p:nvCxnSpPr>
        <p:spPr>
          <a:xfrm>
            <a:off x="696000" y="360000"/>
            <a:ext cx="1080000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6" name="Connecteur droit 15">
            <a:extLst>
              <a:ext uri="{FF2B5EF4-FFF2-40B4-BE49-F238E27FC236}">
                <a16:creationId xmlns:a16="http://schemas.microsoft.com/office/drawing/2014/main" id="{DB7E1C33-16D3-B0AE-9EA5-724178865D67}"/>
              </a:ext>
            </a:extLst>
          </p:cNvPr>
          <p:cNvCxnSpPr>
            <a:cxnSpLocks/>
          </p:cNvCxnSpPr>
          <p:nvPr/>
        </p:nvCxnSpPr>
        <p:spPr>
          <a:xfrm>
            <a:off x="696000" y="6480000"/>
            <a:ext cx="1080000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7" name="Google Shape;369;p54">
            <a:extLst>
              <a:ext uri="{FF2B5EF4-FFF2-40B4-BE49-F238E27FC236}">
                <a16:creationId xmlns:a16="http://schemas.microsoft.com/office/drawing/2014/main" id="{F05BDDB2-EE80-A3C5-46B4-953BADA9F344}"/>
              </a:ext>
            </a:extLst>
          </p:cNvPr>
          <p:cNvSpPr txBox="1">
            <a:spLocks/>
          </p:cNvSpPr>
          <p:nvPr/>
        </p:nvSpPr>
        <p:spPr>
          <a:xfrm>
            <a:off x="3950420" y="4319607"/>
            <a:ext cx="4291160" cy="365600"/>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 sz="3200" dirty="0">
                <a:solidFill>
                  <a:schemeClr val="bg1"/>
                </a:solidFill>
                <a:latin typeface="Cooper Black" panose="0208090404030B020404" pitchFamily="18" charset="0"/>
              </a:rPr>
              <a:t>· </a:t>
            </a:r>
            <a:r>
              <a:rPr lang="fr-FR" sz="3200" dirty="0">
                <a:solidFill>
                  <a:schemeClr val="bg1"/>
                </a:solidFill>
                <a:latin typeface="Cooper Black" panose="0208090404030B020404" pitchFamily="18" charset="0"/>
              </a:rPr>
              <a:t>2024</a:t>
            </a:r>
            <a:r>
              <a:rPr lang="en" sz="3200" dirty="0">
                <a:solidFill>
                  <a:schemeClr val="bg1"/>
                </a:solidFill>
                <a:latin typeface="Cooper Black" panose="0208090404030B020404" pitchFamily="18" charset="0"/>
              </a:rPr>
              <a:t> ·</a:t>
            </a:r>
            <a:endParaRPr lang="fr-FR" sz="3200" dirty="0">
              <a:solidFill>
                <a:schemeClr val="bg1"/>
              </a:solidFill>
              <a:latin typeface="Cooper Black" panose="0208090404030B0204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2123440" y="436685"/>
            <a:ext cx="7945120" cy="609600"/>
          </a:xfrm>
          <a:prstGeom prst="rect">
            <a:avLst/>
          </a:prstGeom>
        </p:spPr>
        <p:txBody>
          <a:bodyPr spcFirstLastPara="1" vert="horz" wrap="square" lIns="0" tIns="0" rIns="0" bIns="0" rtlCol="0" anchor="t" anchorCtr="0">
            <a:noAutofit/>
          </a:bodyPr>
          <a:lstStyle/>
          <a:p>
            <a:pPr algn="ctr"/>
            <a:r>
              <a:rPr lang="fr-FR" sz="4000" dirty="0">
                <a:latin typeface="Rockwell" panose="02060603020205020403" pitchFamily="18" charset="0"/>
              </a:rPr>
              <a:t>Remarques et Observations</a:t>
            </a: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3" name="ZoneTexte 2">
            <a:extLst>
              <a:ext uri="{FF2B5EF4-FFF2-40B4-BE49-F238E27FC236}">
                <a16:creationId xmlns:a16="http://schemas.microsoft.com/office/drawing/2014/main" id="{AB49B3C7-6553-0C87-1B72-854D5AA0E78B}"/>
              </a:ext>
            </a:extLst>
          </p:cNvPr>
          <p:cNvSpPr txBox="1"/>
          <p:nvPr/>
        </p:nvSpPr>
        <p:spPr>
          <a:xfrm>
            <a:off x="900000" y="1116000"/>
            <a:ext cx="4212000" cy="5040000"/>
          </a:xfrm>
          <a:prstGeom prst="rect">
            <a:avLst/>
          </a:prstGeom>
          <a:noFill/>
        </p:spPr>
        <p:txBody>
          <a:bodyPr wrap="square" rtlCol="0">
            <a:spAutoFit/>
          </a:bodyPr>
          <a:lstStyle/>
          <a:p>
            <a:pPr marL="285750" indent="-285750" algn="just">
              <a:buFont typeface="Arial" panose="020B0604020202020204" pitchFamily="34" charset="0"/>
              <a:buChar char="•"/>
            </a:pPr>
            <a:r>
              <a:rPr lang="fr-FR" dirty="0"/>
              <a:t>Le client préfère éviter de payer plusieurs fois, ce qui peut être désagréable. Il préfère payer pour l'ensemble du forfait/package et profiter paisiblement de son séjour.</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Les commentaires sur le bruit et la climatisation sont souvent liés. En l'absence de climatisation, les clients sont contraints d'ouvrir les fenêtres, mais cela entraîne souvent beaucoup de bruit, surtout dans les zones très animées.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p:txBody>
      </p:sp>
      <p:sp>
        <p:nvSpPr>
          <p:cNvPr id="7" name="ZoneTexte 6">
            <a:extLst>
              <a:ext uri="{FF2B5EF4-FFF2-40B4-BE49-F238E27FC236}">
                <a16:creationId xmlns:a16="http://schemas.microsoft.com/office/drawing/2014/main" id="{1016A03D-C475-CD56-58D0-99963235E61E}"/>
              </a:ext>
            </a:extLst>
          </p:cNvPr>
          <p:cNvSpPr txBox="1"/>
          <p:nvPr/>
        </p:nvSpPr>
        <p:spPr>
          <a:xfrm>
            <a:off x="7080002" y="1116000"/>
            <a:ext cx="4212000" cy="4801314"/>
          </a:xfrm>
          <a:prstGeom prst="rect">
            <a:avLst/>
          </a:prstGeom>
          <a:noFill/>
        </p:spPr>
        <p:txBody>
          <a:bodyPr wrap="square" rtlCol="0">
            <a:spAutoFit/>
          </a:bodyPr>
          <a:lstStyle/>
          <a:p>
            <a:pPr marL="285750" indent="-285750" algn="just">
              <a:buFont typeface="Arial" panose="020B0604020202020204" pitchFamily="34" charset="0"/>
              <a:buChar char="•"/>
            </a:pPr>
            <a:r>
              <a:rPr lang="fr-FR" dirty="0"/>
              <a:t>J'ai remarqué que de nombreux clients signalent des problèmes, mais finissent par dire qu'ils n'ont pas été résolus. Il est important d'anticiper autant que possible et de prévoir des protocoles d'action pour résoudre les problèmes potentiels rencontrés par les clients.</a:t>
            </a:r>
          </a:p>
          <a:p>
            <a:pPr algn="just"/>
            <a:endParaRPr lang="fr-FR" dirty="0"/>
          </a:p>
          <a:p>
            <a:pPr marL="285750" indent="-285750" algn="just">
              <a:buFont typeface="Arial" panose="020B0604020202020204" pitchFamily="34" charset="0"/>
              <a:buChar char="•"/>
            </a:pPr>
            <a:r>
              <a:rPr lang="fr-FR" dirty="0"/>
              <a:t>Il y avait un hôtel, l'Hôtel Particulier </a:t>
            </a:r>
            <a:r>
              <a:rPr lang="fr-FR" dirty="0" err="1"/>
              <a:t>Ascott</a:t>
            </a:r>
            <a:r>
              <a:rPr lang="fr-FR" dirty="0"/>
              <a:t>, où de nombreux clients attribuaient des notes de 10/10 et mentionnaient à chaque fois la gentillesse du personnel. Même en présence de quelques défauts, les notes restaient très élevées grâce à l'excellent service fourni par le personnel, ce qui souligne l'importance de ces derniers.</a:t>
            </a:r>
          </a:p>
        </p:txBody>
      </p:sp>
    </p:spTree>
    <p:extLst>
      <p:ext uri="{BB962C8B-B14F-4D97-AF65-F5344CB8AC3E}">
        <p14:creationId xmlns:p14="http://schemas.microsoft.com/office/powerpoint/2010/main" val="17206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2123440" y="436685"/>
            <a:ext cx="7945120" cy="609600"/>
          </a:xfrm>
          <a:prstGeom prst="rect">
            <a:avLst/>
          </a:prstGeom>
        </p:spPr>
        <p:txBody>
          <a:bodyPr spcFirstLastPara="1" vert="horz" wrap="square" lIns="0" tIns="0" rIns="0" bIns="0" rtlCol="0" anchor="t" anchorCtr="0">
            <a:noAutofit/>
          </a:bodyPr>
          <a:lstStyle/>
          <a:p>
            <a:pPr algn="ctr"/>
            <a:r>
              <a:rPr lang="fr-FR" sz="4000" dirty="0">
                <a:latin typeface="Rockwell" panose="02060603020205020403" pitchFamily="18" charset="0"/>
              </a:rPr>
              <a:t>Remarques et Observations</a:t>
            </a: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3" name="ZoneTexte 2">
            <a:extLst>
              <a:ext uri="{FF2B5EF4-FFF2-40B4-BE49-F238E27FC236}">
                <a16:creationId xmlns:a16="http://schemas.microsoft.com/office/drawing/2014/main" id="{AB49B3C7-6553-0C87-1B72-854D5AA0E78B}"/>
              </a:ext>
            </a:extLst>
          </p:cNvPr>
          <p:cNvSpPr txBox="1"/>
          <p:nvPr/>
        </p:nvSpPr>
        <p:spPr>
          <a:xfrm>
            <a:off x="900000" y="1116000"/>
            <a:ext cx="4212000" cy="5040000"/>
          </a:xfrm>
          <a:prstGeom prst="rect">
            <a:avLst/>
          </a:prstGeom>
          <a:noFill/>
        </p:spPr>
        <p:txBody>
          <a:bodyPr wrap="square" rtlCol="0">
            <a:spAutoFit/>
          </a:bodyPr>
          <a:lstStyle/>
          <a:p>
            <a:pPr marL="285750" indent="-285750" algn="just">
              <a:buFont typeface="Arial" panose="020B0604020202020204" pitchFamily="34" charset="0"/>
              <a:buChar char="•"/>
            </a:pPr>
            <a:r>
              <a:rPr lang="fr-FR" dirty="0"/>
              <a:t>Les clients apprécient lorsque les hôtels ne dissimulent pas les défauts, par exemple lorsque les chambres sont petites. Par exemple, un commentaire a attribué une note de 9/10 en mentionnant que les chambres étaient petites mais que le propriétaire ne le cachait pas. Je crois qu'il est essentiel d'être le plus honnête possible avec les clients. En leur exposant les problèmes potentiels et en leur proposant des solutions pour rendre leur séjour le plus agréable possible.</a:t>
            </a:r>
          </a:p>
        </p:txBody>
      </p:sp>
      <p:sp>
        <p:nvSpPr>
          <p:cNvPr id="2" name="ZoneTexte 1">
            <a:extLst>
              <a:ext uri="{FF2B5EF4-FFF2-40B4-BE49-F238E27FC236}">
                <a16:creationId xmlns:a16="http://schemas.microsoft.com/office/drawing/2014/main" id="{0BB1FCD0-D132-C028-30DF-F3FCA1DAC8CF}"/>
              </a:ext>
            </a:extLst>
          </p:cNvPr>
          <p:cNvSpPr txBox="1"/>
          <p:nvPr/>
        </p:nvSpPr>
        <p:spPr>
          <a:xfrm>
            <a:off x="7080000" y="1124168"/>
            <a:ext cx="4212000" cy="5040000"/>
          </a:xfrm>
          <a:prstGeom prst="rect">
            <a:avLst/>
          </a:prstGeom>
          <a:noFill/>
        </p:spPr>
        <p:txBody>
          <a:bodyPr wrap="square" rtlCol="0">
            <a:spAutoFit/>
          </a:bodyPr>
          <a:lstStyle/>
          <a:p>
            <a:pPr marL="285750" indent="-285750" algn="just">
              <a:buFont typeface="Arial" panose="020B0604020202020204" pitchFamily="34" charset="0"/>
              <a:buChar char="•"/>
            </a:pPr>
            <a:r>
              <a:rPr lang="fr-FR" dirty="0"/>
              <a:t>Il y a beaucoup de plaintes concernant le parking, mais j'ai remarqué que les notes étaient élevées lorsque le personnel d'accueil donnait des conseils sur les options de stationnement abordables à proximité.</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endParaRPr lang="fr-FR" dirty="0"/>
          </a:p>
        </p:txBody>
      </p:sp>
    </p:spTree>
    <p:extLst>
      <p:ext uri="{BB962C8B-B14F-4D97-AF65-F5344CB8AC3E}">
        <p14:creationId xmlns:p14="http://schemas.microsoft.com/office/powerpoint/2010/main" val="200327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1760240" y="495223"/>
            <a:ext cx="9809440" cy="609600"/>
          </a:xfrm>
          <a:prstGeom prst="rect">
            <a:avLst/>
          </a:prstGeom>
        </p:spPr>
        <p:txBody>
          <a:bodyPr spcFirstLastPara="1" vert="horz" wrap="square" lIns="0" tIns="0" rIns="0" bIns="0" rtlCol="0" anchor="t" anchorCtr="0">
            <a:noAutofit/>
          </a:bodyPr>
          <a:lstStyle/>
          <a:p>
            <a:pPr algn="ctr"/>
            <a:r>
              <a:rPr lang="fr-FR" sz="4000" dirty="0">
                <a:latin typeface="Rockwell" panose="02060603020205020403" pitchFamily="18" charset="0"/>
              </a:rPr>
              <a:t>Idées pour l'Amélioration</a:t>
            </a: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3"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sp>
        <p:nvSpPr>
          <p:cNvPr id="4" name="ZoneTexte 3">
            <a:extLst>
              <a:ext uri="{FF2B5EF4-FFF2-40B4-BE49-F238E27FC236}">
                <a16:creationId xmlns:a16="http://schemas.microsoft.com/office/drawing/2014/main" id="{810F93EE-6B1A-EDDD-9569-3BD50983D31C}"/>
              </a:ext>
            </a:extLst>
          </p:cNvPr>
          <p:cNvSpPr txBox="1"/>
          <p:nvPr/>
        </p:nvSpPr>
        <p:spPr>
          <a:xfrm>
            <a:off x="900000" y="1116000"/>
            <a:ext cx="4212000" cy="5040000"/>
          </a:xfrm>
          <a:prstGeom prst="rect">
            <a:avLst/>
          </a:prstGeom>
          <a:noFill/>
        </p:spPr>
        <p:txBody>
          <a:bodyPr wrap="square" rtlCol="0">
            <a:spAutoFit/>
          </a:bodyPr>
          <a:lstStyle/>
          <a:p>
            <a:pPr marL="285750" indent="-285750" algn="just">
              <a:buFont typeface="Arial" panose="020B0604020202020204" pitchFamily="34" charset="0"/>
              <a:buChar char="•"/>
            </a:pPr>
            <a:r>
              <a:rPr lang="fr-FR" dirty="0"/>
              <a:t>La taille des chambres est très importante. Bien que nous ne puissions pas la modifier, nous pouvons améliorer le confort des clients en veillant à ce qu'ils disposent de tout ce dont ils ont besoin, comme des équipements (bouilloire, TV...), de l'espace de rangement pour leurs vêtements (armoire, étagères) et des petites attentions telles que des bouteilles d'eau fournies quotidiennement. D'après mes observations, il est clair que le confort est plus important que la taille de la chambre. Beaucoup de commentaires mentionnent que les chambres sont "petites mais confortables"</a:t>
            </a:r>
          </a:p>
          <a:p>
            <a:pPr algn="just"/>
            <a:endParaRPr lang="fr-FR" dirty="0"/>
          </a:p>
          <a:p>
            <a:pPr marL="285750" indent="-285750" algn="just">
              <a:buFont typeface="Arial" panose="020B0604020202020204" pitchFamily="34" charset="0"/>
              <a:buChar char="•"/>
            </a:pPr>
            <a:endParaRPr lang="fr-FR" dirty="0"/>
          </a:p>
        </p:txBody>
      </p:sp>
      <p:sp>
        <p:nvSpPr>
          <p:cNvPr id="5" name="ZoneTexte 4">
            <a:extLst>
              <a:ext uri="{FF2B5EF4-FFF2-40B4-BE49-F238E27FC236}">
                <a16:creationId xmlns:a16="http://schemas.microsoft.com/office/drawing/2014/main" id="{25EA4C0F-C045-3C0C-D73D-D74856612221}"/>
              </a:ext>
            </a:extLst>
          </p:cNvPr>
          <p:cNvSpPr txBox="1"/>
          <p:nvPr/>
        </p:nvSpPr>
        <p:spPr>
          <a:xfrm>
            <a:off x="7080002" y="1104823"/>
            <a:ext cx="4212000" cy="5040000"/>
          </a:xfrm>
          <a:prstGeom prst="rect">
            <a:avLst/>
          </a:prstGeom>
          <a:noFill/>
        </p:spPr>
        <p:txBody>
          <a:bodyPr wrap="square" rtlCol="0">
            <a:spAutoFit/>
          </a:bodyPr>
          <a:lstStyle/>
          <a:p>
            <a:pPr marL="285750" indent="-285750" algn="just">
              <a:buFont typeface="Arial" panose="020B0604020202020204" pitchFamily="34" charset="0"/>
              <a:buChar char="•"/>
            </a:pPr>
            <a:r>
              <a:rPr lang="fr-FR" dirty="0"/>
              <a:t>Il semble qu'il est préférable de proposer une chambre à 100€ avec le petit-déjeuner/piscine/sauna inclus plutôt que de fixer le tarif à 80€ et d'ajouter ces services en supplément. Quand le petit-déjeuner est tarifé autour de 20€, les clients le trouvent souvent trop cher, mais lorsqu'il est inclus dans le prix, ils le perçoivent comme un avantage et apprécient davantage leur séjour.</a:t>
            </a:r>
          </a:p>
          <a:p>
            <a:pPr algn="just"/>
            <a:endParaRPr lang="fr-FR" dirty="0"/>
          </a:p>
          <a:p>
            <a:pPr marL="285750" indent="-285750" algn="just">
              <a:buFont typeface="Arial" panose="020B0604020202020204" pitchFamily="34" charset="0"/>
              <a:buChar char="•"/>
            </a:pPr>
            <a:r>
              <a:rPr lang="fr-FR" dirty="0"/>
              <a:t>S’il n y a pas d’ascenseur, proposez de l'aide aux personnes âgées, handicapées ou avec beaucoup de bagages.</a:t>
            </a:r>
          </a:p>
          <a:p>
            <a:pPr algn="just"/>
            <a:endParaRPr lang="fr-FR" dirty="0"/>
          </a:p>
          <a:p>
            <a:pPr marL="285750" indent="-285750" algn="just">
              <a:buFont typeface="Arial" panose="020B0604020202020204" pitchFamily="34" charset="0"/>
              <a:buChar char="•"/>
            </a:pPr>
            <a:endParaRPr lang="fr-FR" dirty="0"/>
          </a:p>
        </p:txBody>
      </p:sp>
    </p:spTree>
    <p:extLst>
      <p:ext uri="{BB962C8B-B14F-4D97-AF65-F5344CB8AC3E}">
        <p14:creationId xmlns:p14="http://schemas.microsoft.com/office/powerpoint/2010/main" val="361686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1760240" y="495223"/>
            <a:ext cx="9809440" cy="609600"/>
          </a:xfrm>
          <a:prstGeom prst="rect">
            <a:avLst/>
          </a:prstGeom>
        </p:spPr>
        <p:txBody>
          <a:bodyPr spcFirstLastPara="1" vert="horz" wrap="square" lIns="0" tIns="0" rIns="0" bIns="0" rtlCol="0" anchor="t" anchorCtr="0">
            <a:noAutofit/>
          </a:bodyPr>
          <a:lstStyle/>
          <a:p>
            <a:pPr algn="ctr"/>
            <a:r>
              <a:rPr lang="fr-FR" sz="4000" dirty="0">
                <a:latin typeface="Rockwell" panose="02060603020205020403" pitchFamily="18" charset="0"/>
              </a:rPr>
              <a:t>Idées pour l'Amélioration</a:t>
            </a: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3"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sp>
        <p:nvSpPr>
          <p:cNvPr id="4" name="ZoneTexte 3">
            <a:extLst>
              <a:ext uri="{FF2B5EF4-FFF2-40B4-BE49-F238E27FC236}">
                <a16:creationId xmlns:a16="http://schemas.microsoft.com/office/drawing/2014/main" id="{810F93EE-6B1A-EDDD-9569-3BD50983D31C}"/>
              </a:ext>
            </a:extLst>
          </p:cNvPr>
          <p:cNvSpPr txBox="1"/>
          <p:nvPr/>
        </p:nvSpPr>
        <p:spPr>
          <a:xfrm>
            <a:off x="900000" y="1116000"/>
            <a:ext cx="4212000" cy="5040000"/>
          </a:xfrm>
          <a:prstGeom prst="rect">
            <a:avLst/>
          </a:prstGeom>
          <a:noFill/>
        </p:spPr>
        <p:txBody>
          <a:bodyPr wrap="square" rtlCol="0">
            <a:spAutoFit/>
          </a:bodyPr>
          <a:lstStyle/>
          <a:p>
            <a:pPr marL="285750" indent="-285750" algn="just">
              <a:buFont typeface="Arial" panose="020B0604020202020204" pitchFamily="34" charset="0"/>
              <a:buChar char="•"/>
            </a:pPr>
            <a:r>
              <a:rPr lang="fr-FR" dirty="0"/>
              <a:t>Demander aux clients s'il y a un moyen de rendre leur séjour plus agréable démontre notre intérêt pour eux et les met en avant en tant qu'individus importants.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Il est également important de tenir compte de l'expérience passée des clients. S'ils comparent le prix et la qualité du petit-déjeuner de leur précédent hôtel et ne trouvent aucune différence, mais constatent que le prix est plus élevé, ils seront mécontents. Il pourrait être judicieux de réaliser une étude de marché sur les petits-déjeuners dans les hôtels 3-4 étoiles.</a:t>
            </a:r>
          </a:p>
          <a:p>
            <a:pPr marL="285750" indent="-285750" algn="just">
              <a:buFont typeface="Arial" panose="020B0604020202020204" pitchFamily="34" charset="0"/>
              <a:buChar char="•"/>
            </a:pPr>
            <a:endParaRPr lang="fr-FR" dirty="0"/>
          </a:p>
        </p:txBody>
      </p:sp>
      <p:sp>
        <p:nvSpPr>
          <p:cNvPr id="5" name="ZoneTexte 4">
            <a:extLst>
              <a:ext uri="{FF2B5EF4-FFF2-40B4-BE49-F238E27FC236}">
                <a16:creationId xmlns:a16="http://schemas.microsoft.com/office/drawing/2014/main" id="{25EA4C0F-C045-3C0C-D73D-D74856612221}"/>
              </a:ext>
            </a:extLst>
          </p:cNvPr>
          <p:cNvSpPr txBox="1"/>
          <p:nvPr/>
        </p:nvSpPr>
        <p:spPr>
          <a:xfrm>
            <a:off x="7080000" y="1104823"/>
            <a:ext cx="4212000" cy="5040000"/>
          </a:xfrm>
          <a:prstGeom prst="rect">
            <a:avLst/>
          </a:prstGeom>
          <a:noFill/>
        </p:spPr>
        <p:txBody>
          <a:bodyPr wrap="square" rtlCol="0">
            <a:spAutoFit/>
          </a:bodyPr>
          <a:lstStyle/>
          <a:p>
            <a:pPr marL="285750" indent="-285750" algn="just">
              <a:buFont typeface="Arial" panose="020B0604020202020204" pitchFamily="34" charset="0"/>
              <a:buChar char="•"/>
            </a:pPr>
            <a:r>
              <a:rPr lang="fr-FR" dirty="0"/>
              <a:t>Investir dans l'insonorisation des chambres et dans des systèmes de climatisation de qualité est crucial. Pour la majorité des clients, ces éléments sont essentiels.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Chaque hôtel doit analyser les retours clients et trouver des solutions aux problèmes signalés, comme le bruit, la taille réduite du parking ou l'absence de climatisation. Il est important de toujours proposer des alternatives.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Lors du check-out, il est crucial de faire très attention, car c'est la dernière impression que les clients retiendront, en particulier lorsqu'ils rédigent leur commentaire.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p:txBody>
      </p:sp>
    </p:spTree>
    <p:extLst>
      <p:ext uri="{BB962C8B-B14F-4D97-AF65-F5344CB8AC3E}">
        <p14:creationId xmlns:p14="http://schemas.microsoft.com/office/powerpoint/2010/main" val="169800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2123440" y="436685"/>
            <a:ext cx="7945120" cy="609600"/>
          </a:xfrm>
          <a:prstGeom prst="rect">
            <a:avLst/>
          </a:prstGeom>
        </p:spPr>
        <p:txBody>
          <a:bodyPr spcFirstLastPara="1" vert="horz" wrap="square" lIns="0" tIns="0" rIns="0" bIns="0" rtlCol="0" anchor="t" anchorCtr="0">
            <a:noAutofit/>
          </a:bodyPr>
          <a:lstStyle/>
          <a:p>
            <a:pPr algn="ctr"/>
            <a:r>
              <a:rPr lang="fr-FR" sz="4000" dirty="0">
                <a:latin typeface="Rockwell" panose="02060603020205020403" pitchFamily="18" charset="0"/>
              </a:rPr>
              <a:t>Hôtels Analyses</a:t>
            </a: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3"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sp>
        <p:nvSpPr>
          <p:cNvPr id="3" name="ZoneTexte 2">
            <a:extLst>
              <a:ext uri="{FF2B5EF4-FFF2-40B4-BE49-F238E27FC236}">
                <a16:creationId xmlns:a16="http://schemas.microsoft.com/office/drawing/2014/main" id="{AB49B3C7-6553-0C87-1B72-854D5AA0E78B}"/>
              </a:ext>
            </a:extLst>
          </p:cNvPr>
          <p:cNvSpPr txBox="1"/>
          <p:nvPr/>
        </p:nvSpPr>
        <p:spPr>
          <a:xfrm>
            <a:off x="1103992" y="1343542"/>
            <a:ext cx="2604408" cy="4792979"/>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L'Hôtel Particulier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Ascott</a:t>
            </a: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Golden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Tulip</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Saint Malo– Le Grand Bé</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le nouveau monde</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Oceania Saint Malo</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Mercure Front mer</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Mercure Balmoral</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La Maison des amateurs</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Best Western Alexandra</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Hôtel L'Adresse</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Hôtel La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Villefromoy</a:t>
            </a: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Alba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des abers</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Ar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Iniz</a:t>
            </a: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Bristol union intramuros</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Kyriad prestige st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malo</a:t>
            </a: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Escale Oceania St Malo</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Eden</a:t>
            </a:r>
          </a:p>
          <a:p>
            <a:pPr marL="342900" lvl="0" indent="-342900">
              <a:lnSpc>
                <a:spcPct val="107000"/>
              </a:lnSpc>
              <a:spcAft>
                <a:spcPts val="800"/>
              </a:spcAft>
              <a:buSzPts val="1000"/>
              <a:buFont typeface="Symbol" panose="05050102010706020507" pitchFamily="18" charset="2"/>
              <a:buChar char=""/>
              <a:tabLst>
                <a:tab pos="457200" algn="l"/>
              </a:tabLst>
            </a:pP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09F48A6F-48BE-9B71-BF40-A1C1F3F1499F}"/>
              </a:ext>
            </a:extLst>
          </p:cNvPr>
          <p:cNvSpPr txBox="1"/>
          <p:nvPr/>
        </p:nvSpPr>
        <p:spPr>
          <a:xfrm>
            <a:off x="4566920" y="1345669"/>
            <a:ext cx="3058160" cy="4792979"/>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Kyriad St Malo centre plage</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ajoncs d’or</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de l’univers</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Ibis st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malo</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plage</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Ibis styles st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malo</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centre historique</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france</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et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chateau</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briand</a:t>
            </a: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brasserie armoricaine</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Elizabeth</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Logis hôtel La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grasinnais</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Saint Malo</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Brit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hotel</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Le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surcouf</a:t>
            </a: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Antinéa</a:t>
            </a: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Brit hôtel Saint Malo- Le transat</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Ibis styles Saint Malo Port</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Ibis styles Saint Malo La madeleine</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Quic</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en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groigne</a:t>
            </a:r>
            <a:endParaRPr lang="fr-F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Manoir du cunningham</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Hôtel de la cité</a:t>
            </a:r>
          </a:p>
          <a:p>
            <a:pPr>
              <a:lnSpc>
                <a:spcPct val="107000"/>
              </a:lnSpc>
              <a:spcAft>
                <a:spcPts val="800"/>
              </a:spcAf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000" dirty="0"/>
          </a:p>
        </p:txBody>
      </p:sp>
      <p:sp>
        <p:nvSpPr>
          <p:cNvPr id="6" name="ZoneTexte 5">
            <a:extLst>
              <a:ext uri="{FF2B5EF4-FFF2-40B4-BE49-F238E27FC236}">
                <a16:creationId xmlns:a16="http://schemas.microsoft.com/office/drawing/2014/main" id="{BEEB5208-10FE-52A6-207B-3EABD4E27E9B}"/>
              </a:ext>
            </a:extLst>
          </p:cNvPr>
          <p:cNvSpPr txBox="1"/>
          <p:nvPr/>
        </p:nvSpPr>
        <p:spPr>
          <a:xfrm>
            <a:off x="8077200" y="1343542"/>
            <a:ext cx="2895600" cy="2384242"/>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Hôtel cartier</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Hôtel le beaufort</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Hôtel Le Jersey</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Les Charmettes</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The </a:t>
            </a: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Originals</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Boutique</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Hôtel des Marins</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Ambassadeurs Logis Hôtel</a:t>
            </a:r>
          </a:p>
          <a:p>
            <a:pPr marL="342900" lvl="0" indent="-342900">
              <a:lnSpc>
                <a:spcPct val="107000"/>
              </a:lnSpc>
              <a:spcAft>
                <a:spcPts val="800"/>
              </a:spcAft>
              <a:buSzPts val="1000"/>
              <a:buFont typeface="Symbol" panose="05050102010706020507" pitchFamily="18" charset="2"/>
              <a:buChar char=""/>
              <a:tabLst>
                <a:tab pos="457200" algn="l"/>
              </a:tabLst>
            </a:pPr>
            <a:r>
              <a:rPr lang="fr-FR" sz="1000" kern="100" dirty="0" err="1">
                <a:effectLst/>
                <a:latin typeface="Calibri" panose="020F0502020204030204" pitchFamily="34" charset="0"/>
                <a:ea typeface="Calibri" panose="020F0502020204030204" pitchFamily="34" charset="0"/>
                <a:cs typeface="Times New Roman" panose="02020603050405020304" pitchFamily="18" charset="0"/>
              </a:rPr>
              <a:t>Otonali</a:t>
            </a:r>
            <a:r>
              <a:rPr lang="fr-FR" sz="1000" kern="100" dirty="0">
                <a:effectLst/>
                <a:latin typeface="Calibri" panose="020F0502020204030204" pitchFamily="34" charset="0"/>
                <a:ea typeface="Calibri" panose="020F0502020204030204" pitchFamily="34" charset="0"/>
                <a:cs typeface="Times New Roman" panose="02020603050405020304" pitchFamily="18" charset="0"/>
              </a:rPr>
              <a:t> Hôtel by Breizh Café</a:t>
            </a:r>
          </a:p>
          <a:p>
            <a:endParaRPr lang="fr-FR" sz="1000" dirty="0"/>
          </a:p>
        </p:txBody>
      </p:sp>
    </p:spTree>
    <p:extLst>
      <p:ext uri="{BB962C8B-B14F-4D97-AF65-F5344CB8AC3E}">
        <p14:creationId xmlns:p14="http://schemas.microsoft.com/office/powerpoint/2010/main" val="187296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182880" y="495223"/>
            <a:ext cx="11784008" cy="609600"/>
          </a:xfrm>
          <a:prstGeom prst="rect">
            <a:avLst/>
          </a:prstGeom>
        </p:spPr>
        <p:txBody>
          <a:bodyPr spcFirstLastPara="1" vert="horz" wrap="square" lIns="0" tIns="0" rIns="0" bIns="0" rtlCol="0" anchor="t" anchorCtr="0">
            <a:noAutofit/>
          </a:bodyPr>
          <a:lstStyle/>
          <a:p>
            <a:pPr algn="ctr"/>
            <a:r>
              <a:rPr lang="fr-FR" sz="3600" dirty="0">
                <a:latin typeface="Rockwell" panose="02060603020205020403" pitchFamily="18" charset="0"/>
              </a:rPr>
              <a:t>Définitions des Termes Utilisés dans l'Analyse</a:t>
            </a: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3"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sp>
        <p:nvSpPr>
          <p:cNvPr id="4" name="ZoneTexte 3">
            <a:extLst>
              <a:ext uri="{FF2B5EF4-FFF2-40B4-BE49-F238E27FC236}">
                <a16:creationId xmlns:a16="http://schemas.microsoft.com/office/drawing/2014/main" id="{810F93EE-6B1A-EDDD-9569-3BD50983D31C}"/>
              </a:ext>
            </a:extLst>
          </p:cNvPr>
          <p:cNvSpPr txBox="1"/>
          <p:nvPr/>
        </p:nvSpPr>
        <p:spPr>
          <a:xfrm>
            <a:off x="708383" y="1106548"/>
            <a:ext cx="5036408" cy="5632311"/>
          </a:xfrm>
          <a:prstGeom prst="rect">
            <a:avLst/>
          </a:prstGeom>
          <a:noFill/>
        </p:spPr>
        <p:txBody>
          <a:bodyPr wrap="square" rtlCol="0">
            <a:spAutoFit/>
          </a:bodyPr>
          <a:lstStyle/>
          <a:p>
            <a:pPr marL="285750" indent="-285750" algn="just">
              <a:buFont typeface="Arial" panose="020B0604020202020204" pitchFamily="34" charset="0"/>
              <a:buChar char="•"/>
            </a:pPr>
            <a:r>
              <a:rPr lang="fr-FR" b="1" dirty="0" err="1"/>
              <a:t>rqp</a:t>
            </a:r>
            <a:r>
              <a:rPr lang="fr-FR" dirty="0"/>
              <a:t> : petit déj trop cher, extras, chambre trop chère</a:t>
            </a:r>
          </a:p>
          <a:p>
            <a:pPr marL="285750" indent="-285750" algn="just">
              <a:buFont typeface="Arial" panose="020B0604020202020204" pitchFamily="34" charset="0"/>
              <a:buChar char="•"/>
            </a:pPr>
            <a:r>
              <a:rPr lang="fr-FR" b="1" dirty="0" err="1"/>
              <a:t>equipements</a:t>
            </a:r>
            <a:r>
              <a:rPr lang="fr-FR" dirty="0"/>
              <a:t> : au niveau de la chambre (TV, absence de prises, armoire, mini-bar…)</a:t>
            </a:r>
          </a:p>
          <a:p>
            <a:pPr marL="285750" indent="-285750" algn="just">
              <a:buFont typeface="Arial" panose="020B0604020202020204" pitchFamily="34" charset="0"/>
              <a:buChar char="•"/>
            </a:pPr>
            <a:r>
              <a:rPr lang="fr-FR" b="1" dirty="0" err="1"/>
              <a:t>imprevu</a:t>
            </a:r>
            <a:r>
              <a:rPr lang="fr-FR" dirty="0"/>
              <a:t> : travaux, panne électrique</a:t>
            </a:r>
          </a:p>
          <a:p>
            <a:pPr marL="285750" indent="-285750" algn="just">
              <a:buFont typeface="Arial" panose="020B0604020202020204" pitchFamily="34" charset="0"/>
              <a:buChar char="•"/>
            </a:pPr>
            <a:r>
              <a:rPr lang="fr-FR" b="1" dirty="0"/>
              <a:t>confort</a:t>
            </a:r>
            <a:r>
              <a:rPr lang="fr-FR" dirty="0"/>
              <a:t> : au niveau de la chambre (emplacement au rdc, vue depuis la chambre, literie, rideaux)</a:t>
            </a:r>
          </a:p>
          <a:p>
            <a:pPr marL="285750" indent="-285750" algn="just">
              <a:buFont typeface="Arial" panose="020B0604020202020204" pitchFamily="34" charset="0"/>
              <a:buChar char="•"/>
            </a:pPr>
            <a:r>
              <a:rPr lang="fr-FR" b="1" dirty="0" err="1"/>
              <a:t>pdj</a:t>
            </a:r>
            <a:r>
              <a:rPr lang="fr-FR" dirty="0"/>
              <a:t> : pas très varié, ne vaut pas son prix, pas de repas végétarien</a:t>
            </a:r>
          </a:p>
          <a:p>
            <a:pPr marL="285750" indent="-285750" algn="just">
              <a:buFont typeface="Arial" panose="020B0604020202020204" pitchFamily="34" charset="0"/>
              <a:buChar char="•"/>
            </a:pPr>
            <a:r>
              <a:rPr lang="fr-FR" b="1" dirty="0" err="1"/>
              <a:t>sdb</a:t>
            </a:r>
            <a:r>
              <a:rPr lang="fr-FR" dirty="0"/>
              <a:t> : douche, toilettes sans porte, sols mouillés </a:t>
            </a:r>
          </a:p>
          <a:p>
            <a:pPr marL="285750" indent="-285750" algn="just">
              <a:buFont typeface="Arial" panose="020B0604020202020204" pitchFamily="34" charset="0"/>
              <a:buChar char="•"/>
            </a:pPr>
            <a:r>
              <a:rPr lang="fr-FR" b="1" dirty="0"/>
              <a:t>animaux</a:t>
            </a:r>
            <a:r>
              <a:rPr lang="fr-FR" dirty="0"/>
              <a:t> : animaux ne sont pas acceptés, les clients n’aiment pas toujours les animaux des autres clients</a:t>
            </a:r>
          </a:p>
          <a:p>
            <a:pPr marL="285750" indent="-285750" algn="just">
              <a:buFont typeface="Arial" panose="020B0604020202020204" pitchFamily="34" charset="0"/>
              <a:buChar char="•"/>
            </a:pPr>
            <a:r>
              <a:rPr lang="fr-FR" b="1" dirty="0"/>
              <a:t>design</a:t>
            </a:r>
            <a:r>
              <a:rPr lang="fr-FR" dirty="0"/>
              <a:t> : décor</a:t>
            </a:r>
          </a:p>
          <a:p>
            <a:pPr marL="285750" indent="-285750" algn="just">
              <a:buFont typeface="Arial" panose="020B0604020202020204" pitchFamily="34" charset="0"/>
              <a:buChar char="•"/>
            </a:pPr>
            <a:r>
              <a:rPr lang="fr-FR" b="1" dirty="0"/>
              <a:t>localisation</a:t>
            </a:r>
            <a:r>
              <a:rPr lang="fr-FR" dirty="0"/>
              <a:t> : près de l’autoroute, près de la mer</a:t>
            </a:r>
          </a:p>
          <a:p>
            <a:pPr marL="285750" indent="-285750" algn="just">
              <a:buFont typeface="Arial" panose="020B0604020202020204" pitchFamily="34" charset="0"/>
              <a:buChar char="•"/>
            </a:pPr>
            <a:r>
              <a:rPr lang="fr-FR" b="1" dirty="0"/>
              <a:t>personnel</a:t>
            </a:r>
            <a:r>
              <a:rPr lang="fr-FR" dirty="0"/>
              <a:t> : accueil, personnel désagréable</a:t>
            </a:r>
          </a:p>
          <a:p>
            <a:pPr marL="285750" indent="-285750" algn="just">
              <a:buFont typeface="Arial" panose="020B0604020202020204" pitchFamily="34" charset="0"/>
              <a:buChar char="•"/>
            </a:pPr>
            <a:r>
              <a:rPr lang="fr-FR" b="1" dirty="0" err="1"/>
              <a:t>proprete</a:t>
            </a:r>
            <a:r>
              <a:rPr lang="fr-FR" dirty="0"/>
              <a:t> : chambre sale</a:t>
            </a:r>
          </a:p>
          <a:p>
            <a:pPr marL="285750" indent="-285750" algn="just">
              <a:buFont typeface="Arial" panose="020B0604020202020204" pitchFamily="34" charset="0"/>
              <a:buChar char="•"/>
            </a:pPr>
            <a:r>
              <a:rPr lang="fr-FR" b="1" dirty="0"/>
              <a:t>sport</a:t>
            </a:r>
            <a:r>
              <a:rPr lang="fr-FR" dirty="0"/>
              <a:t> : salle de sport</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p:txBody>
      </p:sp>
      <p:sp>
        <p:nvSpPr>
          <p:cNvPr id="5" name="ZoneTexte 4">
            <a:extLst>
              <a:ext uri="{FF2B5EF4-FFF2-40B4-BE49-F238E27FC236}">
                <a16:creationId xmlns:a16="http://schemas.microsoft.com/office/drawing/2014/main" id="{25EA4C0F-C045-3C0C-D73D-D74856612221}"/>
              </a:ext>
            </a:extLst>
          </p:cNvPr>
          <p:cNvSpPr txBox="1"/>
          <p:nvPr/>
        </p:nvSpPr>
        <p:spPr>
          <a:xfrm>
            <a:off x="6459594" y="1104823"/>
            <a:ext cx="4566880" cy="3139321"/>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anglais</a:t>
            </a:r>
            <a:r>
              <a:rPr lang="fr-FR" dirty="0"/>
              <a:t> : le personnel parle anglais</a:t>
            </a:r>
          </a:p>
          <a:p>
            <a:pPr marL="285750" indent="-285750" algn="just">
              <a:buFont typeface="Arial" panose="020B0604020202020204" pitchFamily="34" charset="0"/>
              <a:buChar char="•"/>
            </a:pPr>
            <a:r>
              <a:rPr lang="fr-FR" b="1" dirty="0"/>
              <a:t>vieillissant</a:t>
            </a:r>
            <a:r>
              <a:rPr lang="fr-FR" dirty="0"/>
              <a:t> : plâtre des murs, moquette</a:t>
            </a:r>
          </a:p>
          <a:p>
            <a:pPr marL="285750" indent="-285750" algn="just">
              <a:buFont typeface="Arial" panose="020B0604020202020204" pitchFamily="34" charset="0"/>
              <a:buChar char="•"/>
            </a:pPr>
            <a:r>
              <a:rPr lang="fr-FR" b="1" dirty="0"/>
              <a:t>parking</a:t>
            </a:r>
            <a:r>
              <a:rPr lang="fr-FR" dirty="0"/>
              <a:t> : trop petit, absent, nécessite la réservation, peu de places</a:t>
            </a:r>
          </a:p>
          <a:p>
            <a:pPr marL="285750" indent="-285750" algn="just">
              <a:buFont typeface="Arial" panose="020B0604020202020204" pitchFamily="34" charset="0"/>
              <a:buChar char="•"/>
            </a:pPr>
            <a:r>
              <a:rPr lang="fr-FR" b="1" dirty="0"/>
              <a:t>attente</a:t>
            </a:r>
            <a:r>
              <a:rPr lang="fr-FR" dirty="0"/>
              <a:t> : bouteille d’eau, ascenseur, beaucoup de serviettes, nettoyage quotidien de la chambre, chambre ne correspond pas aux photos</a:t>
            </a:r>
          </a:p>
          <a:p>
            <a:pPr marL="285750" indent="-285750" algn="just">
              <a:buFont typeface="Arial" panose="020B0604020202020204" pitchFamily="34" charset="0"/>
              <a:buChar char="•"/>
            </a:pPr>
            <a:r>
              <a:rPr lang="fr-FR" b="1" dirty="0"/>
              <a:t>bruit</a:t>
            </a:r>
            <a:r>
              <a:rPr lang="fr-FR" dirty="0"/>
              <a:t> : chambre insonorisée</a:t>
            </a:r>
          </a:p>
          <a:p>
            <a:pPr marL="285750" indent="-285750" algn="just">
              <a:buFont typeface="Arial" panose="020B0604020202020204" pitchFamily="34" charset="0"/>
              <a:buChar char="•"/>
            </a:pPr>
            <a:endParaRPr lang="fr-FR" b="1" dirty="0"/>
          </a:p>
          <a:p>
            <a:pPr marL="285750" indent="-285750" algn="just">
              <a:buFont typeface="Arial" panose="020B0604020202020204" pitchFamily="34" charset="0"/>
              <a:buChar char="•"/>
            </a:pPr>
            <a:endParaRPr lang="fr-FR" dirty="0"/>
          </a:p>
        </p:txBody>
      </p:sp>
    </p:spTree>
    <p:extLst>
      <p:ext uri="{BB962C8B-B14F-4D97-AF65-F5344CB8AC3E}">
        <p14:creationId xmlns:p14="http://schemas.microsoft.com/office/powerpoint/2010/main" val="14749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696000" y="543735"/>
            <a:ext cx="3602318" cy="609600"/>
          </a:xfrm>
          <a:prstGeom prst="rect">
            <a:avLst/>
          </a:prstGeom>
        </p:spPr>
        <p:txBody>
          <a:bodyPr spcFirstLastPara="1" vert="horz" wrap="square" lIns="0" tIns="0" rIns="0" bIns="0" rtlCol="0" anchor="t" anchorCtr="0">
            <a:noAutofit/>
          </a:bodyPr>
          <a:lstStyle/>
          <a:p>
            <a:r>
              <a:rPr lang="en" dirty="0">
                <a:latin typeface="Rockwell" panose="02060603020205020403" pitchFamily="18" charset="0"/>
              </a:rPr>
              <a:t>Introduction</a:t>
            </a:r>
            <a:br>
              <a:rPr lang="en" dirty="0">
                <a:latin typeface="Rockwell" panose="02060603020205020403" pitchFamily="18" charset="0"/>
              </a:rPr>
            </a:br>
            <a:endParaRPr dirty="0">
              <a:latin typeface="Rockwell" panose="02060603020205020403" pitchFamily="18" charset="0"/>
            </a:endParaRPr>
          </a:p>
        </p:txBody>
      </p:sp>
      <p:sp>
        <p:nvSpPr>
          <p:cNvPr id="545" name="Google Shape;545;p62"/>
          <p:cNvSpPr txBox="1">
            <a:spLocks noGrp="1"/>
          </p:cNvSpPr>
          <p:nvPr>
            <p:ph type="subTitle" idx="1"/>
          </p:nvPr>
        </p:nvSpPr>
        <p:spPr>
          <a:xfrm>
            <a:off x="696000" y="1678185"/>
            <a:ext cx="4595600" cy="3774400"/>
          </a:xfrm>
          <a:prstGeom prst="rect">
            <a:avLst/>
          </a:prstGeom>
        </p:spPr>
        <p:txBody>
          <a:bodyPr spcFirstLastPara="1" vert="horz" wrap="square" lIns="0" tIns="0" rIns="0" bIns="0" rtlCol="0" anchor="ctr" anchorCtr="0">
            <a:noAutofit/>
          </a:bodyPr>
          <a:lstStyle/>
          <a:p>
            <a:pPr marL="0" indent="0">
              <a:buClr>
                <a:srgbClr val="273D40"/>
              </a:buClr>
              <a:buSzPts val="600"/>
              <a:buNone/>
            </a:pPr>
            <a:br>
              <a:rPr lang="en" sz="2400" dirty="0">
                <a:latin typeface="Rockwell" panose="02060603020205020403" pitchFamily="18" charset="0"/>
              </a:rPr>
            </a:br>
            <a:r>
              <a:rPr lang="en" sz="2400" u="sng" dirty="0">
                <a:latin typeface="Rockwell" panose="02060603020205020403" pitchFamily="18" charset="0"/>
              </a:rPr>
              <a:t>Analyse de la satisfaction client </a:t>
            </a:r>
          </a:p>
          <a:p>
            <a:pPr marL="0" indent="0">
              <a:buClr>
                <a:srgbClr val="273D40"/>
              </a:buClr>
              <a:buSzPts val="600"/>
              <a:buNone/>
            </a:pPr>
            <a:endParaRPr lang="en" sz="2000" u="sng" dirty="0">
              <a:latin typeface="Rockwell" panose="02060603020205020403" pitchFamily="18" charset="0"/>
            </a:endParaRPr>
          </a:p>
          <a:p>
            <a:r>
              <a:rPr lang="fr-FR" sz="2000" dirty="0">
                <a:latin typeface="Rockwell" panose="02060603020205020403" pitchFamily="18" charset="0"/>
              </a:rPr>
              <a:t>Catégorie d’hôtels : </a:t>
            </a:r>
            <a:r>
              <a:rPr lang="fr-FR" sz="2000" b="1" dirty="0">
                <a:latin typeface="Rockwell" panose="02060603020205020403" pitchFamily="18" charset="0"/>
              </a:rPr>
              <a:t>3-4 étoiles</a:t>
            </a:r>
          </a:p>
          <a:p>
            <a:pPr>
              <a:lnSpc>
                <a:spcPct val="200000"/>
              </a:lnSpc>
            </a:pPr>
            <a:r>
              <a:rPr lang="fr-FR" sz="2000" dirty="0">
                <a:latin typeface="Rockwell" panose="02060603020205020403" pitchFamily="18" charset="0"/>
              </a:rPr>
              <a:t>Source de données : </a:t>
            </a:r>
            <a:r>
              <a:rPr lang="fr-FR" sz="2000" b="1" dirty="0">
                <a:latin typeface="Rockwell" panose="02060603020205020403" pitchFamily="18" charset="0"/>
              </a:rPr>
              <a:t>Booking.com</a:t>
            </a:r>
          </a:p>
          <a:p>
            <a:pPr>
              <a:lnSpc>
                <a:spcPct val="200000"/>
              </a:lnSpc>
            </a:pPr>
            <a:r>
              <a:rPr lang="fr-FR" sz="2000" dirty="0">
                <a:latin typeface="Rockwell" panose="02060603020205020403" pitchFamily="18" charset="0"/>
              </a:rPr>
              <a:t>Localisation : </a:t>
            </a:r>
            <a:r>
              <a:rPr lang="fr-FR" sz="2000" b="1" dirty="0">
                <a:latin typeface="Rockwell" panose="02060603020205020403" pitchFamily="18" charset="0"/>
              </a:rPr>
              <a:t>Saint-Malo</a:t>
            </a:r>
          </a:p>
          <a:p>
            <a:pPr>
              <a:lnSpc>
                <a:spcPct val="200000"/>
              </a:lnSpc>
            </a:pPr>
            <a:r>
              <a:rPr lang="fr-FR" sz="2000" dirty="0">
                <a:latin typeface="Rockwell" panose="02060603020205020403" pitchFamily="18" charset="0"/>
              </a:rPr>
              <a:t>Nombre d'hôtels analysés : </a:t>
            </a:r>
            <a:r>
              <a:rPr lang="fr-FR" sz="2000" b="1" dirty="0">
                <a:latin typeface="Rockwell" panose="02060603020205020403" pitchFamily="18" charset="0"/>
              </a:rPr>
              <a:t>40+</a:t>
            </a:r>
          </a:p>
          <a:p>
            <a:pPr>
              <a:lnSpc>
                <a:spcPct val="200000"/>
              </a:lnSpc>
            </a:pPr>
            <a:r>
              <a:rPr lang="fr-FR" sz="2000" dirty="0">
                <a:latin typeface="Rockwell" panose="02060603020205020403" pitchFamily="18" charset="0"/>
              </a:rPr>
              <a:t>Nombre d’avis analysés: </a:t>
            </a:r>
            <a:r>
              <a:rPr lang="fr-FR" sz="2000" b="1" dirty="0">
                <a:latin typeface="Rockwell" panose="02060603020205020403" pitchFamily="18" charset="0"/>
              </a:rPr>
              <a:t>2000+</a:t>
            </a:r>
          </a:p>
          <a:p>
            <a:pPr>
              <a:lnSpc>
                <a:spcPct val="200000"/>
              </a:lnSpc>
            </a:pPr>
            <a:r>
              <a:rPr lang="fr-FR" sz="2000" dirty="0">
                <a:latin typeface="Rockwell" panose="02060603020205020403" pitchFamily="18" charset="0"/>
              </a:rPr>
              <a:t>Période</a:t>
            </a:r>
            <a:r>
              <a:rPr lang="fr-FR" sz="2000" b="1" dirty="0">
                <a:latin typeface="Rockwell" panose="02060603020205020403" pitchFamily="18" charset="0"/>
              </a:rPr>
              <a:t> </a:t>
            </a:r>
            <a:r>
              <a:rPr lang="fr-FR" sz="2000" b="1">
                <a:latin typeface="Rockwell" panose="02060603020205020403" pitchFamily="18" charset="0"/>
              </a:rPr>
              <a:t>: juin-août </a:t>
            </a:r>
            <a:r>
              <a:rPr lang="fr-FR" sz="2000" b="1" dirty="0">
                <a:latin typeface="Rockwell" panose="02060603020205020403" pitchFamily="18" charset="0"/>
              </a:rPr>
              <a:t>(2022-2023)</a:t>
            </a:r>
          </a:p>
          <a:p>
            <a:pPr>
              <a:spcBef>
                <a:spcPts val="2133"/>
              </a:spcBef>
              <a:spcAft>
                <a:spcPts val="2133"/>
              </a:spcAft>
              <a:buClr>
                <a:srgbClr val="273D40"/>
              </a:buClr>
              <a:buSzPts val="600"/>
            </a:pPr>
            <a:endParaRPr dirty="0">
              <a:latin typeface="Rockwell" panose="02060603020205020403" pitchFamily="18" charset="0"/>
            </a:endParaRPr>
          </a:p>
        </p:txBody>
      </p:sp>
      <p:pic>
        <p:nvPicPr>
          <p:cNvPr id="546" name="Google Shape;546;p62"/>
          <p:cNvPicPr preferRelativeResize="0"/>
          <p:nvPr/>
        </p:nvPicPr>
        <p:blipFill rotWithShape="1">
          <a:blip r:embed="rId3">
            <a:alphaModFix/>
          </a:blip>
          <a:srcRect l="19839" r="20813" b="-100"/>
          <a:stretch/>
        </p:blipFill>
        <p:spPr>
          <a:xfrm>
            <a:off x="5983602" y="614272"/>
            <a:ext cx="5512398" cy="5629456"/>
          </a:xfrm>
          <a:prstGeom prst="rect">
            <a:avLst/>
          </a:prstGeom>
          <a:blipFill dpi="0" rotWithShape="1">
            <a:blip r:embed="rId4">
              <a:alphaModFix amt="90000"/>
            </a:blip>
            <a:srcRect/>
            <a:tile tx="0" ty="0" sx="100000" sy="100000" flip="none" algn="tl"/>
          </a:blipFill>
          <a:ln>
            <a:noFill/>
          </a:ln>
        </p:spPr>
      </p:pic>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5"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3528000" y="526680"/>
            <a:ext cx="5136000" cy="609600"/>
          </a:xfrm>
          <a:prstGeom prst="rect">
            <a:avLst/>
          </a:prstGeom>
        </p:spPr>
        <p:txBody>
          <a:bodyPr spcFirstLastPara="1" vert="horz" wrap="square" lIns="0" tIns="0" rIns="0" bIns="0" rtlCol="0" anchor="t" anchorCtr="0">
            <a:noAutofit/>
          </a:bodyPr>
          <a:lstStyle/>
          <a:p>
            <a:r>
              <a:rPr lang="fr-FR" dirty="0">
                <a:latin typeface="Rockwell" panose="02060603020205020403" pitchFamily="18" charset="0"/>
              </a:rPr>
              <a:t>Vue d'ensemble</a:t>
            </a:r>
          </a:p>
        </p:txBody>
      </p:sp>
      <p:sp>
        <p:nvSpPr>
          <p:cNvPr id="545" name="Google Shape;545;p62"/>
          <p:cNvSpPr txBox="1">
            <a:spLocks noGrp="1"/>
          </p:cNvSpPr>
          <p:nvPr>
            <p:ph type="subTitle" idx="1"/>
          </p:nvPr>
        </p:nvSpPr>
        <p:spPr>
          <a:xfrm>
            <a:off x="408714" y="1899272"/>
            <a:ext cx="4595600" cy="3852000"/>
          </a:xfrm>
          <a:prstGeom prst="rect">
            <a:avLst/>
          </a:prstGeom>
        </p:spPr>
        <p:txBody>
          <a:bodyPr spcFirstLastPara="1" vert="horz" wrap="square" lIns="0" tIns="0" rIns="0" bIns="0" rtlCol="0" anchor="ctr" anchorCtr="0">
            <a:noAutofit/>
          </a:bodyPr>
          <a:lstStyle/>
          <a:p>
            <a:pPr marL="0" indent="0">
              <a:buClr>
                <a:srgbClr val="273D40"/>
              </a:buClr>
              <a:buSzPts val="600"/>
              <a:buNone/>
            </a:pPr>
            <a:endParaRPr lang="en" sz="2000" u="sng" dirty="0">
              <a:latin typeface="Rockwell" panose="02060603020205020403" pitchFamily="18" charset="0"/>
            </a:endParaRPr>
          </a:p>
          <a:p>
            <a:r>
              <a:rPr lang="fr-FR" sz="2000" dirty="0">
                <a:latin typeface="Rockwell" panose="02060603020205020403" pitchFamily="18" charset="0"/>
              </a:rPr>
              <a:t>Note moyenne : </a:t>
            </a:r>
            <a:r>
              <a:rPr lang="fr-FR" sz="2000" b="1" dirty="0">
                <a:latin typeface="Rockwell" panose="02060603020205020403" pitchFamily="18" charset="0"/>
              </a:rPr>
              <a:t>7.6/10</a:t>
            </a:r>
          </a:p>
          <a:p>
            <a:pPr>
              <a:lnSpc>
                <a:spcPct val="250000"/>
              </a:lnSpc>
            </a:pPr>
            <a:r>
              <a:rPr lang="fr-FR" sz="2000" dirty="0">
                <a:latin typeface="Rockwell" panose="02060603020205020403" pitchFamily="18" charset="0"/>
              </a:rPr>
              <a:t>Capacité moyenne : </a:t>
            </a:r>
            <a:r>
              <a:rPr lang="fr-FR" sz="2000" b="1" dirty="0">
                <a:latin typeface="Rockwell" panose="02060603020205020403" pitchFamily="18" charset="0"/>
              </a:rPr>
              <a:t>36 chambres</a:t>
            </a:r>
          </a:p>
          <a:p>
            <a:pPr>
              <a:lnSpc>
                <a:spcPct val="250000"/>
              </a:lnSpc>
            </a:pPr>
            <a:r>
              <a:rPr lang="fr-FR" sz="2000" dirty="0">
                <a:latin typeface="Rockwell" panose="02060603020205020403" pitchFamily="18" charset="0"/>
              </a:rPr>
              <a:t>Taux de client étrangers : </a:t>
            </a:r>
            <a:r>
              <a:rPr lang="fr-FR" sz="2000" b="1" dirty="0">
                <a:latin typeface="Rockwell" panose="02060603020205020403" pitchFamily="18" charset="0"/>
              </a:rPr>
              <a:t>53%</a:t>
            </a:r>
          </a:p>
          <a:p>
            <a:pPr>
              <a:lnSpc>
                <a:spcPct val="250000"/>
              </a:lnSpc>
            </a:pPr>
            <a:r>
              <a:rPr lang="fr-FR" sz="2000" dirty="0">
                <a:latin typeface="Rockwell" panose="02060603020205020403" pitchFamily="18" charset="0"/>
              </a:rPr>
              <a:t>Taux de clients Français : </a:t>
            </a:r>
            <a:r>
              <a:rPr lang="fr-FR" sz="2000" b="1" dirty="0">
                <a:latin typeface="Rockwell" panose="02060603020205020403" pitchFamily="18" charset="0"/>
              </a:rPr>
              <a:t>47%</a:t>
            </a:r>
          </a:p>
          <a:p>
            <a:pPr>
              <a:spcBef>
                <a:spcPts val="2133"/>
              </a:spcBef>
              <a:spcAft>
                <a:spcPts val="2133"/>
              </a:spcAft>
              <a:buClr>
                <a:srgbClr val="273D40"/>
              </a:buClr>
              <a:buSzPts val="600"/>
            </a:pPr>
            <a:endParaRPr dirty="0">
              <a:latin typeface="Rockwell" panose="02060603020205020403" pitchFamily="18" charset="0"/>
            </a:endParaRP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pic>
        <p:nvPicPr>
          <p:cNvPr id="11" name="Image 10">
            <a:extLst>
              <a:ext uri="{FF2B5EF4-FFF2-40B4-BE49-F238E27FC236}">
                <a16:creationId xmlns:a16="http://schemas.microsoft.com/office/drawing/2014/main" id="{7C9D01EE-984F-4090-9D07-FE4250A0E054}"/>
              </a:ext>
            </a:extLst>
          </p:cNvPr>
          <p:cNvPicPr>
            <a:picLocks noChangeAspect="1"/>
          </p:cNvPicPr>
          <p:nvPr/>
        </p:nvPicPr>
        <p:blipFill>
          <a:blip r:embed="rId3"/>
          <a:stretch>
            <a:fillRect/>
          </a:stretch>
        </p:blipFill>
        <p:spPr>
          <a:xfrm>
            <a:off x="5319274" y="1664196"/>
            <a:ext cx="5714486" cy="4208472"/>
          </a:xfrm>
          <a:prstGeom prst="rect">
            <a:avLst/>
          </a:prstGeom>
          <a:effectLst>
            <a:softEdge rad="0"/>
          </a:effectLst>
        </p:spPr>
      </p:pic>
    </p:spTree>
    <p:extLst>
      <p:ext uri="{BB962C8B-B14F-4D97-AF65-F5344CB8AC3E}">
        <p14:creationId xmlns:p14="http://schemas.microsoft.com/office/powerpoint/2010/main" val="284413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3528000" y="420408"/>
            <a:ext cx="5136000" cy="609600"/>
          </a:xfrm>
          <a:prstGeom prst="rect">
            <a:avLst/>
          </a:prstGeom>
        </p:spPr>
        <p:txBody>
          <a:bodyPr spcFirstLastPara="1" vert="horz" wrap="square" lIns="0" tIns="0" rIns="0" bIns="0" rtlCol="0" anchor="t" anchorCtr="0">
            <a:noAutofit/>
          </a:bodyPr>
          <a:lstStyle/>
          <a:p>
            <a:pPr algn="ctr"/>
            <a:r>
              <a:rPr lang="fr-FR" dirty="0">
                <a:latin typeface="Rockwell" panose="02060603020205020403" pitchFamily="18" charset="0"/>
              </a:rPr>
              <a:t>Data </a:t>
            </a:r>
            <a:r>
              <a:rPr lang="fr-FR" dirty="0" err="1">
                <a:latin typeface="Rockwell" panose="02060603020205020403" pitchFamily="18" charset="0"/>
              </a:rPr>
              <a:t>Analysis</a:t>
            </a:r>
            <a:r>
              <a:rPr lang="fr-FR" dirty="0">
                <a:latin typeface="Rockwell" panose="02060603020205020403" pitchFamily="18" charset="0"/>
              </a:rPr>
              <a:t> </a:t>
            </a:r>
            <a:br>
              <a:rPr lang="fr-FR" dirty="0">
                <a:latin typeface="Rockwell" panose="02060603020205020403" pitchFamily="18" charset="0"/>
              </a:rPr>
            </a:br>
            <a:r>
              <a:rPr lang="fr-FR" sz="2400" dirty="0">
                <a:latin typeface="Rockwell" panose="02060603020205020403" pitchFamily="18" charset="0"/>
              </a:rPr>
              <a:t>graphs &amp; charts</a:t>
            </a:r>
            <a:endParaRPr lang="fr-FR" dirty="0">
              <a:latin typeface="Rockwell" panose="02060603020205020403" pitchFamily="18" charset="0"/>
            </a:endParaRP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3"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pic>
        <p:nvPicPr>
          <p:cNvPr id="15" name="Image 14">
            <a:extLst>
              <a:ext uri="{FF2B5EF4-FFF2-40B4-BE49-F238E27FC236}">
                <a16:creationId xmlns:a16="http://schemas.microsoft.com/office/drawing/2014/main" id="{904535F3-F0C3-C23A-7EEC-5EFCCCFE7660}"/>
              </a:ext>
            </a:extLst>
          </p:cNvPr>
          <p:cNvPicPr>
            <a:picLocks noChangeAspect="1"/>
          </p:cNvPicPr>
          <p:nvPr/>
        </p:nvPicPr>
        <p:blipFill>
          <a:blip r:embed="rId4"/>
          <a:stretch>
            <a:fillRect/>
          </a:stretch>
        </p:blipFill>
        <p:spPr>
          <a:xfrm>
            <a:off x="143709" y="1716346"/>
            <a:ext cx="5723076" cy="3656202"/>
          </a:xfrm>
          <a:prstGeom prst="rect">
            <a:avLst/>
          </a:prstGeom>
        </p:spPr>
      </p:pic>
      <p:pic>
        <p:nvPicPr>
          <p:cNvPr id="17" name="Image 16">
            <a:extLst>
              <a:ext uri="{FF2B5EF4-FFF2-40B4-BE49-F238E27FC236}">
                <a16:creationId xmlns:a16="http://schemas.microsoft.com/office/drawing/2014/main" id="{DCA7782D-8AB3-F838-37B2-FB3234F83B95}"/>
              </a:ext>
            </a:extLst>
          </p:cNvPr>
          <p:cNvPicPr>
            <a:picLocks noChangeAspect="1"/>
          </p:cNvPicPr>
          <p:nvPr/>
        </p:nvPicPr>
        <p:blipFill>
          <a:blip r:embed="rId5"/>
          <a:stretch>
            <a:fillRect/>
          </a:stretch>
        </p:blipFill>
        <p:spPr>
          <a:xfrm>
            <a:off x="6096000" y="1725735"/>
            <a:ext cx="5952291" cy="3656198"/>
          </a:xfrm>
          <a:prstGeom prst="rect">
            <a:avLst/>
          </a:prstGeom>
        </p:spPr>
      </p:pic>
      <p:sp>
        <p:nvSpPr>
          <p:cNvPr id="18" name="ZoneTexte 17">
            <a:extLst>
              <a:ext uri="{FF2B5EF4-FFF2-40B4-BE49-F238E27FC236}">
                <a16:creationId xmlns:a16="http://schemas.microsoft.com/office/drawing/2014/main" id="{02ED883F-EF1B-22E9-DEFB-FC680B78B897}"/>
              </a:ext>
            </a:extLst>
          </p:cNvPr>
          <p:cNvSpPr txBox="1"/>
          <p:nvPr/>
        </p:nvSpPr>
        <p:spPr>
          <a:xfrm>
            <a:off x="485567" y="5566442"/>
            <a:ext cx="5039360" cy="369332"/>
          </a:xfrm>
          <a:prstGeom prst="rect">
            <a:avLst/>
          </a:prstGeom>
          <a:noFill/>
        </p:spPr>
        <p:txBody>
          <a:bodyPr wrap="square" rtlCol="0">
            <a:spAutoFit/>
          </a:bodyPr>
          <a:lstStyle/>
          <a:p>
            <a:pPr algn="ctr"/>
            <a:r>
              <a:rPr lang="fr-FR" dirty="0"/>
              <a:t>Les 10 points positifs les plus fréquemment cités</a:t>
            </a:r>
          </a:p>
        </p:txBody>
      </p:sp>
      <p:sp>
        <p:nvSpPr>
          <p:cNvPr id="19" name="ZoneTexte 18">
            <a:extLst>
              <a:ext uri="{FF2B5EF4-FFF2-40B4-BE49-F238E27FC236}">
                <a16:creationId xmlns:a16="http://schemas.microsoft.com/office/drawing/2014/main" id="{2220F15E-8AB8-1B2E-E89B-CFF7194DB11E}"/>
              </a:ext>
            </a:extLst>
          </p:cNvPr>
          <p:cNvSpPr txBox="1"/>
          <p:nvPr/>
        </p:nvSpPr>
        <p:spPr>
          <a:xfrm>
            <a:off x="6623585" y="5566442"/>
            <a:ext cx="4897120" cy="369332"/>
          </a:xfrm>
          <a:prstGeom prst="rect">
            <a:avLst/>
          </a:prstGeom>
          <a:noFill/>
        </p:spPr>
        <p:txBody>
          <a:bodyPr wrap="square" rtlCol="0">
            <a:spAutoFit/>
          </a:bodyPr>
          <a:lstStyle/>
          <a:p>
            <a:pPr algn="ctr"/>
            <a:r>
              <a:rPr lang="fr-FR" dirty="0"/>
              <a:t>Les 10 points négatifs les plus fréquemment cités</a:t>
            </a:r>
          </a:p>
        </p:txBody>
      </p:sp>
    </p:spTree>
    <p:extLst>
      <p:ext uri="{BB962C8B-B14F-4D97-AF65-F5344CB8AC3E}">
        <p14:creationId xmlns:p14="http://schemas.microsoft.com/office/powerpoint/2010/main" val="87143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3528000" y="420408"/>
            <a:ext cx="5136000" cy="609600"/>
          </a:xfrm>
          <a:prstGeom prst="rect">
            <a:avLst/>
          </a:prstGeom>
        </p:spPr>
        <p:txBody>
          <a:bodyPr spcFirstLastPara="1" vert="horz" wrap="square" lIns="0" tIns="0" rIns="0" bIns="0" rtlCol="0" anchor="t" anchorCtr="0">
            <a:noAutofit/>
          </a:bodyPr>
          <a:lstStyle/>
          <a:p>
            <a:pPr algn="ctr"/>
            <a:r>
              <a:rPr lang="fr-FR" dirty="0">
                <a:latin typeface="Rockwell" panose="02060603020205020403" pitchFamily="18" charset="0"/>
              </a:rPr>
              <a:t>Data </a:t>
            </a:r>
            <a:r>
              <a:rPr lang="fr-FR" dirty="0" err="1">
                <a:latin typeface="Rockwell" panose="02060603020205020403" pitchFamily="18" charset="0"/>
              </a:rPr>
              <a:t>Analysis</a:t>
            </a:r>
            <a:r>
              <a:rPr lang="fr-FR" dirty="0">
                <a:latin typeface="Rockwell" panose="02060603020205020403" pitchFamily="18" charset="0"/>
              </a:rPr>
              <a:t> </a:t>
            </a:r>
            <a:br>
              <a:rPr lang="fr-FR" dirty="0">
                <a:latin typeface="Rockwell" panose="02060603020205020403" pitchFamily="18" charset="0"/>
              </a:rPr>
            </a:br>
            <a:r>
              <a:rPr lang="fr-FR" sz="2400" dirty="0">
                <a:latin typeface="Rockwell" panose="02060603020205020403" pitchFamily="18" charset="0"/>
              </a:rPr>
              <a:t>graphs &amp; charts</a:t>
            </a:r>
            <a:endParaRPr lang="fr-FR" dirty="0">
              <a:latin typeface="Rockwell" panose="02060603020205020403" pitchFamily="18" charset="0"/>
            </a:endParaRP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3"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pic>
        <p:nvPicPr>
          <p:cNvPr id="8" name="Image 7">
            <a:extLst>
              <a:ext uri="{FF2B5EF4-FFF2-40B4-BE49-F238E27FC236}">
                <a16:creationId xmlns:a16="http://schemas.microsoft.com/office/drawing/2014/main" id="{73AD72EA-D9F4-7012-DC50-17EC12D7237A}"/>
              </a:ext>
            </a:extLst>
          </p:cNvPr>
          <p:cNvPicPr>
            <a:picLocks noChangeAspect="1"/>
          </p:cNvPicPr>
          <p:nvPr/>
        </p:nvPicPr>
        <p:blipFill>
          <a:blip r:embed="rId4"/>
          <a:stretch>
            <a:fillRect/>
          </a:stretch>
        </p:blipFill>
        <p:spPr>
          <a:xfrm>
            <a:off x="144000" y="1717200"/>
            <a:ext cx="5724000" cy="3826022"/>
          </a:xfrm>
          <a:prstGeom prst="rect">
            <a:avLst/>
          </a:prstGeom>
        </p:spPr>
      </p:pic>
      <p:pic>
        <p:nvPicPr>
          <p:cNvPr id="10" name="Image 9">
            <a:extLst>
              <a:ext uri="{FF2B5EF4-FFF2-40B4-BE49-F238E27FC236}">
                <a16:creationId xmlns:a16="http://schemas.microsoft.com/office/drawing/2014/main" id="{C27639DD-91BB-EF3C-4A60-B6167BE13A72}"/>
              </a:ext>
            </a:extLst>
          </p:cNvPr>
          <p:cNvPicPr>
            <a:picLocks noChangeAspect="1"/>
          </p:cNvPicPr>
          <p:nvPr/>
        </p:nvPicPr>
        <p:blipFill>
          <a:blip r:embed="rId5"/>
          <a:stretch>
            <a:fillRect/>
          </a:stretch>
        </p:blipFill>
        <p:spPr>
          <a:xfrm>
            <a:off x="6027678" y="1717200"/>
            <a:ext cx="6020322" cy="3871295"/>
          </a:xfrm>
          <a:prstGeom prst="rect">
            <a:avLst/>
          </a:prstGeom>
        </p:spPr>
      </p:pic>
    </p:spTree>
    <p:extLst>
      <p:ext uri="{BB962C8B-B14F-4D97-AF65-F5344CB8AC3E}">
        <p14:creationId xmlns:p14="http://schemas.microsoft.com/office/powerpoint/2010/main" val="179577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3528000" y="420408"/>
            <a:ext cx="5136000" cy="609600"/>
          </a:xfrm>
          <a:prstGeom prst="rect">
            <a:avLst/>
          </a:prstGeom>
        </p:spPr>
        <p:txBody>
          <a:bodyPr spcFirstLastPara="1" vert="horz" wrap="square" lIns="0" tIns="0" rIns="0" bIns="0" rtlCol="0" anchor="t" anchorCtr="0">
            <a:noAutofit/>
          </a:bodyPr>
          <a:lstStyle/>
          <a:p>
            <a:pPr algn="ctr"/>
            <a:r>
              <a:rPr lang="fr-FR" dirty="0">
                <a:latin typeface="Rockwell" panose="02060603020205020403" pitchFamily="18" charset="0"/>
              </a:rPr>
              <a:t>Data </a:t>
            </a:r>
            <a:r>
              <a:rPr lang="fr-FR" dirty="0" err="1">
                <a:latin typeface="Rockwell" panose="02060603020205020403" pitchFamily="18" charset="0"/>
              </a:rPr>
              <a:t>Analysis</a:t>
            </a:r>
            <a:r>
              <a:rPr lang="fr-FR" dirty="0">
                <a:latin typeface="Rockwell" panose="02060603020205020403" pitchFamily="18" charset="0"/>
              </a:rPr>
              <a:t> </a:t>
            </a:r>
            <a:br>
              <a:rPr lang="fr-FR" dirty="0">
                <a:latin typeface="Rockwell" panose="02060603020205020403" pitchFamily="18" charset="0"/>
              </a:rPr>
            </a:br>
            <a:r>
              <a:rPr lang="fr-FR" sz="2400" dirty="0">
                <a:latin typeface="Rockwell" panose="02060603020205020403" pitchFamily="18" charset="0"/>
              </a:rPr>
              <a:t>graphs &amp; charts</a:t>
            </a:r>
            <a:endParaRPr lang="fr-FR" dirty="0">
              <a:latin typeface="Rockwell" panose="02060603020205020403" pitchFamily="18" charset="0"/>
            </a:endParaRP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3"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pic>
        <p:nvPicPr>
          <p:cNvPr id="9" name="Image 8">
            <a:extLst>
              <a:ext uri="{FF2B5EF4-FFF2-40B4-BE49-F238E27FC236}">
                <a16:creationId xmlns:a16="http://schemas.microsoft.com/office/drawing/2014/main" id="{9B3641B8-7C6B-79A8-605E-91BD0B847596}"/>
              </a:ext>
            </a:extLst>
          </p:cNvPr>
          <p:cNvPicPr>
            <a:picLocks noChangeAspect="1"/>
          </p:cNvPicPr>
          <p:nvPr/>
        </p:nvPicPr>
        <p:blipFill>
          <a:blip r:embed="rId4"/>
          <a:stretch>
            <a:fillRect/>
          </a:stretch>
        </p:blipFill>
        <p:spPr>
          <a:xfrm>
            <a:off x="144000" y="1717200"/>
            <a:ext cx="5724000" cy="3328060"/>
          </a:xfrm>
          <a:prstGeom prst="rect">
            <a:avLst/>
          </a:prstGeom>
        </p:spPr>
      </p:pic>
      <p:pic>
        <p:nvPicPr>
          <p:cNvPr id="11" name="Image 10">
            <a:extLst>
              <a:ext uri="{FF2B5EF4-FFF2-40B4-BE49-F238E27FC236}">
                <a16:creationId xmlns:a16="http://schemas.microsoft.com/office/drawing/2014/main" id="{16AEA220-37D2-8C0C-30B7-A24A995D387D}"/>
              </a:ext>
            </a:extLst>
          </p:cNvPr>
          <p:cNvPicPr>
            <a:picLocks noChangeAspect="1"/>
          </p:cNvPicPr>
          <p:nvPr/>
        </p:nvPicPr>
        <p:blipFill>
          <a:blip r:embed="rId5"/>
          <a:stretch>
            <a:fillRect/>
          </a:stretch>
        </p:blipFill>
        <p:spPr>
          <a:xfrm>
            <a:off x="6096000" y="1717200"/>
            <a:ext cx="6020706" cy="3328060"/>
          </a:xfrm>
          <a:prstGeom prst="rect">
            <a:avLst/>
          </a:prstGeom>
        </p:spPr>
      </p:pic>
      <p:sp>
        <p:nvSpPr>
          <p:cNvPr id="13" name="ZoneTexte 12">
            <a:extLst>
              <a:ext uri="{FF2B5EF4-FFF2-40B4-BE49-F238E27FC236}">
                <a16:creationId xmlns:a16="http://schemas.microsoft.com/office/drawing/2014/main" id="{A8DCE60A-F158-D8A4-9656-634C1E2F6BC8}"/>
              </a:ext>
            </a:extLst>
          </p:cNvPr>
          <p:cNvSpPr txBox="1"/>
          <p:nvPr/>
        </p:nvSpPr>
        <p:spPr>
          <a:xfrm>
            <a:off x="7460432" y="5211942"/>
            <a:ext cx="3735887" cy="646331"/>
          </a:xfrm>
          <a:prstGeom prst="rect">
            <a:avLst/>
          </a:prstGeom>
          <a:noFill/>
        </p:spPr>
        <p:txBody>
          <a:bodyPr wrap="square" rtlCol="0">
            <a:spAutoFit/>
          </a:bodyPr>
          <a:lstStyle/>
          <a:p>
            <a:pPr algn="just"/>
            <a:r>
              <a:rPr lang="fr-FR" dirty="0">
                <a:latin typeface="Rockwell" panose="02060603020205020403" pitchFamily="18" charset="0"/>
              </a:rPr>
              <a:t>En moyenne, les notes des longs séjours sont plus élevées</a:t>
            </a:r>
          </a:p>
        </p:txBody>
      </p:sp>
    </p:spTree>
    <p:extLst>
      <p:ext uri="{BB962C8B-B14F-4D97-AF65-F5344CB8AC3E}">
        <p14:creationId xmlns:p14="http://schemas.microsoft.com/office/powerpoint/2010/main" val="27064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3528000" y="420408"/>
            <a:ext cx="5136000" cy="609600"/>
          </a:xfrm>
          <a:prstGeom prst="rect">
            <a:avLst/>
          </a:prstGeom>
        </p:spPr>
        <p:txBody>
          <a:bodyPr spcFirstLastPara="1" vert="horz" wrap="square" lIns="0" tIns="0" rIns="0" bIns="0" rtlCol="0" anchor="t" anchorCtr="0">
            <a:noAutofit/>
          </a:bodyPr>
          <a:lstStyle/>
          <a:p>
            <a:pPr algn="ctr"/>
            <a:r>
              <a:rPr lang="fr-FR" dirty="0">
                <a:latin typeface="Rockwell" panose="02060603020205020403" pitchFamily="18" charset="0"/>
              </a:rPr>
              <a:t>Data </a:t>
            </a:r>
            <a:r>
              <a:rPr lang="fr-FR" dirty="0" err="1">
                <a:latin typeface="Rockwell" panose="02060603020205020403" pitchFamily="18" charset="0"/>
              </a:rPr>
              <a:t>Analysis</a:t>
            </a:r>
            <a:r>
              <a:rPr lang="fr-FR" dirty="0">
                <a:latin typeface="Rockwell" panose="02060603020205020403" pitchFamily="18" charset="0"/>
              </a:rPr>
              <a:t> </a:t>
            </a:r>
            <a:br>
              <a:rPr lang="fr-FR" dirty="0">
                <a:latin typeface="Rockwell" panose="02060603020205020403" pitchFamily="18" charset="0"/>
              </a:rPr>
            </a:br>
            <a:r>
              <a:rPr lang="fr-FR" sz="2400" dirty="0">
                <a:latin typeface="Rockwell" panose="02060603020205020403" pitchFamily="18" charset="0"/>
              </a:rPr>
              <a:t>graphs &amp; charts </a:t>
            </a:r>
            <a:endParaRPr lang="fr-FR" dirty="0">
              <a:latin typeface="Rockwell" panose="02060603020205020403" pitchFamily="18" charset="0"/>
            </a:endParaRP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3"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sp>
        <p:nvSpPr>
          <p:cNvPr id="5" name="ZoneTexte 4">
            <a:extLst>
              <a:ext uri="{FF2B5EF4-FFF2-40B4-BE49-F238E27FC236}">
                <a16:creationId xmlns:a16="http://schemas.microsoft.com/office/drawing/2014/main" id="{736A3FE0-52FB-FC0E-BACF-C8F7B7FDB3DC}"/>
              </a:ext>
            </a:extLst>
          </p:cNvPr>
          <p:cNvSpPr txBox="1"/>
          <p:nvPr/>
        </p:nvSpPr>
        <p:spPr>
          <a:xfrm>
            <a:off x="8158774" y="1612899"/>
            <a:ext cx="3863360" cy="1815882"/>
          </a:xfrm>
          <a:prstGeom prst="rect">
            <a:avLst/>
          </a:prstGeom>
          <a:noFill/>
        </p:spPr>
        <p:txBody>
          <a:bodyPr wrap="square" rtlCol="0">
            <a:spAutoFit/>
          </a:bodyPr>
          <a:lstStyle/>
          <a:p>
            <a:pPr algn="ctr"/>
            <a:r>
              <a:rPr lang="fr-FR" sz="1600" u="sng" dirty="0">
                <a:latin typeface="Rockwell" panose="02060603020205020403" pitchFamily="18" charset="0"/>
              </a:rPr>
              <a:t>Méthode NPS </a:t>
            </a:r>
          </a:p>
          <a:p>
            <a:pPr algn="ctr"/>
            <a:endParaRPr lang="fr-FR" sz="1600" u="sng" dirty="0">
              <a:latin typeface="Rockwell" panose="02060603020205020403" pitchFamily="18" charset="0"/>
            </a:endParaRPr>
          </a:p>
          <a:p>
            <a:pPr marL="285750" indent="-285750">
              <a:buFont typeface="Arial" panose="020B0604020202020204" pitchFamily="34" charset="0"/>
              <a:buChar char="•"/>
            </a:pPr>
            <a:r>
              <a:rPr lang="fr-FR" sz="1600" dirty="0">
                <a:latin typeface="Rockwell" panose="02060603020205020403" pitchFamily="18" charset="0"/>
              </a:rPr>
              <a:t>9-10 (Bonne performance) : 43%</a:t>
            </a:r>
          </a:p>
          <a:p>
            <a:pPr marL="285750" indent="-285750">
              <a:buFont typeface="Arial" panose="020B0604020202020204" pitchFamily="34" charset="0"/>
              <a:buChar char="•"/>
            </a:pPr>
            <a:endParaRPr lang="fr-FR" sz="1600" dirty="0">
              <a:latin typeface="Rockwell" panose="02060603020205020403" pitchFamily="18" charset="0"/>
            </a:endParaRPr>
          </a:p>
          <a:p>
            <a:pPr marL="285750" indent="-285750">
              <a:buFont typeface="Arial" panose="020B0604020202020204" pitchFamily="34" charset="0"/>
              <a:buChar char="•"/>
            </a:pPr>
            <a:r>
              <a:rPr lang="fr-FR" sz="1600" dirty="0">
                <a:latin typeface="Rockwell" panose="02060603020205020403" pitchFamily="18" charset="0"/>
              </a:rPr>
              <a:t>7-8 (Performance insuffisante) : 43%</a:t>
            </a:r>
          </a:p>
          <a:p>
            <a:pPr marL="285750" indent="-285750">
              <a:buFont typeface="Arial" panose="020B0604020202020204" pitchFamily="34" charset="0"/>
              <a:buChar char="•"/>
            </a:pPr>
            <a:endParaRPr lang="fr-FR" sz="1600" dirty="0">
              <a:latin typeface="Rockwell" panose="02060603020205020403" pitchFamily="18" charset="0"/>
            </a:endParaRPr>
          </a:p>
          <a:p>
            <a:pPr marL="285750" indent="-285750">
              <a:buFont typeface="Arial" panose="020B0604020202020204" pitchFamily="34" charset="0"/>
              <a:buChar char="•"/>
            </a:pPr>
            <a:r>
              <a:rPr lang="fr-FR" sz="1600" dirty="0">
                <a:latin typeface="Rockwell" panose="02060603020205020403" pitchFamily="18" charset="0"/>
              </a:rPr>
              <a:t>0-6 (Mauvaise performance) : 14%</a:t>
            </a:r>
          </a:p>
        </p:txBody>
      </p:sp>
      <p:pic>
        <p:nvPicPr>
          <p:cNvPr id="14" name="Image 13">
            <a:extLst>
              <a:ext uri="{FF2B5EF4-FFF2-40B4-BE49-F238E27FC236}">
                <a16:creationId xmlns:a16="http://schemas.microsoft.com/office/drawing/2014/main" id="{0CBA6721-715B-22A4-AEB2-79C0A8461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866" y="1473197"/>
            <a:ext cx="8262913" cy="4742803"/>
          </a:xfrm>
          <a:prstGeom prst="rect">
            <a:avLst/>
          </a:prstGeom>
        </p:spPr>
      </p:pic>
    </p:spTree>
    <p:extLst>
      <p:ext uri="{BB962C8B-B14F-4D97-AF65-F5344CB8AC3E}">
        <p14:creationId xmlns:p14="http://schemas.microsoft.com/office/powerpoint/2010/main" val="207331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2123440" y="436685"/>
            <a:ext cx="7945120" cy="609600"/>
          </a:xfrm>
          <a:prstGeom prst="rect">
            <a:avLst/>
          </a:prstGeom>
        </p:spPr>
        <p:txBody>
          <a:bodyPr spcFirstLastPara="1" vert="horz" wrap="square" lIns="0" tIns="0" rIns="0" bIns="0" rtlCol="0" anchor="t" anchorCtr="0">
            <a:noAutofit/>
          </a:bodyPr>
          <a:lstStyle/>
          <a:p>
            <a:pPr algn="ctr"/>
            <a:r>
              <a:rPr lang="fr-FR" sz="4000" dirty="0">
                <a:latin typeface="Rockwell" panose="02060603020205020403" pitchFamily="18" charset="0"/>
              </a:rPr>
              <a:t>Remarques et Observations</a:t>
            </a: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552" name="Google Shape;552;p62">
            <a:hlinkClick r:id="rId3" action="ppaction://hlinksldjump"/>
          </p:cNvPr>
          <p:cNvSpPr/>
          <p:nvPr/>
        </p:nvSpPr>
        <p:spPr>
          <a:xfrm>
            <a:off x="11670888" y="3269385"/>
            <a:ext cx="296000" cy="296000"/>
          </a:xfrm>
          <a:prstGeom prst="ellipse">
            <a:avLst/>
          </a:prstGeom>
          <a:noFill/>
          <a:ln>
            <a:noFill/>
          </a:ln>
        </p:spPr>
        <p:txBody>
          <a:bodyPr spcFirstLastPara="1" wrap="square" lIns="121900" tIns="121900" rIns="121900" bIns="121900" anchor="ctr" anchorCtr="0">
            <a:noAutofit/>
          </a:bodyPr>
          <a:lstStyle/>
          <a:p>
            <a:endParaRPr sz="2400"/>
          </a:p>
        </p:txBody>
      </p:sp>
      <p:sp>
        <p:nvSpPr>
          <p:cNvPr id="3" name="ZoneTexte 2">
            <a:extLst>
              <a:ext uri="{FF2B5EF4-FFF2-40B4-BE49-F238E27FC236}">
                <a16:creationId xmlns:a16="http://schemas.microsoft.com/office/drawing/2014/main" id="{AB49B3C7-6553-0C87-1B72-854D5AA0E78B}"/>
              </a:ext>
            </a:extLst>
          </p:cNvPr>
          <p:cNvSpPr txBox="1"/>
          <p:nvPr/>
        </p:nvSpPr>
        <p:spPr>
          <a:xfrm>
            <a:off x="900000" y="1116000"/>
            <a:ext cx="4194488" cy="5078313"/>
          </a:xfrm>
          <a:prstGeom prst="rect">
            <a:avLst/>
          </a:prstGeom>
          <a:noFill/>
        </p:spPr>
        <p:txBody>
          <a:bodyPr wrap="square" rtlCol="0">
            <a:spAutoFit/>
          </a:bodyPr>
          <a:lstStyle/>
          <a:p>
            <a:pPr marL="285750" indent="-285750" algn="just">
              <a:buFont typeface="Arial" panose="020B0604020202020204" pitchFamily="34" charset="0"/>
              <a:buChar char="•"/>
            </a:pPr>
            <a:r>
              <a:rPr lang="fr-FR" dirty="0"/>
              <a:t>Dans les commentaires 10/10, on parle souvent des petites attentions. Les chiens n'étaient pas autorisés dans la salle du petit-déjeuner, donc le serveur a déplacé le petit-déjeuner en terrasse pour la cliente. Faire une exception pour un client lui fait sentir qu'il est unique.</a:t>
            </a:r>
          </a:p>
          <a:p>
            <a:pPr algn="just"/>
            <a:endParaRPr lang="fr-FR" dirty="0"/>
          </a:p>
          <a:p>
            <a:pPr marL="285750" indent="-285750" algn="just">
              <a:buFont typeface="Arial" panose="020B0604020202020204" pitchFamily="34" charset="0"/>
              <a:buChar char="•"/>
            </a:pPr>
            <a:r>
              <a:rPr lang="fr-FR" dirty="0"/>
              <a:t>Beaucoup de commentaires positifs mentionnent un "accueil très agréable", soulignant ainsi l'importance d'accueillir les clients de manière appropriée. Un commentaire a reçu une note de 2, car à leur arrivée à l'accueil, ils n'ont pas été salués avec un simple "bonjour" ou "bienvenue", mais plutôt un "vos chambres ne sont pas prêtes"</a:t>
            </a:r>
          </a:p>
        </p:txBody>
      </p:sp>
      <p:sp>
        <p:nvSpPr>
          <p:cNvPr id="10" name="ZoneTexte 9">
            <a:extLst>
              <a:ext uri="{FF2B5EF4-FFF2-40B4-BE49-F238E27FC236}">
                <a16:creationId xmlns:a16="http://schemas.microsoft.com/office/drawing/2014/main" id="{06B5579F-DC6B-67F0-8555-991C6AE53104}"/>
              </a:ext>
            </a:extLst>
          </p:cNvPr>
          <p:cNvSpPr txBox="1"/>
          <p:nvPr/>
        </p:nvSpPr>
        <p:spPr>
          <a:xfrm>
            <a:off x="7097514" y="1124169"/>
            <a:ext cx="4194000" cy="5079600"/>
          </a:xfrm>
          <a:prstGeom prst="rect">
            <a:avLst/>
          </a:prstGeom>
          <a:noFill/>
        </p:spPr>
        <p:txBody>
          <a:bodyPr wrap="square" rtlCol="0">
            <a:spAutoFit/>
          </a:bodyPr>
          <a:lstStyle/>
          <a:p>
            <a:pPr marL="285750" indent="-285750" algn="just">
              <a:buFont typeface="Arial" panose="020B0604020202020204" pitchFamily="34" charset="0"/>
              <a:buChar char="•"/>
            </a:pPr>
            <a:r>
              <a:rPr lang="fr-FR" dirty="0"/>
              <a:t>En prenant soin des clients accompagnés d'animaux et en veillant à ce qu'ils passent un bon séjour, même si certaines activités sont limitées à cause de leurs animaux, ils seront enclins à laisser une bonne note.</a:t>
            </a:r>
          </a:p>
          <a:p>
            <a:pPr algn="just"/>
            <a:endParaRPr lang="fr-FR" dirty="0"/>
          </a:p>
          <a:p>
            <a:pPr marL="285750" indent="-285750" algn="just">
              <a:buFont typeface="Arial" panose="020B0604020202020204" pitchFamily="34" charset="0"/>
              <a:buChar char="•"/>
            </a:pPr>
            <a:r>
              <a:rPr lang="fr-FR" dirty="0"/>
              <a:t>Pour moi, en ce qui concerne les clients mécontents, il y a un élément déclencheur crucial. Lorsque cela se produit, le client commence à remarquer toutes les petites choses qui ne vont pas. Souvent, cet élément déclencheur se produit dès l'entrée à l'hôtel, que ce soit en raison d'un mauvais accueil ou de l'absence de places de parking disponibles.</a:t>
            </a:r>
          </a:p>
          <a:p>
            <a:pPr marL="285750" indent="-285750" algn="just">
              <a:buFont typeface="Arial" panose="020B0604020202020204" pitchFamily="34" charset="0"/>
              <a:buChar char="•"/>
            </a:pPr>
            <a:endParaRPr lang="fr-FR" dirty="0"/>
          </a:p>
          <a:p>
            <a:pPr algn="just"/>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pPr algn="just"/>
            <a:endParaRPr lang="fr-FR" dirty="0"/>
          </a:p>
        </p:txBody>
      </p:sp>
    </p:spTree>
    <p:extLst>
      <p:ext uri="{BB962C8B-B14F-4D97-AF65-F5344CB8AC3E}">
        <p14:creationId xmlns:p14="http://schemas.microsoft.com/office/powerpoint/2010/main" val="225265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EAE5"/>
        </a:solidFill>
        <a:effectLst/>
      </p:bgPr>
    </p:bg>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2123440" y="436685"/>
            <a:ext cx="7945120" cy="609600"/>
          </a:xfrm>
          <a:prstGeom prst="rect">
            <a:avLst/>
          </a:prstGeom>
        </p:spPr>
        <p:txBody>
          <a:bodyPr spcFirstLastPara="1" vert="horz" wrap="square" lIns="0" tIns="0" rIns="0" bIns="0" rtlCol="0" anchor="t" anchorCtr="0">
            <a:noAutofit/>
          </a:bodyPr>
          <a:lstStyle/>
          <a:p>
            <a:pPr algn="ctr"/>
            <a:r>
              <a:rPr lang="fr-FR" sz="4000" dirty="0">
                <a:latin typeface="Rockwell" panose="02060603020205020403" pitchFamily="18" charset="0"/>
              </a:rPr>
              <a:t>Remarques et Observations</a:t>
            </a:r>
          </a:p>
        </p:txBody>
      </p:sp>
      <p:cxnSp>
        <p:nvCxnSpPr>
          <p:cNvPr id="549" name="Google Shape;549;p62"/>
          <p:cNvCxnSpPr>
            <a:cxnSpLocks/>
          </p:cNvCxnSpPr>
          <p:nvPr/>
        </p:nvCxnSpPr>
        <p:spPr>
          <a:xfrm rot="10800000">
            <a:off x="696000" y="358800"/>
            <a:ext cx="108000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62"/>
          <p:cNvCxnSpPr>
            <a:cxnSpLocks/>
          </p:cNvCxnSpPr>
          <p:nvPr/>
        </p:nvCxnSpPr>
        <p:spPr>
          <a:xfrm>
            <a:off x="696000" y="6499000"/>
            <a:ext cx="10800000" cy="0"/>
          </a:xfrm>
          <a:prstGeom prst="straightConnector1">
            <a:avLst/>
          </a:prstGeom>
          <a:noFill/>
          <a:ln w="9525" cap="flat" cmpd="sng">
            <a:solidFill>
              <a:schemeClr val="dk1"/>
            </a:solidFill>
            <a:prstDash val="solid"/>
            <a:round/>
            <a:headEnd type="none" w="med" len="med"/>
            <a:tailEnd type="none" w="med" len="med"/>
          </a:ln>
        </p:spPr>
      </p:cxnSp>
      <p:sp>
        <p:nvSpPr>
          <p:cNvPr id="3" name="ZoneTexte 2">
            <a:extLst>
              <a:ext uri="{FF2B5EF4-FFF2-40B4-BE49-F238E27FC236}">
                <a16:creationId xmlns:a16="http://schemas.microsoft.com/office/drawing/2014/main" id="{AB49B3C7-6553-0C87-1B72-854D5AA0E78B}"/>
              </a:ext>
            </a:extLst>
          </p:cNvPr>
          <p:cNvSpPr txBox="1"/>
          <p:nvPr/>
        </p:nvSpPr>
        <p:spPr>
          <a:xfrm>
            <a:off x="900000" y="1116000"/>
            <a:ext cx="4212000" cy="5040000"/>
          </a:xfrm>
          <a:prstGeom prst="rect">
            <a:avLst/>
          </a:prstGeom>
          <a:noFill/>
        </p:spPr>
        <p:txBody>
          <a:bodyPr wrap="square" rtlCol="0">
            <a:spAutoFit/>
          </a:bodyPr>
          <a:lstStyle/>
          <a:p>
            <a:pPr marL="285750" indent="-285750" algn="just">
              <a:buFont typeface="Arial" panose="020B0604020202020204" pitchFamily="34" charset="0"/>
              <a:buChar char="•"/>
            </a:pPr>
            <a:r>
              <a:rPr lang="fr-FR" dirty="0"/>
              <a:t>Le petit-déjeuner en soi est important, mais pas autant que l'ambiance autour : la vue sur la mer, le jardin, ou même des animations peuvent avoir un impact plus significatif sur l'expérience globale des clients.</a:t>
            </a:r>
          </a:p>
          <a:p>
            <a:pPr algn="just"/>
            <a:endParaRPr lang="fr-FR" dirty="0"/>
          </a:p>
          <a:p>
            <a:pPr marL="285750" indent="-285750" algn="just">
              <a:buFont typeface="Arial" panose="020B0604020202020204" pitchFamily="34" charset="0"/>
              <a:buChar char="•"/>
            </a:pPr>
            <a:r>
              <a:rPr lang="fr-FR" dirty="0"/>
              <a:t>Le parking gratuit est très apprécié.</a:t>
            </a:r>
          </a:p>
          <a:p>
            <a:pPr algn="just"/>
            <a:endParaRPr lang="fr-FR" dirty="0"/>
          </a:p>
          <a:p>
            <a:pPr marL="285750" indent="-285750" algn="just">
              <a:buFont typeface="Arial" panose="020B0604020202020204" pitchFamily="34" charset="0"/>
              <a:buChar char="•"/>
            </a:pPr>
            <a:r>
              <a:rPr lang="fr-FR" dirty="0"/>
              <a:t>Une grande partie des commentaires sur le rapport qualité-prix étaient centrés sur les petits-déjeuners.</a:t>
            </a:r>
          </a:p>
          <a:p>
            <a:pPr algn="just"/>
            <a:endParaRPr lang="fr-FR" dirty="0"/>
          </a:p>
          <a:p>
            <a:pPr marL="285750" indent="-285750" algn="just">
              <a:buFont typeface="Arial" panose="020B0604020202020204" pitchFamily="34" charset="0"/>
              <a:buChar char="•"/>
            </a:pPr>
            <a:endParaRPr lang="fr-FR" dirty="0"/>
          </a:p>
        </p:txBody>
      </p:sp>
      <p:sp>
        <p:nvSpPr>
          <p:cNvPr id="7" name="ZoneTexte 6">
            <a:extLst>
              <a:ext uri="{FF2B5EF4-FFF2-40B4-BE49-F238E27FC236}">
                <a16:creationId xmlns:a16="http://schemas.microsoft.com/office/drawing/2014/main" id="{1016A03D-C475-CD56-58D0-99963235E61E}"/>
              </a:ext>
            </a:extLst>
          </p:cNvPr>
          <p:cNvSpPr txBox="1"/>
          <p:nvPr/>
        </p:nvSpPr>
        <p:spPr>
          <a:xfrm>
            <a:off x="7080002" y="1116000"/>
            <a:ext cx="4212000" cy="4801314"/>
          </a:xfrm>
          <a:prstGeom prst="rect">
            <a:avLst/>
          </a:prstGeom>
          <a:noFill/>
        </p:spPr>
        <p:txBody>
          <a:bodyPr wrap="square" rtlCol="0">
            <a:spAutoFit/>
          </a:bodyPr>
          <a:lstStyle/>
          <a:p>
            <a:pPr marL="285750" indent="-285750" algn="just">
              <a:buFont typeface="Arial" panose="020B0604020202020204" pitchFamily="34" charset="0"/>
              <a:buChar char="•"/>
            </a:pPr>
            <a:r>
              <a:rPr lang="fr-FR" dirty="0"/>
              <a:t>Chaque hôtel doit analyser les retours clients et trouver des solutions aux problèmes signalés, comme le bruit, la taille réduite du parking ou l'absence de climatisation.</a:t>
            </a:r>
          </a:p>
          <a:p>
            <a:pPr algn="just"/>
            <a:endParaRPr lang="fr-FR" dirty="0"/>
          </a:p>
          <a:p>
            <a:pPr marL="285750" indent="-285750" algn="just">
              <a:buFont typeface="Arial" panose="020B0604020202020204" pitchFamily="34" charset="0"/>
              <a:buChar char="•"/>
            </a:pPr>
            <a:r>
              <a:rPr lang="fr-FR" dirty="0"/>
              <a:t>Dans la plupart des commentaires concernant les équipements de chambre, deux éléments reviennent fréquemment : les espaces de rangement pour les affaires et la présence d'une bouilloire.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De nombreux messages soulignent l'importance des petites attentions du personnel.</a:t>
            </a:r>
          </a:p>
          <a:p>
            <a:pPr marL="285750" indent="-285750" algn="just">
              <a:buFont typeface="Arial" panose="020B0604020202020204" pitchFamily="34" charset="0"/>
              <a:buChar char="•"/>
            </a:pPr>
            <a:endParaRPr lang="fr-FR" dirty="0"/>
          </a:p>
        </p:txBody>
      </p:sp>
    </p:spTree>
    <p:extLst>
      <p:ext uri="{BB962C8B-B14F-4D97-AF65-F5344CB8AC3E}">
        <p14:creationId xmlns:p14="http://schemas.microsoft.com/office/powerpoint/2010/main" val="37078457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4DEEFCE-C522-4C9A-8E57-FEA9A35A3BC3}">
  <we:reference id="wa200005566" version="3.0.0.2" store="fr-FR"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3194</TotalTime>
  <Words>1542</Words>
  <Application>Microsoft Office PowerPoint</Application>
  <PresentationFormat>Grand écran</PresentationFormat>
  <Paragraphs>145</Paragraphs>
  <Slides>15</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Anaheim</vt:lpstr>
      <vt:lpstr>Arial</vt:lpstr>
      <vt:lpstr>Berlin Sans FB Demi</vt:lpstr>
      <vt:lpstr>Calibri</vt:lpstr>
      <vt:lpstr>Calibri Light</vt:lpstr>
      <vt:lpstr>Cooper Black</vt:lpstr>
      <vt:lpstr>Rockwell</vt:lpstr>
      <vt:lpstr>Symbol</vt:lpstr>
      <vt:lpstr>Thème Office</vt:lpstr>
      <vt:lpstr>Analyse de la Satisfaction Clientèle en Hôtellerie</vt:lpstr>
      <vt:lpstr>Introduction </vt:lpstr>
      <vt:lpstr>Vue d'ensemble</vt:lpstr>
      <vt:lpstr>Data Analysis  graphs &amp; charts</vt:lpstr>
      <vt:lpstr>Data Analysis  graphs &amp; charts</vt:lpstr>
      <vt:lpstr>Data Analysis  graphs &amp; charts</vt:lpstr>
      <vt:lpstr>Data Analysis  graphs &amp; charts </vt:lpstr>
      <vt:lpstr>Remarques et Observations</vt:lpstr>
      <vt:lpstr>Remarques et Observations</vt:lpstr>
      <vt:lpstr>Remarques et Observations</vt:lpstr>
      <vt:lpstr>Remarques et Observations</vt:lpstr>
      <vt:lpstr>Idées pour l'Amélioration</vt:lpstr>
      <vt:lpstr>Idées pour l'Amélioration</vt:lpstr>
      <vt:lpstr>Hôtels Analyses</vt:lpstr>
      <vt:lpstr>Définitions des Termes Utilisés dans l'Analyse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Kirill S-A</dc:creator>
  <cp:lastModifiedBy>Kirill S-A</cp:lastModifiedBy>
  <cp:revision>7</cp:revision>
  <dcterms:created xsi:type="dcterms:W3CDTF">2024-04-07T06:49:04Z</dcterms:created>
  <dcterms:modified xsi:type="dcterms:W3CDTF">2024-04-10T06:52:58Z</dcterms:modified>
</cp:coreProperties>
</file>