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1"/>
    <p:restoredTop sz="94676"/>
  </p:normalViewPr>
  <p:slideViewPr>
    <p:cSldViewPr snapToGrid="0">
      <p:cViewPr>
        <p:scale>
          <a:sx n="117" d="100"/>
          <a:sy n="117" d="100"/>
        </p:scale>
        <p:origin x="-19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0632B-77F1-7798-DBB3-045EF0734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28ADA6-95AC-67FD-B72F-D2B8A731A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3F4368-B01B-DAFC-FDA9-6D59DCF6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075BE-E4D9-9BF5-4DAC-B74BF859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189E4-1A12-6107-B7DA-5EB09F85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448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1C011-4F08-9E48-D58A-670D89C5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3D2873-0D99-387E-421F-E4651FE8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B1C6C7-D66A-5B76-5371-FB8C1929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015A6-4384-485F-1331-76A2A872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05165-29D2-DB60-553C-221B46CF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46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DAD3FE-AF4C-3DE1-12D8-8CDA7DD23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CADBC3-7B90-5152-C030-2FF041019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B6D60-1681-DCA5-32C6-CFCC30E6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15335C-9EA4-7D35-88C3-968A08B7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1F6AE-B8C7-EA72-3FA8-7664560D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65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849C6-A502-B0F2-6E0E-661BE9C4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50F04-56ED-3767-4465-D1A4A288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6D3769-942A-AC09-4770-0D75B9A6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CB322-15A2-3C54-16B8-6AA31E42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13425-062A-ACA6-3C9F-E5D5FF16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35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6BDAA-224B-B5B4-979F-B9BEA749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EB7629-7F9C-3258-3A33-70FEF42D9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61E3D-A513-1352-24E8-C4E564C3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F4A12D-E0DA-840C-D156-4B53A876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C69B2-DB86-A0D3-69F8-78D6ED0A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28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9D684-1CBA-F550-3B86-6C25D7D2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A8D00-2551-A16D-5D81-0F50840D9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672F5A-1592-7950-F11B-00AE26678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5ACD8-5B71-30C9-CDDE-1B98A015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A2D0A-2738-47CC-C69A-A325E316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C481DF-4EB8-4C36-FDA0-73072836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98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07D31-A9B7-3898-00FF-73BC4E21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EE1B43-1630-E46C-538B-851CD4CAA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1AB335-154C-B782-9637-C47D67082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937446-BFE1-C236-0FE0-02D5591B4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EB32BC-E3A0-9CDA-76DA-5042E933A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397A26-892C-59A9-B17E-A7040BD2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1C4B2E-6ADE-A2A6-FCA6-9DCBB05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86ED35-E91F-D457-0649-6E533999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836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EBA98-A579-551A-410B-FF637CD9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60EE15-25E7-8E0E-E053-9E006C83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1EB566-CA79-3348-57B2-14AF6645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2EBB42-D597-8865-860B-2CC70100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528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6A7E94-0665-0922-C815-CD4C2C60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0A4F5B-E7F5-4AD7-B89A-366AD4BD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87A72C-5A97-9AA8-C2B7-B8AEE2FB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277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4EAB-FEE4-D1B0-B37E-2F6AFEC7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9D7CA-DE08-32D5-DF03-40602801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2D80C-95C2-9071-1723-63C0FF0B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A6A9B3-F0FC-9482-C117-A007F8F5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E9A1D0-7F06-68CF-FD12-07EEAB06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8B4515-C186-5269-F82C-32C0CC1D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032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0F0A1-71CB-CCB6-D2A9-347D6BCB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D6C91E-D983-6A1D-17BD-53768BF51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B5B0B7-2A55-4DEC-2F37-F947662A9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3E02A-A620-95D3-6ACE-EFF64FEA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360A3-E27A-AA43-8B2C-01B4C50F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47A45F-BC39-C788-F05D-A40F6C7E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660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6048C5-EA1E-1A93-BACB-E5D4B6EA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804673-2C33-4739-3F1A-942E352C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BF705-8617-153B-3CFF-7E32742AF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AFA3-32D3-0645-A7B7-1C35178F360E}" type="datetimeFigureOut">
              <a:rPr lang="es-ES_tradnl" smtClean="0"/>
              <a:t>1/2/24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C2946E-F392-26B2-18A6-48926FB31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2F2CD-10BE-70FA-676A-6702078F3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FAE4-3C25-7540-8C75-65B59FD6B1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455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058C812-0CA8-C6D9-486C-B4E8CDB64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02952"/>
              </p:ext>
            </p:extLst>
          </p:nvPr>
        </p:nvGraphicFramePr>
        <p:xfrm>
          <a:off x="3426781" y="1305018"/>
          <a:ext cx="4659462" cy="5060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485">
                  <a:extLst>
                    <a:ext uri="{9D8B030D-6E8A-4147-A177-3AD203B41FA5}">
                      <a16:colId xmlns:a16="http://schemas.microsoft.com/office/drawing/2014/main" val="1749064554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737717112"/>
                    </a:ext>
                  </a:extLst>
                </a:gridCol>
                <a:gridCol w="1288408">
                  <a:extLst>
                    <a:ext uri="{9D8B030D-6E8A-4147-A177-3AD203B41FA5}">
                      <a16:colId xmlns:a16="http://schemas.microsoft.com/office/drawing/2014/main" val="4272031225"/>
                    </a:ext>
                  </a:extLst>
                </a:gridCol>
                <a:gridCol w="1267047">
                  <a:extLst>
                    <a:ext uri="{9D8B030D-6E8A-4147-A177-3AD203B41FA5}">
                      <a16:colId xmlns:a16="http://schemas.microsoft.com/office/drawing/2014/main" val="1691684656"/>
                    </a:ext>
                  </a:extLst>
                </a:gridCol>
              </a:tblGrid>
              <a:tr h="437922">
                <a:tc gridSpan="4">
                  <a:txBody>
                    <a:bodyPr/>
                    <a:lstStyle/>
                    <a:p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Based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on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the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historical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incremental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return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on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similar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sized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stocks as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publlished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by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Duff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and Phelps in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th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Cost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of</a:t>
                      </a:r>
                      <a:r>
                        <a:rPr lang="es-ES_tradnl" sz="1200" b="1" dirty="0">
                          <a:solidFill>
                            <a:srgbClr val="0C344C"/>
                          </a:solidFill>
                        </a:rPr>
                        <a:t> Capital </a:t>
                      </a:r>
                      <a:r>
                        <a:rPr lang="es-ES_tradnl" sz="1200" b="1" dirty="0" err="1">
                          <a:solidFill>
                            <a:srgbClr val="0C344C"/>
                          </a:solidFill>
                        </a:rPr>
                        <a:t>Navigator</a:t>
                      </a:r>
                      <a:endParaRPr lang="es-ES_tradnl" sz="1200" b="1" i="1" dirty="0">
                        <a:solidFill>
                          <a:srgbClr val="0C344C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086680"/>
                  </a:ext>
                </a:extLst>
              </a:tr>
              <a:tr h="287736">
                <a:tc gridSpan="4">
                  <a:txBody>
                    <a:bodyPr/>
                    <a:lstStyle/>
                    <a:p>
                      <a:r>
                        <a:rPr lang="es-ES_tradnl" sz="1200" dirty="0" err="1">
                          <a:solidFill>
                            <a:schemeClr val="bg1"/>
                          </a:solidFill>
                        </a:rPr>
                        <a:t>Source</a:t>
                      </a:r>
                      <a:r>
                        <a:rPr lang="es-ES_tradnl" sz="120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s-ES_tradnl" sz="1200" dirty="0" err="1">
                          <a:solidFill>
                            <a:schemeClr val="bg1"/>
                          </a:solidFill>
                        </a:rPr>
                        <a:t>Duff</a:t>
                      </a:r>
                      <a:r>
                        <a:rPr lang="es-ES_tradnl" sz="1200" dirty="0">
                          <a:solidFill>
                            <a:schemeClr val="bg1"/>
                          </a:solidFill>
                        </a:rPr>
                        <a:t> &amp; Phelps </a:t>
                      </a:r>
                      <a:r>
                        <a:rPr lang="es-ES_tradnl" sz="1200" dirty="0" err="1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s-ES_tradnl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_tradnl" sz="1200" dirty="0" err="1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es-ES_tradnl" sz="1200" dirty="0">
                          <a:solidFill>
                            <a:schemeClr val="bg1"/>
                          </a:solidFill>
                        </a:rPr>
                        <a:t> Capital </a:t>
                      </a:r>
                      <a:r>
                        <a:rPr lang="es-ES_tradnl" sz="1200" dirty="0" err="1">
                          <a:solidFill>
                            <a:schemeClr val="bg1"/>
                          </a:solidFill>
                        </a:rPr>
                        <a:t>Navigator</a:t>
                      </a:r>
                      <a:endParaRPr lang="es-ES_trad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C344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85613"/>
                  </a:ext>
                </a:extLst>
              </a:tr>
              <a:tr h="287736">
                <a:tc rowSpan="2">
                  <a:txBody>
                    <a:bodyPr/>
                    <a:lstStyle/>
                    <a:p>
                      <a:r>
                        <a:rPr lang="es-ES_tradnl" sz="1200" dirty="0" err="1">
                          <a:solidFill>
                            <a:srgbClr val="0C344C"/>
                          </a:solidFill>
                        </a:rPr>
                        <a:t>Sice</a:t>
                      </a:r>
                      <a:br>
                        <a:rPr lang="es-ES_tradnl" sz="1200" dirty="0">
                          <a:solidFill>
                            <a:srgbClr val="0C344C"/>
                          </a:solidFill>
                        </a:rPr>
                      </a:br>
                      <a:r>
                        <a:rPr lang="es-ES_tradnl" sz="1200" dirty="0" err="1">
                          <a:solidFill>
                            <a:srgbClr val="0C344C"/>
                          </a:solidFill>
                        </a:rPr>
                        <a:t>Decile</a:t>
                      </a:r>
                      <a:endParaRPr lang="es-ES_tradnl" sz="1200" dirty="0">
                        <a:solidFill>
                          <a:srgbClr val="0C344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_tradnl" sz="1200" dirty="0" err="1">
                          <a:solidFill>
                            <a:srgbClr val="0C344C"/>
                          </a:solidFill>
                        </a:rPr>
                        <a:t>Size</a:t>
                      </a:r>
                      <a:br>
                        <a:rPr lang="es-ES_tradnl" sz="1200" dirty="0">
                          <a:solidFill>
                            <a:srgbClr val="0C344C"/>
                          </a:solidFill>
                        </a:rPr>
                      </a:br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Premium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200" dirty="0" err="1">
                          <a:solidFill>
                            <a:srgbClr val="0C344C"/>
                          </a:solidFill>
                        </a:rPr>
                        <a:t>Market</a:t>
                      </a:r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 </a:t>
                      </a:r>
                      <a:r>
                        <a:rPr lang="es-ES_tradnl" sz="1200" dirty="0" err="1">
                          <a:solidFill>
                            <a:srgbClr val="0C344C"/>
                          </a:solidFill>
                        </a:rPr>
                        <a:t>Cap</a:t>
                      </a:r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 ($MM)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59272"/>
                  </a:ext>
                </a:extLst>
              </a:tr>
              <a:tr h="287736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err="1">
                          <a:solidFill>
                            <a:srgbClr val="0C344C"/>
                          </a:solidFill>
                        </a:rPr>
                        <a:t>Smallest</a:t>
                      </a:r>
                      <a:endParaRPr lang="es-ES_tradnl" sz="1200" dirty="0">
                        <a:solidFill>
                          <a:srgbClr val="0C344C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err="1">
                          <a:solidFill>
                            <a:srgbClr val="0C344C"/>
                          </a:solidFill>
                        </a:rPr>
                        <a:t>Largest</a:t>
                      </a:r>
                      <a:endParaRPr lang="es-ES_tradnl" sz="1200" dirty="0">
                        <a:solidFill>
                          <a:srgbClr val="0C344C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262688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-0.22%</a:t>
                      </a:r>
                    </a:p>
                  </a:txBody>
                  <a:tcPr>
                    <a:lnT w="38100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29,025.8</a:t>
                      </a:r>
                    </a:p>
                  </a:txBody>
                  <a:tcPr>
                    <a:lnT w="38100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1,966,078.9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30466373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0.49%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13,178.7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28,808.1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5803757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6,743.4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13,177.8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646042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0.75%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3,861.9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6,710.7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4639570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2,445.7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3,836.5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4490673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1,591.9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2,444.7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8187537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911.6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1,591.9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46432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452.0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911.1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9970875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2.29%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451.8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0326280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5.01%</a:t>
                      </a:r>
                    </a:p>
                  </a:txBody>
                  <a:tcPr>
                    <a:lnB w="28575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2.2</a:t>
                      </a:r>
                    </a:p>
                  </a:txBody>
                  <a:tcPr>
                    <a:lnB w="28575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189.8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469091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 err="1">
                          <a:solidFill>
                            <a:srgbClr val="0C344C"/>
                          </a:solidFill>
                        </a:rPr>
                        <a:t>Mid-Cap</a:t>
                      </a:r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, 3-5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0.78%</a:t>
                      </a:r>
                    </a:p>
                  </a:txBody>
                  <a:tcPr>
                    <a:lnT w="28575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2,445.7</a:t>
                      </a:r>
                    </a:p>
                  </a:txBody>
                  <a:tcPr>
                    <a:lnT w="28575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13,177.8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C34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2124978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Low-</a:t>
                      </a:r>
                      <a:r>
                        <a:rPr lang="es-ES_tradnl" sz="1200" dirty="0" err="1">
                          <a:solidFill>
                            <a:srgbClr val="0C344C"/>
                          </a:solidFill>
                        </a:rPr>
                        <a:t>Cap</a:t>
                      </a:r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, 6-8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1.43%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452.0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2,444.7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08242462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Micro-</a:t>
                      </a:r>
                      <a:r>
                        <a:rPr lang="es-ES_tradnl" sz="1200" dirty="0" err="1">
                          <a:solidFill>
                            <a:srgbClr val="0C344C"/>
                          </a:solidFill>
                        </a:rPr>
                        <a:t>Cap</a:t>
                      </a:r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, 9-10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3.21%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2.2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>
                          <a:solidFill>
                            <a:srgbClr val="0C344C"/>
                          </a:solidFill>
                        </a:rPr>
                        <a:t>451.8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01697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9AE34C1E-846F-BA94-78A8-44B0D468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82" y="876300"/>
            <a:ext cx="4699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70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116</Words>
  <Application>Microsoft Macintosh PowerPoint</Application>
  <PresentationFormat>Panorámica</PresentationFormat>
  <Paragraphs>59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Pascasio Sánchez Fernández</dc:creator>
  <cp:lastModifiedBy>Pascasio Sánchez Fernández</cp:lastModifiedBy>
  <cp:revision>1</cp:revision>
  <dcterms:created xsi:type="dcterms:W3CDTF">2024-02-01T21:33:29Z</dcterms:created>
  <dcterms:modified xsi:type="dcterms:W3CDTF">2024-02-01T22:19:32Z</dcterms:modified>
</cp:coreProperties>
</file>