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8" r:id="rId2"/>
    <p:sldId id="257" r:id="rId3"/>
    <p:sldId id="259" r:id="rId4"/>
    <p:sldId id="261" r:id="rId5"/>
    <p:sldId id="260" r:id="rId6"/>
    <p:sldId id="263" r:id="rId7"/>
    <p:sldId id="264" r:id="rId8"/>
    <p:sldId id="262" r:id="rId9"/>
    <p:sldId id="265" r:id="rId10"/>
    <p:sldId id="266" r:id="rId11"/>
  </p:sldIdLst>
  <p:sldSz cx="12192000" cy="6858000"/>
  <p:notesSz cx="6858000" cy="9144000"/>
  <p:defaultTextStyle>
    <a:defPPr>
      <a:defRPr lang="es-419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058BF-C5E1-4B52-BD8A-FD1AD5779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CD51F7-3CC3-4BB7-8291-B1789482E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20447-D6C7-43E1-AE88-1FB66CC9C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76A3-ADC8-4477-8FC1-B9DD55D84908}" type="datetime1">
              <a:rPr lang="en-US" smtClean="0"/>
              <a:t>8/14/2023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E17B6-E7FC-473A-8D5F-0E6B838E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AF4E0-FDDB-42B9-862C-7BBC501CD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544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E922F-6166-4009-A42D-027DC7180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791CF-167D-446D-9F99-6976C986E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CA422-E040-4DE1-9DA5-C8D37C116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62538-DC4D-4667-96E5-B3278DDF8B12}" type="datetime1">
              <a:rPr lang="en-US" smtClean="0"/>
              <a:t>8/14/2023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13B0B-60E7-494E-91CB-055BC2690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8C554-7C1B-4D8F-9B6B-044926569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652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C66EF0-6ED8-49A7-BDAD-E20A143FAE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FCE9CD-90A9-44BA-B293-0662E077D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7DAE0-05C4-460B-B96D-BD183ED03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0548-5C08-4BE3-B63E-F2BB63B0B00C}" type="datetime1">
              <a:rPr lang="en-US" smtClean="0"/>
              <a:t>8/14/2023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3CA93-55C9-4AA3-89A0-55490F74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FD820-FF26-4325-816F-310C30F80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296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6C8-0B4F-4655-A630-0B1D2540B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8B888-85E0-4D92-903E-C3FE7E870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48916-250B-4232-BD7D-571FDE79F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49BE-398D-479A-8A7E-5DDBCA61EDCB}" type="datetime1">
              <a:rPr lang="en-US" smtClean="0"/>
              <a:t>8/14/2023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8BFB4-647C-4104-B6D4-3346051C3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FA73F-2BE8-4370-AE90-58F4CE51F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723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1446D-9FAC-4157-A41A-51675C8BE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1709738"/>
            <a:ext cx="10570210" cy="275889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F8D4A-8F93-4399-9546-64F286400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4589463"/>
            <a:ext cx="1057021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2FD4-BF96-470C-8247-20DFAE1CF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C193-4974-4A1F-9C63-07D595E30D66}" type="datetime1">
              <a:rPr lang="en-US" smtClean="0"/>
              <a:t>8/14/2023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75A2D-86C4-4467-BAB8-E9ED004D2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42A4D-D9B2-4C82-95E4-B86F9F5F3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838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6B3AA-8C30-429E-B934-AF1220438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5834E-691F-4728-88F5-A0C4696695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7240" y="1825625"/>
            <a:ext cx="52425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876374-880F-4E25-9F88-79E3C1AB1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9BD69-B509-4FCE-95A8-ED03FFC8C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AA87F-28D4-4BF0-B81F-877A89DFD5AC}" type="datetime1">
              <a:rPr lang="en-US" smtClean="0"/>
              <a:t>8/14/2023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7C287B-AE5B-490B-BF81-A50D7A2E8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C2246-303C-4A29-B6EA-E62CEDE6C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604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2FE79-D5BE-43E8-B6C5-2675B7F4D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57814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D3A07-BA51-4113-902E-830A887D2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01812"/>
            <a:ext cx="5220335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E320A9-E274-4E1B-B02D-9A3F510A1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7240" y="2825749"/>
            <a:ext cx="5220335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E80D3A-C2A8-4B78-B7E2-4908C74B1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01812"/>
            <a:ext cx="5183188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5D84DD-9460-4B08-86AD-27486A9400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825749"/>
            <a:ext cx="5183188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B0B7F8-282C-4210-AE7D-F35228BA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F1F3-208B-49A3-B337-9C8ACEB3E0E1}" type="datetime1">
              <a:rPr lang="en-US" smtClean="0"/>
              <a:t>8/14/2023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E343A9-1067-4DCF-BACC-1F7F38050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84E471-04DB-4DB5-8CC5-16B3FC885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520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87C0-272E-4E50-A316-78079B2B9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06C1C9-1F69-432A-858C-D828B56E1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F6CA6-7293-4AA2-A0E0-A3BF4416E786}" type="datetime1">
              <a:rPr lang="en-US" smtClean="0"/>
              <a:t>8/14/2023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6D9A1B-D149-4B97-B161-3D7C9ADBC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B3722F-8C88-4E54-8CD6-12D31A05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393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E1B4EE-6DFC-45F3-9174-D913EB57C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7016-7BCD-46FB-8EE3-AB6C369108B4}" type="datetime1">
              <a:rPr lang="en-US" smtClean="0"/>
              <a:t>8/14/2023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F7F7DC-6DDE-4337-AD27-BBE7D5422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58EA9-3AC4-421E-B133-1FA7757DF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504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035BB-74CC-43E9-B71F-A5C05D17E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19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ADC9E-7845-4DB1-87E3-6FBFB2B03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C925A8-2A07-43B9-B549-061F36849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92450"/>
            <a:ext cx="3994785" cy="27765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A9037-0564-43A1-8156-1D9932E1F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47011-1FFC-4EF8-9A2E-53B4AD2ADBD4}" type="datetime1">
              <a:rPr lang="en-US" smtClean="0"/>
              <a:t>8/14/2023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FF0D40-D0E1-49C9-BE47-91BBC50AB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129BD-890D-412E-9805-D29F4A0D3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315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8ADB4-BA7B-42C2-9C6C-58B2763F8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5456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519B58-B546-4E6B-BE00-3D1D64DA86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AA0AB8-41A9-4548-9B83-3EFF79A00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81275"/>
            <a:ext cx="3994785" cy="277977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B33ED-A015-4992-A004-33D41CFFA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2EB47-45B4-4EF5-A743-B4885DD2F060}" type="datetime1">
              <a:rPr lang="en-US" smtClean="0"/>
              <a:t>8/14/2023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29CDA-E85F-47D1-83B7-02A50DEBF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49625F-5352-4136-8AC4-F8899D00A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817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9B5B3C5-A599-465B-B2B9-866E8B2087CE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5C84982-7DD0-43B1-8A2D-BFA4DF1B4E60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8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</a:extLst>
          </p:cNvPr>
          <p:cNvGrpSpPr/>
          <p:nvPr/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</a:extLst>
            </p:cNvPr>
            <p:cNvSpPr/>
            <p:nvPr/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</a:extLst>
            </p:cNvPr>
            <p:cNvSpPr/>
            <p:nvPr/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</a:extLst>
            </p:cNvPr>
            <p:cNvSpPr/>
            <p:nvPr/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</a:extLst>
            </p:cNvPr>
            <p:cNvSpPr/>
            <p:nvPr/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</a:extLst>
            </p:cNvPr>
            <p:cNvSpPr/>
            <p:nvPr/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</a:extLst>
            </p:cNvPr>
            <p:cNvSpPr/>
            <p:nvPr/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</a:extLst>
            </p:cNvPr>
            <p:cNvSpPr/>
            <p:nvPr/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</a:extLst>
            </p:cNvPr>
            <p:cNvSpPr/>
            <p:nvPr/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</a:extLst>
            </p:cNvPr>
            <p:cNvSpPr/>
            <p:nvPr/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</a:extLst>
            </p:cNvPr>
            <p:cNvSpPr/>
            <p:nvPr/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</a:extLst>
            </p:cNvPr>
            <p:cNvSpPr/>
            <p:nvPr/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</a:extLst>
            </p:cNvPr>
            <p:cNvSpPr/>
            <p:nvPr/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</a:extLst>
            </p:cNvPr>
            <p:cNvSpPr/>
            <p:nvPr/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</a:extLst>
            </p:cNvPr>
            <p:cNvSpPr/>
            <p:nvPr/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</a:extLst>
            </p:cNvPr>
            <p:cNvSpPr/>
            <p:nvPr/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C5EC6-E331-4312-AC12-56D55F7D2B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7724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D24A4-5FEC-4062-8995-EB21925B3B40}" type="datetime1">
              <a:rPr lang="en-US" smtClean="0"/>
              <a:t>8/14/2023</a:t>
            </a:fld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7FC5D-92B2-4B4D-8111-6EDEF28069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88268"/>
            <a:ext cx="41148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10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A104D-C777-4A6E-8A43-F94028E5E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9315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47434-7036-48DB-A148-6B3D8EE75CDA}" type="slidenum">
              <a:rPr lang="en-US" smtClean="0"/>
              <a:pPr/>
              <a:t>‹Nº›</a:t>
            </a:fld>
            <a:endParaRPr lang="en-US" sz="10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D3A74F-6169-4D30-A245-B46D738BE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77E64-7A05-44DA-81FA-6EF4806BB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25625"/>
            <a:ext cx="1065911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40197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99" name="Rectangle 1084">
            <a:extLst>
              <a:ext uri="{FF2B5EF4-FFF2-40B4-BE49-F238E27FC236}">
                <a16:creationId xmlns:a16="http://schemas.microsoft.com/office/drawing/2014/main" id="{1FD5705B-63E0-4364-B909-EC902FEAAC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0" name="Rectangle 1086">
            <a:extLst>
              <a:ext uri="{FF2B5EF4-FFF2-40B4-BE49-F238E27FC236}">
                <a16:creationId xmlns:a16="http://schemas.microsoft.com/office/drawing/2014/main" id="{0B7E355D-DAEA-4421-B67A-FA13C0FBDC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153F7E8-E491-6834-D3BD-15E8C4D738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9380" y="3336822"/>
            <a:ext cx="4436995" cy="1052513"/>
          </a:xfrm>
        </p:spPr>
        <p:txBody>
          <a:bodyPr>
            <a:normAutofit fontScale="90000"/>
          </a:bodyPr>
          <a:lstStyle/>
          <a:p>
            <a:pPr algn="l"/>
            <a:r>
              <a:rPr lang="es-ES" dirty="0"/>
              <a:t>Repostería sistema de gestión  </a:t>
            </a:r>
            <a:endParaRPr lang="es-419" dirty="0"/>
          </a:p>
        </p:txBody>
      </p:sp>
      <p:grpSp>
        <p:nvGrpSpPr>
          <p:cNvPr id="1089" name="decorative circles">
            <a:extLst>
              <a:ext uri="{FF2B5EF4-FFF2-40B4-BE49-F238E27FC236}">
                <a16:creationId xmlns:a16="http://schemas.microsoft.com/office/drawing/2014/main" id="{61D9147E-6246-4344-B99C-7E58532D8C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870062" y="289695"/>
            <a:ext cx="4971115" cy="6138399"/>
            <a:chOff x="6870062" y="289695"/>
            <a:chExt cx="4971115" cy="6138399"/>
          </a:xfrm>
        </p:grpSpPr>
        <p:sp>
          <p:nvSpPr>
            <p:cNvPr id="1090" name="Oval 1089">
              <a:extLst>
                <a:ext uri="{FF2B5EF4-FFF2-40B4-BE49-F238E27FC236}">
                  <a16:creationId xmlns:a16="http://schemas.microsoft.com/office/drawing/2014/main" id="{B9D06285-CD49-4308-BDD4-0AF48D39BE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43605" y="289695"/>
              <a:ext cx="226735" cy="226735"/>
            </a:xfrm>
            <a:prstGeom prst="ellipse">
              <a:avLst/>
            </a:prstGeom>
            <a:solidFill>
              <a:srgbClr val="974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1" name="Oval 1090">
              <a:extLst>
                <a:ext uri="{FF2B5EF4-FFF2-40B4-BE49-F238E27FC236}">
                  <a16:creationId xmlns:a16="http://schemas.microsoft.com/office/drawing/2014/main" id="{1D4A3886-A465-4577-99CE-251AA7B92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74736" y="5667686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2" name="Oval 1091">
              <a:extLst>
                <a:ext uri="{FF2B5EF4-FFF2-40B4-BE49-F238E27FC236}">
                  <a16:creationId xmlns:a16="http://schemas.microsoft.com/office/drawing/2014/main" id="{6B4A1D21-7CBB-44D9-A528-DB74C3107E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27805" y="5275653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3" name="Oval 1092">
              <a:extLst>
                <a:ext uri="{FF2B5EF4-FFF2-40B4-BE49-F238E27FC236}">
                  <a16:creationId xmlns:a16="http://schemas.microsoft.com/office/drawing/2014/main" id="{73600DE0-90F9-4BD7-A084-ECB65A27B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9847" y="59428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4" name="Oval 1093">
              <a:extLst>
                <a:ext uri="{FF2B5EF4-FFF2-40B4-BE49-F238E27FC236}">
                  <a16:creationId xmlns:a16="http://schemas.microsoft.com/office/drawing/2014/main" id="{EC243907-3995-49EB-94E9-35C68C13CF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81540" y="655922"/>
              <a:ext cx="466441" cy="46644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5" name="Oval 1094">
              <a:extLst>
                <a:ext uri="{FF2B5EF4-FFF2-40B4-BE49-F238E27FC236}">
                  <a16:creationId xmlns:a16="http://schemas.microsoft.com/office/drawing/2014/main" id="{4629A2DC-7066-4487-A307-68F210722C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03560" y="387281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6" name="Oval 1095">
              <a:extLst>
                <a:ext uri="{FF2B5EF4-FFF2-40B4-BE49-F238E27FC236}">
                  <a16:creationId xmlns:a16="http://schemas.microsoft.com/office/drawing/2014/main" id="{D0508B2B-067E-421A-9C09-522CFF39FB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163367" y="6122314"/>
              <a:ext cx="305780" cy="30578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7" name="Oval 1096">
              <a:extLst>
                <a:ext uri="{FF2B5EF4-FFF2-40B4-BE49-F238E27FC236}">
                  <a16:creationId xmlns:a16="http://schemas.microsoft.com/office/drawing/2014/main" id="{889BA730-4DAE-4702-A5C5-013F9CEB09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70062" y="5959435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Imagen 3">
            <a:extLst>
              <a:ext uri="{FF2B5EF4-FFF2-40B4-BE49-F238E27FC236}">
                <a16:creationId xmlns:a16="http://schemas.microsoft.com/office/drawing/2014/main" id="{B04FB90F-0B3F-B357-9ABE-BEC2193AF3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05400" y="273293"/>
            <a:ext cx="7085076" cy="6311413"/>
          </a:xfrm>
          <a:custGeom>
            <a:avLst/>
            <a:gdLst/>
            <a:ahLst/>
            <a:cxnLst/>
            <a:rect l="l" t="t" r="r" b="b"/>
            <a:pathLst>
              <a:path w="3111160" h="3111160">
                <a:moveTo>
                  <a:pt x="1555580" y="0"/>
                </a:moveTo>
                <a:cubicBezTo>
                  <a:pt x="2414703" y="0"/>
                  <a:pt x="3111160" y="696457"/>
                  <a:pt x="3111160" y="1555580"/>
                </a:cubicBezTo>
                <a:cubicBezTo>
                  <a:pt x="3111160" y="2414703"/>
                  <a:pt x="2414703" y="3111160"/>
                  <a:pt x="1555580" y="3111160"/>
                </a:cubicBezTo>
                <a:cubicBezTo>
                  <a:pt x="696457" y="3111160"/>
                  <a:pt x="0" y="2414703"/>
                  <a:pt x="0" y="1555580"/>
                </a:cubicBezTo>
                <a:cubicBezTo>
                  <a:pt x="0" y="696457"/>
                  <a:pt x="696457" y="0"/>
                  <a:pt x="1555580" y="0"/>
                </a:cubicBezTo>
                <a:close/>
              </a:path>
            </a:pathLst>
          </a:custGeom>
        </p:spPr>
      </p:pic>
      <p:sp>
        <p:nvSpPr>
          <p:cNvPr id="11" name="Título 1">
            <a:extLst>
              <a:ext uri="{FF2B5EF4-FFF2-40B4-BE49-F238E27FC236}">
                <a16:creationId xmlns:a16="http://schemas.microsoft.com/office/drawing/2014/main" id="{85BDBF99-3257-F216-E828-30F06131FABD}"/>
              </a:ext>
            </a:extLst>
          </p:cNvPr>
          <p:cNvSpPr txBox="1">
            <a:spLocks/>
          </p:cNvSpPr>
          <p:nvPr/>
        </p:nvSpPr>
        <p:spPr>
          <a:xfrm>
            <a:off x="350823" y="5575481"/>
            <a:ext cx="5047488" cy="82898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s-419" sz="3600" dirty="0"/>
          </a:p>
        </p:txBody>
      </p:sp>
    </p:spTree>
    <p:extLst>
      <p:ext uri="{BB962C8B-B14F-4D97-AF65-F5344CB8AC3E}">
        <p14:creationId xmlns:p14="http://schemas.microsoft.com/office/powerpoint/2010/main" val="192666570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88" name="Rectangle 6167">
            <a:extLst>
              <a:ext uri="{FF2B5EF4-FFF2-40B4-BE49-F238E27FC236}">
                <a16:creationId xmlns:a16="http://schemas.microsoft.com/office/drawing/2014/main" id="{1FD5705B-63E0-4364-B909-EC902FEAAC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89" name="Rectangle 6169">
            <a:extLst>
              <a:ext uri="{FF2B5EF4-FFF2-40B4-BE49-F238E27FC236}">
                <a16:creationId xmlns:a16="http://schemas.microsoft.com/office/drawing/2014/main" id="{0B7E355D-DAEA-4421-B67A-FA13C0FBDC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1D85F85A-E993-AEEC-D575-C70931A37D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0564" y="2027238"/>
            <a:ext cx="5047488" cy="2387600"/>
          </a:xfrm>
        </p:spPr>
        <p:txBody>
          <a:bodyPr>
            <a:normAutofit/>
          </a:bodyPr>
          <a:lstStyle/>
          <a:p>
            <a:pPr algn="l"/>
            <a:r>
              <a:rPr lang="es-ES"/>
              <a:t>Gracias por su atención</a:t>
            </a:r>
            <a:endParaRPr lang="es-419"/>
          </a:p>
        </p:txBody>
      </p:sp>
      <p:grpSp>
        <p:nvGrpSpPr>
          <p:cNvPr id="6190" name="decorative circles">
            <a:extLst>
              <a:ext uri="{FF2B5EF4-FFF2-40B4-BE49-F238E27FC236}">
                <a16:creationId xmlns:a16="http://schemas.microsoft.com/office/drawing/2014/main" id="{61D9147E-6246-4344-B99C-7E58532D8C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870062" y="289695"/>
            <a:ext cx="4971115" cy="6138399"/>
            <a:chOff x="6870062" y="289695"/>
            <a:chExt cx="4971115" cy="6138399"/>
          </a:xfrm>
        </p:grpSpPr>
        <p:sp>
          <p:nvSpPr>
            <p:cNvPr id="6173" name="Oval 6172">
              <a:extLst>
                <a:ext uri="{FF2B5EF4-FFF2-40B4-BE49-F238E27FC236}">
                  <a16:creationId xmlns:a16="http://schemas.microsoft.com/office/drawing/2014/main" id="{B9D06285-CD49-4308-BDD4-0AF48D39BE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43605" y="289695"/>
              <a:ext cx="226735" cy="226735"/>
            </a:xfrm>
            <a:prstGeom prst="ellipse">
              <a:avLst/>
            </a:prstGeom>
            <a:solidFill>
              <a:srgbClr val="974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91" name="Oval 6173">
              <a:extLst>
                <a:ext uri="{FF2B5EF4-FFF2-40B4-BE49-F238E27FC236}">
                  <a16:creationId xmlns:a16="http://schemas.microsoft.com/office/drawing/2014/main" id="{1D4A3886-A465-4577-99CE-251AA7B92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74736" y="5667686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75" name="Oval 6174">
              <a:extLst>
                <a:ext uri="{FF2B5EF4-FFF2-40B4-BE49-F238E27FC236}">
                  <a16:creationId xmlns:a16="http://schemas.microsoft.com/office/drawing/2014/main" id="{6B4A1D21-7CBB-44D9-A528-DB74C3107E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27805" y="5275653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92" name="Oval 6175">
              <a:extLst>
                <a:ext uri="{FF2B5EF4-FFF2-40B4-BE49-F238E27FC236}">
                  <a16:creationId xmlns:a16="http://schemas.microsoft.com/office/drawing/2014/main" id="{73600DE0-90F9-4BD7-A084-ECB65A27B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9847" y="59428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77" name="Oval 6176">
              <a:extLst>
                <a:ext uri="{FF2B5EF4-FFF2-40B4-BE49-F238E27FC236}">
                  <a16:creationId xmlns:a16="http://schemas.microsoft.com/office/drawing/2014/main" id="{EC243907-3995-49EB-94E9-35C68C13CF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81540" y="655922"/>
              <a:ext cx="466441" cy="46644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93" name="Oval 6177">
              <a:extLst>
                <a:ext uri="{FF2B5EF4-FFF2-40B4-BE49-F238E27FC236}">
                  <a16:creationId xmlns:a16="http://schemas.microsoft.com/office/drawing/2014/main" id="{4629A2DC-7066-4487-A307-68F210722C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03560" y="387281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79" name="Oval 6178">
              <a:extLst>
                <a:ext uri="{FF2B5EF4-FFF2-40B4-BE49-F238E27FC236}">
                  <a16:creationId xmlns:a16="http://schemas.microsoft.com/office/drawing/2014/main" id="{D0508B2B-067E-421A-9C09-522CFF39FB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163367" y="6122314"/>
              <a:ext cx="305780" cy="30578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94" name="Oval 6179">
              <a:extLst>
                <a:ext uri="{FF2B5EF4-FFF2-40B4-BE49-F238E27FC236}">
                  <a16:creationId xmlns:a16="http://schemas.microsoft.com/office/drawing/2014/main" id="{889BA730-4DAE-4702-A5C5-013F9CEB09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70062" y="5959435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146" name="Picture 2" descr="Potencia las referencias de tus clientes en tu pastelería">
            <a:extLst>
              <a:ext uri="{FF2B5EF4-FFF2-40B4-BE49-F238E27FC236}">
                <a16:creationId xmlns:a16="http://schemas.microsoft.com/office/drawing/2014/main" id="{E8005FBC-8350-BCD4-BE3F-55EEF4F588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751" b="2"/>
          <a:stretch/>
        </p:blipFill>
        <p:spPr bwMode="auto">
          <a:xfrm>
            <a:off x="6306574" y="552339"/>
            <a:ext cx="5728174" cy="5728174"/>
          </a:xfrm>
          <a:custGeom>
            <a:avLst/>
            <a:gdLst/>
            <a:ahLst/>
            <a:cxnLst/>
            <a:rect l="l" t="t" r="r" b="b"/>
            <a:pathLst>
              <a:path w="3111160" h="3111160">
                <a:moveTo>
                  <a:pt x="1555580" y="0"/>
                </a:moveTo>
                <a:cubicBezTo>
                  <a:pt x="2414703" y="0"/>
                  <a:pt x="3111160" y="696457"/>
                  <a:pt x="3111160" y="1555580"/>
                </a:cubicBezTo>
                <a:cubicBezTo>
                  <a:pt x="3111160" y="2414703"/>
                  <a:pt x="2414703" y="3111160"/>
                  <a:pt x="1555580" y="3111160"/>
                </a:cubicBezTo>
                <a:cubicBezTo>
                  <a:pt x="696457" y="3111160"/>
                  <a:pt x="0" y="2414703"/>
                  <a:pt x="0" y="1555580"/>
                </a:cubicBezTo>
                <a:cubicBezTo>
                  <a:pt x="0" y="696457"/>
                  <a:pt x="696457" y="0"/>
                  <a:pt x="155558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75037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71" name="Rectangle 1070">
            <a:extLst>
              <a:ext uri="{FF2B5EF4-FFF2-40B4-BE49-F238E27FC236}">
                <a16:creationId xmlns:a16="http://schemas.microsoft.com/office/drawing/2014/main" id="{1FD5705B-63E0-4364-B909-EC902FEAAC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3" name="Rectangle 1072">
            <a:extLst>
              <a:ext uri="{FF2B5EF4-FFF2-40B4-BE49-F238E27FC236}">
                <a16:creationId xmlns:a16="http://schemas.microsoft.com/office/drawing/2014/main" id="{0B7E355D-DAEA-4421-B67A-FA13C0FBDC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153F7E8-E491-6834-D3BD-15E8C4D738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9986" y="1503213"/>
            <a:ext cx="5390860" cy="2387600"/>
          </a:xfrm>
        </p:spPr>
        <p:txBody>
          <a:bodyPr>
            <a:normAutofit/>
          </a:bodyPr>
          <a:lstStyle/>
          <a:p>
            <a:pPr algn="l"/>
            <a:r>
              <a:rPr lang="es-ES" sz="4800" dirty="0"/>
              <a:t>Sobre el Sistema</a:t>
            </a:r>
            <a:endParaRPr lang="es-419" sz="4800" dirty="0"/>
          </a:p>
        </p:txBody>
      </p:sp>
      <p:grpSp>
        <p:nvGrpSpPr>
          <p:cNvPr id="1075" name="decorative circles">
            <a:extLst>
              <a:ext uri="{FF2B5EF4-FFF2-40B4-BE49-F238E27FC236}">
                <a16:creationId xmlns:a16="http://schemas.microsoft.com/office/drawing/2014/main" id="{61D9147E-6246-4344-B99C-7E58532D8C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870062" y="289695"/>
            <a:ext cx="4971115" cy="6138399"/>
            <a:chOff x="6870062" y="289695"/>
            <a:chExt cx="4971115" cy="6138399"/>
          </a:xfrm>
        </p:grpSpPr>
        <p:sp>
          <p:nvSpPr>
            <p:cNvPr id="1076" name="Oval 1075">
              <a:extLst>
                <a:ext uri="{FF2B5EF4-FFF2-40B4-BE49-F238E27FC236}">
                  <a16:creationId xmlns:a16="http://schemas.microsoft.com/office/drawing/2014/main" id="{B9D06285-CD49-4308-BDD4-0AF48D39BE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43605" y="289695"/>
              <a:ext cx="226735" cy="226735"/>
            </a:xfrm>
            <a:prstGeom prst="ellipse">
              <a:avLst/>
            </a:prstGeom>
            <a:solidFill>
              <a:srgbClr val="974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7" name="Oval 1076">
              <a:extLst>
                <a:ext uri="{FF2B5EF4-FFF2-40B4-BE49-F238E27FC236}">
                  <a16:creationId xmlns:a16="http://schemas.microsoft.com/office/drawing/2014/main" id="{1D4A3886-A465-4577-99CE-251AA7B92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74736" y="5667686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8" name="Oval 1077">
              <a:extLst>
                <a:ext uri="{FF2B5EF4-FFF2-40B4-BE49-F238E27FC236}">
                  <a16:creationId xmlns:a16="http://schemas.microsoft.com/office/drawing/2014/main" id="{6B4A1D21-7CBB-44D9-A528-DB74C3107E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27805" y="5275653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9" name="Oval 1078">
              <a:extLst>
                <a:ext uri="{FF2B5EF4-FFF2-40B4-BE49-F238E27FC236}">
                  <a16:creationId xmlns:a16="http://schemas.microsoft.com/office/drawing/2014/main" id="{73600DE0-90F9-4BD7-A084-ECB65A27B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9847" y="59428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0" name="Oval 1079">
              <a:extLst>
                <a:ext uri="{FF2B5EF4-FFF2-40B4-BE49-F238E27FC236}">
                  <a16:creationId xmlns:a16="http://schemas.microsoft.com/office/drawing/2014/main" id="{EC243907-3995-49EB-94E9-35C68C13CF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81540" y="655922"/>
              <a:ext cx="466441" cy="46644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1" name="Oval 1080">
              <a:extLst>
                <a:ext uri="{FF2B5EF4-FFF2-40B4-BE49-F238E27FC236}">
                  <a16:creationId xmlns:a16="http://schemas.microsoft.com/office/drawing/2014/main" id="{4629A2DC-7066-4487-A307-68F210722C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03560" y="387281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2" name="Oval 1081">
              <a:extLst>
                <a:ext uri="{FF2B5EF4-FFF2-40B4-BE49-F238E27FC236}">
                  <a16:creationId xmlns:a16="http://schemas.microsoft.com/office/drawing/2014/main" id="{D0508B2B-067E-421A-9C09-522CFF39FB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163367" y="6122314"/>
              <a:ext cx="305780" cy="30578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3" name="Oval 1082">
              <a:extLst>
                <a:ext uri="{FF2B5EF4-FFF2-40B4-BE49-F238E27FC236}">
                  <a16:creationId xmlns:a16="http://schemas.microsoft.com/office/drawing/2014/main" id="{889BA730-4DAE-4702-A5C5-013F9CEB09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70062" y="5959435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26" name="Picture 2" descr="Importancia de la transformación digital para su panadería o pastelería en  tiempos de cuarentena | Grupo Empresarial Proingra">
            <a:extLst>
              <a:ext uri="{FF2B5EF4-FFF2-40B4-BE49-F238E27FC236}">
                <a16:creationId xmlns:a16="http://schemas.microsoft.com/office/drawing/2014/main" id="{7514CDF5-F37B-D24B-2607-2F363719097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" r="43424" b="3"/>
          <a:stretch/>
        </p:blipFill>
        <p:spPr bwMode="auto">
          <a:xfrm>
            <a:off x="6306574" y="552339"/>
            <a:ext cx="5728174" cy="5728174"/>
          </a:xfrm>
          <a:custGeom>
            <a:avLst/>
            <a:gdLst/>
            <a:ahLst/>
            <a:cxnLst/>
            <a:rect l="l" t="t" r="r" b="b"/>
            <a:pathLst>
              <a:path w="3111160" h="3111160">
                <a:moveTo>
                  <a:pt x="1555580" y="0"/>
                </a:moveTo>
                <a:cubicBezTo>
                  <a:pt x="2414703" y="0"/>
                  <a:pt x="3111160" y="696457"/>
                  <a:pt x="3111160" y="1555580"/>
                </a:cubicBezTo>
                <a:cubicBezTo>
                  <a:pt x="3111160" y="2414703"/>
                  <a:pt x="2414703" y="3111160"/>
                  <a:pt x="1555580" y="3111160"/>
                </a:cubicBezTo>
                <a:cubicBezTo>
                  <a:pt x="696457" y="3111160"/>
                  <a:pt x="0" y="2414703"/>
                  <a:pt x="0" y="1555580"/>
                </a:cubicBezTo>
                <a:cubicBezTo>
                  <a:pt x="0" y="696457"/>
                  <a:pt x="696457" y="0"/>
                  <a:pt x="155558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92072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4" name="Rectangle 1053">
            <a:extLst>
              <a:ext uri="{FF2B5EF4-FFF2-40B4-BE49-F238E27FC236}">
                <a16:creationId xmlns:a16="http://schemas.microsoft.com/office/drawing/2014/main" id="{733E0473-C315-42D8-A82A-A2FE49DC6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6" name="Rectangle 1055">
            <a:extLst>
              <a:ext uri="{FF2B5EF4-FFF2-40B4-BE49-F238E27FC236}">
                <a16:creationId xmlns:a16="http://schemas.microsoft.com/office/drawing/2014/main" id="{AD23A251-68F2-43E5-812B-4BBAE1A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026" name="Picture 2" descr="Importancia de la transformación digital para su panadería o pastelería en  tiempos de cuarentena | Grupo Empresarial Proingra">
            <a:extLst>
              <a:ext uri="{FF2B5EF4-FFF2-40B4-BE49-F238E27FC236}">
                <a16:creationId xmlns:a16="http://schemas.microsoft.com/office/drawing/2014/main" id="{7514CDF5-F37B-D24B-2607-2F363719097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"/>
          <a:stretch/>
        </p:blipFill>
        <p:spPr bwMode="auto">
          <a:xfrm>
            <a:off x="1525" y="-133340"/>
            <a:ext cx="12188951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58" name="decorative circle">
            <a:extLst>
              <a:ext uri="{FF2B5EF4-FFF2-40B4-BE49-F238E27FC236}">
                <a16:creationId xmlns:a16="http://schemas.microsoft.com/office/drawing/2014/main" id="{0350AF23-2606-421F-AB7B-23D9B48F3E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4102" y="236341"/>
            <a:ext cx="11340713" cy="5464029"/>
            <a:chOff x="314102" y="236341"/>
            <a:chExt cx="11340713" cy="5464029"/>
          </a:xfrm>
        </p:grpSpPr>
        <p:sp>
          <p:nvSpPr>
            <p:cNvPr id="1059" name="Oval 1058">
              <a:extLst>
                <a:ext uri="{FF2B5EF4-FFF2-40B4-BE49-F238E27FC236}">
                  <a16:creationId xmlns:a16="http://schemas.microsoft.com/office/drawing/2014/main" id="{526A544A-3C76-4502-A741-F4DB0E2CD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448" y="38039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0" name="Oval 1059">
              <a:extLst>
                <a:ext uri="{FF2B5EF4-FFF2-40B4-BE49-F238E27FC236}">
                  <a16:creationId xmlns:a16="http://schemas.microsoft.com/office/drawing/2014/main" id="{017B8593-D171-47B5-8D1A-E34E7B138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4102" y="3044381"/>
              <a:ext cx="226735" cy="226735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1" name="Oval 1060">
              <a:extLst>
                <a:ext uri="{FF2B5EF4-FFF2-40B4-BE49-F238E27FC236}">
                  <a16:creationId xmlns:a16="http://schemas.microsoft.com/office/drawing/2014/main" id="{1FEF60D4-64F6-450F-B86D-383EEA1C84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88374" y="386135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2" name="Oval 1061">
              <a:extLst>
                <a:ext uri="{FF2B5EF4-FFF2-40B4-BE49-F238E27FC236}">
                  <a16:creationId xmlns:a16="http://schemas.microsoft.com/office/drawing/2014/main" id="{A97D4A7C-B520-46CB-9A94-711F53997B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5714" y="236341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3" name="Oval 1062">
              <a:extLst>
                <a:ext uri="{FF2B5EF4-FFF2-40B4-BE49-F238E27FC236}">
                  <a16:creationId xmlns:a16="http://schemas.microsoft.com/office/drawing/2014/main" id="{2B7B976F-E84B-4936-90D7-C8298A5E7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1535" y="2516671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4" name="Oval 1063">
              <a:extLst>
                <a:ext uri="{FF2B5EF4-FFF2-40B4-BE49-F238E27FC236}">
                  <a16:creationId xmlns:a16="http://schemas.microsoft.com/office/drawing/2014/main" id="{DC91FFEC-59DF-4D22-A925-F51520769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30142" y="458803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5" name="Oval 1064">
              <a:extLst>
                <a:ext uri="{FF2B5EF4-FFF2-40B4-BE49-F238E27FC236}">
                  <a16:creationId xmlns:a16="http://schemas.microsoft.com/office/drawing/2014/main" id="{58931E95-0847-47E4-8AEC-312312A032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02046" y="5394590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6" name="Oval 1065">
              <a:extLst>
                <a:ext uri="{FF2B5EF4-FFF2-40B4-BE49-F238E27FC236}">
                  <a16:creationId xmlns:a16="http://schemas.microsoft.com/office/drawing/2014/main" id="{3C094915-EF93-49A0-9B90-C44FB9B50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08287" y="5160714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A153F7E8-E491-6834-D3BD-15E8C4D738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2174" y="1963948"/>
            <a:ext cx="8106113" cy="2387600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rgbClr val="FFFFFF"/>
                </a:solidFill>
              </a:rPr>
              <a:t>Este permite gestionar los pedidos de la empresa</a:t>
            </a:r>
            <a:endParaRPr lang="es-419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38557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88" name="Rectangle 1087">
            <a:extLst>
              <a:ext uri="{FF2B5EF4-FFF2-40B4-BE49-F238E27FC236}">
                <a16:creationId xmlns:a16="http://schemas.microsoft.com/office/drawing/2014/main" id="{55D20674-CF0C-4687-81B6-A613F871AF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026" name="Picture 2" descr="Silla de madera&#10;&#10;Descripción generada automáticamente con confianza baja">
            <a:extLst>
              <a:ext uri="{FF2B5EF4-FFF2-40B4-BE49-F238E27FC236}">
                <a16:creationId xmlns:a16="http://schemas.microsoft.com/office/drawing/2014/main" id="{7514CDF5-F37B-D24B-2607-2F363719097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66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90" name="Oval 1089">
            <a:extLst>
              <a:ext uri="{FF2B5EF4-FFF2-40B4-BE49-F238E27FC236}">
                <a16:creationId xmlns:a16="http://schemas.microsoft.com/office/drawing/2014/main" id="{C2BD3211-5B9B-40DA-8BD0-C3426AE78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19872" y="0"/>
            <a:ext cx="113367" cy="113367"/>
          </a:xfrm>
          <a:prstGeom prst="ellipse">
            <a:avLst/>
          </a:prstGeom>
          <a:solidFill>
            <a:srgbClr val="F39E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2" name="Oval 1091">
            <a:extLst>
              <a:ext uri="{FF2B5EF4-FFF2-40B4-BE49-F238E27FC236}">
                <a16:creationId xmlns:a16="http://schemas.microsoft.com/office/drawing/2014/main" id="{AD8121B6-45E6-447F-87B8-58EDD064E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8414" y="63468"/>
            <a:ext cx="56114" cy="56114"/>
          </a:xfrm>
          <a:prstGeom prst="ellipse">
            <a:avLst/>
          </a:prstGeom>
          <a:solidFill>
            <a:srgbClr val="F39E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4" name="Oval 1093">
            <a:extLst>
              <a:ext uri="{FF2B5EF4-FFF2-40B4-BE49-F238E27FC236}">
                <a16:creationId xmlns:a16="http://schemas.microsoft.com/office/drawing/2014/main" id="{FC95B8E3-CBB0-4A5C-B65B-59C12D44B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2370" y="655738"/>
            <a:ext cx="466441" cy="46644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6" name="Oval 1095">
            <a:extLst>
              <a:ext uri="{FF2B5EF4-FFF2-40B4-BE49-F238E27FC236}">
                <a16:creationId xmlns:a16="http://schemas.microsoft.com/office/drawing/2014/main" id="{0EA710C0-F536-4B31-8D0F-28E2F0893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9769" y="579797"/>
            <a:ext cx="113367" cy="11336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8" name="Oval 1097">
            <a:extLst>
              <a:ext uri="{FF2B5EF4-FFF2-40B4-BE49-F238E27FC236}">
                <a16:creationId xmlns:a16="http://schemas.microsoft.com/office/drawing/2014/main" id="{11EB61F8-34CD-4251-9B31-59AB92843F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0824" y="374048"/>
            <a:ext cx="230878" cy="230878"/>
          </a:xfrm>
          <a:prstGeom prst="ellipse">
            <a:avLst/>
          </a:prstGeom>
          <a:solidFill>
            <a:schemeClr val="accent2">
              <a:lumMod val="60000"/>
              <a:lumOff val="40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0" name="Oval 1099">
            <a:extLst>
              <a:ext uri="{FF2B5EF4-FFF2-40B4-BE49-F238E27FC236}">
                <a16:creationId xmlns:a16="http://schemas.microsoft.com/office/drawing/2014/main" id="{033FA5DB-69DC-4137-9264-5F838B9904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95468" y="971670"/>
            <a:ext cx="113367" cy="11336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2" name="Oval 1101">
            <a:extLst>
              <a:ext uri="{FF2B5EF4-FFF2-40B4-BE49-F238E27FC236}">
                <a16:creationId xmlns:a16="http://schemas.microsoft.com/office/drawing/2014/main" id="{5E98D956-6B7A-4A94-B508-F7A30E6421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94334" y="512240"/>
            <a:ext cx="703889" cy="703889"/>
          </a:xfrm>
          <a:prstGeom prst="ellipse">
            <a:avLst/>
          </a:prstGeom>
          <a:solidFill>
            <a:schemeClr val="accent3">
              <a:lumMod val="40000"/>
              <a:lumOff val="60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4" name="Oval 1103">
            <a:extLst>
              <a:ext uri="{FF2B5EF4-FFF2-40B4-BE49-F238E27FC236}">
                <a16:creationId xmlns:a16="http://schemas.microsoft.com/office/drawing/2014/main" id="{D6A3D2FC-6F98-4157-94A8-7D7FBD56EF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41428" y="815149"/>
            <a:ext cx="113367" cy="11336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6" name="Oval 1105">
            <a:extLst>
              <a:ext uri="{FF2B5EF4-FFF2-40B4-BE49-F238E27FC236}">
                <a16:creationId xmlns:a16="http://schemas.microsoft.com/office/drawing/2014/main" id="{17AE16AB-F0AB-4AC3-BD8F-336B5D98CD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67435" y="1096664"/>
            <a:ext cx="405140" cy="405140"/>
          </a:xfrm>
          <a:prstGeom prst="ellipse">
            <a:avLst/>
          </a:prstGeom>
          <a:solidFill>
            <a:schemeClr val="accent1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8" name="Rectangle 1107">
            <a:extLst>
              <a:ext uri="{FF2B5EF4-FFF2-40B4-BE49-F238E27FC236}">
                <a16:creationId xmlns:a16="http://schemas.microsoft.com/office/drawing/2014/main" id="{6C819BFF-25C5-425C-8CD1-789F7A30D2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524" y="1840754"/>
            <a:ext cx="12188952" cy="5017246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153F7E8-E491-6834-D3BD-15E8C4D738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7240" y="3688205"/>
            <a:ext cx="8731683" cy="1160465"/>
          </a:xfrm>
        </p:spPr>
        <p:txBody>
          <a:bodyPr anchor="b">
            <a:normAutofit/>
          </a:bodyPr>
          <a:lstStyle/>
          <a:p>
            <a:pPr algn="l"/>
            <a:r>
              <a:rPr lang="es-ES" sz="6000">
                <a:solidFill>
                  <a:srgbClr val="FFFFFF"/>
                </a:solidFill>
              </a:rPr>
              <a:t>Objetivos del Sistema</a:t>
            </a:r>
            <a:endParaRPr lang="es-419" sz="6000">
              <a:solidFill>
                <a:srgbClr val="FFFFFF"/>
              </a:solidFill>
            </a:endParaRPr>
          </a:p>
        </p:txBody>
      </p:sp>
      <p:sp>
        <p:nvSpPr>
          <p:cNvPr id="1110" name="Oval 1109">
            <a:extLst>
              <a:ext uri="{FF2B5EF4-FFF2-40B4-BE49-F238E27FC236}">
                <a16:creationId xmlns:a16="http://schemas.microsoft.com/office/drawing/2014/main" id="{20BE49C6-06E3-4324-91A8-F25B7DA1D5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66319" y="1989824"/>
            <a:ext cx="226735" cy="226735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2" name="Oval 1111">
            <a:extLst>
              <a:ext uri="{FF2B5EF4-FFF2-40B4-BE49-F238E27FC236}">
                <a16:creationId xmlns:a16="http://schemas.microsoft.com/office/drawing/2014/main" id="{578ABC8A-B58F-4AAE-8F6F-A07EB9D6D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5330" y="2808040"/>
            <a:ext cx="226735" cy="226735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70766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86" name="Rectangle 2085">
            <a:extLst>
              <a:ext uri="{FF2B5EF4-FFF2-40B4-BE49-F238E27FC236}">
                <a16:creationId xmlns:a16="http://schemas.microsoft.com/office/drawing/2014/main" id="{733E0473-C315-42D8-A82A-A2FE49DC6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8" name="Rectangle 2087">
            <a:extLst>
              <a:ext uri="{FF2B5EF4-FFF2-40B4-BE49-F238E27FC236}">
                <a16:creationId xmlns:a16="http://schemas.microsoft.com/office/drawing/2014/main" id="{AD23A251-68F2-43E5-812B-4BBAE1A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2050" name="Picture 2" descr="830+ Concurso De Pasteles Fotografías de stock, fotos e imágenes libres de  derechos - iStock">
            <a:extLst>
              <a:ext uri="{FF2B5EF4-FFF2-40B4-BE49-F238E27FC236}">
                <a16:creationId xmlns:a16="http://schemas.microsoft.com/office/drawing/2014/main" id="{E949946D-63BA-289D-CDF7-91A361739BB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10" r="-1" b="-1"/>
          <a:stretch/>
        </p:blipFill>
        <p:spPr bwMode="auto">
          <a:xfrm>
            <a:off x="1525" y="10"/>
            <a:ext cx="12188951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90" name="decorative circle">
            <a:extLst>
              <a:ext uri="{FF2B5EF4-FFF2-40B4-BE49-F238E27FC236}">
                <a16:creationId xmlns:a16="http://schemas.microsoft.com/office/drawing/2014/main" id="{0350AF23-2606-421F-AB7B-23D9B48F3E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4102" y="236341"/>
            <a:ext cx="11340713" cy="5464029"/>
            <a:chOff x="314102" y="236341"/>
            <a:chExt cx="11340713" cy="5464029"/>
          </a:xfrm>
        </p:grpSpPr>
        <p:sp>
          <p:nvSpPr>
            <p:cNvPr id="2091" name="Oval 2090">
              <a:extLst>
                <a:ext uri="{FF2B5EF4-FFF2-40B4-BE49-F238E27FC236}">
                  <a16:creationId xmlns:a16="http://schemas.microsoft.com/office/drawing/2014/main" id="{526A544A-3C76-4502-A741-F4DB0E2CD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448" y="38039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2" name="Oval 2091">
              <a:extLst>
                <a:ext uri="{FF2B5EF4-FFF2-40B4-BE49-F238E27FC236}">
                  <a16:creationId xmlns:a16="http://schemas.microsoft.com/office/drawing/2014/main" id="{017B8593-D171-47B5-8D1A-E34E7B138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4102" y="3044381"/>
              <a:ext cx="226735" cy="226735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3" name="Oval 2092">
              <a:extLst>
                <a:ext uri="{FF2B5EF4-FFF2-40B4-BE49-F238E27FC236}">
                  <a16:creationId xmlns:a16="http://schemas.microsoft.com/office/drawing/2014/main" id="{1FEF60D4-64F6-450F-B86D-383EEA1C84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88374" y="386135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4" name="Oval 2093">
              <a:extLst>
                <a:ext uri="{FF2B5EF4-FFF2-40B4-BE49-F238E27FC236}">
                  <a16:creationId xmlns:a16="http://schemas.microsoft.com/office/drawing/2014/main" id="{A97D4A7C-B520-46CB-9A94-711F53997B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5714" y="236341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5" name="Oval 2094">
              <a:extLst>
                <a:ext uri="{FF2B5EF4-FFF2-40B4-BE49-F238E27FC236}">
                  <a16:creationId xmlns:a16="http://schemas.microsoft.com/office/drawing/2014/main" id="{2B7B976F-E84B-4936-90D7-C8298A5E7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1535" y="2516671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6" name="Oval 2095">
              <a:extLst>
                <a:ext uri="{FF2B5EF4-FFF2-40B4-BE49-F238E27FC236}">
                  <a16:creationId xmlns:a16="http://schemas.microsoft.com/office/drawing/2014/main" id="{DC91FFEC-59DF-4D22-A925-F51520769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30142" y="458803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7" name="Oval 2096">
              <a:extLst>
                <a:ext uri="{FF2B5EF4-FFF2-40B4-BE49-F238E27FC236}">
                  <a16:creationId xmlns:a16="http://schemas.microsoft.com/office/drawing/2014/main" id="{58931E95-0847-47E4-8AEC-312312A032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02046" y="5394590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8" name="Oval 2097">
              <a:extLst>
                <a:ext uri="{FF2B5EF4-FFF2-40B4-BE49-F238E27FC236}">
                  <a16:creationId xmlns:a16="http://schemas.microsoft.com/office/drawing/2014/main" id="{3C094915-EF93-49A0-9B90-C44FB9B50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08287" y="5160714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A153F7E8-E491-6834-D3BD-15E8C4D738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2606" y="1122363"/>
            <a:ext cx="7063739" cy="2387600"/>
          </a:xfrm>
        </p:spPr>
        <p:txBody>
          <a:bodyPr>
            <a:normAutofit/>
          </a:bodyPr>
          <a:lstStyle/>
          <a:p>
            <a:r>
              <a:rPr lang="es-ES" sz="5000" dirty="0">
                <a:solidFill>
                  <a:srgbClr val="FFFFFF"/>
                </a:solidFill>
              </a:rPr>
              <a:t>Permitir un manejo más eficiente de la información de los empleados.</a:t>
            </a:r>
            <a:endParaRPr lang="es-419" sz="5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639189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89" name="Rectangle 1088">
            <a:extLst>
              <a:ext uri="{FF2B5EF4-FFF2-40B4-BE49-F238E27FC236}">
                <a16:creationId xmlns:a16="http://schemas.microsoft.com/office/drawing/2014/main" id="{733E0473-C315-42D8-A82A-A2FE49DC6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1" name="Rectangle 1090">
            <a:extLst>
              <a:ext uri="{FF2B5EF4-FFF2-40B4-BE49-F238E27FC236}">
                <a16:creationId xmlns:a16="http://schemas.microsoft.com/office/drawing/2014/main" id="{AD23A251-68F2-43E5-812B-4BBAE1A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068" name="Picture 1067">
            <a:extLst>
              <a:ext uri="{FF2B5EF4-FFF2-40B4-BE49-F238E27FC236}">
                <a16:creationId xmlns:a16="http://schemas.microsoft.com/office/drawing/2014/main" id="{68B59571-41E9-3B74-E467-FD7775DE065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0277" r="-1" b="5431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  <p:grpSp>
        <p:nvGrpSpPr>
          <p:cNvPr id="1093" name="decorative circle">
            <a:extLst>
              <a:ext uri="{FF2B5EF4-FFF2-40B4-BE49-F238E27FC236}">
                <a16:creationId xmlns:a16="http://schemas.microsoft.com/office/drawing/2014/main" id="{0350AF23-2606-421F-AB7B-23D9B48F3E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4102" y="236341"/>
            <a:ext cx="11340713" cy="5464029"/>
            <a:chOff x="314102" y="236341"/>
            <a:chExt cx="11340713" cy="5464029"/>
          </a:xfrm>
        </p:grpSpPr>
        <p:sp>
          <p:nvSpPr>
            <p:cNvPr id="1094" name="Oval 1093">
              <a:extLst>
                <a:ext uri="{FF2B5EF4-FFF2-40B4-BE49-F238E27FC236}">
                  <a16:creationId xmlns:a16="http://schemas.microsoft.com/office/drawing/2014/main" id="{526A544A-3C76-4502-A741-F4DB0E2CD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448" y="38039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5" name="Oval 1094">
              <a:extLst>
                <a:ext uri="{FF2B5EF4-FFF2-40B4-BE49-F238E27FC236}">
                  <a16:creationId xmlns:a16="http://schemas.microsoft.com/office/drawing/2014/main" id="{017B8593-D171-47B5-8D1A-E34E7B138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4102" y="3044381"/>
              <a:ext cx="226735" cy="226735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6" name="Oval 1095">
              <a:extLst>
                <a:ext uri="{FF2B5EF4-FFF2-40B4-BE49-F238E27FC236}">
                  <a16:creationId xmlns:a16="http://schemas.microsoft.com/office/drawing/2014/main" id="{1FEF60D4-64F6-450F-B86D-383EEA1C84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88374" y="386135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7" name="Oval 1096">
              <a:extLst>
                <a:ext uri="{FF2B5EF4-FFF2-40B4-BE49-F238E27FC236}">
                  <a16:creationId xmlns:a16="http://schemas.microsoft.com/office/drawing/2014/main" id="{A97D4A7C-B520-46CB-9A94-711F53997B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5714" y="236341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8" name="Oval 1097">
              <a:extLst>
                <a:ext uri="{FF2B5EF4-FFF2-40B4-BE49-F238E27FC236}">
                  <a16:creationId xmlns:a16="http://schemas.microsoft.com/office/drawing/2014/main" id="{2B7B976F-E84B-4936-90D7-C8298A5E7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1535" y="2516671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9" name="Oval 1098">
              <a:extLst>
                <a:ext uri="{FF2B5EF4-FFF2-40B4-BE49-F238E27FC236}">
                  <a16:creationId xmlns:a16="http://schemas.microsoft.com/office/drawing/2014/main" id="{DC91FFEC-59DF-4D22-A925-F51520769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30142" y="458803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0" name="Oval 1099">
              <a:extLst>
                <a:ext uri="{FF2B5EF4-FFF2-40B4-BE49-F238E27FC236}">
                  <a16:creationId xmlns:a16="http://schemas.microsoft.com/office/drawing/2014/main" id="{58931E95-0847-47E4-8AEC-312312A032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02046" y="5394590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1" name="Oval 1100">
              <a:extLst>
                <a:ext uri="{FF2B5EF4-FFF2-40B4-BE49-F238E27FC236}">
                  <a16:creationId xmlns:a16="http://schemas.microsoft.com/office/drawing/2014/main" id="{3C094915-EF93-49A0-9B90-C44FB9B50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08287" y="5160714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A153F7E8-E491-6834-D3BD-15E8C4D738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2606" y="1122363"/>
            <a:ext cx="7063739" cy="2387600"/>
          </a:xfrm>
        </p:spPr>
        <p:txBody>
          <a:bodyPr>
            <a:normAutofit/>
          </a:bodyPr>
          <a:lstStyle/>
          <a:p>
            <a:r>
              <a:rPr lang="es-ES" sz="5000" dirty="0">
                <a:solidFill>
                  <a:srgbClr val="FFFFFF"/>
                </a:solidFill>
              </a:rPr>
              <a:t>Mejorar el manejo de los pedidos de una empresa repostera  repostería </a:t>
            </a:r>
            <a:endParaRPr lang="es-419" sz="5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298825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18" name="Rectangle 1117">
            <a:extLst>
              <a:ext uri="{FF2B5EF4-FFF2-40B4-BE49-F238E27FC236}">
                <a16:creationId xmlns:a16="http://schemas.microsoft.com/office/drawing/2014/main" id="{733E0473-C315-42D8-A82A-A2FE49DC6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0" name="Rectangle 1119">
            <a:extLst>
              <a:ext uri="{FF2B5EF4-FFF2-40B4-BE49-F238E27FC236}">
                <a16:creationId xmlns:a16="http://schemas.microsoft.com/office/drawing/2014/main" id="{AD23A251-68F2-43E5-812B-4BBAE1A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114" name="Picture 1113" descr="Calculadora, lápiz, brújula, dinero y un papel con gráficos impresos en él">
            <a:extLst>
              <a:ext uri="{FF2B5EF4-FFF2-40B4-BE49-F238E27FC236}">
                <a16:creationId xmlns:a16="http://schemas.microsoft.com/office/drawing/2014/main" id="{02B1D5F5-B36B-E6AE-F8A3-F5122F5F5E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r="-1" b="6615"/>
          <a:stretch/>
        </p:blipFill>
        <p:spPr>
          <a:xfrm>
            <a:off x="1525" y="10"/>
            <a:ext cx="12188951" cy="6857990"/>
          </a:xfrm>
          <a:prstGeom prst="rect">
            <a:avLst/>
          </a:prstGeom>
        </p:spPr>
      </p:pic>
      <p:grpSp>
        <p:nvGrpSpPr>
          <p:cNvPr id="1122" name="decorative circle">
            <a:extLst>
              <a:ext uri="{FF2B5EF4-FFF2-40B4-BE49-F238E27FC236}">
                <a16:creationId xmlns:a16="http://schemas.microsoft.com/office/drawing/2014/main" id="{0350AF23-2606-421F-AB7B-23D9B48F3E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4102" y="236341"/>
            <a:ext cx="11340713" cy="5464029"/>
            <a:chOff x="314102" y="236341"/>
            <a:chExt cx="11340713" cy="5464029"/>
          </a:xfrm>
        </p:grpSpPr>
        <p:sp>
          <p:nvSpPr>
            <p:cNvPr id="1123" name="Oval 1122">
              <a:extLst>
                <a:ext uri="{FF2B5EF4-FFF2-40B4-BE49-F238E27FC236}">
                  <a16:creationId xmlns:a16="http://schemas.microsoft.com/office/drawing/2014/main" id="{526A544A-3C76-4502-A741-F4DB0E2CD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448" y="38039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4" name="Oval 1123">
              <a:extLst>
                <a:ext uri="{FF2B5EF4-FFF2-40B4-BE49-F238E27FC236}">
                  <a16:creationId xmlns:a16="http://schemas.microsoft.com/office/drawing/2014/main" id="{017B8593-D171-47B5-8D1A-E34E7B138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4102" y="3044381"/>
              <a:ext cx="226735" cy="226735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5" name="Oval 1124">
              <a:extLst>
                <a:ext uri="{FF2B5EF4-FFF2-40B4-BE49-F238E27FC236}">
                  <a16:creationId xmlns:a16="http://schemas.microsoft.com/office/drawing/2014/main" id="{1FEF60D4-64F6-450F-B86D-383EEA1C84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88374" y="386135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6" name="Oval 1125">
              <a:extLst>
                <a:ext uri="{FF2B5EF4-FFF2-40B4-BE49-F238E27FC236}">
                  <a16:creationId xmlns:a16="http://schemas.microsoft.com/office/drawing/2014/main" id="{A97D4A7C-B520-46CB-9A94-711F53997B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5714" y="236341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7" name="Oval 1126">
              <a:extLst>
                <a:ext uri="{FF2B5EF4-FFF2-40B4-BE49-F238E27FC236}">
                  <a16:creationId xmlns:a16="http://schemas.microsoft.com/office/drawing/2014/main" id="{2B7B976F-E84B-4936-90D7-C8298A5E7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1535" y="2516671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8" name="Oval 1127">
              <a:extLst>
                <a:ext uri="{FF2B5EF4-FFF2-40B4-BE49-F238E27FC236}">
                  <a16:creationId xmlns:a16="http://schemas.microsoft.com/office/drawing/2014/main" id="{DC91FFEC-59DF-4D22-A925-F51520769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30142" y="458803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9" name="Oval 1128">
              <a:extLst>
                <a:ext uri="{FF2B5EF4-FFF2-40B4-BE49-F238E27FC236}">
                  <a16:creationId xmlns:a16="http://schemas.microsoft.com/office/drawing/2014/main" id="{58931E95-0847-47E4-8AEC-312312A032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02046" y="5394590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0" name="Oval 1129">
              <a:extLst>
                <a:ext uri="{FF2B5EF4-FFF2-40B4-BE49-F238E27FC236}">
                  <a16:creationId xmlns:a16="http://schemas.microsoft.com/office/drawing/2014/main" id="{3C094915-EF93-49A0-9B90-C44FB9B50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08287" y="5160714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A153F7E8-E491-6834-D3BD-15E8C4D738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2606" y="1122363"/>
            <a:ext cx="7063739" cy="2387600"/>
          </a:xfrm>
        </p:spPr>
        <p:txBody>
          <a:bodyPr>
            <a:normAutofit/>
          </a:bodyPr>
          <a:lstStyle/>
          <a:p>
            <a:r>
              <a:rPr lang="es-ES">
                <a:solidFill>
                  <a:srgbClr val="FFFFFF"/>
                </a:solidFill>
              </a:rPr>
              <a:t>Beneficios</a:t>
            </a:r>
            <a:endParaRPr lang="es-419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906217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03" name="Rectangle 4188">
            <a:extLst>
              <a:ext uri="{FF2B5EF4-FFF2-40B4-BE49-F238E27FC236}">
                <a16:creationId xmlns:a16="http://schemas.microsoft.com/office/drawing/2014/main" id="{E2748806-3AF5-4078-830A-C1F26BF1B2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102" name="Picture 6" descr="Conocías estas técnicas de repostería? | Gastronómica Internacional">
            <a:extLst>
              <a:ext uri="{FF2B5EF4-FFF2-40B4-BE49-F238E27FC236}">
                <a16:creationId xmlns:a16="http://schemas.microsoft.com/office/drawing/2014/main" id="{A0D52212-F942-E329-38EC-7609B0DF92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"/>
          <a:stretch/>
        </p:blipFill>
        <p:spPr bwMode="auto">
          <a:xfrm>
            <a:off x="1524" y="10"/>
            <a:ext cx="1218895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04" name="Rectangle 4190">
            <a:extLst>
              <a:ext uri="{FF2B5EF4-FFF2-40B4-BE49-F238E27FC236}">
                <a16:creationId xmlns:a16="http://schemas.microsoft.com/office/drawing/2014/main" id="{34FBEBF3-C941-4CB0-8AC2-3B50E1371B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89239" y="-389238"/>
            <a:ext cx="6858000" cy="7636476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1D85F85A-E993-AEEC-D575-C70931A37D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7240" y="565846"/>
            <a:ext cx="4887458" cy="3610622"/>
          </a:xfrm>
        </p:spPr>
        <p:txBody>
          <a:bodyPr anchor="b">
            <a:normAutofit/>
          </a:bodyPr>
          <a:lstStyle/>
          <a:p>
            <a:pPr algn="l"/>
            <a:r>
              <a:rPr lang="es-ES" sz="4700" dirty="0">
                <a:solidFill>
                  <a:srgbClr val="FFFFFF"/>
                </a:solidFill>
              </a:rPr>
              <a:t>Manejo de información más eficiente.</a:t>
            </a:r>
            <a:endParaRPr lang="es-419" sz="4700" dirty="0">
              <a:solidFill>
                <a:srgbClr val="FFFFFF"/>
              </a:solidFill>
            </a:endParaRPr>
          </a:p>
        </p:txBody>
      </p:sp>
      <p:grpSp>
        <p:nvGrpSpPr>
          <p:cNvPr id="4205" name="Group 4192">
            <a:extLst>
              <a:ext uri="{FF2B5EF4-FFF2-40B4-BE49-F238E27FC236}">
                <a16:creationId xmlns:a16="http://schemas.microsoft.com/office/drawing/2014/main" id="{AFCA5498-D019-48A6-B194-72CE1ABB0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464840" y="236341"/>
            <a:ext cx="2727160" cy="6621659"/>
            <a:chOff x="9464840" y="236341"/>
            <a:chExt cx="2727160" cy="6621659"/>
          </a:xfrm>
        </p:grpSpPr>
        <p:sp>
          <p:nvSpPr>
            <p:cNvPr id="4206" name="Oval 4193">
              <a:extLst>
                <a:ext uri="{FF2B5EF4-FFF2-40B4-BE49-F238E27FC236}">
                  <a16:creationId xmlns:a16="http://schemas.microsoft.com/office/drawing/2014/main" id="{880BC69F-2340-4181-ADB9-8B7434E96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464840" y="538627"/>
              <a:ext cx="94160" cy="94160"/>
            </a:xfrm>
            <a:prstGeom prst="ellipse">
              <a:avLst/>
            </a:prstGeom>
            <a:solidFill>
              <a:schemeClr val="tx2">
                <a:lumMod val="50000"/>
                <a:lumOff val="50000"/>
                <a:alpha val="2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07" name="Oval 4194">
              <a:extLst>
                <a:ext uri="{FF2B5EF4-FFF2-40B4-BE49-F238E27FC236}">
                  <a16:creationId xmlns:a16="http://schemas.microsoft.com/office/drawing/2014/main" id="{B68D1539-E8D8-4BDB-9061-190D143416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48803" y="1206077"/>
              <a:ext cx="226735" cy="226735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08" name="Oval 4195">
              <a:extLst>
                <a:ext uri="{FF2B5EF4-FFF2-40B4-BE49-F238E27FC236}">
                  <a16:creationId xmlns:a16="http://schemas.microsoft.com/office/drawing/2014/main" id="{D90FDF91-C6ED-4CDD-9F62-ABFA2C8E8A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5714" y="236341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09" name="Oval 4196">
              <a:extLst>
                <a:ext uri="{FF2B5EF4-FFF2-40B4-BE49-F238E27FC236}">
                  <a16:creationId xmlns:a16="http://schemas.microsoft.com/office/drawing/2014/main" id="{638B5A1D-024A-4BFB-A608-C68DA71B1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509" y="516637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10" name="Oval 4197">
              <a:extLst>
                <a:ext uri="{FF2B5EF4-FFF2-40B4-BE49-F238E27FC236}">
                  <a16:creationId xmlns:a16="http://schemas.microsoft.com/office/drawing/2014/main" id="{B38C5DD2-94C4-4737-B4BC-7A35DAB85B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30142" y="458803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11" name="Oval 4198">
              <a:extLst>
                <a:ext uri="{FF2B5EF4-FFF2-40B4-BE49-F238E27FC236}">
                  <a16:creationId xmlns:a16="http://schemas.microsoft.com/office/drawing/2014/main" id="{8804505C-24F5-486F-8661-8249FBD4FB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42793" y="5536248"/>
              <a:ext cx="800716" cy="80071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12" name="Oval 4199">
              <a:extLst>
                <a:ext uri="{FF2B5EF4-FFF2-40B4-BE49-F238E27FC236}">
                  <a16:creationId xmlns:a16="http://schemas.microsoft.com/office/drawing/2014/main" id="{777CC497-AB04-4BBC-A3CB-6EFF95AF0B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83540" y="6169156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13" name="Freeform: Shape 4200">
              <a:extLst>
                <a:ext uri="{FF2B5EF4-FFF2-40B4-BE49-F238E27FC236}">
                  <a16:creationId xmlns:a16="http://schemas.microsoft.com/office/drawing/2014/main" id="{BD149070-8E66-48F1-948D-17A50C52D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11702762" y="6299355"/>
              <a:ext cx="489238" cy="558645"/>
            </a:xfrm>
            <a:custGeom>
              <a:avLst/>
              <a:gdLst>
                <a:gd name="connsiteX0" fmla="*/ 1156116 w 3186814"/>
                <a:gd name="connsiteY0" fmla="*/ 0 h 3638922"/>
                <a:gd name="connsiteX1" fmla="*/ 3186814 w 3186814"/>
                <a:gd name="connsiteY1" fmla="*/ 2030698 h 3638922"/>
                <a:gd name="connsiteX2" fmla="*/ 2447829 w 3186814"/>
                <a:gd name="connsiteY2" fmla="*/ 3597684 h 3638922"/>
                <a:gd name="connsiteX3" fmla="*/ 2392682 w 3186814"/>
                <a:gd name="connsiteY3" fmla="*/ 3638922 h 3638922"/>
                <a:gd name="connsiteX4" fmla="*/ 0 w 3186814"/>
                <a:gd name="connsiteY4" fmla="*/ 3638922 h 3638922"/>
                <a:gd name="connsiteX5" fmla="*/ 0 w 3186814"/>
                <a:gd name="connsiteY5" fmla="*/ 362315 h 3638922"/>
                <a:gd name="connsiteX6" fmla="*/ 20733 w 3186814"/>
                <a:gd name="connsiteY6" fmla="*/ 346811 h 3638922"/>
                <a:gd name="connsiteX7" fmla="*/ 1156116 w 3186814"/>
                <a:gd name="connsiteY7" fmla="*/ 0 h 3638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86814" h="3638922">
                  <a:moveTo>
                    <a:pt x="1156116" y="0"/>
                  </a:moveTo>
                  <a:cubicBezTo>
                    <a:pt x="2277640" y="0"/>
                    <a:pt x="3186814" y="909174"/>
                    <a:pt x="3186814" y="2030698"/>
                  </a:cubicBezTo>
                  <a:cubicBezTo>
                    <a:pt x="3186814" y="2661556"/>
                    <a:pt x="2899146" y="3225224"/>
                    <a:pt x="2447829" y="3597684"/>
                  </a:cubicBezTo>
                  <a:lnTo>
                    <a:pt x="2392682" y="3638922"/>
                  </a:lnTo>
                  <a:lnTo>
                    <a:pt x="0" y="3638922"/>
                  </a:lnTo>
                  <a:lnTo>
                    <a:pt x="0" y="362315"/>
                  </a:lnTo>
                  <a:lnTo>
                    <a:pt x="20733" y="346811"/>
                  </a:lnTo>
                  <a:cubicBezTo>
                    <a:pt x="344835" y="127853"/>
                    <a:pt x="735545" y="0"/>
                    <a:pt x="1156116" y="0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0152630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27" name="Rectangle 5126">
            <a:extLst>
              <a:ext uri="{FF2B5EF4-FFF2-40B4-BE49-F238E27FC236}">
                <a16:creationId xmlns:a16="http://schemas.microsoft.com/office/drawing/2014/main" id="{733E0473-C315-42D8-A82A-A2FE49DC6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29" name="Rectangle 5128">
            <a:extLst>
              <a:ext uri="{FF2B5EF4-FFF2-40B4-BE49-F238E27FC236}">
                <a16:creationId xmlns:a16="http://schemas.microsoft.com/office/drawing/2014/main" id="{AD23A251-68F2-43E5-812B-4BBAE1A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5122" name="Picture 2" descr="Claves para tener tu panadería al día - abmauri">
            <a:extLst>
              <a:ext uri="{FF2B5EF4-FFF2-40B4-BE49-F238E27FC236}">
                <a16:creationId xmlns:a16="http://schemas.microsoft.com/office/drawing/2014/main" id="{D69A2255-DF90-DE4D-9F78-71D0FDFFA1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15708"/>
          <a:stretch/>
        </p:blipFill>
        <p:spPr bwMode="auto">
          <a:xfrm>
            <a:off x="1525" y="10"/>
            <a:ext cx="12188951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131" name="decorative circle">
            <a:extLst>
              <a:ext uri="{FF2B5EF4-FFF2-40B4-BE49-F238E27FC236}">
                <a16:creationId xmlns:a16="http://schemas.microsoft.com/office/drawing/2014/main" id="{0350AF23-2606-421F-AB7B-23D9B48F3E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4102" y="236341"/>
            <a:ext cx="11340713" cy="5464029"/>
            <a:chOff x="314102" y="236341"/>
            <a:chExt cx="11340713" cy="5464029"/>
          </a:xfrm>
        </p:grpSpPr>
        <p:sp>
          <p:nvSpPr>
            <p:cNvPr id="5166" name="Oval 5131">
              <a:extLst>
                <a:ext uri="{FF2B5EF4-FFF2-40B4-BE49-F238E27FC236}">
                  <a16:creationId xmlns:a16="http://schemas.microsoft.com/office/drawing/2014/main" id="{526A544A-3C76-4502-A741-F4DB0E2CD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448" y="38039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33" name="Oval 5132">
              <a:extLst>
                <a:ext uri="{FF2B5EF4-FFF2-40B4-BE49-F238E27FC236}">
                  <a16:creationId xmlns:a16="http://schemas.microsoft.com/office/drawing/2014/main" id="{017B8593-D171-47B5-8D1A-E34E7B138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4102" y="3044381"/>
              <a:ext cx="226735" cy="226735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67" name="Oval 5133">
              <a:extLst>
                <a:ext uri="{FF2B5EF4-FFF2-40B4-BE49-F238E27FC236}">
                  <a16:creationId xmlns:a16="http://schemas.microsoft.com/office/drawing/2014/main" id="{1FEF60D4-64F6-450F-B86D-383EEA1C84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88374" y="386135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35" name="Oval 5134">
              <a:extLst>
                <a:ext uri="{FF2B5EF4-FFF2-40B4-BE49-F238E27FC236}">
                  <a16:creationId xmlns:a16="http://schemas.microsoft.com/office/drawing/2014/main" id="{A97D4A7C-B520-46CB-9A94-711F53997B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5714" y="236341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68" name="Oval 5135">
              <a:extLst>
                <a:ext uri="{FF2B5EF4-FFF2-40B4-BE49-F238E27FC236}">
                  <a16:creationId xmlns:a16="http://schemas.microsoft.com/office/drawing/2014/main" id="{2B7B976F-E84B-4936-90D7-C8298A5E7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1535" y="2516671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37" name="Oval 5136">
              <a:extLst>
                <a:ext uri="{FF2B5EF4-FFF2-40B4-BE49-F238E27FC236}">
                  <a16:creationId xmlns:a16="http://schemas.microsoft.com/office/drawing/2014/main" id="{DC91FFEC-59DF-4D22-A925-F51520769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30142" y="458803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69" name="Oval 5137">
              <a:extLst>
                <a:ext uri="{FF2B5EF4-FFF2-40B4-BE49-F238E27FC236}">
                  <a16:creationId xmlns:a16="http://schemas.microsoft.com/office/drawing/2014/main" id="{58931E95-0847-47E4-8AEC-312312A032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02046" y="5394590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39" name="Oval 5138">
              <a:extLst>
                <a:ext uri="{FF2B5EF4-FFF2-40B4-BE49-F238E27FC236}">
                  <a16:creationId xmlns:a16="http://schemas.microsoft.com/office/drawing/2014/main" id="{3C094915-EF93-49A0-9B90-C44FB9B50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08287" y="5160714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ítulo 1">
            <a:extLst>
              <a:ext uri="{FF2B5EF4-FFF2-40B4-BE49-F238E27FC236}">
                <a16:creationId xmlns:a16="http://schemas.microsoft.com/office/drawing/2014/main" id="{1D85F85A-E993-AEEC-D575-C70931A37D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5956" y="3271116"/>
            <a:ext cx="7063739" cy="2387600"/>
          </a:xfrm>
        </p:spPr>
        <p:txBody>
          <a:bodyPr>
            <a:normAutofit/>
          </a:bodyPr>
          <a:lstStyle/>
          <a:p>
            <a:r>
              <a:rPr lang="es-ES" sz="4200" dirty="0">
                <a:solidFill>
                  <a:srgbClr val="FFFFFF"/>
                </a:solidFill>
              </a:rPr>
              <a:t>Mejora en la recepción de clientes, al guardar de manera más eficiente sus pedidos.</a:t>
            </a:r>
            <a:endParaRPr lang="es-419" sz="4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32177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ConfettiVTI">
  <a:themeElements>
    <a:clrScheme name="Custom 30">
      <a:dk1>
        <a:sysClr val="windowText" lastClr="000000"/>
      </a:dk1>
      <a:lt1>
        <a:sysClr val="window" lastClr="FFFFFF"/>
      </a:lt1>
      <a:dk2>
        <a:srgbClr val="420023"/>
      </a:dk2>
      <a:lt2>
        <a:srgbClr val="FDFBF9"/>
      </a:lt2>
      <a:accent1>
        <a:srgbClr val="97446E"/>
      </a:accent1>
      <a:accent2>
        <a:srgbClr val="A40056"/>
      </a:accent2>
      <a:accent3>
        <a:srgbClr val="24BEEE"/>
      </a:accent3>
      <a:accent4>
        <a:srgbClr val="91274F"/>
      </a:accent4>
      <a:accent5>
        <a:srgbClr val="F39E29"/>
      </a:accent5>
      <a:accent6>
        <a:srgbClr val="E87450"/>
      </a:accent6>
      <a:hlink>
        <a:srgbClr val="F55D5D"/>
      </a:hlink>
      <a:folHlink>
        <a:srgbClr val="EA3A60"/>
      </a:folHlink>
    </a:clrScheme>
    <a:fontScheme name="Custom 10">
      <a:majorFont>
        <a:latin typeface="Gill Sans Nov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nfettiVTI" id="{B5618F7C-B4F0-4D28-83B4-440D0519681F}" vid="{5F84EFDF-E14E-48C6-955C-990A32085A7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5842</TotalTime>
  <Words>68</Words>
  <Application>Microsoft Office PowerPoint</Application>
  <PresentationFormat>Panorámica</PresentationFormat>
  <Paragraphs>10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5" baseType="lpstr">
      <vt:lpstr>Arial</vt:lpstr>
      <vt:lpstr>AvenirNext LT Pro Medium</vt:lpstr>
      <vt:lpstr>Calibri</vt:lpstr>
      <vt:lpstr>Gill Sans Nova</vt:lpstr>
      <vt:lpstr>ConfettiVTI</vt:lpstr>
      <vt:lpstr>Repostería sistema de gestión  </vt:lpstr>
      <vt:lpstr>Sobre el Sistema</vt:lpstr>
      <vt:lpstr>Este permite gestionar los pedidos de la empresa</vt:lpstr>
      <vt:lpstr>Objetivos del Sistema</vt:lpstr>
      <vt:lpstr>Permitir un manejo más eficiente de la información de los empleados.</vt:lpstr>
      <vt:lpstr>Mejorar el manejo de los pedidos de una empresa repostera  repostería </vt:lpstr>
      <vt:lpstr>Beneficios</vt:lpstr>
      <vt:lpstr>Manejo de información más eficiente.</vt:lpstr>
      <vt:lpstr>Mejora en la recepción de clientes, al guardar de manera más eficiente sus pedidos.</vt:lpstr>
      <vt:lpstr>Gracias por su atención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Repostería sistema de gestión  </dc:title>
  <dc:creator>Elian.D De Los Santos</dc:creator>
  <cp:lastModifiedBy>Elian.D De Los Santos</cp:lastModifiedBy>
  <cp:revision>1</cp:revision>
  <dcterms:created xsi:type="dcterms:W3CDTF">2023-08-14T22:50:30Z</dcterms:created>
  <dcterms:modified xsi:type="dcterms:W3CDTF">2023-08-19T00:13:19Z</dcterms:modified>
</cp:coreProperties>
</file>