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2" r:id="rId3"/>
    <p:sldId id="267" r:id="rId4"/>
    <p:sldId id="274" r:id="rId5"/>
    <p:sldId id="262" r:id="rId6"/>
    <p:sldId id="282" r:id="rId7"/>
    <p:sldId id="266" r:id="rId8"/>
    <p:sldId id="290" r:id="rId9"/>
    <p:sldId id="291" r:id="rId10"/>
    <p:sldId id="292" r:id="rId11"/>
    <p:sldId id="293" r:id="rId12"/>
    <p:sldId id="268" r:id="rId13"/>
    <p:sldId id="288" r:id="rId14"/>
    <p:sldId id="294" r:id="rId15"/>
    <p:sldId id="295" r:id="rId16"/>
    <p:sldId id="296" r:id="rId17"/>
    <p:sldId id="297" r:id="rId18"/>
    <p:sldId id="26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1AF"/>
    <a:srgbClr val="7D43A9"/>
    <a:srgbClr val="461DC9"/>
    <a:srgbClr val="162145"/>
    <a:srgbClr val="0D1F47"/>
    <a:srgbClr val="0C0C0C"/>
    <a:srgbClr val="2E2964"/>
    <a:srgbClr val="48C6F4"/>
    <a:srgbClr val="D7F3FD"/>
    <a:srgbClr val="0E1A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77"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C11B1-78B2-4AC5-9580-327D3E10E3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D0937C0-1D77-4E16-8061-285515D38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43DB739-C08C-40F2-8CD2-EB160B078894}"/>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7DEC8C57-96C2-4B04-B1CC-BD594B3A40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5A85A2-60E8-42E4-A385-78F9FE3CA1A8}"/>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130376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BA5FF-3239-4699-A9AE-4442140CB9A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56EDCE1-0ABE-4BF1-9D67-01A07C9DDAA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2777BD-8F69-4EE2-8634-BF8126C6B3B8}"/>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5B20468A-8C8C-4FA0-8540-D144DB3C6F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12D027-9033-4946-B71D-B9C1BDEBFA20}"/>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289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A619D1C-3951-4540-82FD-812BCE9E08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FAE56F4-808F-4522-BC25-BE96772BBBD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9C0B7A-094D-44DA-97A7-5DA026D1A7D3}"/>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F140BB73-CC45-4D07-9C6E-67B1831FDA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76B9E8-75CB-435E-99E9-CD151372B823}"/>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385019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739D12-4734-4503-BD63-719949A4FE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5936D45-9590-457B-8AEE-921FE2E4110C}"/>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693A33-3DE9-405C-9353-4C0BC68BB6AF}"/>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704F9289-E509-4910-9117-DC220E55DD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6FE4B0-C07A-4F88-B437-EA2176ECC062}"/>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149849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22256-78F4-498C-8D81-019571C77DC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103547-EA9D-4A8B-9AAE-3499DBCA6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01A62E7-9F19-4395-A700-5F143CF0EDA2}"/>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200C9748-FB5C-43E3-AB59-A739EDEE4F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A811E1-99B5-483D-93B5-23F46BF1C850}"/>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194891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BCC541-91D6-4F19-A5E6-30ED8EC769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6809B8C-1A27-4F2B-8D06-0FAAA8ED270F}"/>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7EEEA84-34B2-49F4-898F-B55A6875E39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FADFAFA-F3C0-428A-8A5E-A3D9FBC6A1D7}"/>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6" name="Espace réservé du pied de page 5">
            <a:extLst>
              <a:ext uri="{FF2B5EF4-FFF2-40B4-BE49-F238E27FC236}">
                <a16:creationId xmlns:a16="http://schemas.microsoft.com/office/drawing/2014/main" id="{82DAD555-E460-41F1-9353-59BC621DA3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C06D01B-5A1A-408B-BC5B-C4BFA18E7A4B}"/>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278830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839C3D-7ADD-4BCA-85E5-F4A6BC078CC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B1D1FEE-CA6F-4674-ABF3-6D49B53B7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88E05B8C-6E63-4526-9BE9-83F06A1326E5}"/>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9D79911-5BC4-4F2D-957D-0C3FCFE44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7AEC3979-8CDD-4EF1-8F93-BF87D6AD8664}"/>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C9E4B03-C5DB-40C3-8A24-6B33A4653EE9}"/>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8" name="Espace réservé du pied de page 7">
            <a:extLst>
              <a:ext uri="{FF2B5EF4-FFF2-40B4-BE49-F238E27FC236}">
                <a16:creationId xmlns:a16="http://schemas.microsoft.com/office/drawing/2014/main" id="{FE7F0AD9-CE60-4CAE-87AC-8886B8ECA26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32AEA19-631A-4E81-95FD-892E2901ED22}"/>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304162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167FC-E585-4701-82F5-74EE49E8447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51280ED-DCA9-4C67-88BE-A607A8076963}"/>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4" name="Espace réservé du pied de page 3">
            <a:extLst>
              <a:ext uri="{FF2B5EF4-FFF2-40B4-BE49-F238E27FC236}">
                <a16:creationId xmlns:a16="http://schemas.microsoft.com/office/drawing/2014/main" id="{EB770E38-AC10-48F5-AE0D-28B75ECA73B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3D7FE9E-470D-4981-92AD-72F8060D7628}"/>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252657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BECD5C-D797-4D5C-AC23-13B9B6426D2A}"/>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3" name="Espace réservé du pied de page 2">
            <a:extLst>
              <a:ext uri="{FF2B5EF4-FFF2-40B4-BE49-F238E27FC236}">
                <a16:creationId xmlns:a16="http://schemas.microsoft.com/office/drawing/2014/main" id="{588A4DE6-7480-4223-BB82-DDF9A8B713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F1C371F-1E4D-4564-A710-0372AADEFCCE}"/>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338262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138098-400A-46FC-B050-A62AC929FC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E330A21-454C-4975-A0C6-CA92EF535F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0C7810-657C-4F51-A617-0B30E00AC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E69CEE3-B697-4D7A-B4A0-84794CDB0547}"/>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6" name="Espace réservé du pied de page 5">
            <a:extLst>
              <a:ext uri="{FF2B5EF4-FFF2-40B4-BE49-F238E27FC236}">
                <a16:creationId xmlns:a16="http://schemas.microsoft.com/office/drawing/2014/main" id="{BE99A882-6AC4-4EFC-8612-A8180BACFF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A7325A5-2B27-44BD-988D-740E4149A5BA}"/>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348097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94DB55-170B-46A1-A913-AC86C1965C8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C6DC1A6-ECF3-4A8E-9DDC-B325EBC3D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B232A16-BA9A-48C0-96B3-837C981EF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17CC6577-D6BD-4B12-90F2-EC2DE6F1354E}"/>
              </a:ext>
            </a:extLst>
          </p:cNvPr>
          <p:cNvSpPr>
            <a:spLocks noGrp="1"/>
          </p:cNvSpPr>
          <p:nvPr>
            <p:ph type="dt" sz="half" idx="10"/>
          </p:nvPr>
        </p:nvSpPr>
        <p:spPr/>
        <p:txBody>
          <a:bodyPr/>
          <a:lstStyle/>
          <a:p>
            <a:fld id="{3611518B-F5C3-4BB9-8C6D-D5AAE0AC297D}" type="datetimeFigureOut">
              <a:rPr lang="fr-FR" smtClean="0"/>
              <a:t>17/06/2019</a:t>
            </a:fld>
            <a:endParaRPr lang="fr-FR"/>
          </a:p>
        </p:txBody>
      </p:sp>
      <p:sp>
        <p:nvSpPr>
          <p:cNvPr id="6" name="Espace réservé du pied de page 5">
            <a:extLst>
              <a:ext uri="{FF2B5EF4-FFF2-40B4-BE49-F238E27FC236}">
                <a16:creationId xmlns:a16="http://schemas.microsoft.com/office/drawing/2014/main" id="{2EB8DA86-971A-4AA2-9028-6052F05974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C4A670-3203-4141-B61A-38F8F7B7B4B4}"/>
              </a:ext>
            </a:extLst>
          </p:cNvPr>
          <p:cNvSpPr>
            <a:spLocks noGrp="1"/>
          </p:cNvSpPr>
          <p:nvPr>
            <p:ph type="sldNum" sz="quarter" idx="12"/>
          </p:nvPr>
        </p:nvSpPr>
        <p:spPr/>
        <p:txBody>
          <a:bodyPr/>
          <a:lstStyle/>
          <a:p>
            <a:fld id="{3AB2F100-7469-452C-808A-B4C0C23D4954}" type="slidenum">
              <a:rPr lang="fr-FR" smtClean="0"/>
              <a:t>‹N°›</a:t>
            </a:fld>
            <a:endParaRPr lang="fr-FR"/>
          </a:p>
        </p:txBody>
      </p:sp>
    </p:spTree>
    <p:extLst>
      <p:ext uri="{BB962C8B-B14F-4D97-AF65-F5344CB8AC3E}">
        <p14:creationId xmlns:p14="http://schemas.microsoft.com/office/powerpoint/2010/main" val="246982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CABD3B6-2B88-485B-AD0F-8BDEBDB40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E06FBFC-6B37-4F09-B350-C7B6DD704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19C1A9-A272-48F9-9DAD-C8453A34A5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1518B-F5C3-4BB9-8C6D-D5AAE0AC297D}" type="datetimeFigureOut">
              <a:rPr lang="fr-FR" smtClean="0"/>
              <a:t>17/06/2019</a:t>
            </a:fld>
            <a:endParaRPr lang="fr-FR"/>
          </a:p>
        </p:txBody>
      </p:sp>
      <p:sp>
        <p:nvSpPr>
          <p:cNvPr id="5" name="Espace réservé du pied de page 4">
            <a:extLst>
              <a:ext uri="{FF2B5EF4-FFF2-40B4-BE49-F238E27FC236}">
                <a16:creationId xmlns:a16="http://schemas.microsoft.com/office/drawing/2014/main" id="{11CD4924-F089-448C-A56E-8CC69A1DB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A4DA359-6D60-4BBC-86FE-FB9C1C634A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2F100-7469-452C-808A-B4C0C23D4954}" type="slidenum">
              <a:rPr lang="fr-FR" smtClean="0"/>
              <a:t>‹N°›</a:t>
            </a:fld>
            <a:endParaRPr lang="fr-FR"/>
          </a:p>
        </p:txBody>
      </p:sp>
    </p:spTree>
    <p:extLst>
      <p:ext uri="{BB962C8B-B14F-4D97-AF65-F5344CB8AC3E}">
        <p14:creationId xmlns:p14="http://schemas.microsoft.com/office/powerpoint/2010/main" val="815827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6257F200-D972-4AAC-8764-3ED4E70A0597}"/>
              </a:ext>
            </a:extLst>
          </p:cNvPr>
          <p:cNvSpPr/>
          <p:nvPr/>
        </p:nvSpPr>
        <p:spPr>
          <a:xfrm rot="20060566">
            <a:off x="10227258" y="-322506"/>
            <a:ext cx="1210678" cy="4347064"/>
          </a:xfrm>
          <a:custGeom>
            <a:avLst/>
            <a:gdLst>
              <a:gd name="connsiteX0" fmla="*/ 463128 w 1210678"/>
              <a:gd name="connsiteY0" fmla="*/ 51721 h 4347064"/>
              <a:gd name="connsiteX1" fmla="*/ 1210678 w 1210678"/>
              <a:gd name="connsiteY1" fmla="*/ 410806 h 4347064"/>
              <a:gd name="connsiteX2" fmla="*/ 1054121 w 1210678"/>
              <a:gd name="connsiteY2" fmla="*/ 4347064 h 4347064"/>
              <a:gd name="connsiteX3" fmla="*/ 16790 w 1210678"/>
              <a:gd name="connsiteY3" fmla="*/ 4347064 h 4347064"/>
              <a:gd name="connsiteX4" fmla="*/ 0 w 1210678"/>
              <a:gd name="connsiteY4" fmla="*/ 0 h 4347064"/>
              <a:gd name="connsiteX5" fmla="*/ 369212 w 1210678"/>
              <a:gd name="connsiteY5" fmla="*/ 37918 h 434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0678" h="4347064">
                <a:moveTo>
                  <a:pt x="463128" y="51721"/>
                </a:moveTo>
                <a:lnTo>
                  <a:pt x="1210678" y="410806"/>
                </a:lnTo>
                <a:lnTo>
                  <a:pt x="1054121" y="4347064"/>
                </a:lnTo>
                <a:lnTo>
                  <a:pt x="16790" y="4347064"/>
                </a:lnTo>
                <a:cubicBezTo>
                  <a:pt x="11193" y="2898043"/>
                  <a:pt x="5597" y="1449021"/>
                  <a:pt x="0" y="0"/>
                </a:cubicBezTo>
                <a:cubicBezTo>
                  <a:pt x="136124" y="20600"/>
                  <a:pt x="247843" y="23974"/>
                  <a:pt x="369212" y="37918"/>
                </a:cubicBezTo>
                <a:close/>
              </a:path>
            </a:pathLst>
          </a:cu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endParaRPr lang="fr-FR"/>
          </a:p>
        </p:txBody>
      </p:sp>
      <p:sp>
        <p:nvSpPr>
          <p:cNvPr id="21" name="Forme libre : forme 20">
            <a:extLst>
              <a:ext uri="{FF2B5EF4-FFF2-40B4-BE49-F238E27FC236}">
                <a16:creationId xmlns:a16="http://schemas.microsoft.com/office/drawing/2014/main" id="{1DAEF98A-1871-44A0-949C-4B0B8E0A3618}"/>
              </a:ext>
            </a:extLst>
          </p:cNvPr>
          <p:cNvSpPr/>
          <p:nvPr/>
        </p:nvSpPr>
        <p:spPr>
          <a:xfrm>
            <a:off x="3361679" y="0"/>
            <a:ext cx="3641323" cy="6858000"/>
          </a:xfrm>
          <a:custGeom>
            <a:avLst/>
            <a:gdLst>
              <a:gd name="connsiteX0" fmla="*/ 0 w 3641323"/>
              <a:gd name="connsiteY0" fmla="*/ 0 h 6858000"/>
              <a:gd name="connsiteX1" fmla="*/ 962111 w 3641323"/>
              <a:gd name="connsiteY1" fmla="*/ 0 h 6858000"/>
              <a:gd name="connsiteX2" fmla="*/ 3641323 w 3641323"/>
              <a:gd name="connsiteY2" fmla="*/ 6858000 h 6858000"/>
              <a:gd name="connsiteX3" fmla="*/ 2133600 w 3641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41323" h="6858000">
                <a:moveTo>
                  <a:pt x="0" y="0"/>
                </a:moveTo>
                <a:lnTo>
                  <a:pt x="962111" y="0"/>
                </a:lnTo>
                <a:lnTo>
                  <a:pt x="3641323" y="6858000"/>
                </a:lnTo>
                <a:lnTo>
                  <a:pt x="2133600" y="6858000"/>
                </a:lnTo>
                <a:close/>
              </a:path>
            </a:pathLst>
          </a:custGeom>
          <a:solidFill>
            <a:srgbClr val="0070C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2" name="Forme libre : forme 21">
            <a:extLst>
              <a:ext uri="{FF2B5EF4-FFF2-40B4-BE49-F238E27FC236}">
                <a16:creationId xmlns:a16="http://schemas.microsoft.com/office/drawing/2014/main" id="{4D76595E-DA3A-4756-968D-427A7AADB91C}"/>
              </a:ext>
            </a:extLst>
          </p:cNvPr>
          <p:cNvSpPr/>
          <p:nvPr/>
        </p:nvSpPr>
        <p:spPr>
          <a:xfrm>
            <a:off x="0" y="0"/>
            <a:ext cx="6096000" cy="6858000"/>
          </a:xfrm>
          <a:custGeom>
            <a:avLst/>
            <a:gdLst>
              <a:gd name="connsiteX0" fmla="*/ 0 w 6096000"/>
              <a:gd name="connsiteY0" fmla="*/ 0 h 6858000"/>
              <a:gd name="connsiteX1" fmla="*/ 334393 w 6096000"/>
              <a:gd name="connsiteY1" fmla="*/ 0 h 6858000"/>
              <a:gd name="connsiteX2" fmla="*/ 2454677 w 6096000"/>
              <a:gd name="connsiteY2" fmla="*/ 0 h 6858000"/>
              <a:gd name="connsiteX3" fmla="*/ 3416788 w 6096000"/>
              <a:gd name="connsiteY3" fmla="*/ 0 h 6858000"/>
              <a:gd name="connsiteX4" fmla="*/ 6096000 w 6096000"/>
              <a:gd name="connsiteY4" fmla="*/ 6858000 h 6858000"/>
              <a:gd name="connsiteX5" fmla="*/ 4588277 w 6096000"/>
              <a:gd name="connsiteY5" fmla="*/ 6858000 h 6858000"/>
              <a:gd name="connsiteX6" fmla="*/ 3416788 w 6096000"/>
              <a:gd name="connsiteY6" fmla="*/ 6858000 h 6858000"/>
              <a:gd name="connsiteX7" fmla="*/ 2454677 w 6096000"/>
              <a:gd name="connsiteY7" fmla="*/ 6858000 h 6858000"/>
              <a:gd name="connsiteX8" fmla="*/ 334393 w 6096000"/>
              <a:gd name="connsiteY8" fmla="*/ 6858000 h 6858000"/>
              <a:gd name="connsiteX9" fmla="*/ 0 w 60960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8000">
                <a:moveTo>
                  <a:pt x="0" y="0"/>
                </a:moveTo>
                <a:lnTo>
                  <a:pt x="334393" y="0"/>
                </a:lnTo>
                <a:lnTo>
                  <a:pt x="2454677" y="0"/>
                </a:lnTo>
                <a:lnTo>
                  <a:pt x="3416788" y="0"/>
                </a:lnTo>
                <a:lnTo>
                  <a:pt x="6096000" y="6858000"/>
                </a:lnTo>
                <a:lnTo>
                  <a:pt x="4588277" y="6858000"/>
                </a:lnTo>
                <a:lnTo>
                  <a:pt x="3416788" y="6858000"/>
                </a:lnTo>
                <a:lnTo>
                  <a:pt x="2454677" y="6858000"/>
                </a:lnTo>
                <a:lnTo>
                  <a:pt x="334393" y="6858000"/>
                </a:lnTo>
                <a:lnTo>
                  <a:pt x="0" y="6858000"/>
                </a:lnTo>
                <a:close/>
              </a:path>
            </a:pathLst>
          </a:cu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4" name="Forme libre : forme 13">
            <a:extLst>
              <a:ext uri="{FF2B5EF4-FFF2-40B4-BE49-F238E27FC236}">
                <a16:creationId xmlns:a16="http://schemas.microsoft.com/office/drawing/2014/main" id="{B74C941C-3A22-4596-85B2-82E42DB21A28}"/>
              </a:ext>
            </a:extLst>
          </p:cNvPr>
          <p:cNvSpPr/>
          <p:nvPr/>
        </p:nvSpPr>
        <p:spPr>
          <a:xfrm flipV="1">
            <a:off x="6338660" y="0"/>
            <a:ext cx="3641323" cy="6858000"/>
          </a:xfrm>
          <a:custGeom>
            <a:avLst/>
            <a:gdLst>
              <a:gd name="connsiteX0" fmla="*/ 0 w 3641323"/>
              <a:gd name="connsiteY0" fmla="*/ 0 h 6858000"/>
              <a:gd name="connsiteX1" fmla="*/ 962111 w 3641323"/>
              <a:gd name="connsiteY1" fmla="*/ 0 h 6858000"/>
              <a:gd name="connsiteX2" fmla="*/ 3641323 w 3641323"/>
              <a:gd name="connsiteY2" fmla="*/ 6858000 h 6858000"/>
              <a:gd name="connsiteX3" fmla="*/ 2133600 w 3641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41323" h="6858000">
                <a:moveTo>
                  <a:pt x="0" y="0"/>
                </a:moveTo>
                <a:lnTo>
                  <a:pt x="962111" y="0"/>
                </a:lnTo>
                <a:lnTo>
                  <a:pt x="3641323" y="6858000"/>
                </a:lnTo>
                <a:lnTo>
                  <a:pt x="2133600" y="6858000"/>
                </a:lnTo>
                <a:close/>
              </a:path>
            </a:pathLst>
          </a:cu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useBgFill="1">
        <p:nvSpPr>
          <p:cNvPr id="28" name="Forme libre : forme 27">
            <a:extLst>
              <a:ext uri="{FF2B5EF4-FFF2-40B4-BE49-F238E27FC236}">
                <a16:creationId xmlns:a16="http://schemas.microsoft.com/office/drawing/2014/main" id="{16D94361-72FE-44DE-8510-D4587AA68BE0}"/>
              </a:ext>
            </a:extLst>
          </p:cNvPr>
          <p:cNvSpPr/>
          <p:nvPr/>
        </p:nvSpPr>
        <p:spPr>
          <a:xfrm>
            <a:off x="1191196" y="2785643"/>
            <a:ext cx="3871084" cy="1286707"/>
          </a:xfrm>
          <a:custGeom>
            <a:avLst/>
            <a:gdLst>
              <a:gd name="connsiteX0" fmla="*/ 0 w 3930686"/>
              <a:gd name="connsiteY0" fmla="*/ 0 h 1521411"/>
              <a:gd name="connsiteX1" fmla="*/ 3336317 w 3930686"/>
              <a:gd name="connsiteY1" fmla="*/ 0 h 1521411"/>
              <a:gd name="connsiteX2" fmla="*/ 3930686 w 3930686"/>
              <a:gd name="connsiteY2" fmla="*/ 1521411 h 1521411"/>
              <a:gd name="connsiteX3" fmla="*/ 0 w 3930686"/>
              <a:gd name="connsiteY3" fmla="*/ 1521411 h 1521411"/>
            </a:gdLst>
            <a:ahLst/>
            <a:cxnLst>
              <a:cxn ang="0">
                <a:pos x="connsiteX0" y="connsiteY0"/>
              </a:cxn>
              <a:cxn ang="0">
                <a:pos x="connsiteX1" y="connsiteY1"/>
              </a:cxn>
              <a:cxn ang="0">
                <a:pos x="connsiteX2" y="connsiteY2"/>
              </a:cxn>
              <a:cxn ang="0">
                <a:pos x="connsiteX3" y="connsiteY3"/>
              </a:cxn>
            </a:cxnLst>
            <a:rect l="l" t="t" r="r" b="b"/>
            <a:pathLst>
              <a:path w="3930686" h="1521411">
                <a:moveTo>
                  <a:pt x="0" y="0"/>
                </a:moveTo>
                <a:lnTo>
                  <a:pt x="3336317" y="0"/>
                </a:lnTo>
                <a:lnTo>
                  <a:pt x="3930686" y="1521411"/>
                </a:lnTo>
                <a:lnTo>
                  <a:pt x="0" y="1521411"/>
                </a:lnTo>
                <a:close/>
              </a:path>
            </a:pathLst>
          </a:custGeom>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2" name="Forme libre : forme 31">
            <a:extLst>
              <a:ext uri="{FF2B5EF4-FFF2-40B4-BE49-F238E27FC236}">
                <a16:creationId xmlns:a16="http://schemas.microsoft.com/office/drawing/2014/main" id="{5138A64A-E0BA-4473-B716-DBB1081E677D}"/>
              </a:ext>
            </a:extLst>
          </p:cNvPr>
          <p:cNvSpPr/>
          <p:nvPr/>
        </p:nvSpPr>
        <p:spPr>
          <a:xfrm>
            <a:off x="4485668" y="2785643"/>
            <a:ext cx="7706332" cy="1286707"/>
          </a:xfrm>
          <a:custGeom>
            <a:avLst/>
            <a:gdLst>
              <a:gd name="connsiteX0" fmla="*/ 0 w 7636664"/>
              <a:gd name="connsiteY0" fmla="*/ 0 h 1286707"/>
              <a:gd name="connsiteX1" fmla="*/ 7636664 w 7636664"/>
              <a:gd name="connsiteY1" fmla="*/ 0 h 1286707"/>
              <a:gd name="connsiteX2" fmla="*/ 7636664 w 7636664"/>
              <a:gd name="connsiteY2" fmla="*/ 1286707 h 1286707"/>
              <a:gd name="connsiteX3" fmla="*/ 502678 w 7636664"/>
              <a:gd name="connsiteY3" fmla="*/ 1286707 h 1286707"/>
              <a:gd name="connsiteX4" fmla="*/ 0 w 7636664"/>
              <a:gd name="connsiteY4" fmla="*/ 0 h 1286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6664" h="1286707">
                <a:moveTo>
                  <a:pt x="0" y="0"/>
                </a:moveTo>
                <a:lnTo>
                  <a:pt x="7636664" y="0"/>
                </a:lnTo>
                <a:lnTo>
                  <a:pt x="7636664" y="1286707"/>
                </a:lnTo>
                <a:lnTo>
                  <a:pt x="502678" y="1286707"/>
                </a:lnTo>
                <a:lnTo>
                  <a:pt x="0" y="0"/>
                </a:lnTo>
                <a:close/>
              </a:path>
            </a:pathLst>
          </a:custGeom>
          <a:solidFill>
            <a:srgbClr val="C00000"/>
          </a:solidFill>
          <a:ln>
            <a:noFill/>
          </a:ln>
          <a:effectLst>
            <a:glow rad="63500">
              <a:schemeClr val="accent3">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B89DD97C-C48C-4284-AF2B-22BCC6A936DA}"/>
              </a:ext>
            </a:extLst>
          </p:cNvPr>
          <p:cNvSpPr txBox="1"/>
          <p:nvPr/>
        </p:nvSpPr>
        <p:spPr>
          <a:xfrm>
            <a:off x="150919" y="859369"/>
            <a:ext cx="3533313" cy="369332"/>
          </a:xfrm>
          <a:prstGeom prst="rect">
            <a:avLst/>
          </a:prstGeom>
          <a:noFill/>
        </p:spPr>
        <p:txBody>
          <a:bodyPr wrap="square" rtlCol="0">
            <a:spAutoFit/>
          </a:bodyPr>
          <a:lstStyle/>
          <a:p>
            <a:r>
              <a:rPr lang="fr-FR" b="1" dirty="0">
                <a:solidFill>
                  <a:schemeClr val="bg1"/>
                </a:solidFill>
                <a:effectLst>
                  <a:outerShdw blurRad="38100" dist="38100" dir="2700000" algn="tl">
                    <a:srgbClr val="000000">
                      <a:alpha val="43137"/>
                    </a:srgbClr>
                  </a:outerShdw>
                </a:effectLst>
                <a:latin typeface="Arial Rounded MT Bold" panose="020F0704030504030204" pitchFamily="34" charset="0"/>
              </a:rPr>
              <a:t>Université Abou Bekr Belkaid</a:t>
            </a:r>
          </a:p>
        </p:txBody>
      </p:sp>
      <p:sp>
        <p:nvSpPr>
          <p:cNvPr id="4" name="ZoneTexte 3">
            <a:extLst>
              <a:ext uri="{FF2B5EF4-FFF2-40B4-BE49-F238E27FC236}">
                <a16:creationId xmlns:a16="http://schemas.microsoft.com/office/drawing/2014/main" id="{693B83E7-4819-474A-8352-E99511A35FE3}"/>
              </a:ext>
            </a:extLst>
          </p:cNvPr>
          <p:cNvSpPr txBox="1"/>
          <p:nvPr/>
        </p:nvSpPr>
        <p:spPr>
          <a:xfrm>
            <a:off x="1331650" y="3037748"/>
            <a:ext cx="3154018" cy="646331"/>
          </a:xfrm>
          <a:prstGeom prst="rect">
            <a:avLst/>
          </a:prstGeom>
          <a:noFill/>
        </p:spPr>
        <p:txBody>
          <a:bodyPr wrap="square" rtlCol="0">
            <a:spAutoFit/>
          </a:bodyPr>
          <a:lstStyle/>
          <a:p>
            <a:r>
              <a:rPr lang="fr-FR" b="1" i="1" dirty="0">
                <a:effectLst>
                  <a:outerShdw blurRad="38100" dist="38100" dir="2700000" algn="tl">
                    <a:srgbClr val="000000">
                      <a:alpha val="43137"/>
                    </a:srgbClr>
                  </a:outerShdw>
                </a:effectLst>
                <a:latin typeface="Arial Rounded MT Bold" panose="020F0704030504030204" pitchFamily="34" charset="0"/>
              </a:rPr>
              <a:t>Physique énergétique et énergies renouvelables</a:t>
            </a:r>
          </a:p>
        </p:txBody>
      </p:sp>
      <p:sp>
        <p:nvSpPr>
          <p:cNvPr id="5" name="ZoneTexte 4">
            <a:extLst>
              <a:ext uri="{FF2B5EF4-FFF2-40B4-BE49-F238E27FC236}">
                <a16:creationId xmlns:a16="http://schemas.microsoft.com/office/drawing/2014/main" id="{8658F9D1-14E6-4998-8CB3-B6880E73E780}"/>
              </a:ext>
            </a:extLst>
          </p:cNvPr>
          <p:cNvSpPr txBox="1"/>
          <p:nvPr/>
        </p:nvSpPr>
        <p:spPr>
          <a:xfrm>
            <a:off x="5411546" y="2890387"/>
            <a:ext cx="6054571" cy="1077218"/>
          </a:xfrm>
          <a:prstGeom prst="rect">
            <a:avLst/>
          </a:prstGeom>
          <a:noFill/>
        </p:spPr>
        <p:txBody>
          <a:bodyPr wrap="square" rtlCol="0">
            <a:spAutoFit/>
          </a:bodyPr>
          <a:lstStyle/>
          <a:p>
            <a:r>
              <a:rPr lang="fr-FR" sz="3200" dirty="0">
                <a:solidFill>
                  <a:schemeClr val="bg1">
                    <a:lumMod val="85000"/>
                  </a:schemeClr>
                </a:solidFill>
                <a:latin typeface="Arial Black" panose="020B0A04020102020204" pitchFamily="34" charset="0"/>
              </a:rPr>
              <a:t>Analyse par activation neutronique (NAA)</a:t>
            </a:r>
          </a:p>
        </p:txBody>
      </p:sp>
      <p:sp>
        <p:nvSpPr>
          <p:cNvPr id="6" name="ZoneTexte 5">
            <a:extLst>
              <a:ext uri="{FF2B5EF4-FFF2-40B4-BE49-F238E27FC236}">
                <a16:creationId xmlns:a16="http://schemas.microsoft.com/office/drawing/2014/main" id="{0D72629A-4A3B-405F-9287-AC658218C882}"/>
              </a:ext>
            </a:extLst>
          </p:cNvPr>
          <p:cNvSpPr txBox="1"/>
          <p:nvPr/>
        </p:nvSpPr>
        <p:spPr>
          <a:xfrm>
            <a:off x="665824" y="5024761"/>
            <a:ext cx="3330003" cy="769441"/>
          </a:xfrm>
          <a:prstGeom prst="rect">
            <a:avLst/>
          </a:prstGeom>
          <a:noFill/>
        </p:spPr>
        <p:txBody>
          <a:bodyPr wrap="square" rtlCol="0">
            <a:spAutoFit/>
          </a:bodyPr>
          <a:lstStyle/>
          <a:p>
            <a:r>
              <a:rPr lang="fr-FR" sz="2400" dirty="0">
                <a:solidFill>
                  <a:schemeClr val="bg1">
                    <a:lumMod val="85000"/>
                  </a:schemeClr>
                </a:solidFill>
                <a:latin typeface="Arial Rounded MT Bold" panose="020F0704030504030204" pitchFamily="34" charset="0"/>
              </a:rPr>
              <a:t>Présenté par :</a:t>
            </a:r>
          </a:p>
          <a:p>
            <a:pPr marL="342900" indent="-342900">
              <a:buFont typeface="Wingdings" panose="05000000000000000000" pitchFamily="2" charset="2"/>
              <a:buChar char="v"/>
            </a:pPr>
            <a:r>
              <a:rPr lang="fr-FR" sz="2000" dirty="0">
                <a:solidFill>
                  <a:schemeClr val="bg1">
                    <a:lumMod val="85000"/>
                  </a:schemeClr>
                </a:solidFill>
                <a:latin typeface="Arial Rounded MT Bold" panose="020F0704030504030204" pitchFamily="34" charset="0"/>
              </a:rPr>
              <a:t>Bachiri Badiàa</a:t>
            </a:r>
          </a:p>
        </p:txBody>
      </p:sp>
    </p:spTree>
    <p:extLst>
      <p:ext uri="{BB962C8B-B14F-4D97-AF65-F5344CB8AC3E}">
        <p14:creationId xmlns:p14="http://schemas.microsoft.com/office/powerpoint/2010/main" val="206265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5"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B466CB02-1701-4B03-BFDD-433EFED54245}"/>
              </a:ext>
            </a:extLst>
          </p:cNvPr>
          <p:cNvSpPr txBox="1"/>
          <p:nvPr/>
        </p:nvSpPr>
        <p:spPr>
          <a:xfrm>
            <a:off x="3087328" y="176981"/>
            <a:ext cx="6882581" cy="646331"/>
          </a:xfrm>
          <a:prstGeom prst="rect">
            <a:avLst/>
          </a:prstGeom>
          <a:noFill/>
        </p:spPr>
        <p:txBody>
          <a:bodyPr wrap="square" rtlCol="0">
            <a:spAutoFit/>
          </a:bodyPr>
          <a:lstStyle/>
          <a:p>
            <a:r>
              <a:rPr lang="fr-FR" sz="3600" dirty="0">
                <a:solidFill>
                  <a:schemeClr val="bg1">
                    <a:lumMod val="95000"/>
                  </a:schemeClr>
                </a:solidFill>
                <a:effectLst>
                  <a:outerShdw blurRad="38100" dist="38100" dir="2700000" algn="tl">
                    <a:srgbClr val="000000">
                      <a:alpha val="43137"/>
                    </a:srgbClr>
                  </a:outerShdw>
                </a:effectLst>
                <a:latin typeface="Arial Black" panose="020B0A04020102020204" pitchFamily="34" charset="0"/>
              </a:rPr>
              <a:t>Source de neutron </a:t>
            </a:r>
          </a:p>
        </p:txBody>
      </p:sp>
      <p:sp>
        <p:nvSpPr>
          <p:cNvPr id="4" name="ZoneTexte 3">
            <a:extLst>
              <a:ext uri="{FF2B5EF4-FFF2-40B4-BE49-F238E27FC236}">
                <a16:creationId xmlns:a16="http://schemas.microsoft.com/office/drawing/2014/main" id="{34D223B3-F1AC-4BD8-BCE7-F200EBAF59AC}"/>
              </a:ext>
            </a:extLst>
          </p:cNvPr>
          <p:cNvSpPr txBox="1"/>
          <p:nvPr/>
        </p:nvSpPr>
        <p:spPr>
          <a:xfrm>
            <a:off x="363794" y="1553549"/>
            <a:ext cx="11680721" cy="1877437"/>
          </a:xfrm>
          <a:prstGeom prst="rect">
            <a:avLst/>
          </a:prstGeom>
          <a:noFill/>
        </p:spPr>
        <p:txBody>
          <a:bodyPr wrap="square" rtlCol="0">
            <a:spAutoFit/>
          </a:bodyPr>
          <a:lstStyle/>
          <a:p>
            <a:pPr lvl="0"/>
            <a:r>
              <a:rPr lang="fr-FR" sz="2000" b="1" dirty="0">
                <a:latin typeface="Times New Roman" panose="02020603050405020304" pitchFamily="18" charset="0"/>
                <a:cs typeface="Times New Roman" panose="02020603050405020304" pitchFamily="18" charset="0"/>
              </a:rPr>
              <a:t>de nombreuses sources de neutrons différentes peuvent être utilisées dans les NAA modernes :</a:t>
            </a:r>
          </a:p>
          <a:p>
            <a:pPr lvl="0"/>
            <a:endParaRPr lang="fr-FR"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r-FR" sz="2000" b="1" i="1" u="sng" dirty="0">
                <a:solidFill>
                  <a:srgbClr val="7030A0"/>
                </a:solidFill>
                <a:latin typeface="Times New Roman" panose="02020603050405020304" pitchFamily="18" charset="0"/>
                <a:cs typeface="Times New Roman" panose="02020603050405020304" pitchFamily="18" charset="0"/>
              </a:rPr>
              <a:t>Sources de neutrons isotopiques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Certains isotopes subissent une fission spontanée et libèrent des neutrons lors de leur désintégration .</a:t>
            </a:r>
          </a:p>
          <a:p>
            <a:r>
              <a:rPr lang="fr-FR" b="1" dirty="0"/>
              <a:t> </a:t>
            </a:r>
            <a:endParaRPr lang="fr-FR" dirty="0"/>
          </a:p>
          <a:p>
            <a:endParaRPr lang="fr-FR" dirty="0"/>
          </a:p>
        </p:txBody>
      </p:sp>
      <p:sp>
        <p:nvSpPr>
          <p:cNvPr id="5" name="ZoneTexte 4">
            <a:extLst>
              <a:ext uri="{FF2B5EF4-FFF2-40B4-BE49-F238E27FC236}">
                <a16:creationId xmlns:a16="http://schemas.microsoft.com/office/drawing/2014/main" id="{68A4B924-19A2-40A0-BA5E-B49FC1CEE151}"/>
              </a:ext>
            </a:extLst>
          </p:cNvPr>
          <p:cNvSpPr txBox="1"/>
          <p:nvPr/>
        </p:nvSpPr>
        <p:spPr>
          <a:xfrm>
            <a:off x="412956" y="3429000"/>
            <a:ext cx="11415250" cy="1292662"/>
          </a:xfrm>
          <a:prstGeom prst="rect">
            <a:avLst/>
          </a:prstGeom>
          <a:noFill/>
        </p:spPr>
        <p:txBody>
          <a:bodyPr wrap="square" rtlCol="0">
            <a:spAutoFit/>
          </a:bodyPr>
          <a:lstStyle/>
          <a:p>
            <a:pPr marL="342900" indent="-342900">
              <a:buFont typeface="Wingdings" panose="05000000000000000000" pitchFamily="2" charset="2"/>
              <a:buChar char="Ø"/>
            </a:pPr>
            <a:r>
              <a:rPr lang="fr-FR" sz="2000" b="1" i="1" u="sng" dirty="0">
                <a:solidFill>
                  <a:srgbClr val="7030A0"/>
                </a:solidFill>
                <a:latin typeface="Times New Roman" panose="02020603050405020304" pitchFamily="18" charset="0"/>
                <a:cs typeface="Times New Roman" panose="02020603050405020304" pitchFamily="18" charset="0"/>
              </a:rPr>
              <a:t>Accélérateurs de particules ou générateurs de neutrons</a:t>
            </a:r>
            <a:r>
              <a:rPr lang="fr-FR" sz="2000" b="1" dirty="0">
                <a:latin typeface="Times New Roman" panose="02020603050405020304" pitchFamily="18" charset="0"/>
                <a:cs typeface="Times New Roman" panose="02020603050405020304" pitchFamily="18" charset="0"/>
              </a:rPr>
              <a:t> : Les accélérateurs de particules produisent des neutrons par collision d'hydrogène, de deutérium et de tritium avec des noyaux cibles tels que le deutérium, le tritium, le lithium et le béryllium.</a:t>
            </a:r>
          </a:p>
          <a:p>
            <a:endParaRPr lang="fr-FR" dirty="0"/>
          </a:p>
        </p:txBody>
      </p:sp>
      <p:sp>
        <p:nvSpPr>
          <p:cNvPr id="6" name="ZoneTexte 5">
            <a:extLst>
              <a:ext uri="{FF2B5EF4-FFF2-40B4-BE49-F238E27FC236}">
                <a16:creationId xmlns:a16="http://schemas.microsoft.com/office/drawing/2014/main" id="{03A4FC76-AAAE-49CA-93D2-0C626222FAA8}"/>
              </a:ext>
            </a:extLst>
          </p:cNvPr>
          <p:cNvSpPr txBox="1"/>
          <p:nvPr/>
        </p:nvSpPr>
        <p:spPr>
          <a:xfrm>
            <a:off x="245806" y="4906297"/>
            <a:ext cx="11484077" cy="1292662"/>
          </a:xfrm>
          <a:prstGeom prst="rect">
            <a:avLst/>
          </a:prstGeom>
          <a:noFill/>
        </p:spPr>
        <p:txBody>
          <a:bodyPr wrap="square" rtlCol="0">
            <a:spAutoFit/>
          </a:bodyPr>
          <a:lstStyle/>
          <a:p>
            <a:pPr marL="342900" indent="-342900">
              <a:buFont typeface="Wingdings" panose="05000000000000000000" pitchFamily="2" charset="2"/>
              <a:buChar char="Ø"/>
            </a:pPr>
            <a:r>
              <a:rPr lang="fr-FR" sz="2000" b="1" i="1" u="sng" dirty="0">
                <a:solidFill>
                  <a:srgbClr val="7030A0"/>
                </a:solidFill>
                <a:latin typeface="Times New Roman" panose="02020603050405020304" pitchFamily="18" charset="0"/>
                <a:cs typeface="Times New Roman" panose="02020603050405020304" pitchFamily="18" charset="0"/>
              </a:rPr>
              <a:t>Réacteurs nucléaires de recherche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Dans les réacteurs nucléaires, les grands noyaux atomiques absorbent les neutrons et sont soumis à la fission nucléaire. Les noyaux se séparent en noyaux plus légers, qui libèrent de l'énergie, des radiations et des neutrons libres.</a:t>
            </a:r>
          </a:p>
          <a:p>
            <a:endParaRPr lang="fr-FR" dirty="0"/>
          </a:p>
        </p:txBody>
      </p:sp>
    </p:spTree>
    <p:extLst>
      <p:ext uri="{BB962C8B-B14F-4D97-AF65-F5344CB8AC3E}">
        <p14:creationId xmlns:p14="http://schemas.microsoft.com/office/powerpoint/2010/main" val="23640111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2"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6D08F260-F99D-49E8-8A96-0F34D1DD6E03}"/>
              </a:ext>
            </a:extLst>
          </p:cNvPr>
          <p:cNvSpPr txBox="1"/>
          <p:nvPr/>
        </p:nvSpPr>
        <p:spPr>
          <a:xfrm>
            <a:off x="0" y="1175510"/>
            <a:ext cx="12192000"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 la plupart des détecteurs utilisés dans le NAA sont conçus pour détecter les rayons gamma émis par le noyau en décomposition. Deux détecteurs gamma largement utilisés sont de type : </a:t>
            </a:r>
            <a:r>
              <a:rPr lang="fr-FR" sz="2000" b="1" i="1" dirty="0">
                <a:latin typeface="Times New Roman" panose="02020603050405020304" pitchFamily="18" charset="0"/>
                <a:cs typeface="Times New Roman" panose="02020603050405020304" pitchFamily="18" charset="0"/>
              </a:rPr>
              <a:t>Scintillation et </a:t>
            </a:r>
          </a:p>
          <a:p>
            <a:r>
              <a:rPr lang="fr-FR" sz="2000" b="1" i="1" dirty="0">
                <a:latin typeface="Times New Roman" panose="02020603050405020304" pitchFamily="18" charset="0"/>
                <a:cs typeface="Times New Roman" panose="02020603050405020304" pitchFamily="18" charset="0"/>
              </a:rPr>
              <a:t>    semi-conducteur</a:t>
            </a:r>
          </a:p>
        </p:txBody>
      </p:sp>
      <p:sp>
        <p:nvSpPr>
          <p:cNvPr id="5" name="ZoneTexte 4">
            <a:extLst>
              <a:ext uri="{FF2B5EF4-FFF2-40B4-BE49-F238E27FC236}">
                <a16:creationId xmlns:a16="http://schemas.microsoft.com/office/drawing/2014/main" id="{99FB366B-5431-436B-BCCC-AADF18BD8A24}"/>
              </a:ext>
            </a:extLst>
          </p:cNvPr>
          <p:cNvSpPr txBox="1"/>
          <p:nvPr/>
        </p:nvSpPr>
        <p:spPr>
          <a:xfrm>
            <a:off x="1946788" y="219167"/>
            <a:ext cx="9842090" cy="584775"/>
          </a:xfrm>
          <a:prstGeom prst="rect">
            <a:avLst/>
          </a:prstGeom>
          <a:noFill/>
        </p:spPr>
        <p:txBody>
          <a:bodyPr wrap="square" rtlCol="0">
            <a:spAutoFit/>
          </a:bodyPr>
          <a:lstStyle/>
          <a:p>
            <a:r>
              <a:rPr lang="fr-FR" sz="3200" b="1" dirty="0">
                <a:solidFill>
                  <a:schemeClr val="bg1">
                    <a:lumMod val="95000"/>
                  </a:schemeClr>
                </a:solidFill>
                <a:latin typeface="Arial Black" panose="020B0A04020102020204" pitchFamily="34" charset="0"/>
                <a:cs typeface="Times New Roman" panose="02020603050405020304" pitchFamily="18" charset="0"/>
              </a:rPr>
              <a:t>Détecteur Gamma et particules</a:t>
            </a:r>
            <a:endParaRPr lang="fr-FR" sz="3200" dirty="0">
              <a:solidFill>
                <a:schemeClr val="bg1">
                  <a:lumMod val="95000"/>
                </a:schemeClr>
              </a:solidFill>
              <a:latin typeface="Arial Black" panose="020B0A0402010202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02922F4A-3B38-44C4-BE72-997FF4505BE7}"/>
              </a:ext>
            </a:extLst>
          </p:cNvPr>
          <p:cNvSpPr txBox="1"/>
          <p:nvPr/>
        </p:nvSpPr>
        <p:spPr>
          <a:xfrm>
            <a:off x="0" y="2261211"/>
            <a:ext cx="12191999" cy="984885"/>
          </a:xfrm>
          <a:prstGeom prst="rect">
            <a:avLst/>
          </a:prstGeom>
          <a:noFill/>
        </p:spPr>
        <p:txBody>
          <a:bodyPr wrap="square" rtlCol="0">
            <a:spAutoFit/>
          </a:bodyPr>
          <a:lstStyle/>
          <a:p>
            <a:pPr marL="342900" indent="-342900">
              <a:buFont typeface="Wingdings" panose="05000000000000000000" pitchFamily="2" charset="2"/>
              <a:buChar char="§"/>
            </a:pPr>
            <a:r>
              <a:rPr lang="fr-FR" sz="2000" b="1" dirty="0">
                <a:solidFill>
                  <a:srgbClr val="7030A0"/>
                </a:solidFill>
                <a:latin typeface="Times New Roman" panose="02020603050405020304" pitchFamily="18" charset="0"/>
                <a:cs typeface="Times New Roman" panose="02020603050405020304" pitchFamily="18" charset="0"/>
              </a:rPr>
              <a:t>Scintillation</a:t>
            </a:r>
            <a:r>
              <a:rPr lang="fr-FR" sz="2000" b="1" dirty="0">
                <a:latin typeface="Times New Roman" panose="02020603050405020304" pitchFamily="18" charset="0"/>
                <a:cs typeface="Times New Roman" panose="02020603050405020304" pitchFamily="18" charset="0"/>
              </a:rPr>
              <a:t>: utilise un cristal sensible, souvent de l’iodure de sodium dopé au thallium (</a:t>
            </a:r>
            <a:r>
              <a:rPr lang="fr-FR" sz="2000" b="1" dirty="0" err="1">
                <a:latin typeface="Times New Roman" panose="02020603050405020304" pitchFamily="18" charset="0"/>
                <a:cs typeface="Times New Roman" panose="02020603050405020304" pitchFamily="18" charset="0"/>
              </a:rPr>
              <a:t>NaI</a:t>
            </a:r>
            <a:r>
              <a:rPr lang="fr-FR" sz="2000" b="1" dirty="0">
                <a:latin typeface="Times New Roman" panose="02020603050405020304" pitchFamily="18" charset="0"/>
                <a:cs typeface="Times New Roman" panose="02020603050405020304" pitchFamily="18" charset="0"/>
              </a:rPr>
              <a:t> (Tl)), qui émet de la lumière lorsque les rayons gamma le frappent.</a:t>
            </a:r>
          </a:p>
          <a:p>
            <a:endParaRPr lang="fr-FR" dirty="0"/>
          </a:p>
        </p:txBody>
      </p:sp>
      <p:sp>
        <p:nvSpPr>
          <p:cNvPr id="7" name="ZoneTexte 6">
            <a:extLst>
              <a:ext uri="{FF2B5EF4-FFF2-40B4-BE49-F238E27FC236}">
                <a16:creationId xmlns:a16="http://schemas.microsoft.com/office/drawing/2014/main" id="{300C1BF3-30B7-4C0B-8FEA-E0C37BE899BC}"/>
              </a:ext>
            </a:extLst>
          </p:cNvPr>
          <p:cNvSpPr txBox="1"/>
          <p:nvPr/>
        </p:nvSpPr>
        <p:spPr>
          <a:xfrm>
            <a:off x="-2" y="3075057"/>
            <a:ext cx="12192002" cy="707886"/>
          </a:xfrm>
          <a:prstGeom prst="rect">
            <a:avLst/>
          </a:prstGeom>
          <a:noFill/>
        </p:spPr>
        <p:txBody>
          <a:bodyPr wrap="square" rtlCol="0">
            <a:spAutoFit/>
          </a:bodyPr>
          <a:lstStyle/>
          <a:p>
            <a:pPr marL="342900" indent="-342900">
              <a:buFont typeface="Wingdings" panose="05000000000000000000" pitchFamily="2" charset="2"/>
              <a:buChar char="§"/>
            </a:pPr>
            <a:r>
              <a:rPr lang="fr-FR" sz="2000" b="1" dirty="0">
                <a:solidFill>
                  <a:srgbClr val="7030A0"/>
                </a:solidFill>
                <a:latin typeface="Times New Roman" panose="02020603050405020304" pitchFamily="18" charset="0"/>
                <a:cs typeface="Times New Roman" panose="02020603050405020304" pitchFamily="18" charset="0"/>
              </a:rPr>
              <a:t>Semi-conducteur</a:t>
            </a:r>
            <a:r>
              <a:rPr lang="fr-FR" sz="2000" b="1" dirty="0">
                <a:latin typeface="Times New Roman" panose="02020603050405020304" pitchFamily="18" charset="0"/>
                <a:cs typeface="Times New Roman" panose="02020603050405020304" pitchFamily="18" charset="0"/>
              </a:rPr>
              <a:t>: utilisent du germanium pour former une diode qui produit un signal en réponse au rayonnement gamma .</a:t>
            </a:r>
          </a:p>
        </p:txBody>
      </p:sp>
      <p:sp>
        <p:nvSpPr>
          <p:cNvPr id="8" name="ZoneTexte 7">
            <a:extLst>
              <a:ext uri="{FF2B5EF4-FFF2-40B4-BE49-F238E27FC236}">
                <a16:creationId xmlns:a16="http://schemas.microsoft.com/office/drawing/2014/main" id="{87867998-2AAC-4C58-98BB-6BF09E4C5A15}"/>
              </a:ext>
            </a:extLst>
          </p:cNvPr>
          <p:cNvSpPr txBox="1"/>
          <p:nvPr/>
        </p:nvSpPr>
        <p:spPr>
          <a:xfrm>
            <a:off x="-1" y="3866608"/>
            <a:ext cx="12191999" cy="1600438"/>
          </a:xfrm>
          <a:prstGeom prst="rect">
            <a:avLst/>
          </a:prstGeom>
          <a:noFill/>
        </p:spPr>
        <p:txBody>
          <a:bodyPr wrap="square" rtlCol="0">
            <a:spAutoFit/>
          </a:bodyPr>
          <a:lstStyle/>
          <a:p>
            <a:pPr marL="285750" indent="-285750">
              <a:buFont typeface="Wingdings" panose="05000000000000000000" pitchFamily="2" charset="2"/>
              <a:buChar char="Ø"/>
            </a:pPr>
            <a:r>
              <a:rPr lang="fr-FR" dirty="0"/>
              <a:t> </a:t>
            </a:r>
            <a:r>
              <a:rPr lang="fr-FR" sz="2000" b="1" dirty="0">
                <a:latin typeface="Times New Roman" panose="02020603050405020304" pitchFamily="18" charset="0"/>
                <a:cs typeface="Times New Roman" panose="02020603050405020304" pitchFamily="18" charset="0"/>
              </a:rPr>
              <a:t>Le signal produit est proportionnel à l'énergie du rayonnement gamma émis. Les deux types de détecteurs gamma ont une </a:t>
            </a:r>
            <a:r>
              <a:rPr lang="fr-FR" sz="2000" b="1" dirty="0">
                <a:solidFill>
                  <a:srgbClr val="461DC9"/>
                </a:solidFill>
                <a:latin typeface="Times New Roman" panose="02020603050405020304" pitchFamily="18" charset="0"/>
                <a:cs typeface="Times New Roman" panose="02020603050405020304" pitchFamily="18" charset="0"/>
              </a:rPr>
              <a:t>excellente sensibilité </a:t>
            </a:r>
            <a:r>
              <a:rPr lang="fr-FR" sz="2000" b="1" dirty="0">
                <a:latin typeface="Times New Roman" panose="02020603050405020304" pitchFamily="18" charset="0"/>
                <a:cs typeface="Times New Roman" panose="02020603050405020304" pitchFamily="18" charset="0"/>
              </a:rPr>
              <a:t>avec des limites de détection allant de 0,1 à 10 </a:t>
            </a:r>
            <a:r>
              <a:rPr lang="fr-FR" sz="2000" b="1" baseline="30000" dirty="0">
                <a:latin typeface="Times New Roman" panose="02020603050405020304" pitchFamily="18" charset="0"/>
                <a:cs typeface="Times New Roman" panose="02020603050405020304" pitchFamily="18" charset="0"/>
              </a:rPr>
              <a:t>6 </a:t>
            </a:r>
            <a:r>
              <a:rPr lang="fr-FR" sz="2000" b="1" dirty="0">
                <a:latin typeface="Times New Roman" panose="02020603050405020304" pitchFamily="18" charset="0"/>
                <a:cs typeface="Times New Roman" panose="02020603050405020304" pitchFamily="18" charset="0"/>
              </a:rPr>
              <a:t> nanogrammes d’éléments par gramme d’échantillon, mais les détecteurs de type semi-conducteur ont généralement une résolution supérieure.</a:t>
            </a:r>
          </a:p>
          <a:p>
            <a:endParaRPr lang="fr-FR" dirty="0"/>
          </a:p>
        </p:txBody>
      </p:sp>
      <p:sp>
        <p:nvSpPr>
          <p:cNvPr id="9" name="ZoneTexte 8">
            <a:extLst>
              <a:ext uri="{FF2B5EF4-FFF2-40B4-BE49-F238E27FC236}">
                <a16:creationId xmlns:a16="http://schemas.microsoft.com/office/drawing/2014/main" id="{C3B00CC9-64F4-4D25-B2B4-8DC9359A4C99}"/>
              </a:ext>
            </a:extLst>
          </p:cNvPr>
          <p:cNvSpPr txBox="1"/>
          <p:nvPr/>
        </p:nvSpPr>
        <p:spPr>
          <a:xfrm>
            <a:off x="-3" y="5467046"/>
            <a:ext cx="12191998"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En outre, </a:t>
            </a:r>
            <a:r>
              <a:rPr lang="fr-FR" sz="2000" b="1" dirty="0">
                <a:solidFill>
                  <a:srgbClr val="2B11AF"/>
                </a:solidFill>
                <a:latin typeface="Times New Roman" panose="02020603050405020304" pitchFamily="18" charset="0"/>
                <a:cs typeface="Times New Roman" panose="02020603050405020304" pitchFamily="18" charset="0"/>
              </a:rPr>
              <a:t>des détecteurs de particules </a:t>
            </a:r>
            <a:r>
              <a:rPr lang="fr-FR" sz="2000" b="1" dirty="0">
                <a:latin typeface="Times New Roman" panose="02020603050405020304" pitchFamily="18" charset="0"/>
                <a:cs typeface="Times New Roman" panose="02020603050405020304" pitchFamily="18" charset="0"/>
              </a:rPr>
              <a:t>conçus pour détecter les particules </a:t>
            </a:r>
            <a:r>
              <a:rPr lang="fr-FR" sz="2000" b="1" dirty="0">
                <a:solidFill>
                  <a:srgbClr val="7030A0"/>
                </a:solidFill>
                <a:latin typeface="Times New Roman" panose="02020603050405020304" pitchFamily="18" charset="0"/>
                <a:cs typeface="Times New Roman" panose="02020603050405020304" pitchFamily="18" charset="0"/>
              </a:rPr>
              <a:t>alpha et bêta </a:t>
            </a:r>
            <a:r>
              <a:rPr lang="fr-FR" sz="2000" b="1" dirty="0">
                <a:latin typeface="Times New Roman" panose="02020603050405020304" pitchFamily="18" charset="0"/>
                <a:cs typeface="Times New Roman" panose="02020603050405020304" pitchFamily="18" charset="0"/>
              </a:rPr>
              <a:t>émises lors de la désintégration nucléaire sont également disponibles. Les détecteurs de particules nécessitent le </a:t>
            </a:r>
            <a:r>
              <a:rPr lang="fr-FR" sz="2000" b="1" dirty="0">
                <a:solidFill>
                  <a:srgbClr val="7030A0"/>
                </a:solidFill>
                <a:latin typeface="Times New Roman" panose="02020603050405020304" pitchFamily="18" charset="0"/>
                <a:cs typeface="Times New Roman" panose="02020603050405020304" pitchFamily="18" charset="0"/>
              </a:rPr>
              <a:t>vide</a:t>
            </a:r>
            <a:r>
              <a:rPr lang="fr-FR" sz="2000" b="1" dirty="0">
                <a:latin typeface="Times New Roman" panose="02020603050405020304" pitchFamily="18" charset="0"/>
                <a:cs typeface="Times New Roman" panose="02020603050405020304" pitchFamily="18" charset="0"/>
              </a:rPr>
              <a:t>, car les gaz atmosphériques peuvent absorber et affecter l’émission de ces particules. </a:t>
            </a:r>
            <a:endParaRPr lang="fr-FR" dirty="0"/>
          </a:p>
        </p:txBody>
      </p:sp>
    </p:spTree>
    <p:extLst>
      <p:ext uri="{BB962C8B-B14F-4D97-AF65-F5344CB8AC3E}">
        <p14:creationId xmlns:p14="http://schemas.microsoft.com/office/powerpoint/2010/main" val="42216793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t="-35000"/>
          </a:stretch>
        </a:blip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909E70AA-44D9-4A98-A2B3-5A7F8B04E561}"/>
              </a:ext>
            </a:extLst>
          </p:cNvPr>
          <p:cNvSpPr/>
          <p:nvPr/>
        </p:nvSpPr>
        <p:spPr>
          <a:xfrm>
            <a:off x="-1" y="0"/>
            <a:ext cx="9724293" cy="6858000"/>
          </a:xfrm>
          <a:custGeom>
            <a:avLst/>
            <a:gdLst>
              <a:gd name="connsiteX0" fmla="*/ 0 w 9724293"/>
              <a:gd name="connsiteY0" fmla="*/ 0 h 6858000"/>
              <a:gd name="connsiteX1" fmla="*/ 2112496 w 9724293"/>
              <a:gd name="connsiteY1" fmla="*/ 0 h 6858000"/>
              <a:gd name="connsiteX2" fmla="*/ 9724293 w 9724293"/>
              <a:gd name="connsiteY2" fmla="*/ 4307791 h 6858000"/>
              <a:gd name="connsiteX3" fmla="*/ 5218113 w 9724293"/>
              <a:gd name="connsiteY3" fmla="*/ 6858000 h 6858000"/>
              <a:gd name="connsiteX4" fmla="*/ 0 w 972429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4293" h="6858000">
                <a:moveTo>
                  <a:pt x="0" y="0"/>
                </a:moveTo>
                <a:lnTo>
                  <a:pt x="2112496" y="0"/>
                </a:lnTo>
                <a:lnTo>
                  <a:pt x="9724293" y="4307791"/>
                </a:lnTo>
                <a:lnTo>
                  <a:pt x="5218113" y="6858000"/>
                </a:lnTo>
                <a:lnTo>
                  <a:pt x="0" y="6858000"/>
                </a:lnTo>
                <a:close/>
              </a:path>
            </a:pathLst>
          </a:custGeom>
          <a:gradFill flip="none" rotWithShape="1">
            <a:gsLst>
              <a:gs pos="37000">
                <a:srgbClr val="00B0F0">
                  <a:lumMod val="70000"/>
                  <a:lumOff val="30000"/>
                </a:srgbClr>
              </a:gs>
              <a:gs pos="57000">
                <a:schemeClr val="bg1">
                  <a:lumMod val="75000"/>
                </a:schemeClr>
              </a:gs>
              <a:gs pos="83000">
                <a:srgbClr val="7030A0"/>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7" name="Forme libre : forme 16">
            <a:extLst>
              <a:ext uri="{FF2B5EF4-FFF2-40B4-BE49-F238E27FC236}">
                <a16:creationId xmlns:a16="http://schemas.microsoft.com/office/drawing/2014/main" id="{472F22EF-6771-4354-9C1A-E6523CD597A1}"/>
              </a:ext>
            </a:extLst>
          </p:cNvPr>
          <p:cNvSpPr/>
          <p:nvPr/>
        </p:nvSpPr>
        <p:spPr>
          <a:xfrm>
            <a:off x="-1" y="-197965"/>
            <a:ext cx="12192001" cy="6858001"/>
          </a:xfrm>
          <a:custGeom>
            <a:avLst/>
            <a:gdLst>
              <a:gd name="connsiteX0" fmla="*/ 7717031 w 12192001"/>
              <a:gd name="connsiteY0" fmla="*/ 0 h 6858001"/>
              <a:gd name="connsiteX1" fmla="*/ 12192001 w 12192001"/>
              <a:gd name="connsiteY1" fmla="*/ 0 h 6858001"/>
              <a:gd name="connsiteX2" fmla="*/ 12192001 w 12192001"/>
              <a:gd name="connsiteY2" fmla="*/ 2341341 h 6858001"/>
              <a:gd name="connsiteX3" fmla="*/ 12145753 w 12192001"/>
              <a:gd name="connsiteY3" fmla="*/ 2370487 h 6858001"/>
              <a:gd name="connsiteX4" fmla="*/ 0 w 12192001"/>
              <a:gd name="connsiteY4" fmla="*/ 0 h 6858001"/>
              <a:gd name="connsiteX5" fmla="*/ 935163 w 12192001"/>
              <a:gd name="connsiteY5" fmla="*/ 0 h 6858001"/>
              <a:gd name="connsiteX6" fmla="*/ 9031111 w 12192001"/>
              <a:gd name="connsiteY6" fmla="*/ 4333381 h 6858001"/>
              <a:gd name="connsiteX7" fmla="*/ 5025142 w 12192001"/>
              <a:gd name="connsiteY7" fmla="*/ 6858001 h 6858001"/>
              <a:gd name="connsiteX8" fmla="*/ 0 w 12192001"/>
              <a:gd name="connsiteY8"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6858001">
                <a:moveTo>
                  <a:pt x="7717031" y="0"/>
                </a:moveTo>
                <a:lnTo>
                  <a:pt x="12192001" y="0"/>
                </a:lnTo>
                <a:lnTo>
                  <a:pt x="12192001" y="2341341"/>
                </a:lnTo>
                <a:lnTo>
                  <a:pt x="12145753" y="2370487"/>
                </a:lnTo>
                <a:close/>
                <a:moveTo>
                  <a:pt x="0" y="0"/>
                </a:moveTo>
                <a:lnTo>
                  <a:pt x="935163" y="0"/>
                </a:lnTo>
                <a:lnTo>
                  <a:pt x="9031111" y="4333381"/>
                </a:lnTo>
                <a:lnTo>
                  <a:pt x="5025142" y="6858001"/>
                </a:lnTo>
                <a:lnTo>
                  <a:pt x="0" y="6858001"/>
                </a:lnTo>
                <a:close/>
              </a:path>
            </a:pathLst>
          </a:custGeom>
          <a:gradFill flip="none" rotWithShape="1">
            <a:gsLst>
              <a:gs pos="0">
                <a:schemeClr val="accent3">
                  <a:lumMod val="0"/>
                  <a:lumOff val="100000"/>
                  <a:alpha val="65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Losange 27">
            <a:extLst>
              <a:ext uri="{FF2B5EF4-FFF2-40B4-BE49-F238E27FC236}">
                <a16:creationId xmlns:a16="http://schemas.microsoft.com/office/drawing/2014/main" id="{AEB0542B-2707-4B21-8595-09616144A226}"/>
              </a:ext>
            </a:extLst>
          </p:cNvPr>
          <p:cNvSpPr/>
          <p:nvPr/>
        </p:nvSpPr>
        <p:spPr>
          <a:xfrm>
            <a:off x="10796954" y="193431"/>
            <a:ext cx="1090246" cy="984738"/>
          </a:xfrm>
          <a:prstGeom prst="diamond">
            <a:avLst/>
          </a:prstGeom>
          <a:gradFill flip="none" rotWithShape="1">
            <a:gsLst>
              <a:gs pos="8000">
                <a:srgbClr val="00B0F0"/>
              </a:gs>
              <a:gs pos="57000">
                <a:schemeClr val="bg1">
                  <a:lumMod val="75000"/>
                </a:schemeClr>
              </a:gs>
              <a:gs pos="95000">
                <a:srgbClr val="7030A0"/>
              </a:gs>
            </a:gsLst>
            <a:lin ang="108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DEBCC1A1-A3FE-49DA-95DA-7F12D2B68E69}"/>
              </a:ext>
            </a:extLst>
          </p:cNvPr>
          <p:cNvSpPr txBox="1"/>
          <p:nvPr/>
        </p:nvSpPr>
        <p:spPr>
          <a:xfrm>
            <a:off x="245162" y="3231035"/>
            <a:ext cx="6404115" cy="646331"/>
          </a:xfrm>
          <a:prstGeom prst="rect">
            <a:avLst/>
          </a:prstGeom>
          <a:noFill/>
        </p:spPr>
        <p:txBody>
          <a:bodyPr wrap="square" rtlCol="0">
            <a:spAutoFit/>
          </a:bodyPr>
          <a:lstStyle/>
          <a:p>
            <a:r>
              <a:rPr lang="fr-FR" sz="3600" b="1" dirty="0">
                <a:solidFill>
                  <a:srgbClr val="002060"/>
                </a:solidFill>
                <a:latin typeface="Arial Black" panose="020B0A04020102020204" pitchFamily="34" charset="0"/>
              </a:rPr>
              <a:t>Variations /Paramètres </a:t>
            </a:r>
          </a:p>
        </p:txBody>
      </p:sp>
    </p:spTree>
    <p:extLst>
      <p:ext uri="{BB962C8B-B14F-4D97-AF65-F5344CB8AC3E}">
        <p14:creationId xmlns:p14="http://schemas.microsoft.com/office/powerpoint/2010/main" val="155541524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634334" y="-5634338"/>
            <a:ext cx="923329"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8" name="ZoneTexte 7">
            <a:extLst>
              <a:ext uri="{FF2B5EF4-FFF2-40B4-BE49-F238E27FC236}">
                <a16:creationId xmlns:a16="http://schemas.microsoft.com/office/drawing/2014/main" id="{96B0A077-C5F1-48E5-ADB0-FADC8C9AF6DD}"/>
              </a:ext>
            </a:extLst>
          </p:cNvPr>
          <p:cNvSpPr txBox="1"/>
          <p:nvPr/>
        </p:nvSpPr>
        <p:spPr>
          <a:xfrm>
            <a:off x="344129" y="1085452"/>
            <a:ext cx="11680723" cy="1631216"/>
          </a:xfrm>
          <a:prstGeom prst="rect">
            <a:avLst/>
          </a:prstGeom>
          <a:noFill/>
        </p:spPr>
        <p:txBody>
          <a:bodyPr wrap="square" rtlCol="0">
            <a:spAutoFit/>
          </a:bodyPr>
          <a:lstStyle/>
          <a:p>
            <a:pPr marL="285750" indent="-285750">
              <a:buFont typeface="Wingdings" panose="05000000000000000000" pitchFamily="2" charset="2"/>
              <a:buChar char="§"/>
            </a:pPr>
            <a:r>
              <a:rPr lang="fr-FR" sz="2000" b="1" dirty="0">
                <a:solidFill>
                  <a:srgbClr val="7D43A9"/>
                </a:solidFill>
                <a:latin typeface="Times New Roman" panose="02020603050405020304" pitchFamily="18" charset="0"/>
                <a:cs typeface="Times New Roman" panose="02020603050405020304" pitchFamily="18" charset="0"/>
              </a:rPr>
              <a:t>INAA</a:t>
            </a:r>
            <a:r>
              <a:rPr lang="fr-FR" sz="2000" b="1" dirty="0">
                <a:latin typeface="Times New Roman" panose="02020603050405020304" pitchFamily="18" charset="0"/>
                <a:cs typeface="Times New Roman" panose="02020603050405020304" pitchFamily="18" charset="0"/>
              </a:rPr>
              <a:t>(</a:t>
            </a:r>
            <a:r>
              <a:rPr lang="fr-FR" sz="2000" b="1" i="1" u="sng"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L'analyse par activation neutronique instrumentale) ne peut être utilisé que si l'activité des autres isotopes radioactifs de l'échantillon n'interfère pas avec la mesure où les éléments d'intérêt. Des interférences se produisent souvent lorsque les éléments d’intérêt sont présents en quantités infimes ou ultra-traites. Si des interférences se produisent, l'activité des autres isotopes radioactifs doit être supprimée ou éliminée.</a:t>
            </a:r>
          </a:p>
        </p:txBody>
      </p:sp>
      <p:sp>
        <p:nvSpPr>
          <p:cNvPr id="10" name="ZoneTexte 9">
            <a:extLst>
              <a:ext uri="{FF2B5EF4-FFF2-40B4-BE49-F238E27FC236}">
                <a16:creationId xmlns:a16="http://schemas.microsoft.com/office/drawing/2014/main" id="{DF5C4B1F-FEC8-48B8-A93F-07A289DE1132}"/>
              </a:ext>
            </a:extLst>
          </p:cNvPr>
          <p:cNvSpPr txBox="1"/>
          <p:nvPr/>
        </p:nvSpPr>
        <p:spPr>
          <a:xfrm>
            <a:off x="255104" y="2716668"/>
            <a:ext cx="11680723" cy="1877437"/>
          </a:xfrm>
          <a:prstGeom prst="rect">
            <a:avLst/>
          </a:prstGeom>
          <a:noFill/>
        </p:spPr>
        <p:txBody>
          <a:bodyPr wrap="square" rtlCol="0">
            <a:spAutoFit/>
          </a:bodyPr>
          <a:lstStyle/>
          <a:p>
            <a:pPr marL="285750" indent="-285750">
              <a:buFont typeface="Wingdings" panose="05000000000000000000" pitchFamily="2" charset="2"/>
              <a:buChar char="§"/>
            </a:pPr>
            <a:r>
              <a:rPr lang="fr-FR" sz="2000" b="1" dirty="0">
                <a:solidFill>
                  <a:srgbClr val="7D43A9"/>
                </a:solidFill>
                <a:latin typeface="Times New Roman" panose="02020603050405020304" pitchFamily="18" charset="0"/>
                <a:cs typeface="Times New Roman" panose="02020603050405020304" pitchFamily="18" charset="0"/>
              </a:rPr>
              <a:t>En RNAA</a:t>
            </a:r>
            <a:r>
              <a:rPr lang="fr-FR" sz="2000" b="1" dirty="0">
                <a:latin typeface="Times New Roman" panose="02020603050405020304" pitchFamily="18" charset="0"/>
                <a:cs typeface="Times New Roman" panose="02020603050405020304" pitchFamily="18" charset="0"/>
              </a:rPr>
              <a:t>(analyse par activation radiochimique des neutrons), les éléments d'interférence sont séparés des éléments d'intérêt par une méthode de séparation appropriée. Ces méthodes comprennent des extractions, distillations, les précipitations et les échanges d'ions.  Une comparaison schématique de INAA et RNAA est présentée ci-dessous.</a:t>
            </a:r>
          </a:p>
          <a:p>
            <a:br>
              <a:rPr lang="fr-FR" b="1" dirty="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pic>
        <p:nvPicPr>
          <p:cNvPr id="11" name="Image 10" descr="Comparaison schématique de INAA et RNAA">
            <a:extLst>
              <a:ext uri="{FF2B5EF4-FFF2-40B4-BE49-F238E27FC236}">
                <a16:creationId xmlns:a16="http://schemas.microsoft.com/office/drawing/2014/main" id="{2B17462E-5B97-40F2-A59B-84BEDB72D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636" y="4106037"/>
            <a:ext cx="11769216" cy="2639962"/>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7C14336B-D975-4447-AD82-02CF824EA356}"/>
              </a:ext>
            </a:extLst>
          </p:cNvPr>
          <p:cNvSpPr txBox="1"/>
          <p:nvPr/>
        </p:nvSpPr>
        <p:spPr>
          <a:xfrm>
            <a:off x="3349487" y="107720"/>
            <a:ext cx="6196245" cy="707886"/>
          </a:xfrm>
          <a:prstGeom prst="rect">
            <a:avLst/>
          </a:prstGeom>
          <a:noFill/>
        </p:spPr>
        <p:txBody>
          <a:bodyPr wrap="square" rtlCol="0">
            <a:spAutoFit/>
          </a:bodyPr>
          <a:lstStyle/>
          <a:p>
            <a:r>
              <a:rPr lang="fr-FR" sz="4000" b="1" dirty="0">
                <a:solidFill>
                  <a:schemeClr val="bg1">
                    <a:lumMod val="95000"/>
                  </a:schemeClr>
                </a:solidFill>
                <a:latin typeface="Arial Black" panose="020B0A04020102020204" pitchFamily="34" charset="0"/>
                <a:cs typeface="Times New Roman" panose="02020603050405020304" pitchFamily="18" charset="0"/>
              </a:rPr>
              <a:t>INAA / RNAA</a:t>
            </a:r>
            <a:endParaRPr lang="fr-FR" sz="4000" dirty="0">
              <a:solidFill>
                <a:schemeClr val="bg1">
                  <a:lumMod val="95000"/>
                </a:schemeClr>
              </a:solidFill>
              <a:latin typeface="Arial Black" panose="020B0A04020102020204" pitchFamily="34" charset="0"/>
            </a:endParaRPr>
          </a:p>
        </p:txBody>
      </p:sp>
    </p:spTree>
    <p:extLst>
      <p:ext uri="{BB962C8B-B14F-4D97-AF65-F5344CB8AC3E}">
        <p14:creationId xmlns:p14="http://schemas.microsoft.com/office/powerpoint/2010/main" val="142316743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2"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C1FE7FE7-7DAD-4033-BDCB-831D7A251C4E}"/>
              </a:ext>
            </a:extLst>
          </p:cNvPr>
          <p:cNvSpPr txBox="1"/>
          <p:nvPr/>
        </p:nvSpPr>
        <p:spPr>
          <a:xfrm>
            <a:off x="2981739" y="192922"/>
            <a:ext cx="5237922" cy="707886"/>
          </a:xfrm>
          <a:prstGeom prst="rect">
            <a:avLst/>
          </a:prstGeom>
          <a:noFill/>
        </p:spPr>
        <p:txBody>
          <a:bodyPr wrap="square" rtlCol="0">
            <a:spAutoFit/>
          </a:bodyPr>
          <a:lstStyle/>
          <a:p>
            <a:r>
              <a:rPr lang="fr-FR" sz="4000" b="1" dirty="0">
                <a:solidFill>
                  <a:schemeClr val="bg1">
                    <a:lumMod val="95000"/>
                  </a:schemeClr>
                </a:solidFill>
                <a:latin typeface="Arial Black" panose="020B0A04020102020204" pitchFamily="34" charset="0"/>
              </a:rPr>
              <a:t>ENAA / FNAA </a:t>
            </a:r>
          </a:p>
        </p:txBody>
      </p:sp>
      <p:sp>
        <p:nvSpPr>
          <p:cNvPr id="4" name="ZoneTexte 3">
            <a:extLst>
              <a:ext uri="{FF2B5EF4-FFF2-40B4-BE49-F238E27FC236}">
                <a16:creationId xmlns:a16="http://schemas.microsoft.com/office/drawing/2014/main" id="{940BAE5D-6FF0-41FD-9A53-3D8AF3173461}"/>
              </a:ext>
            </a:extLst>
          </p:cNvPr>
          <p:cNvSpPr txBox="1"/>
          <p:nvPr/>
        </p:nvSpPr>
        <p:spPr>
          <a:xfrm>
            <a:off x="1023730" y="1530626"/>
            <a:ext cx="9243392" cy="1323439"/>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 </a:t>
            </a:r>
            <a:r>
              <a:rPr lang="fr-FR" sz="2000" b="1" dirty="0">
                <a:solidFill>
                  <a:srgbClr val="7D43A9"/>
                </a:solidFill>
                <a:latin typeface="Times New Roman" panose="02020603050405020304" pitchFamily="18" charset="0"/>
                <a:cs typeface="Times New Roman" panose="02020603050405020304" pitchFamily="18" charset="0"/>
              </a:rPr>
              <a:t>ENAA</a:t>
            </a:r>
            <a:r>
              <a:rPr lang="fr-FR" sz="2000" b="1" dirty="0">
                <a:latin typeface="Times New Roman" panose="02020603050405020304" pitchFamily="18" charset="0"/>
                <a:cs typeface="Times New Roman" panose="02020603050405020304" pitchFamily="18" charset="0"/>
              </a:rPr>
              <a:t> :Dans l'analyse par activation neutronique épithermique, les neutrons - appelés </a:t>
            </a:r>
            <a:r>
              <a:rPr lang="fr-FR" sz="2000" b="1" dirty="0">
                <a:solidFill>
                  <a:srgbClr val="2B11AF"/>
                </a:solidFill>
                <a:latin typeface="Times New Roman" panose="02020603050405020304" pitchFamily="18" charset="0"/>
                <a:cs typeface="Times New Roman" panose="02020603050405020304" pitchFamily="18" charset="0"/>
              </a:rPr>
              <a:t>neutrons</a:t>
            </a:r>
            <a:r>
              <a:rPr lang="fr-FR" sz="2000" b="1" dirty="0">
                <a:latin typeface="Times New Roman" panose="02020603050405020304" pitchFamily="18" charset="0"/>
                <a:cs typeface="Times New Roman" panose="02020603050405020304" pitchFamily="18" charset="0"/>
              </a:rPr>
              <a:t> </a:t>
            </a:r>
            <a:r>
              <a:rPr lang="fr-FR" sz="2000" b="1" dirty="0">
                <a:solidFill>
                  <a:srgbClr val="2B11AF"/>
                </a:solidFill>
                <a:latin typeface="Times New Roman" panose="02020603050405020304" pitchFamily="18" charset="0"/>
                <a:cs typeface="Times New Roman" panose="02020603050405020304" pitchFamily="18" charset="0"/>
              </a:rPr>
              <a:t>épithermaux</a:t>
            </a:r>
            <a:r>
              <a:rPr lang="fr-FR" sz="2000" b="1" dirty="0">
                <a:latin typeface="Times New Roman" panose="02020603050405020304" pitchFamily="18" charset="0"/>
                <a:cs typeface="Times New Roman" panose="02020603050405020304" pitchFamily="18" charset="0"/>
              </a:rPr>
              <a:t> - sont partiellement modérés dans le réacteur ont des énergies cinétiques comprises entre 0,5 eV et 0,5 MeV. Ce sont des neutrons de faible énergie .</a:t>
            </a:r>
          </a:p>
        </p:txBody>
      </p:sp>
      <p:sp>
        <p:nvSpPr>
          <p:cNvPr id="5" name="ZoneTexte 4">
            <a:extLst>
              <a:ext uri="{FF2B5EF4-FFF2-40B4-BE49-F238E27FC236}">
                <a16:creationId xmlns:a16="http://schemas.microsoft.com/office/drawing/2014/main" id="{3B3B9FAD-1EA4-4FD5-9495-69C4C0DBA7B6}"/>
              </a:ext>
            </a:extLst>
          </p:cNvPr>
          <p:cNvSpPr txBox="1"/>
          <p:nvPr/>
        </p:nvSpPr>
        <p:spPr>
          <a:xfrm>
            <a:off x="924339" y="3357605"/>
            <a:ext cx="8398566" cy="1292662"/>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solidFill>
                  <a:srgbClr val="7D43A9"/>
                </a:solidFill>
                <a:latin typeface="Times New Roman" panose="02020603050405020304" pitchFamily="18" charset="0"/>
                <a:cs typeface="Times New Roman" panose="02020603050405020304" pitchFamily="18" charset="0"/>
              </a:rPr>
              <a:t>FNAA</a:t>
            </a:r>
            <a:r>
              <a:rPr lang="fr-FR" sz="2000" b="1" dirty="0">
                <a:latin typeface="Times New Roman" panose="02020603050405020304" pitchFamily="18" charset="0"/>
                <a:cs typeface="Times New Roman" panose="02020603050405020304" pitchFamily="18" charset="0"/>
              </a:rPr>
              <a:t> : l'analyse par activation de neutrons rapides , Les neutrons rapides sont des neutrons de </a:t>
            </a:r>
            <a:r>
              <a:rPr lang="fr-FR" sz="2000" b="1" dirty="0">
                <a:solidFill>
                  <a:srgbClr val="2B11AF"/>
                </a:solidFill>
                <a:latin typeface="Times New Roman" panose="02020603050405020304" pitchFamily="18" charset="0"/>
                <a:cs typeface="Times New Roman" panose="02020603050405020304" pitchFamily="18" charset="0"/>
              </a:rPr>
              <a:t>haute énergie</a:t>
            </a:r>
            <a:r>
              <a:rPr lang="fr-FR" sz="2000" b="1" dirty="0">
                <a:latin typeface="Times New Roman" panose="02020603050405020304" pitchFamily="18" charset="0"/>
                <a:cs typeface="Times New Roman" panose="02020603050405020304" pitchFamily="18" charset="0"/>
              </a:rPr>
              <a:t>, non modérés, avec des énergies cinétiques supérieures à 0,5 MeV. </a:t>
            </a:r>
          </a:p>
          <a:p>
            <a:endParaRPr lang="fr-FR" dirty="0"/>
          </a:p>
        </p:txBody>
      </p:sp>
    </p:spTree>
    <p:extLst>
      <p:ext uri="{BB962C8B-B14F-4D97-AF65-F5344CB8AC3E}">
        <p14:creationId xmlns:p14="http://schemas.microsoft.com/office/powerpoint/2010/main" val="6968143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3"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EDB3BBD3-8D6F-426A-B106-7DB23F6067BA}"/>
              </a:ext>
            </a:extLst>
          </p:cNvPr>
          <p:cNvSpPr txBox="1"/>
          <p:nvPr/>
        </p:nvSpPr>
        <p:spPr>
          <a:xfrm>
            <a:off x="2980081" y="296154"/>
            <a:ext cx="6231835" cy="646331"/>
          </a:xfrm>
          <a:prstGeom prst="rect">
            <a:avLst/>
          </a:prstGeom>
          <a:noFill/>
        </p:spPr>
        <p:txBody>
          <a:bodyPr wrap="square" rtlCol="0">
            <a:spAutoFit/>
          </a:bodyPr>
          <a:lstStyle/>
          <a:p>
            <a:r>
              <a:rPr lang="fr-FR" sz="3600" dirty="0">
                <a:solidFill>
                  <a:schemeClr val="bg1">
                    <a:lumMod val="95000"/>
                  </a:schemeClr>
                </a:solidFill>
                <a:latin typeface="Arial Black" panose="020B0A04020102020204" pitchFamily="34" charset="0"/>
              </a:rPr>
              <a:t>PGNAA / DGNAA</a:t>
            </a:r>
            <a:r>
              <a:rPr lang="fr-FR" i="1" u="sng" dirty="0"/>
              <a:t> </a:t>
            </a:r>
            <a:endParaRPr lang="fr-FR" dirty="0"/>
          </a:p>
        </p:txBody>
      </p:sp>
      <p:sp>
        <p:nvSpPr>
          <p:cNvPr id="4" name="ZoneTexte 3">
            <a:extLst>
              <a:ext uri="{FF2B5EF4-FFF2-40B4-BE49-F238E27FC236}">
                <a16:creationId xmlns:a16="http://schemas.microsoft.com/office/drawing/2014/main" id="{35F9B688-69B7-4E5A-BB2F-403456B6811F}"/>
              </a:ext>
            </a:extLst>
          </p:cNvPr>
          <p:cNvSpPr txBox="1"/>
          <p:nvPr/>
        </p:nvSpPr>
        <p:spPr>
          <a:xfrm>
            <a:off x="149087" y="1294347"/>
            <a:ext cx="12042913" cy="1200329"/>
          </a:xfrm>
          <a:prstGeom prst="rect">
            <a:avLst/>
          </a:prstGeom>
          <a:noFill/>
        </p:spPr>
        <p:txBody>
          <a:bodyPr wrap="square" rtlCol="0">
            <a:spAutoFit/>
          </a:bodyPr>
          <a:lstStyle/>
          <a:p>
            <a:pPr marL="285750" indent="-285750">
              <a:buFont typeface="Wingdings" panose="05000000000000000000" pitchFamily="2" charset="2"/>
              <a:buChar char="Ø"/>
            </a:pPr>
            <a:r>
              <a:rPr lang="fr-FR" b="1" dirty="0">
                <a:solidFill>
                  <a:srgbClr val="7030A0"/>
                </a:solidFill>
                <a:latin typeface="Times New Roman" panose="02020603050405020304" pitchFamily="18" charset="0"/>
                <a:cs typeface="Times New Roman" panose="02020603050405020304" pitchFamily="18" charset="0"/>
              </a:rPr>
              <a:t>PGNAA</a:t>
            </a:r>
            <a:r>
              <a:rPr lang="fr-FR" b="1" dirty="0">
                <a:latin typeface="Times New Roman" panose="02020603050405020304" pitchFamily="18" charset="0"/>
                <a:cs typeface="Times New Roman" panose="02020603050405020304" pitchFamily="18" charset="0"/>
              </a:rPr>
              <a:t> (d'analyse par activation gamma-neutron rapide) Les produits de désintégration nucléaire peuvent être mesurés </a:t>
            </a:r>
            <a:r>
              <a:rPr lang="fr-FR" b="1">
                <a:latin typeface="Times New Roman" panose="02020603050405020304" pitchFamily="18" charset="0"/>
                <a:cs typeface="Times New Roman" panose="02020603050405020304" pitchFamily="18" charset="0"/>
              </a:rPr>
              <a:t>pendant l’irradiation </a:t>
            </a:r>
            <a:r>
              <a:rPr lang="fr-FR" b="1" dirty="0">
                <a:latin typeface="Times New Roman" panose="02020603050405020304" pitchFamily="18" charset="0"/>
                <a:cs typeface="Times New Roman" panose="02020603050405020304" pitchFamily="18" charset="0"/>
              </a:rPr>
              <a:t>neutronique, où les rayons gamma sont mesurés pendant l'irradiation . ). Il s'agit d'un type particulier de NAA qui nécessite un équipement supplémentaire, notamment un détecteur gamma adjacent et un guide de faisceaux de neutrons , La PGNAA est souvent utilisée pour les éléments à taux de désintégration rapides.</a:t>
            </a:r>
          </a:p>
        </p:txBody>
      </p:sp>
      <p:sp>
        <p:nvSpPr>
          <p:cNvPr id="5" name="ZoneTexte 4">
            <a:extLst>
              <a:ext uri="{FF2B5EF4-FFF2-40B4-BE49-F238E27FC236}">
                <a16:creationId xmlns:a16="http://schemas.microsoft.com/office/drawing/2014/main" id="{0CBC52DC-497D-45D5-8FB2-5C31E9F0581F}"/>
              </a:ext>
            </a:extLst>
          </p:cNvPr>
          <p:cNvSpPr txBox="1"/>
          <p:nvPr/>
        </p:nvSpPr>
        <p:spPr>
          <a:xfrm>
            <a:off x="149087" y="2771675"/>
            <a:ext cx="11897139" cy="1477328"/>
          </a:xfrm>
          <a:prstGeom prst="rect">
            <a:avLst/>
          </a:prstGeom>
          <a:noFill/>
        </p:spPr>
        <p:txBody>
          <a:bodyPr wrap="square" rtlCol="0">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En </a:t>
            </a:r>
            <a:r>
              <a:rPr lang="fr-FR" b="1" dirty="0">
                <a:solidFill>
                  <a:srgbClr val="7030A0"/>
                </a:solidFill>
                <a:latin typeface="Times New Roman" panose="02020603050405020304" pitchFamily="18" charset="0"/>
                <a:cs typeface="Times New Roman" panose="02020603050405020304" pitchFamily="18" charset="0"/>
              </a:rPr>
              <a:t>DGNAA</a:t>
            </a:r>
            <a:r>
              <a:rPr lang="fr-FR" b="1" dirty="0">
                <a:latin typeface="Times New Roman" panose="02020603050405020304" pitchFamily="18" charset="0"/>
                <a:cs typeface="Times New Roman" panose="02020603050405020304" pitchFamily="18" charset="0"/>
              </a:rPr>
              <a:t>, les rayons gamma émis sont mesurés après irradiation. Les procédures DGNAA incluent des périodes d'irradiation et de désintégration beaucoup plus longues que celles de la PGNAA, s'étendant souvent sur plusieurs jours ou plusieurs semaines. Cela signifie que DGNAA est idéal pour les isotopes radioactifs de longue durée. Une comparaison schématique de PGNAA et de DGNAA est présentée ci-dessous.</a:t>
            </a:r>
          </a:p>
          <a:p>
            <a:endParaRPr lang="fr-FR" dirty="0"/>
          </a:p>
        </p:txBody>
      </p:sp>
      <p:pic>
        <p:nvPicPr>
          <p:cNvPr id="6" name="Image 5" descr="Comparaison schématique de PGNAA et DGNAA">
            <a:extLst>
              <a:ext uri="{FF2B5EF4-FFF2-40B4-BE49-F238E27FC236}">
                <a16:creationId xmlns:a16="http://schemas.microsoft.com/office/drawing/2014/main" id="{0CD63C72-1C09-4ECC-9BB1-400E1D1687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74" y="4249003"/>
            <a:ext cx="12042913" cy="2608996"/>
          </a:xfrm>
          <a:prstGeom prst="rect">
            <a:avLst/>
          </a:prstGeom>
          <a:noFill/>
          <a:ln>
            <a:noFill/>
          </a:ln>
        </p:spPr>
      </p:pic>
    </p:spTree>
    <p:extLst>
      <p:ext uri="{BB962C8B-B14F-4D97-AF65-F5344CB8AC3E}">
        <p14:creationId xmlns:p14="http://schemas.microsoft.com/office/powerpoint/2010/main" val="13044096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3"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FD007067-48E4-43CE-AA35-AC5059D17E38}"/>
              </a:ext>
            </a:extLst>
          </p:cNvPr>
          <p:cNvSpPr txBox="1"/>
          <p:nvPr/>
        </p:nvSpPr>
        <p:spPr>
          <a:xfrm>
            <a:off x="3558209" y="288235"/>
            <a:ext cx="5118652" cy="646331"/>
          </a:xfrm>
          <a:prstGeom prst="rect">
            <a:avLst/>
          </a:prstGeom>
          <a:noFill/>
        </p:spPr>
        <p:txBody>
          <a:bodyPr wrap="square" rtlCol="0">
            <a:spAutoFit/>
          </a:bodyPr>
          <a:lstStyle/>
          <a:p>
            <a:r>
              <a:rPr lang="fr-FR" sz="3600" dirty="0">
                <a:solidFill>
                  <a:schemeClr val="bg1">
                    <a:lumMod val="95000"/>
                  </a:schemeClr>
                </a:solidFill>
                <a:latin typeface="Arial Black" panose="020B0A04020102020204" pitchFamily="34" charset="0"/>
                <a:cs typeface="Times New Roman" panose="02020603050405020304" pitchFamily="18" charset="0"/>
              </a:rPr>
              <a:t>Résultats </a:t>
            </a:r>
          </a:p>
        </p:txBody>
      </p:sp>
      <p:sp>
        <p:nvSpPr>
          <p:cNvPr id="4" name="ZoneTexte 3">
            <a:extLst>
              <a:ext uri="{FF2B5EF4-FFF2-40B4-BE49-F238E27FC236}">
                <a16:creationId xmlns:a16="http://schemas.microsoft.com/office/drawing/2014/main" id="{CFFCEA06-F086-4D20-BD15-703C347ACCCB}"/>
              </a:ext>
            </a:extLst>
          </p:cNvPr>
          <p:cNvSpPr txBox="1"/>
          <p:nvPr/>
        </p:nvSpPr>
        <p:spPr>
          <a:xfrm>
            <a:off x="318053" y="2817267"/>
            <a:ext cx="6182139" cy="1600438"/>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Un logiciel spécialisé analyse les pics de rayonnement.</a:t>
            </a:r>
          </a:p>
          <a:p>
            <a:r>
              <a:rPr lang="fr-FR" sz="2000" b="1" dirty="0">
                <a:latin typeface="Times New Roman" panose="02020603050405020304" pitchFamily="18" charset="0"/>
                <a:cs typeface="Times New Roman" panose="02020603050405020304" pitchFamily="18" charset="0"/>
              </a:rPr>
              <a:t>Les données de crête sont corrélées à des éléments spécifiques pour l'identification et la quantification.</a:t>
            </a:r>
          </a:p>
          <a:p>
            <a:endParaRPr lang="fr-FR" dirty="0"/>
          </a:p>
        </p:txBody>
      </p:sp>
      <p:pic>
        <p:nvPicPr>
          <p:cNvPr id="5" name="Image 4">
            <a:extLst>
              <a:ext uri="{FF2B5EF4-FFF2-40B4-BE49-F238E27FC236}">
                <a16:creationId xmlns:a16="http://schemas.microsoft.com/office/drawing/2014/main" id="{350380B6-A106-4386-B7C5-2AE9C7FFA385}"/>
              </a:ext>
            </a:extLst>
          </p:cNvPr>
          <p:cNvPicPr/>
          <p:nvPr/>
        </p:nvPicPr>
        <p:blipFill>
          <a:blip r:embed="rId2">
            <a:extLst>
              <a:ext uri="{28A0092B-C50C-407E-A947-70E740481C1C}">
                <a14:useLocalDpi xmlns:a14="http://schemas.microsoft.com/office/drawing/2010/main" val="0"/>
              </a:ext>
            </a:extLst>
          </a:blip>
          <a:stretch>
            <a:fillRect/>
          </a:stretch>
        </p:blipFill>
        <p:spPr>
          <a:xfrm>
            <a:off x="6619461" y="1614632"/>
            <a:ext cx="5526156" cy="4418420"/>
          </a:xfrm>
          <a:prstGeom prst="rect">
            <a:avLst/>
          </a:prstGeom>
          <a:ln>
            <a:noFill/>
          </a:ln>
          <a:effectLst>
            <a:softEdge rad="112500"/>
          </a:effectLst>
        </p:spPr>
      </p:pic>
    </p:spTree>
    <p:extLst>
      <p:ext uri="{BB962C8B-B14F-4D97-AF65-F5344CB8AC3E}">
        <p14:creationId xmlns:p14="http://schemas.microsoft.com/office/powerpoint/2010/main" val="149720242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3"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FD007067-48E4-43CE-AA35-AC5059D17E38}"/>
              </a:ext>
            </a:extLst>
          </p:cNvPr>
          <p:cNvSpPr txBox="1"/>
          <p:nvPr/>
        </p:nvSpPr>
        <p:spPr>
          <a:xfrm>
            <a:off x="3558209" y="288235"/>
            <a:ext cx="5118652" cy="646331"/>
          </a:xfrm>
          <a:prstGeom prst="rect">
            <a:avLst/>
          </a:prstGeom>
          <a:noFill/>
        </p:spPr>
        <p:txBody>
          <a:bodyPr wrap="square" rtlCol="0">
            <a:spAutoFit/>
          </a:bodyPr>
          <a:lstStyle/>
          <a:p>
            <a:r>
              <a:rPr lang="fr-FR" sz="3600" dirty="0">
                <a:solidFill>
                  <a:schemeClr val="bg1">
                    <a:lumMod val="95000"/>
                  </a:schemeClr>
                </a:solidFill>
                <a:latin typeface="Arial Black" panose="020B0A04020102020204" pitchFamily="34" charset="0"/>
                <a:cs typeface="Times New Roman" panose="02020603050405020304" pitchFamily="18" charset="0"/>
              </a:rPr>
              <a:t>Résultats </a:t>
            </a:r>
          </a:p>
        </p:txBody>
      </p:sp>
      <p:sp>
        <p:nvSpPr>
          <p:cNvPr id="6" name="ZoneTexte 5">
            <a:extLst>
              <a:ext uri="{FF2B5EF4-FFF2-40B4-BE49-F238E27FC236}">
                <a16:creationId xmlns:a16="http://schemas.microsoft.com/office/drawing/2014/main" id="{E4C3FDF8-0A29-4B46-87E2-6CA5136BC676}"/>
              </a:ext>
            </a:extLst>
          </p:cNvPr>
          <p:cNvSpPr txBox="1"/>
          <p:nvPr/>
        </p:nvSpPr>
        <p:spPr>
          <a:xfrm>
            <a:off x="178905" y="2919961"/>
            <a:ext cx="5526156" cy="1292662"/>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Pour évaluer les résultats,  le spectre obtenu  est comparé par  une carte nucléique  grâce des données informatiques.</a:t>
            </a:r>
          </a:p>
          <a:p>
            <a:endParaRPr lang="fr-FR" dirty="0"/>
          </a:p>
        </p:txBody>
      </p:sp>
      <p:pic>
        <p:nvPicPr>
          <p:cNvPr id="7" name="Image 6">
            <a:extLst>
              <a:ext uri="{FF2B5EF4-FFF2-40B4-BE49-F238E27FC236}">
                <a16:creationId xmlns:a16="http://schemas.microsoft.com/office/drawing/2014/main" id="{55AC9810-F0D3-4F31-AF09-00C7DC67DCBB}"/>
              </a:ext>
            </a:extLst>
          </p:cNvPr>
          <p:cNvPicPr/>
          <p:nvPr/>
        </p:nvPicPr>
        <p:blipFill>
          <a:blip r:embed="rId2">
            <a:extLst>
              <a:ext uri="{28A0092B-C50C-407E-A947-70E740481C1C}">
                <a14:useLocalDpi xmlns:a14="http://schemas.microsoft.com/office/drawing/2010/main" val="0"/>
              </a:ext>
            </a:extLst>
          </a:blip>
          <a:stretch>
            <a:fillRect/>
          </a:stretch>
        </p:blipFill>
        <p:spPr>
          <a:xfrm>
            <a:off x="5705061" y="1996802"/>
            <a:ext cx="6122504" cy="4225093"/>
          </a:xfrm>
          <a:prstGeom prst="rect">
            <a:avLst/>
          </a:prstGeom>
          <a:ln>
            <a:noFill/>
          </a:ln>
          <a:effectLst>
            <a:softEdge rad="112500"/>
          </a:effectLst>
        </p:spPr>
      </p:pic>
    </p:spTree>
    <p:extLst>
      <p:ext uri="{BB962C8B-B14F-4D97-AF65-F5344CB8AC3E}">
        <p14:creationId xmlns:p14="http://schemas.microsoft.com/office/powerpoint/2010/main" val="33457481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BE90DFBE-9CA1-41C5-AC94-9A18A15857D2}"/>
              </a:ext>
            </a:extLst>
          </p:cNvPr>
          <p:cNvSpPr/>
          <p:nvPr/>
        </p:nvSpPr>
        <p:spPr>
          <a:xfrm>
            <a:off x="-69574" y="-1"/>
            <a:ext cx="9036593" cy="6971071"/>
          </a:xfrm>
          <a:prstGeom prst="homePlate">
            <a:avLst>
              <a:gd name="adj" fmla="val 23075"/>
            </a:avLst>
          </a:prstGeom>
          <a:blipFill dpi="0" rotWithShape="1">
            <a:blip r:embed="rId2">
              <a:alphaModFix amt="97000"/>
            </a:blip>
            <a:srcRect/>
            <a:stretch>
              <a:fillRect l="-2000" t="-4000" r="-3000" b="-4000"/>
            </a:stretch>
          </a:bli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Flèche : pentagone 4">
            <a:extLst>
              <a:ext uri="{FF2B5EF4-FFF2-40B4-BE49-F238E27FC236}">
                <a16:creationId xmlns:a16="http://schemas.microsoft.com/office/drawing/2014/main" id="{D3471842-5CEE-4457-92A6-0B5DD40C1167}"/>
              </a:ext>
            </a:extLst>
          </p:cNvPr>
          <p:cNvSpPr/>
          <p:nvPr/>
        </p:nvSpPr>
        <p:spPr>
          <a:xfrm>
            <a:off x="-69574" y="1"/>
            <a:ext cx="8210684" cy="6971070"/>
          </a:xfrm>
          <a:prstGeom prst="homePlate">
            <a:avLst>
              <a:gd name="adj" fmla="val 23075"/>
            </a:avLst>
          </a:prstGeom>
          <a:solidFill>
            <a:srgbClr val="002060">
              <a:alpha val="52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 name="Flèche : pentagone 5">
            <a:extLst>
              <a:ext uri="{FF2B5EF4-FFF2-40B4-BE49-F238E27FC236}">
                <a16:creationId xmlns:a16="http://schemas.microsoft.com/office/drawing/2014/main" id="{BBF0B1C1-D735-444E-9CA4-C1ADF5300957}"/>
              </a:ext>
            </a:extLst>
          </p:cNvPr>
          <p:cNvSpPr/>
          <p:nvPr/>
        </p:nvSpPr>
        <p:spPr>
          <a:xfrm rot="5400000">
            <a:off x="10819719" y="124504"/>
            <a:ext cx="783771" cy="534761"/>
          </a:xfrm>
          <a:prstGeom prst="homePlate">
            <a:avLst>
              <a:gd name="adj" fmla="val 41680"/>
            </a:avLst>
          </a:prstGeom>
          <a:solidFill>
            <a:srgbClr val="002060">
              <a:alpha val="72000"/>
            </a:srgb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grpSp>
        <p:nvGrpSpPr>
          <p:cNvPr id="12" name="Groupe 11">
            <a:extLst>
              <a:ext uri="{FF2B5EF4-FFF2-40B4-BE49-F238E27FC236}">
                <a16:creationId xmlns:a16="http://schemas.microsoft.com/office/drawing/2014/main" id="{F551A88E-F96F-40ED-9840-78C7C794AADA}"/>
              </a:ext>
            </a:extLst>
          </p:cNvPr>
          <p:cNvGrpSpPr/>
          <p:nvPr/>
        </p:nvGrpSpPr>
        <p:grpSpPr>
          <a:xfrm>
            <a:off x="638175" y="6095998"/>
            <a:ext cx="2101793" cy="561977"/>
            <a:chOff x="619125" y="5657848"/>
            <a:chExt cx="2101793" cy="561977"/>
          </a:xfrm>
        </p:grpSpPr>
        <p:sp>
          <p:nvSpPr>
            <p:cNvPr id="8" name="Organigramme : Connecteur 7">
              <a:extLst>
                <a:ext uri="{FF2B5EF4-FFF2-40B4-BE49-F238E27FC236}">
                  <a16:creationId xmlns:a16="http://schemas.microsoft.com/office/drawing/2014/main" id="{4D7AA334-ED44-49FC-B8EE-91E5D9DCFAFB}"/>
                </a:ext>
              </a:extLst>
            </p:cNvPr>
            <p:cNvSpPr/>
            <p:nvPr/>
          </p:nvSpPr>
          <p:spPr>
            <a:xfrm>
              <a:off x="619125" y="5657850"/>
              <a:ext cx="523875" cy="561975"/>
            </a:xfrm>
            <a:prstGeom prst="flowChartConnector">
              <a:avLst/>
            </a:prstGeom>
            <a:solidFill>
              <a:schemeClr val="accent3">
                <a:lumMod val="60000"/>
                <a:lumOff val="40000"/>
              </a:schemeClr>
            </a:soli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0" name="Organigramme : Connecteur 9">
              <a:extLst>
                <a:ext uri="{FF2B5EF4-FFF2-40B4-BE49-F238E27FC236}">
                  <a16:creationId xmlns:a16="http://schemas.microsoft.com/office/drawing/2014/main" id="{7974F7C6-E1C8-4C4B-BB26-79525056A111}"/>
                </a:ext>
              </a:extLst>
            </p:cNvPr>
            <p:cNvSpPr/>
            <p:nvPr/>
          </p:nvSpPr>
          <p:spPr>
            <a:xfrm>
              <a:off x="1408084" y="5657848"/>
              <a:ext cx="523875" cy="561975"/>
            </a:xfrm>
            <a:prstGeom prst="flowChartConnector">
              <a:avLst/>
            </a:prstGeom>
            <a:solidFill>
              <a:schemeClr val="accent3">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1" name="Organigramme : Connecteur 10">
              <a:extLst>
                <a:ext uri="{FF2B5EF4-FFF2-40B4-BE49-F238E27FC236}">
                  <a16:creationId xmlns:a16="http://schemas.microsoft.com/office/drawing/2014/main" id="{877080B2-3A4F-45E4-BAFF-507FD1F7F651}"/>
                </a:ext>
              </a:extLst>
            </p:cNvPr>
            <p:cNvSpPr/>
            <p:nvPr/>
          </p:nvSpPr>
          <p:spPr>
            <a:xfrm>
              <a:off x="2197043" y="5657848"/>
              <a:ext cx="523875" cy="561975"/>
            </a:xfrm>
            <a:prstGeom prst="flowChartConnector">
              <a:avLst/>
            </a:prstGeom>
            <a:solidFill>
              <a:schemeClr val="accent3">
                <a:lumMod val="60000"/>
                <a:lumOff val="40000"/>
              </a:schemeClr>
            </a:solidFill>
            <a:ln>
              <a:noFill/>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grpSp>
      <p:pic>
        <p:nvPicPr>
          <p:cNvPr id="14" name="Image 13">
            <a:extLst>
              <a:ext uri="{FF2B5EF4-FFF2-40B4-BE49-F238E27FC236}">
                <a16:creationId xmlns:a16="http://schemas.microsoft.com/office/drawing/2014/main" id="{9487A971-427B-44BE-952A-AA6B26EC5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243" y="6186489"/>
            <a:ext cx="385758" cy="385758"/>
          </a:xfrm>
          <a:prstGeom prst="rect">
            <a:avLst/>
          </a:prstGeom>
          <a:solidFill>
            <a:schemeClr val="tx2">
              <a:lumMod val="20000"/>
              <a:lumOff val="80000"/>
              <a:alpha val="63000"/>
            </a:schemeClr>
          </a:solidFill>
        </p:spPr>
      </p:pic>
      <p:pic>
        <p:nvPicPr>
          <p:cNvPr id="16" name="Image 15">
            <a:extLst>
              <a:ext uri="{FF2B5EF4-FFF2-40B4-BE49-F238E27FC236}">
                <a16:creationId xmlns:a16="http://schemas.microsoft.com/office/drawing/2014/main" id="{4163E48F-AC87-4AC8-AD3B-C3707E78B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709" y="6186489"/>
            <a:ext cx="390524" cy="390524"/>
          </a:xfrm>
          <a:prstGeom prst="roundRect">
            <a:avLst>
              <a:gd name="adj" fmla="val 8594"/>
            </a:avLst>
          </a:prstGeom>
          <a:solidFill>
            <a:schemeClr val="accent3">
              <a:lumMod val="60000"/>
              <a:lumOff val="40000"/>
            </a:schemeClr>
          </a:solidFill>
          <a:ln>
            <a:noFill/>
          </a:ln>
          <a:effectLst>
            <a:reflection blurRad="12700" stA="38000" endPos="28000" dist="5000" dir="5400000" sy="-100000" algn="bl" rotWithShape="0"/>
          </a:effectLst>
        </p:spPr>
      </p:pic>
      <p:pic>
        <p:nvPicPr>
          <p:cNvPr id="18" name="Image 17">
            <a:extLst>
              <a:ext uri="{FF2B5EF4-FFF2-40B4-BE49-F238E27FC236}">
                <a16:creationId xmlns:a16="http://schemas.microsoft.com/office/drawing/2014/main" id="{E82794F6-79C1-40F3-96BC-D076A4F087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9411" y="6186489"/>
            <a:ext cx="430130" cy="371474"/>
          </a:xfrm>
          <a:prstGeom prst="roundRect">
            <a:avLst>
              <a:gd name="adj" fmla="val 8594"/>
            </a:avLst>
          </a:prstGeom>
          <a:solidFill>
            <a:schemeClr val="accent3">
              <a:lumMod val="60000"/>
              <a:lumOff val="40000"/>
            </a:schemeClr>
          </a:solidFill>
          <a:ln>
            <a:noFill/>
          </a:ln>
          <a:effectLst>
            <a:reflection blurRad="12700" stA="38000" endPos="28000" dist="5000" dir="5400000" sy="-100000" algn="bl" rotWithShape="0"/>
          </a:effectLst>
        </p:spPr>
      </p:pic>
      <p:sp>
        <p:nvSpPr>
          <p:cNvPr id="2" name="ZoneTexte 1">
            <a:extLst>
              <a:ext uri="{FF2B5EF4-FFF2-40B4-BE49-F238E27FC236}">
                <a16:creationId xmlns:a16="http://schemas.microsoft.com/office/drawing/2014/main" id="{048EB6F4-89F3-43FA-A2D1-A11F6C10CEB1}"/>
              </a:ext>
            </a:extLst>
          </p:cNvPr>
          <p:cNvSpPr txBox="1"/>
          <p:nvPr/>
        </p:nvSpPr>
        <p:spPr>
          <a:xfrm>
            <a:off x="1427134" y="2282111"/>
            <a:ext cx="3650572" cy="954107"/>
          </a:xfrm>
          <a:prstGeom prst="rect">
            <a:avLst/>
          </a:prstGeom>
          <a:noFill/>
        </p:spPr>
        <p:txBody>
          <a:bodyPr wrap="square" rtlCol="0">
            <a:spAutoFit/>
          </a:bodyPr>
          <a:lstStyle/>
          <a:p>
            <a:pPr algn="ctr"/>
            <a:r>
              <a:rPr lang="fr-FR" sz="2800" b="1" dirty="0">
                <a:solidFill>
                  <a:schemeClr val="bg1"/>
                </a:solidFill>
                <a:latin typeface="Arial Black" panose="020B0A04020102020204" pitchFamily="34" charset="0"/>
              </a:rPr>
              <a:t>Merci  pour  votre     attention </a:t>
            </a:r>
            <a:endParaRPr lang="fr-FR" sz="2800" dirty="0">
              <a:solidFill>
                <a:schemeClr val="bg1"/>
              </a:solidFill>
              <a:latin typeface="Arial Black" panose="020B0A04020102020204" pitchFamily="34" charset="0"/>
            </a:endParaRPr>
          </a:p>
        </p:txBody>
      </p:sp>
      <p:sp>
        <p:nvSpPr>
          <p:cNvPr id="7" name="ZoneTexte 6">
            <a:extLst>
              <a:ext uri="{FF2B5EF4-FFF2-40B4-BE49-F238E27FC236}">
                <a16:creationId xmlns:a16="http://schemas.microsoft.com/office/drawing/2014/main" id="{2CF99599-407B-48EE-94EF-6DC26778348E}"/>
              </a:ext>
            </a:extLst>
          </p:cNvPr>
          <p:cNvSpPr txBox="1"/>
          <p:nvPr/>
        </p:nvSpPr>
        <p:spPr>
          <a:xfrm>
            <a:off x="9819861" y="2981739"/>
            <a:ext cx="1124363" cy="707886"/>
          </a:xfrm>
          <a:prstGeom prst="rect">
            <a:avLst/>
          </a:prstGeom>
          <a:noFill/>
        </p:spPr>
        <p:txBody>
          <a:bodyPr wrap="square" rtlCol="0">
            <a:spAutoFit/>
          </a:bodyPr>
          <a:lstStyle/>
          <a:p>
            <a:r>
              <a:rPr lang="fr-FR" sz="4000" dirty="0">
                <a:solidFill>
                  <a:srgbClr val="002060"/>
                </a:solidFill>
                <a:latin typeface="Arial Black" panose="020B0A04020102020204" pitchFamily="34" charset="0"/>
              </a:rPr>
              <a:t>Fin</a:t>
            </a:r>
          </a:p>
        </p:txBody>
      </p:sp>
    </p:spTree>
    <p:extLst>
      <p:ext uri="{BB962C8B-B14F-4D97-AF65-F5344CB8AC3E}">
        <p14:creationId xmlns:p14="http://schemas.microsoft.com/office/powerpoint/2010/main" val="342827129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15E341EE-6EA7-466A-8398-3D9771145CE1}"/>
              </a:ext>
            </a:extLst>
          </p:cNvPr>
          <p:cNvSpPr/>
          <p:nvPr/>
        </p:nvSpPr>
        <p:spPr>
          <a:xfrm>
            <a:off x="6294268" y="470516"/>
            <a:ext cx="3817398" cy="736847"/>
          </a:xfrm>
          <a:prstGeom prst="roundRect">
            <a:avLst>
              <a:gd name="adj" fmla="val 50000"/>
            </a:avLst>
          </a:prstGeom>
          <a:solidFill>
            <a:schemeClr val="bg1">
              <a:lumMod val="65000"/>
              <a:alpha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ercle : creux 11">
            <a:extLst>
              <a:ext uri="{FF2B5EF4-FFF2-40B4-BE49-F238E27FC236}">
                <a16:creationId xmlns:a16="http://schemas.microsoft.com/office/drawing/2014/main" id="{DD268AD7-C028-4CB5-9F5F-3E59F676A5C7}"/>
              </a:ext>
            </a:extLst>
          </p:cNvPr>
          <p:cNvSpPr/>
          <p:nvPr/>
        </p:nvSpPr>
        <p:spPr>
          <a:xfrm>
            <a:off x="1152525" y="764867"/>
            <a:ext cx="5463929" cy="5410200"/>
          </a:xfrm>
          <a:prstGeom prst="donut">
            <a:avLst>
              <a:gd name="adj" fmla="val 4128"/>
            </a:avLst>
          </a:prstGeom>
          <a:gradFill flip="none" rotWithShape="1">
            <a:gsLst>
              <a:gs pos="73250">
                <a:srgbClr val="F13913"/>
              </a:gs>
              <a:gs pos="66000">
                <a:srgbClr val="FF0000"/>
              </a:gs>
              <a:gs pos="53000">
                <a:srgbClr val="00682F"/>
              </a:gs>
              <a:gs pos="41000">
                <a:srgbClr val="002060"/>
              </a:gs>
              <a:gs pos="27000">
                <a:srgbClr val="CD187A"/>
              </a:gs>
              <a:gs pos="9000">
                <a:srgbClr val="CC0066"/>
              </a:gs>
              <a:gs pos="16000">
                <a:srgbClr val="00B0F0"/>
              </a:gs>
              <a:gs pos="95000">
                <a:srgbClr val="0070C0"/>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4" name="Organigramme : Connecteur 13">
            <a:extLst>
              <a:ext uri="{FF2B5EF4-FFF2-40B4-BE49-F238E27FC236}">
                <a16:creationId xmlns:a16="http://schemas.microsoft.com/office/drawing/2014/main" id="{DEFC35F1-8E41-42B6-B0B7-99522A948276}"/>
              </a:ext>
            </a:extLst>
          </p:cNvPr>
          <p:cNvSpPr/>
          <p:nvPr/>
        </p:nvSpPr>
        <p:spPr>
          <a:xfrm>
            <a:off x="6206900" y="400050"/>
            <a:ext cx="832075" cy="807313"/>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rial Black" panose="020B0A04020102020204" pitchFamily="34" charset="0"/>
              </a:rPr>
              <a:t>1</a:t>
            </a:r>
          </a:p>
        </p:txBody>
      </p:sp>
      <p:sp>
        <p:nvSpPr>
          <p:cNvPr id="44" name="ZoneTexte 43">
            <a:extLst>
              <a:ext uri="{FF2B5EF4-FFF2-40B4-BE49-F238E27FC236}">
                <a16:creationId xmlns:a16="http://schemas.microsoft.com/office/drawing/2014/main" id="{1552F2D9-F1E3-49D1-96F1-7EB2C41D1D4F}"/>
              </a:ext>
            </a:extLst>
          </p:cNvPr>
          <p:cNvSpPr txBox="1"/>
          <p:nvPr/>
        </p:nvSpPr>
        <p:spPr>
          <a:xfrm>
            <a:off x="1861882" y="2897512"/>
            <a:ext cx="4194839" cy="1323439"/>
          </a:xfrm>
          <a:prstGeom prst="rect">
            <a:avLst/>
          </a:prstGeom>
          <a:noFill/>
        </p:spPr>
        <p:txBody>
          <a:bodyPr wrap="square" rtlCol="0">
            <a:spAutoFit/>
          </a:bodyPr>
          <a:lstStyle/>
          <a:p>
            <a:pPr algn="ctr"/>
            <a:r>
              <a:rPr lang="fr-FR" sz="4000" i="1" dirty="0">
                <a:solidFill>
                  <a:srgbClr val="0070C0"/>
                </a:solidFill>
                <a:effectLst>
                  <a:outerShdw blurRad="38100" dist="38100" dir="2700000" algn="tl">
                    <a:srgbClr val="000000">
                      <a:alpha val="43137"/>
                    </a:srgbClr>
                  </a:outerShdw>
                </a:effectLst>
                <a:latin typeface="Arial Black" panose="020B0A04020102020204" pitchFamily="34" charset="0"/>
              </a:rPr>
              <a:t>Plan de présentation</a:t>
            </a:r>
          </a:p>
        </p:txBody>
      </p:sp>
      <p:sp>
        <p:nvSpPr>
          <p:cNvPr id="3" name="ZoneTexte 2">
            <a:extLst>
              <a:ext uri="{FF2B5EF4-FFF2-40B4-BE49-F238E27FC236}">
                <a16:creationId xmlns:a16="http://schemas.microsoft.com/office/drawing/2014/main" id="{55809C04-4959-474B-9455-E7F06B281DFA}"/>
              </a:ext>
            </a:extLst>
          </p:cNvPr>
          <p:cNvSpPr txBox="1"/>
          <p:nvPr/>
        </p:nvSpPr>
        <p:spPr>
          <a:xfrm flipH="1">
            <a:off x="7257383" y="648342"/>
            <a:ext cx="2227334" cy="461665"/>
          </a:xfrm>
          <a:prstGeom prst="rect">
            <a:avLst/>
          </a:prstGeom>
          <a:noFill/>
        </p:spPr>
        <p:txBody>
          <a:bodyPr wrap="square" rtlCol="0">
            <a:spAutoFit/>
          </a:bodyPr>
          <a:lstStyle/>
          <a:p>
            <a:pPr algn="ctr"/>
            <a:r>
              <a:rPr lang="fr-FR" sz="2400" dirty="0">
                <a:solidFill>
                  <a:srgbClr val="2E2964"/>
                </a:solidFill>
                <a:latin typeface="Arial Black" panose="020B0A04020102020204" pitchFamily="34" charset="0"/>
              </a:rPr>
              <a:t>introduction</a:t>
            </a:r>
          </a:p>
        </p:txBody>
      </p:sp>
      <p:grpSp>
        <p:nvGrpSpPr>
          <p:cNvPr id="2" name="Groupe 1">
            <a:extLst>
              <a:ext uri="{FF2B5EF4-FFF2-40B4-BE49-F238E27FC236}">
                <a16:creationId xmlns:a16="http://schemas.microsoft.com/office/drawing/2014/main" id="{1B7BA653-0D7E-487F-89AF-7368661F2475}"/>
              </a:ext>
            </a:extLst>
          </p:cNvPr>
          <p:cNvGrpSpPr/>
          <p:nvPr/>
        </p:nvGrpSpPr>
        <p:grpSpPr>
          <a:xfrm>
            <a:off x="5834886" y="5816375"/>
            <a:ext cx="3928829" cy="741760"/>
            <a:chOff x="7079482" y="4883766"/>
            <a:chExt cx="3928829" cy="741760"/>
          </a:xfrm>
        </p:grpSpPr>
        <p:sp>
          <p:nvSpPr>
            <p:cNvPr id="50" name="Rectangle : coins arrondis 49">
              <a:extLst>
                <a:ext uri="{FF2B5EF4-FFF2-40B4-BE49-F238E27FC236}">
                  <a16:creationId xmlns:a16="http://schemas.microsoft.com/office/drawing/2014/main" id="{FF62F059-2520-4BFB-BD29-33212472E97A}"/>
                </a:ext>
              </a:extLst>
            </p:cNvPr>
            <p:cNvSpPr/>
            <p:nvPr/>
          </p:nvSpPr>
          <p:spPr>
            <a:xfrm>
              <a:off x="7190913" y="4888679"/>
              <a:ext cx="3817398" cy="736847"/>
            </a:xfrm>
            <a:prstGeom prst="roundRect">
              <a:avLst>
                <a:gd name="adj" fmla="val 50000"/>
              </a:avLst>
            </a:prstGeom>
            <a:solidFill>
              <a:schemeClr val="bg1">
                <a:lumMod val="65000"/>
                <a:alpha val="16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Black" panose="020B0A04020102020204" pitchFamily="34" charset="0"/>
                </a:rPr>
                <a:t>     </a:t>
              </a:r>
              <a:r>
                <a:rPr lang="fr-FR" dirty="0">
                  <a:solidFill>
                    <a:srgbClr val="2E2964"/>
                  </a:solidFill>
                  <a:latin typeface="Arial Black" panose="020B0A04020102020204" pitchFamily="34" charset="0"/>
                </a:rPr>
                <a:t>Résultats </a:t>
              </a:r>
            </a:p>
          </p:txBody>
        </p:sp>
        <p:sp>
          <p:nvSpPr>
            <p:cNvPr id="51" name="Organigramme : Connecteur 50">
              <a:extLst>
                <a:ext uri="{FF2B5EF4-FFF2-40B4-BE49-F238E27FC236}">
                  <a16:creationId xmlns:a16="http://schemas.microsoft.com/office/drawing/2014/main" id="{5D02C551-823B-48FE-8131-31DFC9E71841}"/>
                </a:ext>
              </a:extLst>
            </p:cNvPr>
            <p:cNvSpPr/>
            <p:nvPr/>
          </p:nvSpPr>
          <p:spPr>
            <a:xfrm>
              <a:off x="7079482" y="4883766"/>
              <a:ext cx="751060" cy="736847"/>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rial Black" panose="020B0A04020102020204" pitchFamily="34" charset="0"/>
                </a:rPr>
                <a:t>5</a:t>
              </a:r>
            </a:p>
          </p:txBody>
        </p:sp>
      </p:grpSp>
      <p:grpSp>
        <p:nvGrpSpPr>
          <p:cNvPr id="7" name="Groupe 6">
            <a:extLst>
              <a:ext uri="{FF2B5EF4-FFF2-40B4-BE49-F238E27FC236}">
                <a16:creationId xmlns:a16="http://schemas.microsoft.com/office/drawing/2014/main" id="{F9B0EACC-950F-4858-8DE4-54184DF25EF9}"/>
              </a:ext>
            </a:extLst>
          </p:cNvPr>
          <p:cNvGrpSpPr/>
          <p:nvPr/>
        </p:nvGrpSpPr>
        <p:grpSpPr>
          <a:xfrm>
            <a:off x="7576018" y="1655841"/>
            <a:ext cx="3817398" cy="991180"/>
            <a:chOff x="7038975" y="1492430"/>
            <a:chExt cx="3817398" cy="991180"/>
          </a:xfrm>
        </p:grpSpPr>
        <p:sp>
          <p:nvSpPr>
            <p:cNvPr id="46" name="Rectangle : coins arrondis 45">
              <a:extLst>
                <a:ext uri="{FF2B5EF4-FFF2-40B4-BE49-F238E27FC236}">
                  <a16:creationId xmlns:a16="http://schemas.microsoft.com/office/drawing/2014/main" id="{01487CD2-DF5D-4A8F-A5A6-2E60F60A46B6}"/>
                </a:ext>
              </a:extLst>
            </p:cNvPr>
            <p:cNvSpPr/>
            <p:nvPr/>
          </p:nvSpPr>
          <p:spPr>
            <a:xfrm>
              <a:off x="7038975" y="1511136"/>
              <a:ext cx="3817398" cy="736847"/>
            </a:xfrm>
            <a:prstGeom prst="roundRect">
              <a:avLst>
                <a:gd name="adj" fmla="val 50000"/>
              </a:avLst>
            </a:prstGeom>
            <a:solidFill>
              <a:schemeClr val="bg1">
                <a:lumMod val="65000"/>
                <a:alpha val="27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Organigramme : Connecteur 46">
              <a:extLst>
                <a:ext uri="{FF2B5EF4-FFF2-40B4-BE49-F238E27FC236}">
                  <a16:creationId xmlns:a16="http://schemas.microsoft.com/office/drawing/2014/main" id="{4D8FBACB-0288-4446-BC7C-D827C32C1B41}"/>
                </a:ext>
              </a:extLst>
            </p:cNvPr>
            <p:cNvSpPr/>
            <p:nvPr/>
          </p:nvSpPr>
          <p:spPr>
            <a:xfrm>
              <a:off x="7038975" y="1492430"/>
              <a:ext cx="832075" cy="750640"/>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rial Black" panose="020B0A04020102020204" pitchFamily="34" charset="0"/>
                </a:rPr>
                <a:t>2</a:t>
              </a:r>
            </a:p>
          </p:txBody>
        </p:sp>
        <p:sp>
          <p:nvSpPr>
            <p:cNvPr id="36" name="ZoneTexte 35">
              <a:extLst>
                <a:ext uri="{FF2B5EF4-FFF2-40B4-BE49-F238E27FC236}">
                  <a16:creationId xmlns:a16="http://schemas.microsoft.com/office/drawing/2014/main" id="{C077D87F-71EB-43F7-A5BD-E1E9CED42B80}"/>
                </a:ext>
              </a:extLst>
            </p:cNvPr>
            <p:cNvSpPr txBox="1"/>
            <p:nvPr/>
          </p:nvSpPr>
          <p:spPr>
            <a:xfrm>
              <a:off x="8132965" y="1560280"/>
              <a:ext cx="2461492" cy="923330"/>
            </a:xfrm>
            <a:prstGeom prst="rect">
              <a:avLst/>
            </a:prstGeom>
            <a:noFill/>
          </p:spPr>
          <p:txBody>
            <a:bodyPr wrap="square" rtlCol="0">
              <a:spAutoFit/>
            </a:bodyPr>
            <a:lstStyle/>
            <a:p>
              <a:r>
                <a:rPr lang="fr-FR" dirty="0">
                  <a:solidFill>
                    <a:srgbClr val="2E2964"/>
                  </a:solidFill>
                  <a:latin typeface="Arial Black" panose="020B0A04020102020204" pitchFamily="34" charset="0"/>
                </a:rPr>
                <a:t>Préparation de l’échantillon </a:t>
              </a:r>
              <a:endParaRPr lang="fr-FR" dirty="0"/>
            </a:p>
            <a:p>
              <a:endParaRPr lang="fr-FR" dirty="0"/>
            </a:p>
          </p:txBody>
        </p:sp>
      </p:grpSp>
      <p:grpSp>
        <p:nvGrpSpPr>
          <p:cNvPr id="5" name="Groupe 4">
            <a:extLst>
              <a:ext uri="{FF2B5EF4-FFF2-40B4-BE49-F238E27FC236}">
                <a16:creationId xmlns:a16="http://schemas.microsoft.com/office/drawing/2014/main" id="{3AF8273C-D571-4787-AC7B-D21A4844BBC6}"/>
              </a:ext>
            </a:extLst>
          </p:cNvPr>
          <p:cNvGrpSpPr/>
          <p:nvPr/>
        </p:nvGrpSpPr>
        <p:grpSpPr>
          <a:xfrm>
            <a:off x="8202967" y="3286968"/>
            <a:ext cx="3893320" cy="989572"/>
            <a:chOff x="7871050" y="2624348"/>
            <a:chExt cx="3893320" cy="989572"/>
          </a:xfrm>
        </p:grpSpPr>
        <p:sp>
          <p:nvSpPr>
            <p:cNvPr id="41" name="Rectangle : coins arrondis 40">
              <a:extLst>
                <a:ext uri="{FF2B5EF4-FFF2-40B4-BE49-F238E27FC236}">
                  <a16:creationId xmlns:a16="http://schemas.microsoft.com/office/drawing/2014/main" id="{F5D89B4F-D1A5-4C80-B3AD-40B12C946AA7}"/>
                </a:ext>
              </a:extLst>
            </p:cNvPr>
            <p:cNvSpPr/>
            <p:nvPr/>
          </p:nvSpPr>
          <p:spPr>
            <a:xfrm>
              <a:off x="7946972" y="2624348"/>
              <a:ext cx="3817398" cy="736847"/>
            </a:xfrm>
            <a:prstGeom prst="roundRect">
              <a:avLst>
                <a:gd name="adj" fmla="val 50000"/>
              </a:avLst>
            </a:prstGeom>
            <a:solidFill>
              <a:schemeClr val="bg1">
                <a:lumMod val="65000"/>
                <a:alpha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Organigramme : Connecteur 41">
              <a:extLst>
                <a:ext uri="{FF2B5EF4-FFF2-40B4-BE49-F238E27FC236}">
                  <a16:creationId xmlns:a16="http://schemas.microsoft.com/office/drawing/2014/main" id="{64BA2382-1822-425D-80A0-877D2E8FE553}"/>
                </a:ext>
              </a:extLst>
            </p:cNvPr>
            <p:cNvSpPr/>
            <p:nvPr/>
          </p:nvSpPr>
          <p:spPr>
            <a:xfrm>
              <a:off x="7871050" y="2625135"/>
              <a:ext cx="730025" cy="736848"/>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rial Black" panose="020B0A04020102020204" pitchFamily="34" charset="0"/>
                </a:rPr>
                <a:t>3</a:t>
              </a:r>
            </a:p>
          </p:txBody>
        </p:sp>
        <p:sp>
          <p:nvSpPr>
            <p:cNvPr id="37" name="ZoneTexte 36">
              <a:extLst>
                <a:ext uri="{FF2B5EF4-FFF2-40B4-BE49-F238E27FC236}">
                  <a16:creationId xmlns:a16="http://schemas.microsoft.com/office/drawing/2014/main" id="{D42E424B-7A11-4D56-9EC8-48FF6E92F088}"/>
                </a:ext>
              </a:extLst>
            </p:cNvPr>
            <p:cNvSpPr txBox="1"/>
            <p:nvPr/>
          </p:nvSpPr>
          <p:spPr>
            <a:xfrm>
              <a:off x="8755155" y="2690590"/>
              <a:ext cx="2855135" cy="923330"/>
            </a:xfrm>
            <a:prstGeom prst="rect">
              <a:avLst/>
            </a:prstGeom>
            <a:noFill/>
          </p:spPr>
          <p:txBody>
            <a:bodyPr wrap="square" rtlCol="0">
              <a:spAutoFit/>
            </a:bodyPr>
            <a:lstStyle/>
            <a:p>
              <a:r>
                <a:rPr lang="fr-FR" dirty="0">
                  <a:solidFill>
                    <a:srgbClr val="2E2964"/>
                  </a:solidFill>
                  <a:latin typeface="Arial Black" panose="020B0A04020102020204" pitchFamily="34" charset="0"/>
                </a:rPr>
                <a:t>Comment ça marche?</a:t>
              </a:r>
              <a:endParaRPr lang="fr-FR" dirty="0"/>
            </a:p>
            <a:p>
              <a:endParaRPr lang="fr-FR" dirty="0"/>
            </a:p>
          </p:txBody>
        </p:sp>
      </p:grpSp>
      <p:grpSp>
        <p:nvGrpSpPr>
          <p:cNvPr id="4" name="Groupe 3">
            <a:extLst>
              <a:ext uri="{FF2B5EF4-FFF2-40B4-BE49-F238E27FC236}">
                <a16:creationId xmlns:a16="http://schemas.microsoft.com/office/drawing/2014/main" id="{5ECB9543-66A9-462C-8E83-54B00C0A9902}"/>
              </a:ext>
            </a:extLst>
          </p:cNvPr>
          <p:cNvGrpSpPr/>
          <p:nvPr/>
        </p:nvGrpSpPr>
        <p:grpSpPr>
          <a:xfrm>
            <a:off x="7432423" y="4617257"/>
            <a:ext cx="3862857" cy="860752"/>
            <a:chOff x="8004699" y="3870356"/>
            <a:chExt cx="3862857" cy="860752"/>
          </a:xfrm>
        </p:grpSpPr>
        <p:sp>
          <p:nvSpPr>
            <p:cNvPr id="43" name="Rectangle : coins arrondis 42">
              <a:extLst>
                <a:ext uri="{FF2B5EF4-FFF2-40B4-BE49-F238E27FC236}">
                  <a16:creationId xmlns:a16="http://schemas.microsoft.com/office/drawing/2014/main" id="{10B280CE-F204-4F89-B581-E48BEBC2A2CB}"/>
                </a:ext>
              </a:extLst>
            </p:cNvPr>
            <p:cNvSpPr/>
            <p:nvPr/>
          </p:nvSpPr>
          <p:spPr>
            <a:xfrm>
              <a:off x="8004699" y="3870356"/>
              <a:ext cx="3817398" cy="736847"/>
            </a:xfrm>
            <a:prstGeom prst="roundRect">
              <a:avLst>
                <a:gd name="adj" fmla="val 50000"/>
              </a:avLst>
            </a:prstGeom>
            <a:solidFill>
              <a:schemeClr val="bg1">
                <a:lumMod val="65000"/>
                <a:alpha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Organigramme : Connecteur 44">
              <a:extLst>
                <a:ext uri="{FF2B5EF4-FFF2-40B4-BE49-F238E27FC236}">
                  <a16:creationId xmlns:a16="http://schemas.microsoft.com/office/drawing/2014/main" id="{C601781D-586B-4354-8716-8A7275A5D497}"/>
                </a:ext>
              </a:extLst>
            </p:cNvPr>
            <p:cNvSpPr/>
            <p:nvPr/>
          </p:nvSpPr>
          <p:spPr>
            <a:xfrm>
              <a:off x="8004700" y="3870356"/>
              <a:ext cx="751060" cy="736847"/>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latin typeface="Arial Black" panose="020B0A04020102020204" pitchFamily="34" charset="0"/>
                </a:rPr>
                <a:t>4</a:t>
              </a:r>
            </a:p>
          </p:txBody>
        </p:sp>
        <p:sp>
          <p:nvSpPr>
            <p:cNvPr id="54" name="ZoneTexte 53">
              <a:extLst>
                <a:ext uri="{FF2B5EF4-FFF2-40B4-BE49-F238E27FC236}">
                  <a16:creationId xmlns:a16="http://schemas.microsoft.com/office/drawing/2014/main" id="{B6C9A23F-2337-4E1D-88FE-446E80BD40C7}"/>
                </a:ext>
              </a:extLst>
            </p:cNvPr>
            <p:cNvSpPr txBox="1"/>
            <p:nvPr/>
          </p:nvSpPr>
          <p:spPr>
            <a:xfrm>
              <a:off x="8775168" y="4084777"/>
              <a:ext cx="3092388" cy="646331"/>
            </a:xfrm>
            <a:prstGeom prst="rect">
              <a:avLst/>
            </a:prstGeom>
            <a:noFill/>
          </p:spPr>
          <p:txBody>
            <a:bodyPr wrap="square" rtlCol="0">
              <a:spAutoFit/>
            </a:bodyPr>
            <a:lstStyle/>
            <a:p>
              <a:r>
                <a:rPr lang="fr-FR" dirty="0">
                  <a:solidFill>
                    <a:srgbClr val="2E2964"/>
                  </a:solidFill>
                  <a:latin typeface="Arial Black" panose="020B0A04020102020204" pitchFamily="34" charset="0"/>
                </a:rPr>
                <a:t>Variations/Paramètres </a:t>
              </a:r>
              <a:endParaRPr lang="fr-FR" dirty="0"/>
            </a:p>
            <a:p>
              <a:endParaRPr lang="fr-FR" dirty="0"/>
            </a:p>
          </p:txBody>
        </p:sp>
      </p:grpSp>
    </p:spTree>
    <p:extLst>
      <p:ext uri="{BB962C8B-B14F-4D97-AF65-F5344CB8AC3E}">
        <p14:creationId xmlns:p14="http://schemas.microsoft.com/office/powerpoint/2010/main" val="3706566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Flèche : pentagone 3">
            <a:extLst>
              <a:ext uri="{FF2B5EF4-FFF2-40B4-BE49-F238E27FC236}">
                <a16:creationId xmlns:a16="http://schemas.microsoft.com/office/drawing/2014/main" id="{BE90DFBE-9CA1-41C5-AC94-9A18A15857D2}"/>
              </a:ext>
            </a:extLst>
          </p:cNvPr>
          <p:cNvSpPr/>
          <p:nvPr/>
        </p:nvSpPr>
        <p:spPr>
          <a:xfrm>
            <a:off x="-50495" y="0"/>
            <a:ext cx="8591679" cy="6858000"/>
          </a:xfrm>
          <a:prstGeom prst="homePlate">
            <a:avLst>
              <a:gd name="adj" fmla="val 23075"/>
            </a:avLst>
          </a:prstGeom>
          <a:blipFill dpi="0" rotWithShape="1">
            <a:blip r:embed="rId2"/>
            <a:srcRect/>
            <a:stretch>
              <a:fillRect l="-28000" t="-2000"/>
            </a:stretch>
          </a:bli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 name="Flèche : pentagone 5">
            <a:extLst>
              <a:ext uri="{FF2B5EF4-FFF2-40B4-BE49-F238E27FC236}">
                <a16:creationId xmlns:a16="http://schemas.microsoft.com/office/drawing/2014/main" id="{BBF0B1C1-D735-444E-9CA4-C1ADF5300957}"/>
              </a:ext>
            </a:extLst>
          </p:cNvPr>
          <p:cNvSpPr/>
          <p:nvPr/>
        </p:nvSpPr>
        <p:spPr>
          <a:xfrm rot="5400000">
            <a:off x="10819719" y="124504"/>
            <a:ext cx="783771" cy="534761"/>
          </a:xfrm>
          <a:prstGeom prst="homePlate">
            <a:avLst>
              <a:gd name="adj" fmla="val 41680"/>
            </a:avLst>
          </a:prstGeom>
          <a:solidFill>
            <a:srgbClr val="002060">
              <a:alpha val="72000"/>
            </a:srgbClr>
          </a:solidFill>
          <a:ln>
            <a:noFill/>
          </a:ln>
          <a:effectLst>
            <a:outerShdw blurRad="50800" dist="38100" dir="10800000" algn="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D4D98DBD-E8EC-41B5-8CD5-0ADDF071A1A6}"/>
              </a:ext>
            </a:extLst>
          </p:cNvPr>
          <p:cNvSpPr txBox="1"/>
          <p:nvPr/>
        </p:nvSpPr>
        <p:spPr>
          <a:xfrm>
            <a:off x="177206" y="4889895"/>
            <a:ext cx="3009530" cy="584775"/>
          </a:xfrm>
          <a:prstGeom prst="rect">
            <a:avLst/>
          </a:prstGeom>
          <a:noFill/>
        </p:spPr>
        <p:txBody>
          <a:bodyPr wrap="square" rtlCol="0">
            <a:spAutoFit/>
          </a:bodyPr>
          <a:lstStyle/>
          <a:p>
            <a:pPr algn="ctr"/>
            <a:r>
              <a:rPr lang="fr-FR" sz="3200" dirty="0">
                <a:solidFill>
                  <a:schemeClr val="bg1"/>
                </a:solidFill>
                <a:latin typeface="Arial Black" panose="020B0A04020102020204" pitchFamily="34" charset="0"/>
              </a:rPr>
              <a:t> </a:t>
            </a:r>
          </a:p>
        </p:txBody>
      </p:sp>
      <p:sp>
        <p:nvSpPr>
          <p:cNvPr id="9" name="ZoneTexte 8">
            <a:extLst>
              <a:ext uri="{FF2B5EF4-FFF2-40B4-BE49-F238E27FC236}">
                <a16:creationId xmlns:a16="http://schemas.microsoft.com/office/drawing/2014/main" id="{9159E2E1-6B73-44B0-BBDC-1CE150FFC81B}"/>
              </a:ext>
            </a:extLst>
          </p:cNvPr>
          <p:cNvSpPr txBox="1"/>
          <p:nvPr/>
        </p:nvSpPr>
        <p:spPr>
          <a:xfrm>
            <a:off x="8814394" y="3299219"/>
            <a:ext cx="2962275" cy="584775"/>
          </a:xfrm>
          <a:prstGeom prst="rect">
            <a:avLst/>
          </a:prstGeom>
          <a:noFill/>
        </p:spPr>
        <p:txBody>
          <a:bodyPr wrap="square" rtlCol="0">
            <a:spAutoFit/>
          </a:bodyPr>
          <a:lstStyle/>
          <a:p>
            <a:r>
              <a:rPr lang="fr-FR" sz="3200" dirty="0">
                <a:solidFill>
                  <a:srgbClr val="002060"/>
                </a:solidFill>
                <a:latin typeface="Arial Black" panose="020B0A04020102020204" pitchFamily="34" charset="0"/>
              </a:rPr>
              <a:t>Introduction</a:t>
            </a:r>
            <a:endParaRPr lang="fr-FR" sz="3200" dirty="0">
              <a:solidFill>
                <a:srgbClr val="002060"/>
              </a:solidFill>
            </a:endParaRPr>
          </a:p>
        </p:txBody>
      </p:sp>
      <p:grpSp>
        <p:nvGrpSpPr>
          <p:cNvPr id="31" name="Groupe 30">
            <a:extLst>
              <a:ext uri="{FF2B5EF4-FFF2-40B4-BE49-F238E27FC236}">
                <a16:creationId xmlns:a16="http://schemas.microsoft.com/office/drawing/2014/main" id="{0A61AFEB-694B-4C2F-92FE-1894072734AA}"/>
              </a:ext>
            </a:extLst>
          </p:cNvPr>
          <p:cNvGrpSpPr/>
          <p:nvPr/>
        </p:nvGrpSpPr>
        <p:grpSpPr>
          <a:xfrm>
            <a:off x="8709060" y="6118454"/>
            <a:ext cx="2101793" cy="561977"/>
            <a:chOff x="619125" y="5657848"/>
            <a:chExt cx="2101793" cy="561977"/>
          </a:xfrm>
        </p:grpSpPr>
        <p:sp>
          <p:nvSpPr>
            <p:cNvPr id="32" name="Organigramme : Connecteur 31">
              <a:extLst>
                <a:ext uri="{FF2B5EF4-FFF2-40B4-BE49-F238E27FC236}">
                  <a16:creationId xmlns:a16="http://schemas.microsoft.com/office/drawing/2014/main" id="{70A7C154-881E-4C7E-AC2A-C28B0C42942C}"/>
                </a:ext>
              </a:extLst>
            </p:cNvPr>
            <p:cNvSpPr/>
            <p:nvPr/>
          </p:nvSpPr>
          <p:spPr>
            <a:xfrm>
              <a:off x="619125" y="5657850"/>
              <a:ext cx="523875" cy="561975"/>
            </a:xfrm>
            <a:prstGeom prst="flowChartConnector">
              <a:avLst/>
            </a:prstGeom>
            <a:solidFill>
              <a:schemeClr val="accent3">
                <a:lumMod val="60000"/>
                <a:lumOff val="40000"/>
              </a:schemeClr>
            </a:soli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3" name="Organigramme : Connecteur 32">
              <a:extLst>
                <a:ext uri="{FF2B5EF4-FFF2-40B4-BE49-F238E27FC236}">
                  <a16:creationId xmlns:a16="http://schemas.microsoft.com/office/drawing/2014/main" id="{C7426025-E6E5-4903-BCA5-FB88BDC103D4}"/>
                </a:ext>
              </a:extLst>
            </p:cNvPr>
            <p:cNvSpPr/>
            <p:nvPr/>
          </p:nvSpPr>
          <p:spPr>
            <a:xfrm>
              <a:off x="1408084" y="5657848"/>
              <a:ext cx="523875" cy="561975"/>
            </a:xfrm>
            <a:prstGeom prst="flowChartConnector">
              <a:avLst/>
            </a:prstGeom>
            <a:solidFill>
              <a:schemeClr val="accent3">
                <a:lumMod val="60000"/>
                <a:lumOff val="4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4" name="Organigramme : Connecteur 33">
              <a:extLst>
                <a:ext uri="{FF2B5EF4-FFF2-40B4-BE49-F238E27FC236}">
                  <a16:creationId xmlns:a16="http://schemas.microsoft.com/office/drawing/2014/main" id="{229EC665-1AEE-4CF2-83D3-A7611240CABE}"/>
                </a:ext>
              </a:extLst>
            </p:cNvPr>
            <p:cNvSpPr/>
            <p:nvPr/>
          </p:nvSpPr>
          <p:spPr>
            <a:xfrm>
              <a:off x="2197043" y="5657848"/>
              <a:ext cx="523875" cy="561975"/>
            </a:xfrm>
            <a:prstGeom prst="flowChartConnector">
              <a:avLst/>
            </a:prstGeom>
            <a:solidFill>
              <a:schemeClr val="accent3">
                <a:lumMod val="60000"/>
                <a:lumOff val="40000"/>
              </a:schemeClr>
            </a:solidFill>
            <a:ln>
              <a:noFill/>
            </a:ln>
            <a:effectLst>
              <a:outerShdw blurRad="50800" dist="38100" dir="8100000" algn="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grpSp>
      <p:pic>
        <p:nvPicPr>
          <p:cNvPr id="35" name="Image 34">
            <a:extLst>
              <a:ext uri="{FF2B5EF4-FFF2-40B4-BE49-F238E27FC236}">
                <a16:creationId xmlns:a16="http://schemas.microsoft.com/office/drawing/2014/main" id="{4A1AE74D-80F7-4EB5-A6FD-87C612461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118" y="6186489"/>
            <a:ext cx="385758" cy="385758"/>
          </a:xfrm>
          <a:prstGeom prst="rect">
            <a:avLst/>
          </a:prstGeom>
          <a:solidFill>
            <a:schemeClr val="tx2">
              <a:lumMod val="20000"/>
              <a:lumOff val="80000"/>
              <a:alpha val="63000"/>
            </a:schemeClr>
          </a:solidFill>
        </p:spPr>
      </p:pic>
      <p:pic>
        <p:nvPicPr>
          <p:cNvPr id="36" name="Image 35">
            <a:extLst>
              <a:ext uri="{FF2B5EF4-FFF2-40B4-BE49-F238E27FC236}">
                <a16:creationId xmlns:a16="http://schemas.microsoft.com/office/drawing/2014/main" id="{84C17F24-27A2-47CD-B43C-427531E66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4694" y="6176964"/>
            <a:ext cx="390524" cy="390524"/>
          </a:xfrm>
          <a:prstGeom prst="roundRect">
            <a:avLst>
              <a:gd name="adj" fmla="val 8594"/>
            </a:avLst>
          </a:prstGeom>
          <a:solidFill>
            <a:schemeClr val="accent3">
              <a:lumMod val="60000"/>
              <a:lumOff val="40000"/>
            </a:schemeClr>
          </a:solidFill>
          <a:ln>
            <a:noFill/>
          </a:ln>
          <a:effectLst>
            <a:reflection blurRad="12700" stA="38000" endPos="28000" dist="5000" dir="5400000" sy="-100000" algn="bl" rotWithShape="0"/>
          </a:effectLst>
        </p:spPr>
      </p:pic>
      <p:pic>
        <p:nvPicPr>
          <p:cNvPr id="37" name="Image 36">
            <a:extLst>
              <a:ext uri="{FF2B5EF4-FFF2-40B4-BE49-F238E27FC236}">
                <a16:creationId xmlns:a16="http://schemas.microsoft.com/office/drawing/2014/main" id="{A0FB949C-504F-46A1-871A-885C71123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4736" y="6213704"/>
            <a:ext cx="430130" cy="371474"/>
          </a:xfrm>
          <a:prstGeom prst="roundRect">
            <a:avLst>
              <a:gd name="adj" fmla="val 8594"/>
            </a:avLst>
          </a:prstGeom>
          <a:solidFill>
            <a:schemeClr val="accent3">
              <a:lumMod val="60000"/>
              <a:lumOff val="40000"/>
            </a:schemeClr>
          </a:solidFill>
          <a:ln>
            <a:noFill/>
          </a:ln>
          <a:effectLst>
            <a:reflection blurRad="12700" stA="38000" endPos="28000" dist="5000" dir="5400000" sy="-100000" algn="bl" rotWithShape="0"/>
          </a:effectLst>
        </p:spPr>
      </p:pic>
      <p:sp>
        <p:nvSpPr>
          <p:cNvPr id="38" name="Flèche : pentagone 37">
            <a:extLst>
              <a:ext uri="{FF2B5EF4-FFF2-40B4-BE49-F238E27FC236}">
                <a16:creationId xmlns:a16="http://schemas.microsoft.com/office/drawing/2014/main" id="{24022226-B8D8-4C8C-962A-6D39131CE7C0}"/>
              </a:ext>
            </a:extLst>
          </p:cNvPr>
          <p:cNvSpPr/>
          <p:nvPr/>
        </p:nvSpPr>
        <p:spPr>
          <a:xfrm>
            <a:off x="-58158" y="0"/>
            <a:ext cx="8421332" cy="6858000"/>
          </a:xfrm>
          <a:prstGeom prst="homePlate">
            <a:avLst>
              <a:gd name="adj" fmla="val 23075"/>
            </a:avLst>
          </a:prstGeom>
          <a:solidFill>
            <a:srgbClr val="0D1F47">
              <a:alpha val="29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38055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3"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17" name="ZoneTexte 16">
            <a:extLst>
              <a:ext uri="{FF2B5EF4-FFF2-40B4-BE49-F238E27FC236}">
                <a16:creationId xmlns:a16="http://schemas.microsoft.com/office/drawing/2014/main" id="{0A73769E-6B93-46E2-B13A-48CDC1F07F85}"/>
              </a:ext>
            </a:extLst>
          </p:cNvPr>
          <p:cNvSpPr txBox="1"/>
          <p:nvPr/>
        </p:nvSpPr>
        <p:spPr>
          <a:xfrm>
            <a:off x="3604334" y="138419"/>
            <a:ext cx="4110361" cy="646331"/>
          </a:xfrm>
          <a:prstGeom prst="rect">
            <a:avLst/>
          </a:prstGeom>
          <a:noFill/>
        </p:spPr>
        <p:txBody>
          <a:bodyPr wrap="square" rtlCol="0" anchor="ctr">
            <a:spAutoFit/>
          </a:bodyPr>
          <a:lstStyle/>
          <a:p>
            <a:pPr algn="ctr"/>
            <a:r>
              <a:rPr lang="fr-FR" sz="3600" dirty="0">
                <a:solidFill>
                  <a:schemeClr val="bg1">
                    <a:lumMod val="95000"/>
                  </a:schemeClr>
                </a:solidFill>
                <a:latin typeface="Arial Black" panose="020B0A04020102020204" pitchFamily="34" charset="0"/>
              </a:rPr>
              <a:t>Introduction</a:t>
            </a:r>
          </a:p>
        </p:txBody>
      </p:sp>
      <p:pic>
        <p:nvPicPr>
          <p:cNvPr id="5" name="Image 4">
            <a:extLst>
              <a:ext uri="{FF2B5EF4-FFF2-40B4-BE49-F238E27FC236}">
                <a16:creationId xmlns:a16="http://schemas.microsoft.com/office/drawing/2014/main" id="{BF478C3C-0473-467A-A10D-04595A5D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235" y="2568678"/>
            <a:ext cx="3663696" cy="3962400"/>
          </a:xfrm>
          <a:prstGeom prst="rect">
            <a:avLst/>
          </a:prstGeom>
          <a:ln>
            <a:noFill/>
          </a:ln>
          <a:effectLst>
            <a:outerShdw blurRad="292100" dist="139700" dir="2700000" algn="tl" rotWithShape="0">
              <a:srgbClr val="333333">
                <a:alpha val="65000"/>
              </a:srgbClr>
            </a:outerShdw>
          </a:effectLst>
        </p:spPr>
      </p:pic>
      <p:sp>
        <p:nvSpPr>
          <p:cNvPr id="7" name="ZoneTexte 6">
            <a:extLst>
              <a:ext uri="{FF2B5EF4-FFF2-40B4-BE49-F238E27FC236}">
                <a16:creationId xmlns:a16="http://schemas.microsoft.com/office/drawing/2014/main" id="{8FCF8B9E-919A-4438-AB78-7AA7C0B59B81}"/>
              </a:ext>
            </a:extLst>
          </p:cNvPr>
          <p:cNvSpPr txBox="1"/>
          <p:nvPr/>
        </p:nvSpPr>
        <p:spPr>
          <a:xfrm>
            <a:off x="245806" y="1455174"/>
            <a:ext cx="11857704" cy="1292662"/>
          </a:xfrm>
          <a:prstGeom prst="rect">
            <a:avLst/>
          </a:prstGeom>
          <a:noFill/>
        </p:spPr>
        <p:txBody>
          <a:bodyPr wrap="square" rtlCol="0">
            <a:spAutoFit/>
          </a:bodyPr>
          <a:lstStyle/>
          <a:p>
            <a:r>
              <a:rPr lang="fr-FR" sz="2000" b="1" dirty="0">
                <a:solidFill>
                  <a:srgbClr val="2B11AF"/>
                </a:solidFill>
                <a:latin typeface="Times New Roman" panose="02020603050405020304" pitchFamily="18" charset="0"/>
                <a:cs typeface="Times New Roman" panose="02020603050405020304" pitchFamily="18" charset="0"/>
              </a:rPr>
              <a:t>L'analyse par activation neutronique (ANA) </a:t>
            </a:r>
            <a:r>
              <a:rPr lang="fr-FR" sz="2000" b="1" dirty="0">
                <a:latin typeface="Times New Roman" panose="02020603050405020304" pitchFamily="18" charset="0"/>
                <a:cs typeface="Times New Roman" panose="02020603050405020304" pitchFamily="18" charset="0"/>
              </a:rPr>
              <a:t>est une méthode d'analyse couramment utilisée pour </a:t>
            </a:r>
            <a:r>
              <a:rPr lang="fr-FR" sz="2000" b="1" i="1" dirty="0">
                <a:solidFill>
                  <a:srgbClr val="7D43A9"/>
                </a:solidFill>
                <a:latin typeface="Times New Roman" panose="02020603050405020304" pitchFamily="18" charset="0"/>
                <a:cs typeface="Times New Roman" panose="02020603050405020304" pitchFamily="18" charset="0"/>
              </a:rPr>
              <a:t>déterminer les identités et les concentrations d'éléments </a:t>
            </a:r>
            <a:r>
              <a:rPr lang="fr-FR" sz="2000" b="1" dirty="0">
                <a:latin typeface="Times New Roman" panose="02020603050405020304" pitchFamily="18" charset="0"/>
                <a:cs typeface="Times New Roman" panose="02020603050405020304" pitchFamily="18" charset="0"/>
              </a:rPr>
              <a:t>dans une variété de matériaux (métaux, semi-conducteurs, échantillons archéologiques, biologiques, géologiques...).</a:t>
            </a:r>
            <a:r>
              <a:rPr lang="fr-FR" dirty="0"/>
              <a:t> </a:t>
            </a:r>
          </a:p>
          <a:p>
            <a:endParaRPr lang="fr-FR" dirty="0"/>
          </a:p>
        </p:txBody>
      </p:sp>
      <p:sp>
        <p:nvSpPr>
          <p:cNvPr id="9" name="ZoneTexte 8">
            <a:extLst>
              <a:ext uri="{FF2B5EF4-FFF2-40B4-BE49-F238E27FC236}">
                <a16:creationId xmlns:a16="http://schemas.microsoft.com/office/drawing/2014/main" id="{DAB7C2DC-910A-4536-942F-DEF16EF8C4A3}"/>
              </a:ext>
            </a:extLst>
          </p:cNvPr>
          <p:cNvSpPr txBox="1"/>
          <p:nvPr/>
        </p:nvSpPr>
        <p:spPr>
          <a:xfrm>
            <a:off x="353961" y="2655503"/>
            <a:ext cx="7344695" cy="1477328"/>
          </a:xfrm>
          <a:prstGeom prst="rect">
            <a:avLst/>
          </a:prstGeom>
          <a:noFill/>
        </p:spPr>
        <p:txBody>
          <a:bodyPr wrap="square" rtlCol="0">
            <a:spAutoFit/>
          </a:bodyPr>
          <a:lstStyle/>
          <a:p>
            <a:r>
              <a:rPr lang="fr-FR" b="1" dirty="0">
                <a:solidFill>
                  <a:srgbClr val="002060"/>
                </a:solidFill>
                <a:latin typeface="Times New Roman" panose="02020603050405020304" pitchFamily="18" charset="0"/>
                <a:cs typeface="Times New Roman" panose="02020603050405020304" pitchFamily="18" charset="0"/>
              </a:rPr>
              <a:t>la NAA </a:t>
            </a:r>
            <a:r>
              <a:rPr lang="fr-FR" b="1" dirty="0">
                <a:latin typeface="Times New Roman" panose="02020603050405020304" pitchFamily="18" charset="0"/>
                <a:cs typeface="Times New Roman" panose="02020603050405020304" pitchFamily="18" charset="0"/>
              </a:rPr>
              <a:t>est basée sur des </a:t>
            </a:r>
            <a:r>
              <a:rPr lang="fr-FR" b="1" u="sng" dirty="0">
                <a:latin typeface="Times New Roman" panose="02020603050405020304" pitchFamily="18" charset="0"/>
                <a:cs typeface="Times New Roman" panose="02020603050405020304" pitchFamily="18" charset="0"/>
              </a:rPr>
              <a:t>transitions nucléaires </a:t>
            </a:r>
            <a:r>
              <a:rPr lang="fr-FR" b="1" dirty="0">
                <a:latin typeface="Times New Roman" panose="02020603050405020304" pitchFamily="18" charset="0"/>
                <a:cs typeface="Times New Roman" panose="02020603050405020304" pitchFamily="18" charset="0"/>
              </a:rPr>
              <a:t>. Dans NAA, les échantillons sont soumis à un rayonnement neutronique (c.-à-d. </a:t>
            </a:r>
            <a:r>
              <a:rPr lang="fr-FR" b="1" dirty="0">
                <a:solidFill>
                  <a:srgbClr val="7D43A9"/>
                </a:solidFill>
                <a:latin typeface="Times New Roman" panose="02020603050405020304" pitchFamily="18" charset="0"/>
                <a:cs typeface="Times New Roman" panose="02020603050405020304" pitchFamily="18" charset="0"/>
              </a:rPr>
              <a:t>Bombardé de neutrons</a:t>
            </a:r>
            <a:r>
              <a:rPr lang="fr-FR" b="1" dirty="0">
                <a:latin typeface="Times New Roman" panose="02020603050405020304" pitchFamily="18" charset="0"/>
                <a:cs typeface="Times New Roman" panose="02020603050405020304" pitchFamily="18" charset="0"/>
              </a:rPr>
              <a:t>), ce qui amène les éléments de l'échantillon à capturer des </a:t>
            </a:r>
            <a:r>
              <a:rPr lang="fr-FR" b="1" i="1" dirty="0">
                <a:latin typeface="Times New Roman" panose="02020603050405020304" pitchFamily="18" charset="0"/>
                <a:cs typeface="Times New Roman" panose="02020603050405020304" pitchFamily="18" charset="0"/>
              </a:rPr>
              <a:t>neutrons libres </a:t>
            </a:r>
            <a:r>
              <a:rPr lang="fr-FR" b="1" dirty="0">
                <a:latin typeface="Times New Roman" panose="02020603050405020304" pitchFamily="18" charset="0"/>
                <a:cs typeface="Times New Roman" panose="02020603050405020304" pitchFamily="18" charset="0"/>
              </a:rPr>
              <a:t>et à former </a:t>
            </a:r>
            <a:r>
              <a:rPr lang="fr-FR" b="1" i="1" dirty="0">
                <a:latin typeface="Times New Roman" panose="02020603050405020304" pitchFamily="18" charset="0"/>
                <a:cs typeface="Times New Roman" panose="02020603050405020304" pitchFamily="18" charset="0"/>
              </a:rPr>
              <a:t>des isotopes radioactifs</a:t>
            </a:r>
            <a:r>
              <a:rPr lang="fr-FR" b="1" dirty="0">
                <a:latin typeface="Times New Roman" panose="02020603050405020304" pitchFamily="18" charset="0"/>
                <a:cs typeface="Times New Roman" panose="02020603050405020304" pitchFamily="18" charset="0"/>
              </a:rPr>
              <a:t>.</a:t>
            </a:r>
          </a:p>
          <a:p>
            <a:endParaRPr lang="fr-FR" dirty="0"/>
          </a:p>
        </p:txBody>
      </p:sp>
      <p:sp>
        <p:nvSpPr>
          <p:cNvPr id="10" name="ZoneTexte 9">
            <a:extLst>
              <a:ext uri="{FF2B5EF4-FFF2-40B4-BE49-F238E27FC236}">
                <a16:creationId xmlns:a16="http://schemas.microsoft.com/office/drawing/2014/main" id="{9E02069C-696D-462C-8EB2-AF426E0E797F}"/>
              </a:ext>
            </a:extLst>
          </p:cNvPr>
          <p:cNvSpPr txBox="1"/>
          <p:nvPr/>
        </p:nvSpPr>
        <p:spPr>
          <a:xfrm>
            <a:off x="353961" y="4355690"/>
            <a:ext cx="6194322" cy="1200329"/>
          </a:xfrm>
          <a:prstGeom prst="rect">
            <a:avLst/>
          </a:prstGeom>
          <a:noFill/>
        </p:spPr>
        <p:txBody>
          <a:bodyPr wrap="square" rtlCol="0">
            <a:spAutoFit/>
          </a:bodyPr>
          <a:lstStyle/>
          <a:p>
            <a:r>
              <a:rPr lang="fr-FR" b="1" i="1" dirty="0">
                <a:solidFill>
                  <a:srgbClr val="7D43A9"/>
                </a:solidFill>
                <a:latin typeface="Times New Roman" panose="02020603050405020304" pitchFamily="18" charset="0"/>
                <a:cs typeface="Times New Roman" panose="02020603050405020304" pitchFamily="18" charset="0"/>
              </a:rPr>
              <a:t>L'isotope</a:t>
            </a:r>
            <a:r>
              <a:rPr lang="fr-FR" b="1" dirty="0">
                <a:latin typeface="Times New Roman" panose="02020603050405020304" pitchFamily="18" charset="0"/>
                <a:cs typeface="Times New Roman" panose="02020603050405020304" pitchFamily="18" charset="0"/>
              </a:rPr>
              <a:t> excité subit une désintégration nucléaire et perd de l'énergie en émettant </a:t>
            </a:r>
            <a:r>
              <a:rPr lang="fr-FR" b="1" i="1" dirty="0">
                <a:latin typeface="Times New Roman" panose="02020603050405020304" pitchFamily="18" charset="0"/>
                <a:cs typeface="Times New Roman" panose="02020603050405020304" pitchFamily="18" charset="0"/>
              </a:rPr>
              <a:t>une série de particules </a:t>
            </a:r>
            <a:r>
              <a:rPr lang="fr-FR" b="1" dirty="0">
                <a:latin typeface="Times New Roman" panose="02020603050405020304" pitchFamily="18" charset="0"/>
                <a:cs typeface="Times New Roman" panose="02020603050405020304" pitchFamily="18" charset="0"/>
              </a:rPr>
              <a:t>pouvant inclure des neutrons, des protons, des particules alpha, des particules bêta et des </a:t>
            </a:r>
            <a:r>
              <a:rPr lang="fr-FR" b="1" u="sng" dirty="0">
                <a:latin typeface="Times New Roman" panose="02020603050405020304" pitchFamily="18" charset="0"/>
                <a:cs typeface="Times New Roman" panose="02020603050405020304" pitchFamily="18" charset="0"/>
              </a:rPr>
              <a:t>photons à rayons gamma de haute énergie</a:t>
            </a:r>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34511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t="-27000" b="-27000"/>
          </a:stretch>
        </a:blip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909E70AA-44D9-4A98-A2B3-5A7F8B04E561}"/>
              </a:ext>
            </a:extLst>
          </p:cNvPr>
          <p:cNvSpPr/>
          <p:nvPr/>
        </p:nvSpPr>
        <p:spPr>
          <a:xfrm>
            <a:off x="-1" y="0"/>
            <a:ext cx="9724293" cy="6858000"/>
          </a:xfrm>
          <a:custGeom>
            <a:avLst/>
            <a:gdLst>
              <a:gd name="connsiteX0" fmla="*/ 0 w 9724293"/>
              <a:gd name="connsiteY0" fmla="*/ 0 h 6858000"/>
              <a:gd name="connsiteX1" fmla="*/ 2112496 w 9724293"/>
              <a:gd name="connsiteY1" fmla="*/ 0 h 6858000"/>
              <a:gd name="connsiteX2" fmla="*/ 9724293 w 9724293"/>
              <a:gd name="connsiteY2" fmla="*/ 4307791 h 6858000"/>
              <a:gd name="connsiteX3" fmla="*/ 5218113 w 9724293"/>
              <a:gd name="connsiteY3" fmla="*/ 6858000 h 6858000"/>
              <a:gd name="connsiteX4" fmla="*/ 0 w 972429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4293" h="6858000">
                <a:moveTo>
                  <a:pt x="0" y="0"/>
                </a:moveTo>
                <a:lnTo>
                  <a:pt x="2112496" y="0"/>
                </a:lnTo>
                <a:lnTo>
                  <a:pt x="9724293" y="4307791"/>
                </a:lnTo>
                <a:lnTo>
                  <a:pt x="5218113" y="6858000"/>
                </a:lnTo>
                <a:lnTo>
                  <a:pt x="0" y="6858000"/>
                </a:lnTo>
                <a:close/>
              </a:path>
            </a:pathLst>
          </a:custGeom>
          <a:gradFill flip="none" rotWithShape="1">
            <a:gsLst>
              <a:gs pos="37000">
                <a:srgbClr val="00B0F0">
                  <a:lumMod val="70000"/>
                  <a:lumOff val="30000"/>
                </a:srgbClr>
              </a:gs>
              <a:gs pos="57000">
                <a:schemeClr val="bg1">
                  <a:lumMod val="75000"/>
                </a:schemeClr>
              </a:gs>
              <a:gs pos="83000">
                <a:srgbClr val="7030A0"/>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7" name="Forme libre : forme 16">
            <a:extLst>
              <a:ext uri="{FF2B5EF4-FFF2-40B4-BE49-F238E27FC236}">
                <a16:creationId xmlns:a16="http://schemas.microsoft.com/office/drawing/2014/main" id="{472F22EF-6771-4354-9C1A-E6523CD597A1}"/>
              </a:ext>
            </a:extLst>
          </p:cNvPr>
          <p:cNvSpPr/>
          <p:nvPr/>
        </p:nvSpPr>
        <p:spPr>
          <a:xfrm>
            <a:off x="-1" y="-197964"/>
            <a:ext cx="12192001" cy="6858001"/>
          </a:xfrm>
          <a:custGeom>
            <a:avLst/>
            <a:gdLst>
              <a:gd name="connsiteX0" fmla="*/ 7717031 w 12192001"/>
              <a:gd name="connsiteY0" fmla="*/ 0 h 6858001"/>
              <a:gd name="connsiteX1" fmla="*/ 12192001 w 12192001"/>
              <a:gd name="connsiteY1" fmla="*/ 0 h 6858001"/>
              <a:gd name="connsiteX2" fmla="*/ 12192001 w 12192001"/>
              <a:gd name="connsiteY2" fmla="*/ 2341341 h 6858001"/>
              <a:gd name="connsiteX3" fmla="*/ 12145753 w 12192001"/>
              <a:gd name="connsiteY3" fmla="*/ 2370487 h 6858001"/>
              <a:gd name="connsiteX4" fmla="*/ 0 w 12192001"/>
              <a:gd name="connsiteY4" fmla="*/ 0 h 6858001"/>
              <a:gd name="connsiteX5" fmla="*/ 935163 w 12192001"/>
              <a:gd name="connsiteY5" fmla="*/ 0 h 6858001"/>
              <a:gd name="connsiteX6" fmla="*/ 9031111 w 12192001"/>
              <a:gd name="connsiteY6" fmla="*/ 4333381 h 6858001"/>
              <a:gd name="connsiteX7" fmla="*/ 5025142 w 12192001"/>
              <a:gd name="connsiteY7" fmla="*/ 6858001 h 6858001"/>
              <a:gd name="connsiteX8" fmla="*/ 0 w 12192001"/>
              <a:gd name="connsiteY8"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6858001">
                <a:moveTo>
                  <a:pt x="7717031" y="0"/>
                </a:moveTo>
                <a:lnTo>
                  <a:pt x="12192001" y="0"/>
                </a:lnTo>
                <a:lnTo>
                  <a:pt x="12192001" y="2341341"/>
                </a:lnTo>
                <a:lnTo>
                  <a:pt x="12145753" y="2370487"/>
                </a:lnTo>
                <a:close/>
                <a:moveTo>
                  <a:pt x="0" y="0"/>
                </a:moveTo>
                <a:lnTo>
                  <a:pt x="935163" y="0"/>
                </a:lnTo>
                <a:lnTo>
                  <a:pt x="9031111" y="4333381"/>
                </a:lnTo>
                <a:lnTo>
                  <a:pt x="5025142" y="6858001"/>
                </a:lnTo>
                <a:lnTo>
                  <a:pt x="0" y="6858001"/>
                </a:lnTo>
                <a:close/>
              </a:path>
            </a:pathLst>
          </a:custGeom>
          <a:gradFill flip="none" rotWithShape="1">
            <a:gsLst>
              <a:gs pos="0">
                <a:schemeClr val="accent3">
                  <a:lumMod val="0"/>
                  <a:lumOff val="100000"/>
                  <a:alpha val="65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Losange 27">
            <a:extLst>
              <a:ext uri="{FF2B5EF4-FFF2-40B4-BE49-F238E27FC236}">
                <a16:creationId xmlns:a16="http://schemas.microsoft.com/office/drawing/2014/main" id="{AEB0542B-2707-4B21-8595-09616144A226}"/>
              </a:ext>
            </a:extLst>
          </p:cNvPr>
          <p:cNvSpPr/>
          <p:nvPr/>
        </p:nvSpPr>
        <p:spPr>
          <a:xfrm>
            <a:off x="10796954" y="193431"/>
            <a:ext cx="1090246" cy="984738"/>
          </a:xfrm>
          <a:prstGeom prst="diamond">
            <a:avLst/>
          </a:prstGeom>
          <a:gradFill flip="none" rotWithShape="1">
            <a:gsLst>
              <a:gs pos="8000">
                <a:srgbClr val="00B0F0"/>
              </a:gs>
              <a:gs pos="57000">
                <a:schemeClr val="bg1">
                  <a:lumMod val="75000"/>
                </a:schemeClr>
              </a:gs>
              <a:gs pos="95000">
                <a:srgbClr val="7030A0"/>
              </a:gs>
            </a:gsLst>
            <a:lin ang="108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9C3861E6-A773-4866-8358-D541D4C3C70B}"/>
              </a:ext>
            </a:extLst>
          </p:cNvPr>
          <p:cNvSpPr txBox="1"/>
          <p:nvPr/>
        </p:nvSpPr>
        <p:spPr>
          <a:xfrm>
            <a:off x="287331" y="3231036"/>
            <a:ext cx="7113877" cy="1323439"/>
          </a:xfrm>
          <a:prstGeom prst="rect">
            <a:avLst/>
          </a:prstGeom>
          <a:noFill/>
        </p:spPr>
        <p:txBody>
          <a:bodyPr wrap="square" rtlCol="0">
            <a:spAutoFit/>
          </a:bodyPr>
          <a:lstStyle/>
          <a:p>
            <a:r>
              <a:rPr lang="fr-FR" sz="4000" b="1" dirty="0">
                <a:solidFill>
                  <a:srgbClr val="002060"/>
                </a:solidFill>
                <a:effectLst>
                  <a:outerShdw blurRad="38100" dist="38100" dir="2700000" algn="tl">
                    <a:srgbClr val="000000">
                      <a:alpha val="43137"/>
                    </a:srgbClr>
                  </a:outerShdw>
                </a:effectLst>
                <a:latin typeface="Arial Black" panose="020B0A04020102020204" pitchFamily="34" charset="0"/>
              </a:rPr>
              <a:t>Préparation de l’échantillon </a:t>
            </a:r>
          </a:p>
        </p:txBody>
      </p:sp>
    </p:spTree>
    <p:extLst>
      <p:ext uri="{BB962C8B-B14F-4D97-AF65-F5344CB8AC3E}">
        <p14:creationId xmlns:p14="http://schemas.microsoft.com/office/powerpoint/2010/main" val="41020805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9FB546-944F-40C6-AD78-0CB08323D999}"/>
              </a:ext>
            </a:extLst>
          </p:cNvPr>
          <p:cNvSpPr/>
          <p:nvPr/>
        </p:nvSpPr>
        <p:spPr>
          <a:xfrm rot="16200000" flipV="1">
            <a:off x="5510073" y="-5510075"/>
            <a:ext cx="1171853" cy="12192003"/>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ln w="0"/>
              <a:solidFill>
                <a:schemeClr val="accent1"/>
              </a:solidFill>
              <a:effectLst>
                <a:outerShdw blurRad="38100" dist="25400" dir="5400000" algn="ctr" rotWithShape="0">
                  <a:srgbClr val="6E747A">
                    <a:alpha val="43000"/>
                  </a:srgbClr>
                </a:outerShdw>
              </a:effectLst>
            </a:endParaRPr>
          </a:p>
        </p:txBody>
      </p:sp>
      <p:sp>
        <p:nvSpPr>
          <p:cNvPr id="3" name="ZoneTexte 2">
            <a:extLst>
              <a:ext uri="{FF2B5EF4-FFF2-40B4-BE49-F238E27FC236}">
                <a16:creationId xmlns:a16="http://schemas.microsoft.com/office/drawing/2014/main" id="{985C790A-1392-4203-AC41-3C8F9E090040}"/>
              </a:ext>
            </a:extLst>
          </p:cNvPr>
          <p:cNvSpPr txBox="1"/>
          <p:nvPr/>
        </p:nvSpPr>
        <p:spPr>
          <a:xfrm>
            <a:off x="2308766" y="152903"/>
            <a:ext cx="7757651" cy="646331"/>
          </a:xfrm>
          <a:prstGeom prst="rect">
            <a:avLst/>
          </a:prstGeom>
          <a:noFill/>
        </p:spPr>
        <p:txBody>
          <a:bodyPr wrap="square" rtlCol="0" anchor="ctr">
            <a:spAutoFit/>
          </a:bodyPr>
          <a:lstStyle/>
          <a:p>
            <a:pPr algn="ctr"/>
            <a:r>
              <a:rPr lang="fr-FR" sz="3600" b="1" dirty="0">
                <a:solidFill>
                  <a:schemeClr val="bg1">
                    <a:lumMod val="95000"/>
                  </a:schemeClr>
                </a:solidFill>
                <a:latin typeface="Arial Black" panose="020B0A04020102020204" pitchFamily="34" charset="0"/>
              </a:rPr>
              <a:t>Préparation de l’échantillon </a:t>
            </a:r>
          </a:p>
        </p:txBody>
      </p:sp>
      <p:pic>
        <p:nvPicPr>
          <p:cNvPr id="8" name="Image 7">
            <a:extLst>
              <a:ext uri="{FF2B5EF4-FFF2-40B4-BE49-F238E27FC236}">
                <a16:creationId xmlns:a16="http://schemas.microsoft.com/office/drawing/2014/main" id="{18001EFE-5647-4C75-8781-1FAA840EC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429" y="3048000"/>
            <a:ext cx="3551261" cy="3745588"/>
          </a:xfrm>
          <a:prstGeom prst="rect">
            <a:avLst/>
          </a:prstGeom>
        </p:spPr>
      </p:pic>
      <p:sp>
        <p:nvSpPr>
          <p:cNvPr id="10" name="ZoneTexte 9">
            <a:extLst>
              <a:ext uri="{FF2B5EF4-FFF2-40B4-BE49-F238E27FC236}">
                <a16:creationId xmlns:a16="http://schemas.microsoft.com/office/drawing/2014/main" id="{7D1338A3-C09C-4119-A70A-76643727B9E8}"/>
              </a:ext>
            </a:extLst>
          </p:cNvPr>
          <p:cNvSpPr txBox="1"/>
          <p:nvPr/>
        </p:nvSpPr>
        <p:spPr>
          <a:xfrm>
            <a:off x="140752" y="1443525"/>
            <a:ext cx="12093677" cy="1200329"/>
          </a:xfrm>
          <a:prstGeom prst="rect">
            <a:avLst/>
          </a:prstGeom>
          <a:noFill/>
        </p:spPr>
        <p:txBody>
          <a:bodyPr wrap="square" rtlCol="0">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Pour analyser un matériau avec l’NAA, il faut obtenir un petit échantillon d'au moins </a:t>
            </a:r>
            <a:r>
              <a:rPr lang="fr-FR" b="1" u="sng" dirty="0">
                <a:solidFill>
                  <a:srgbClr val="002060"/>
                </a:solidFill>
                <a:latin typeface="Times New Roman" panose="02020603050405020304" pitchFamily="18" charset="0"/>
                <a:cs typeface="Times New Roman" panose="02020603050405020304" pitchFamily="18" charset="0"/>
              </a:rPr>
              <a:t>50 milligrammes</a:t>
            </a:r>
            <a:r>
              <a:rPr lang="fr-FR" b="1" dirty="0">
                <a:latin typeface="Times New Roman" panose="02020603050405020304" pitchFamily="18" charset="0"/>
                <a:cs typeface="Times New Roman" panose="02020603050405020304" pitchFamily="18" charset="0"/>
              </a:rPr>
              <a:t>, généralement par forage.</a:t>
            </a:r>
          </a:p>
          <a:p>
            <a:endParaRPr 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 les échantillons sont irradiés sous forme solide, enveloppés dans un papier d’aluminium. </a:t>
            </a:r>
            <a:endParaRPr lang="fr-FR" dirty="0"/>
          </a:p>
        </p:txBody>
      </p:sp>
      <p:sp>
        <p:nvSpPr>
          <p:cNvPr id="12" name="ZoneTexte 11">
            <a:extLst>
              <a:ext uri="{FF2B5EF4-FFF2-40B4-BE49-F238E27FC236}">
                <a16:creationId xmlns:a16="http://schemas.microsoft.com/office/drawing/2014/main" id="{89850CC0-EB9D-490A-B3A3-903A28F97B63}"/>
              </a:ext>
            </a:extLst>
          </p:cNvPr>
          <p:cNvSpPr txBox="1"/>
          <p:nvPr/>
        </p:nvSpPr>
        <p:spPr>
          <a:xfrm>
            <a:off x="314633" y="3048000"/>
            <a:ext cx="7462683" cy="2308324"/>
          </a:xfrm>
          <a:prstGeom prst="rect">
            <a:avLst/>
          </a:prstGeom>
          <a:noFill/>
        </p:spPr>
        <p:txBody>
          <a:bodyPr wrap="square" rtlCol="0">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Dans la majorité des cas, les échantillons avec les étalons, ou encore les moniteurs de flux, sont placés dans </a:t>
            </a:r>
            <a:r>
              <a:rPr lang="fr-FR" b="1" i="1" dirty="0">
                <a:latin typeface="Times New Roman" panose="02020603050405020304" pitchFamily="18" charset="0"/>
                <a:cs typeface="Times New Roman" panose="02020603050405020304" pitchFamily="18" charset="0"/>
              </a:rPr>
              <a:t>une navette fermée</a:t>
            </a:r>
            <a:r>
              <a:rPr lang="fr-FR" b="1" dirty="0">
                <a:latin typeface="Times New Roman" panose="02020603050405020304" pitchFamily="18" charset="0"/>
                <a:cs typeface="Times New Roman" panose="02020603050405020304" pitchFamily="18" charset="0"/>
              </a:rPr>
              <a:t>, adaptée au dispositif de transfert. Cette navette peut être en matière plastique pour les irradiations courtes (moins d’une heure à 10</a:t>
            </a:r>
            <a:r>
              <a:rPr lang="fr-FR" b="1" baseline="30000" dirty="0">
                <a:latin typeface="Times New Roman" panose="02020603050405020304" pitchFamily="18" charset="0"/>
                <a:cs typeface="Times New Roman" panose="02020603050405020304" pitchFamily="18" charset="0"/>
              </a:rPr>
              <a:t>13</a:t>
            </a:r>
            <a:r>
              <a:rPr lang="fr-FR" b="1" dirty="0">
                <a:latin typeface="Times New Roman" panose="02020603050405020304" pitchFamily="18" charset="0"/>
                <a:cs typeface="Times New Roman" panose="02020603050405020304" pitchFamily="18" charset="0"/>
              </a:rPr>
              <a:t> n.cm</a:t>
            </a:r>
            <a:r>
              <a:rPr lang="fr-FR" b="1" baseline="30000" dirty="0">
                <a:latin typeface="Times New Roman" panose="02020603050405020304" pitchFamily="18" charset="0"/>
                <a:cs typeface="Times New Roman" panose="02020603050405020304" pitchFamily="18" charset="0"/>
              </a:rPr>
              <a:t>-2</a:t>
            </a:r>
            <a:r>
              <a:rPr lang="fr-FR" b="1" dirty="0">
                <a:latin typeface="Times New Roman" panose="02020603050405020304" pitchFamily="18" charset="0"/>
                <a:cs typeface="Times New Roman" panose="02020603050405020304" pitchFamily="18" charset="0"/>
              </a:rPr>
              <a:t>.s</a:t>
            </a:r>
            <a:r>
              <a:rPr lang="fr-FR" b="1" baseline="30000" dirty="0">
                <a:latin typeface="Times New Roman" panose="02020603050405020304" pitchFamily="18" charset="0"/>
                <a:cs typeface="Times New Roman" panose="02020603050405020304" pitchFamily="18" charset="0"/>
              </a:rPr>
              <a:t>-1</a:t>
            </a:r>
            <a:r>
              <a:rPr lang="fr-FR" b="1" dirty="0">
                <a:latin typeface="Times New Roman" panose="02020603050405020304" pitchFamily="18" charset="0"/>
                <a:cs typeface="Times New Roman" panose="02020603050405020304" pitchFamily="18" charset="0"/>
              </a:rPr>
              <a:t>), en graphite ou en aluminium de haute pureté pour les irradiations plus longues.</a:t>
            </a:r>
          </a:p>
          <a:p>
            <a:pPr marL="285750" indent="-285750">
              <a:buFont typeface="Wingdings" panose="05000000000000000000" pitchFamily="2" charset="2"/>
              <a:buChar char="Ø"/>
            </a:pPr>
            <a:endParaRPr lang="fr-FR" b="1" dirty="0">
              <a:latin typeface="Times New Roman" panose="02020603050405020304" pitchFamily="18"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FF909BA2-0CF0-44B7-A02B-9EDA2FB8897C}"/>
              </a:ext>
            </a:extLst>
          </p:cNvPr>
          <p:cNvSpPr txBox="1"/>
          <p:nvPr/>
        </p:nvSpPr>
        <p:spPr>
          <a:xfrm>
            <a:off x="363794" y="4952810"/>
            <a:ext cx="7059561" cy="1477328"/>
          </a:xfrm>
          <a:prstGeom prst="rect">
            <a:avLst/>
          </a:prstGeom>
          <a:noFill/>
        </p:spPr>
        <p:txBody>
          <a:bodyPr wrap="square" rtlCol="0">
            <a:spAutoFit/>
          </a:bodyPr>
          <a:lstStyle/>
          <a:p>
            <a:pPr marL="285750" indent="-285750">
              <a:buFont typeface="Wingdings" panose="05000000000000000000" pitchFamily="2" charset="2"/>
              <a:buChar char="Ø"/>
            </a:pPr>
            <a:endParaRPr 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Cette étape à pour but </a:t>
            </a:r>
            <a:r>
              <a:rPr lang="fr-FR" b="1" i="1" dirty="0">
                <a:solidFill>
                  <a:srgbClr val="2B11AF"/>
                </a:solidFill>
                <a:latin typeface="Times New Roman" panose="02020603050405020304" pitchFamily="18" charset="0"/>
                <a:cs typeface="Times New Roman" panose="02020603050405020304" pitchFamily="18" charset="0"/>
              </a:rPr>
              <a:t>d’enlever les contaminants et minimiser  les erreurs</a:t>
            </a:r>
            <a:r>
              <a:rPr lang="fr-FR" i="1" dirty="0">
                <a:solidFill>
                  <a:srgbClr val="2B11AF"/>
                </a:solidFill>
              </a:rPr>
              <a:t>.</a:t>
            </a:r>
          </a:p>
          <a:p>
            <a:endParaRPr lang="fr-FR" dirty="0"/>
          </a:p>
        </p:txBody>
      </p:sp>
    </p:spTree>
    <p:extLst>
      <p:ext uri="{BB962C8B-B14F-4D97-AF65-F5344CB8AC3E}">
        <p14:creationId xmlns:p14="http://schemas.microsoft.com/office/powerpoint/2010/main" val="179690669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7000" b="-27000"/>
          </a:stretch>
        </a:blip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909E70AA-44D9-4A98-A2B3-5A7F8B04E561}"/>
              </a:ext>
            </a:extLst>
          </p:cNvPr>
          <p:cNvSpPr/>
          <p:nvPr/>
        </p:nvSpPr>
        <p:spPr>
          <a:xfrm>
            <a:off x="-1" y="0"/>
            <a:ext cx="9724293" cy="6858000"/>
          </a:xfrm>
          <a:custGeom>
            <a:avLst/>
            <a:gdLst>
              <a:gd name="connsiteX0" fmla="*/ 0 w 9724293"/>
              <a:gd name="connsiteY0" fmla="*/ 0 h 6858000"/>
              <a:gd name="connsiteX1" fmla="*/ 2112496 w 9724293"/>
              <a:gd name="connsiteY1" fmla="*/ 0 h 6858000"/>
              <a:gd name="connsiteX2" fmla="*/ 9724293 w 9724293"/>
              <a:gd name="connsiteY2" fmla="*/ 4307791 h 6858000"/>
              <a:gd name="connsiteX3" fmla="*/ 5218113 w 9724293"/>
              <a:gd name="connsiteY3" fmla="*/ 6858000 h 6858000"/>
              <a:gd name="connsiteX4" fmla="*/ 0 w 972429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4293" h="6858000">
                <a:moveTo>
                  <a:pt x="0" y="0"/>
                </a:moveTo>
                <a:lnTo>
                  <a:pt x="2112496" y="0"/>
                </a:lnTo>
                <a:lnTo>
                  <a:pt x="9724293" y="4307791"/>
                </a:lnTo>
                <a:lnTo>
                  <a:pt x="5218113" y="6858000"/>
                </a:lnTo>
                <a:lnTo>
                  <a:pt x="0" y="6858000"/>
                </a:lnTo>
                <a:close/>
              </a:path>
            </a:pathLst>
          </a:custGeom>
          <a:gradFill flip="none" rotWithShape="1">
            <a:gsLst>
              <a:gs pos="37000">
                <a:srgbClr val="00B0F0">
                  <a:lumMod val="70000"/>
                  <a:lumOff val="30000"/>
                </a:srgbClr>
              </a:gs>
              <a:gs pos="57000">
                <a:schemeClr val="bg1">
                  <a:lumMod val="75000"/>
                </a:schemeClr>
              </a:gs>
              <a:gs pos="83000">
                <a:srgbClr val="7030A0"/>
              </a:gs>
            </a:gsLst>
            <a:lin ang="27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7" name="Forme libre : forme 16">
            <a:extLst>
              <a:ext uri="{FF2B5EF4-FFF2-40B4-BE49-F238E27FC236}">
                <a16:creationId xmlns:a16="http://schemas.microsoft.com/office/drawing/2014/main" id="{472F22EF-6771-4354-9C1A-E6523CD597A1}"/>
              </a:ext>
            </a:extLst>
          </p:cNvPr>
          <p:cNvSpPr/>
          <p:nvPr/>
        </p:nvSpPr>
        <p:spPr>
          <a:xfrm>
            <a:off x="-1" y="-197965"/>
            <a:ext cx="12192001" cy="6858001"/>
          </a:xfrm>
          <a:custGeom>
            <a:avLst/>
            <a:gdLst>
              <a:gd name="connsiteX0" fmla="*/ 7717031 w 12192001"/>
              <a:gd name="connsiteY0" fmla="*/ 0 h 6858001"/>
              <a:gd name="connsiteX1" fmla="*/ 12192001 w 12192001"/>
              <a:gd name="connsiteY1" fmla="*/ 0 h 6858001"/>
              <a:gd name="connsiteX2" fmla="*/ 12192001 w 12192001"/>
              <a:gd name="connsiteY2" fmla="*/ 2341341 h 6858001"/>
              <a:gd name="connsiteX3" fmla="*/ 12145753 w 12192001"/>
              <a:gd name="connsiteY3" fmla="*/ 2370487 h 6858001"/>
              <a:gd name="connsiteX4" fmla="*/ 0 w 12192001"/>
              <a:gd name="connsiteY4" fmla="*/ 0 h 6858001"/>
              <a:gd name="connsiteX5" fmla="*/ 935163 w 12192001"/>
              <a:gd name="connsiteY5" fmla="*/ 0 h 6858001"/>
              <a:gd name="connsiteX6" fmla="*/ 9031111 w 12192001"/>
              <a:gd name="connsiteY6" fmla="*/ 4333381 h 6858001"/>
              <a:gd name="connsiteX7" fmla="*/ 5025142 w 12192001"/>
              <a:gd name="connsiteY7" fmla="*/ 6858001 h 6858001"/>
              <a:gd name="connsiteX8" fmla="*/ 0 w 12192001"/>
              <a:gd name="connsiteY8"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6858001">
                <a:moveTo>
                  <a:pt x="7717031" y="0"/>
                </a:moveTo>
                <a:lnTo>
                  <a:pt x="12192001" y="0"/>
                </a:lnTo>
                <a:lnTo>
                  <a:pt x="12192001" y="2341341"/>
                </a:lnTo>
                <a:lnTo>
                  <a:pt x="12145753" y="2370487"/>
                </a:lnTo>
                <a:close/>
                <a:moveTo>
                  <a:pt x="0" y="0"/>
                </a:moveTo>
                <a:lnTo>
                  <a:pt x="935163" y="0"/>
                </a:lnTo>
                <a:lnTo>
                  <a:pt x="9031111" y="4333381"/>
                </a:lnTo>
                <a:lnTo>
                  <a:pt x="5025142" y="6858001"/>
                </a:lnTo>
                <a:lnTo>
                  <a:pt x="0" y="6858001"/>
                </a:lnTo>
                <a:close/>
              </a:path>
            </a:pathLst>
          </a:custGeom>
          <a:gradFill flip="none" rotWithShape="1">
            <a:gsLst>
              <a:gs pos="0">
                <a:schemeClr val="accent3">
                  <a:lumMod val="0"/>
                  <a:lumOff val="100000"/>
                  <a:alpha val="65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Losange 27">
            <a:extLst>
              <a:ext uri="{FF2B5EF4-FFF2-40B4-BE49-F238E27FC236}">
                <a16:creationId xmlns:a16="http://schemas.microsoft.com/office/drawing/2014/main" id="{AEB0542B-2707-4B21-8595-09616144A226}"/>
              </a:ext>
            </a:extLst>
          </p:cNvPr>
          <p:cNvSpPr/>
          <p:nvPr/>
        </p:nvSpPr>
        <p:spPr>
          <a:xfrm>
            <a:off x="10796954" y="193431"/>
            <a:ext cx="1090246" cy="984738"/>
          </a:xfrm>
          <a:prstGeom prst="diamond">
            <a:avLst/>
          </a:prstGeom>
          <a:gradFill flip="none" rotWithShape="1">
            <a:gsLst>
              <a:gs pos="8000">
                <a:srgbClr val="00B0F0"/>
              </a:gs>
              <a:gs pos="57000">
                <a:schemeClr val="bg1">
                  <a:lumMod val="75000"/>
                </a:schemeClr>
              </a:gs>
              <a:gs pos="95000">
                <a:srgbClr val="7030A0"/>
              </a:gs>
            </a:gsLst>
            <a:lin ang="108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0C9EEA29-6628-4A8A-9FB6-70FBD73471B7}"/>
              </a:ext>
            </a:extLst>
          </p:cNvPr>
          <p:cNvSpPr txBox="1"/>
          <p:nvPr/>
        </p:nvSpPr>
        <p:spPr>
          <a:xfrm>
            <a:off x="512087" y="3231035"/>
            <a:ext cx="6075144" cy="861774"/>
          </a:xfrm>
          <a:prstGeom prst="rect">
            <a:avLst/>
          </a:prstGeom>
          <a:noFill/>
        </p:spPr>
        <p:txBody>
          <a:bodyPr wrap="square" rtlCol="0">
            <a:spAutoFit/>
          </a:bodyPr>
          <a:lstStyle/>
          <a:p>
            <a:r>
              <a:rPr lang="fr-FR" sz="3200" b="1" dirty="0">
                <a:solidFill>
                  <a:srgbClr val="002060"/>
                </a:solidFill>
                <a:latin typeface="Arial Black" panose="020B0A04020102020204" pitchFamily="34" charset="0"/>
              </a:rPr>
              <a:t>Comment ça marche ?</a:t>
            </a:r>
          </a:p>
          <a:p>
            <a:endParaRPr lang="fr-FR" dirty="0"/>
          </a:p>
        </p:txBody>
      </p:sp>
    </p:spTree>
    <p:extLst>
      <p:ext uri="{BB962C8B-B14F-4D97-AF65-F5344CB8AC3E}">
        <p14:creationId xmlns:p14="http://schemas.microsoft.com/office/powerpoint/2010/main" val="5229226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486BC8A-3B02-4011-8793-0B54AF84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013" y="1435510"/>
            <a:ext cx="6213987" cy="5422491"/>
          </a:xfrm>
          <a:prstGeom prst="rect">
            <a:avLst/>
          </a:prstGeom>
          <a:ln>
            <a:noFill/>
          </a:ln>
          <a:effectLst>
            <a:softEdge rad="112500"/>
          </a:effectLst>
        </p:spPr>
      </p:pic>
      <p:sp>
        <p:nvSpPr>
          <p:cNvPr id="5" name="ZoneTexte 4">
            <a:extLst>
              <a:ext uri="{FF2B5EF4-FFF2-40B4-BE49-F238E27FC236}">
                <a16:creationId xmlns:a16="http://schemas.microsoft.com/office/drawing/2014/main" id="{F48E37F0-5E18-4B86-8991-41B6270F1FFE}"/>
              </a:ext>
            </a:extLst>
          </p:cNvPr>
          <p:cNvSpPr txBox="1"/>
          <p:nvPr/>
        </p:nvSpPr>
        <p:spPr>
          <a:xfrm>
            <a:off x="108155" y="235181"/>
            <a:ext cx="11729884" cy="1292662"/>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solidFill>
                  <a:srgbClr val="002060"/>
                </a:solidFill>
                <a:latin typeface="Times New Roman" panose="02020603050405020304" pitchFamily="18" charset="0"/>
                <a:cs typeface="Times New Roman" panose="02020603050405020304" pitchFamily="18" charset="0"/>
              </a:rPr>
              <a:t>L'analyse par activation neutronique </a:t>
            </a:r>
            <a:r>
              <a:rPr lang="fr-FR" sz="2000" b="1" dirty="0">
                <a:solidFill>
                  <a:schemeClr val="tx1">
                    <a:lumMod val="85000"/>
                    <a:lumOff val="15000"/>
                  </a:schemeClr>
                </a:solidFill>
                <a:latin typeface="Times New Roman" panose="02020603050405020304" pitchFamily="18" charset="0"/>
                <a:cs typeface="Times New Roman" panose="02020603050405020304" pitchFamily="18" charset="0"/>
              </a:rPr>
              <a:t>fonctionne à travers les processus </a:t>
            </a:r>
            <a:r>
              <a:rPr lang="fr-FR" sz="2000" b="1" dirty="0">
                <a:solidFill>
                  <a:srgbClr val="461DC9"/>
                </a:solidFill>
                <a:latin typeface="Times New Roman" panose="02020603050405020304" pitchFamily="18" charset="0"/>
                <a:cs typeface="Times New Roman" panose="02020603050405020304" pitchFamily="18" charset="0"/>
              </a:rPr>
              <a:t>d'activation neutronique </a:t>
            </a:r>
            <a:r>
              <a:rPr lang="fr-FR" sz="2000" b="1" dirty="0">
                <a:solidFill>
                  <a:schemeClr val="tx1">
                    <a:lumMod val="85000"/>
                    <a:lumOff val="15000"/>
                  </a:schemeClr>
                </a:solidFill>
                <a:latin typeface="Times New Roman" panose="02020603050405020304" pitchFamily="18" charset="0"/>
                <a:cs typeface="Times New Roman" panose="02020603050405020304" pitchFamily="18" charset="0"/>
              </a:rPr>
              <a:t>et de </a:t>
            </a:r>
            <a:r>
              <a:rPr lang="fr-FR" sz="2000" b="1" dirty="0">
                <a:solidFill>
                  <a:srgbClr val="461DC9"/>
                </a:solidFill>
                <a:latin typeface="Times New Roman" panose="02020603050405020304" pitchFamily="18" charset="0"/>
                <a:cs typeface="Times New Roman" panose="02020603050405020304" pitchFamily="18" charset="0"/>
              </a:rPr>
              <a:t>désintégration radioactive</a:t>
            </a:r>
            <a:r>
              <a:rPr lang="fr-FR" sz="2000" b="1" dirty="0">
                <a:solidFill>
                  <a:schemeClr val="tx1">
                    <a:lumMod val="85000"/>
                    <a:lumOff val="15000"/>
                  </a:schemeClr>
                </a:solidFill>
                <a:latin typeface="Times New Roman" panose="02020603050405020304" pitchFamily="18" charset="0"/>
                <a:cs typeface="Times New Roman" panose="02020603050405020304" pitchFamily="18" charset="0"/>
              </a:rPr>
              <a:t>. Dans l'activation neutronique, la radioactivité est induite en bombardant un échantillon avec des </a:t>
            </a:r>
            <a:r>
              <a:rPr lang="fr-FR" sz="2000" b="1" dirty="0">
                <a:solidFill>
                  <a:srgbClr val="7030A0"/>
                </a:solidFill>
                <a:latin typeface="Times New Roman" panose="02020603050405020304" pitchFamily="18" charset="0"/>
                <a:cs typeface="Times New Roman" panose="02020603050405020304" pitchFamily="18" charset="0"/>
              </a:rPr>
              <a:t>neutrons libres </a:t>
            </a:r>
            <a:r>
              <a:rPr lang="fr-FR" sz="2000" b="1" dirty="0">
                <a:solidFill>
                  <a:schemeClr val="tx1">
                    <a:lumMod val="85000"/>
                    <a:lumOff val="15000"/>
                  </a:schemeClr>
                </a:solidFill>
                <a:latin typeface="Times New Roman" panose="02020603050405020304" pitchFamily="18" charset="0"/>
                <a:cs typeface="Times New Roman" panose="02020603050405020304" pitchFamily="18" charset="0"/>
              </a:rPr>
              <a:t>provenant d'une source de neutrons</a:t>
            </a:r>
          </a:p>
          <a:p>
            <a:endParaRPr lang="fr-FR" dirty="0"/>
          </a:p>
        </p:txBody>
      </p:sp>
      <p:sp>
        <p:nvSpPr>
          <p:cNvPr id="6" name="ZoneTexte 5">
            <a:extLst>
              <a:ext uri="{FF2B5EF4-FFF2-40B4-BE49-F238E27FC236}">
                <a16:creationId xmlns:a16="http://schemas.microsoft.com/office/drawing/2014/main" id="{CEEA1F4E-EB25-4570-9DC0-AC10CC136962}"/>
              </a:ext>
            </a:extLst>
          </p:cNvPr>
          <p:cNvSpPr txBox="1"/>
          <p:nvPr/>
        </p:nvSpPr>
        <p:spPr>
          <a:xfrm>
            <a:off x="108155" y="2145719"/>
            <a:ext cx="5869858" cy="3447098"/>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cs typeface="+mj-cs"/>
              </a:rPr>
              <a:t>Dans </a:t>
            </a:r>
            <a:r>
              <a:rPr lang="fr-FR" sz="2000" b="1" dirty="0">
                <a:solidFill>
                  <a:srgbClr val="002060"/>
                </a:solidFill>
                <a:cs typeface="+mj-cs"/>
              </a:rPr>
              <a:t>NAA</a:t>
            </a:r>
            <a:r>
              <a:rPr lang="fr-FR" sz="2000" b="1" dirty="0">
                <a:cs typeface="+mj-cs"/>
              </a:rPr>
              <a:t>, les noyaux radioactifs dans l'échantillon subissent une désintégration </a:t>
            </a:r>
            <a:r>
              <a:rPr lang="fr-FR" sz="2000" b="1" dirty="0">
                <a:solidFill>
                  <a:srgbClr val="002060"/>
                </a:solidFill>
                <a:cs typeface="+mj-cs"/>
              </a:rPr>
              <a:t>nucléaire</a:t>
            </a:r>
            <a:r>
              <a:rPr lang="fr-FR" sz="2000" b="1" dirty="0">
                <a:cs typeface="+mj-cs"/>
              </a:rPr>
              <a:t>.  Après avoir capturé un neutron libre, le noyau excité subit une transformation interne en émettant </a:t>
            </a:r>
            <a:r>
              <a:rPr lang="fr-FR" sz="2000" b="1" dirty="0">
                <a:solidFill>
                  <a:srgbClr val="7030A0"/>
                </a:solidFill>
                <a:cs typeface="+mj-cs"/>
              </a:rPr>
              <a:t>des rayons gamma</a:t>
            </a:r>
            <a:r>
              <a:rPr lang="fr-FR" sz="2000" b="1" dirty="0">
                <a:cs typeface="+mj-cs"/>
              </a:rPr>
              <a:t>. Le noyau fille d'énergie inférieure, qui est encore radioactif, puis émet une particule bêta. Il en résulte un noyau de  haute énergie, qui subit à nouveau une transformation interne en émettant des rayons gamma.</a:t>
            </a:r>
            <a:r>
              <a:rPr lang="ar-SA" sz="2000" b="1" dirty="0">
                <a:cs typeface="+mj-cs"/>
              </a:rPr>
              <a:t> </a:t>
            </a:r>
            <a:r>
              <a:rPr lang="ar-SA" sz="2000" dirty="0">
                <a:cs typeface="+mj-cs"/>
              </a:rPr>
              <a:t>  </a:t>
            </a:r>
            <a:endParaRPr lang="fr-FR" sz="2000" dirty="0">
              <a:cs typeface="+mj-cs"/>
            </a:endParaRPr>
          </a:p>
          <a:p>
            <a:endParaRPr lang="fr-FR" dirty="0"/>
          </a:p>
        </p:txBody>
      </p:sp>
    </p:spTree>
    <p:extLst>
      <p:ext uri="{BB962C8B-B14F-4D97-AF65-F5344CB8AC3E}">
        <p14:creationId xmlns:p14="http://schemas.microsoft.com/office/powerpoint/2010/main" val="32282409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C8331DE-17E0-4214-8E8B-D2B29EAF0334}"/>
              </a:ext>
            </a:extLst>
          </p:cNvPr>
          <p:cNvSpPr txBox="1"/>
          <p:nvPr/>
        </p:nvSpPr>
        <p:spPr>
          <a:xfrm>
            <a:off x="176981" y="707922"/>
            <a:ext cx="5525729" cy="4985980"/>
          </a:xfrm>
          <a:prstGeom prst="rect">
            <a:avLst/>
          </a:prstGeom>
          <a:noFill/>
        </p:spPr>
        <p:txBody>
          <a:bodyPr wrap="square" rtlCol="0">
            <a:spAutoFit/>
          </a:bodyPr>
          <a:lstStyle/>
          <a:p>
            <a:r>
              <a:rPr lang="ar-SA" dirty="0"/>
              <a:t> </a:t>
            </a:r>
            <a:r>
              <a:rPr lang="fr-FR" sz="2000" b="1" dirty="0">
                <a:latin typeface="Times New Roman" panose="02020603050405020304" pitchFamily="18" charset="0"/>
                <a:cs typeface="Times New Roman" panose="02020603050405020304" pitchFamily="18" charset="0"/>
              </a:rPr>
              <a:t>Bien qu'il existe </a:t>
            </a:r>
            <a:r>
              <a:rPr lang="fr-FR" sz="2000" b="1" dirty="0">
                <a:solidFill>
                  <a:srgbClr val="2B11AF"/>
                </a:solidFill>
                <a:latin typeface="Times New Roman" panose="02020603050405020304" pitchFamily="18" charset="0"/>
                <a:cs typeface="Times New Roman" panose="02020603050405020304" pitchFamily="18" charset="0"/>
              </a:rPr>
              <a:t>des détecteurs </a:t>
            </a:r>
            <a:r>
              <a:rPr lang="fr-FR" sz="2000" b="1" dirty="0">
                <a:latin typeface="Times New Roman" panose="02020603050405020304" pitchFamily="18" charset="0"/>
                <a:cs typeface="Times New Roman" panose="02020603050405020304" pitchFamily="18" charset="0"/>
              </a:rPr>
              <a:t>de particules </a:t>
            </a:r>
            <a:r>
              <a:rPr lang="fr-FR" sz="2000" b="1" dirty="0">
                <a:solidFill>
                  <a:srgbClr val="7030A0"/>
                </a:solidFill>
                <a:latin typeface="Times New Roman" panose="02020603050405020304" pitchFamily="18" charset="0"/>
                <a:cs typeface="Times New Roman" panose="02020603050405020304" pitchFamily="18" charset="0"/>
              </a:rPr>
              <a:t>alpha et bêta</a:t>
            </a:r>
            <a:r>
              <a:rPr lang="fr-FR" sz="2000" b="1" dirty="0">
                <a:latin typeface="Times New Roman" panose="02020603050405020304" pitchFamily="18" charset="0"/>
                <a:cs typeface="Times New Roman" panose="02020603050405020304" pitchFamily="18" charset="0"/>
              </a:rPr>
              <a:t>, la plupart des détecteurs utilisés dans le NAA sont conçus pour détecter </a:t>
            </a:r>
            <a:r>
              <a:rPr lang="fr-FR" sz="2000" b="1" dirty="0">
                <a:solidFill>
                  <a:srgbClr val="7030A0"/>
                </a:solidFill>
                <a:latin typeface="Times New Roman" panose="02020603050405020304" pitchFamily="18" charset="0"/>
                <a:cs typeface="Times New Roman" panose="02020603050405020304" pitchFamily="18" charset="0"/>
              </a:rPr>
              <a:t>les rayons gamma émis</a:t>
            </a:r>
            <a:r>
              <a:rPr lang="fr-FR" sz="2000" b="1" dirty="0">
                <a:latin typeface="Times New Roman" panose="02020603050405020304" pitchFamily="18" charset="0"/>
                <a:cs typeface="Times New Roman" panose="02020603050405020304" pitchFamily="18" charset="0"/>
              </a:rPr>
              <a:t> par les noyaux excités après la capture de neutrons.</a:t>
            </a:r>
          </a:p>
          <a:p>
            <a:endParaRPr lang="fr-FR" sz="2000" b="1" dirty="0">
              <a:latin typeface="Times New Roman" panose="02020603050405020304" pitchFamily="18" charset="0"/>
              <a:cs typeface="Times New Roman" panose="02020603050405020304" pitchFamily="18" charset="0"/>
            </a:endParaRPr>
          </a:p>
          <a:p>
            <a:endParaRPr lang="fr-FR" sz="2000" b="1" dirty="0">
              <a:latin typeface="Times New Roman" panose="02020603050405020304" pitchFamily="18" charset="0"/>
              <a:cs typeface="Times New Roman" panose="02020603050405020304" pitchFamily="18" charset="0"/>
            </a:endParaRPr>
          </a:p>
          <a:p>
            <a:endParaRPr lang="fr-FR" sz="2000" b="1" dirty="0">
              <a:latin typeface="Times New Roman" panose="02020603050405020304" pitchFamily="18" charset="0"/>
              <a:cs typeface="Times New Roman" panose="02020603050405020304" pitchFamily="18" charset="0"/>
            </a:endParaRPr>
          </a:p>
          <a:p>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 Chaque élément possède un chemin unique d'émission et de désintégration radioactifs scientifiquement connus. Ainsi, en fonction du chemin et du spectre produits par l'instrument, le NAA peut déterminer l'identité et la concentration de l'élément.</a:t>
            </a:r>
          </a:p>
          <a:p>
            <a:endParaRPr lang="fr-FR" dirty="0"/>
          </a:p>
        </p:txBody>
      </p:sp>
      <p:pic>
        <p:nvPicPr>
          <p:cNvPr id="5" name="Image 4">
            <a:extLst>
              <a:ext uri="{FF2B5EF4-FFF2-40B4-BE49-F238E27FC236}">
                <a16:creationId xmlns:a16="http://schemas.microsoft.com/office/drawing/2014/main" id="{42786E00-E541-46E4-BDEE-A5B611D18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8322"/>
            <a:ext cx="6017342" cy="6759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491267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a:defP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611</Words>
  <Application>Microsoft Office PowerPoint</Application>
  <PresentationFormat>Grand écran</PresentationFormat>
  <Paragraphs>72</Paragraphs>
  <Slides>18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Arial Black</vt:lpstr>
      <vt:lpstr>Arial Rounded MT Bold</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bachiribadi3a@gmail.com</dc:creator>
  <cp:lastModifiedBy>bachiribadi3a@gmail.com</cp:lastModifiedBy>
  <cp:revision>283</cp:revision>
  <dcterms:created xsi:type="dcterms:W3CDTF">2018-11-23T20:47:26Z</dcterms:created>
  <dcterms:modified xsi:type="dcterms:W3CDTF">2019-06-17T16:22:06Z</dcterms:modified>
</cp:coreProperties>
</file>