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2;&#1072;&#1088;&#1075;&#1072;&#1088;&#1080;&#1090;&#1072;\Desktop\SkyPro\&#1050;&#1091;&#1088;&#1089;&#1086;&#1074;&#1072;&#1103;(3)_&#1057;&#1076;&#1072;&#1095;&#1072;_&#1048;&#1090;&#1086;&#1075;&#1086;&#1074;&#1099;&#1081;_&#1074;&#1072;&#1088;&#1080;&#1072;&#1085;&#1090;_&#1043;&#1088;&#1072;&#1092;&#1080;&#1082;_1_2_3_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Количество пользователей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'Графики Часть 3 (1)'!$B$11</c:f>
              <c:strCache>
                <c:ptCount val="1"/>
                <c:pt idx="0">
                  <c:v>Колич. спящих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453810920693736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CC-4449-B1DD-9F714EB567DE}"/>
                </c:ext>
              </c:extLst>
            </c:dLbl>
            <c:dLbl>
              <c:idx val="1"/>
              <c:layout>
                <c:manualLayout>
                  <c:x val="-2.1258503401360932E-3"/>
                  <c:y val="-1.10382893314807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CC-4449-B1DD-9F714EB567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'Графики Часть 3 (1)'!$A$12:$A$17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'Графики Часть 3 (1)'!$B$12:$B$17</c:f>
              <c:numCache>
                <c:formatCode>0</c:formatCode>
                <c:ptCount val="6"/>
                <c:pt idx="0">
                  <c:v>37</c:v>
                </c:pt>
                <c:pt idx="1">
                  <c:v>383</c:v>
                </c:pt>
                <c:pt idx="2">
                  <c:v>4668.1691890653128</c:v>
                </c:pt>
                <c:pt idx="3">
                  <c:v>7234.7174858528651</c:v>
                </c:pt>
                <c:pt idx="4">
                  <c:v>8242.4940518284257</c:v>
                </c:pt>
                <c:pt idx="5">
                  <c:v>7786.1956088647448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C-4449-B1DD-9F714EB567DE}"/>
            </c:ext>
          </c:extLst>
        </c:ser>
        <c:ser>
          <c:idx val="1"/>
          <c:order val="1"/>
          <c:tx>
            <c:strRef>
              <c:f>'Графики Часть 3 (1)'!$C$11</c:f>
              <c:strCache>
                <c:ptCount val="1"/>
                <c:pt idx="0">
                  <c:v>Колич. смотрящих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6.384900416859656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CC-4449-B1DD-9F714EB567DE}"/>
                </c:ext>
              </c:extLst>
            </c:dLbl>
            <c:dLbl>
              <c:idx val="5"/>
              <c:layout>
                <c:manualLayout>
                  <c:x val="0"/>
                  <c:y val="-3.342056507642426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CC-4449-B1DD-9F714EB567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'Графики Часть 3 (1)'!$A$12:$A$17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'Графики Часть 3 (1)'!$C$12:$C$17</c:f>
              <c:numCache>
                <c:formatCode>General</c:formatCode>
                <c:ptCount val="6"/>
                <c:pt idx="0">
                  <c:v>164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1CC-4449-B1DD-9F714EB567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64299631"/>
        <c:axId val="1164306287"/>
      </c:barChart>
      <c:lineChart>
        <c:grouping val="standard"/>
        <c:varyColors val="0"/>
        <c:ser>
          <c:idx val="2"/>
          <c:order val="2"/>
          <c:tx>
            <c:strRef>
              <c:f>'Графики Часть 3 (1)'!$D$11</c:f>
              <c:strCache>
                <c:ptCount val="1"/>
                <c:pt idx="0">
                  <c:v>% смотрящих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889455782312925E-2"/>
                  <c:y val="-5.2287581699346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CC-4449-B1DD-9F714EB567DE}"/>
                </c:ext>
              </c:extLst>
            </c:dLbl>
            <c:dLbl>
              <c:idx val="1"/>
              <c:layout>
                <c:manualLayout>
                  <c:x val="-4.3962585034013645E-2"/>
                  <c:y val="-3.75572538726776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CC-4449-B1DD-9F714EB567DE}"/>
                </c:ext>
              </c:extLst>
            </c:dLbl>
            <c:dLbl>
              <c:idx val="2"/>
              <c:layout>
                <c:manualLayout>
                  <c:x val="-1.6326530612244899E-2"/>
                  <c:y val="-3.1021306160259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CC-4449-B1DD-9F714EB567DE}"/>
                </c:ext>
              </c:extLst>
            </c:dLbl>
            <c:dLbl>
              <c:idx val="3"/>
              <c:layout>
                <c:manualLayout>
                  <c:x val="-2.0578231292517006E-2"/>
                  <c:y val="-4.0825227728886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CC-4449-B1DD-9F714EB567DE}"/>
                </c:ext>
              </c:extLst>
            </c:dLbl>
            <c:dLbl>
              <c:idx val="4"/>
              <c:layout>
                <c:manualLayout>
                  <c:x val="-2.4829931972789116E-2"/>
                  <c:y val="-4.0825227728886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CC-4449-B1DD-9F714EB567DE}"/>
                </c:ext>
              </c:extLst>
            </c:dLbl>
            <c:dLbl>
              <c:idx val="5"/>
              <c:layout>
                <c:manualLayout>
                  <c:x val="-2.2108843537414966E-2"/>
                  <c:y val="-5.062914929751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CC-4449-B1DD-9F714EB567DE}"/>
                </c:ext>
              </c:extLst>
            </c:dLbl>
            <c:spPr>
              <a:solidFill>
                <a:schemeClr val="accent3">
                  <a:lumMod val="40000"/>
                  <a:lumOff val="60000"/>
                  <a:alpha val="6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'Графики Часть 3 (1)'!$A$12:$A$17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'Графики Часть 3 (1)'!$D$12:$D$17</c:f>
              <c:numCache>
                <c:formatCode>0.0%</c:formatCode>
                <c:ptCount val="6"/>
                <c:pt idx="0">
                  <c:v>0.8159203980099502</c:v>
                </c:pt>
                <c:pt idx="1">
                  <c:v>0.92758555492531669</c:v>
                </c:pt>
                <c:pt idx="2">
                  <c:v>0.48074734847669182</c:v>
                </c:pt>
                <c:pt idx="3">
                  <c:v>0.29914603438794674</c:v>
                </c:pt>
                <c:pt idx="4">
                  <c:v>0.17562644843288977</c:v>
                </c:pt>
                <c:pt idx="5">
                  <c:v>3.0626744165505846E-2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1CC-4449-B1DD-9F714EB56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015695"/>
        <c:axId val="1475009871"/>
      </c:lineChart>
      <c:catAx>
        <c:axId val="1164299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Месяцы</a:t>
                </a:r>
              </a:p>
            </c:rich>
          </c:tx>
          <c:layout>
            <c:manualLayout>
              <c:xMode val="edge"/>
              <c:yMode val="edge"/>
              <c:x val="0.45352154641384113"/>
              <c:y val="0.8390551181102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306287"/>
        <c:crosses val="autoZero"/>
        <c:auto val="1"/>
        <c:lblAlgn val="ctr"/>
        <c:lblOffset val="100"/>
        <c:noMultiLvlLbl val="0"/>
      </c:catAx>
      <c:valAx>
        <c:axId val="116430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Количество</a:t>
                </a:r>
              </a:p>
            </c:rich>
          </c:tx>
          <c:layout>
            <c:manualLayout>
              <c:xMode val="edge"/>
              <c:yMode val="edge"/>
              <c:x val="2.2052098398414485E-2"/>
              <c:y val="0.307330039627399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in"/>
        <c:minorTickMark val="in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4299631"/>
        <c:crosses val="autoZero"/>
        <c:crossBetween val="between"/>
        <c:majorUnit val="1000"/>
      </c:valAx>
      <c:valAx>
        <c:axId val="1475009871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015695"/>
        <c:crosses val="max"/>
        <c:crossBetween val="between"/>
      </c:valAx>
      <c:catAx>
        <c:axId val="14750156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750098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/>
              <a:t>Интенсивность  просмотров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'Графики Часть 3 (1)'!$B$20</c:f>
              <c:strCache>
                <c:ptCount val="1"/>
                <c:pt idx="0">
                  <c:v>Колич.просмотров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'Графики Часть 3 (1)'!$A$21:$A$26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'Графики Часть 3 (1)'!$B$21:$B$26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7-4FB3-869F-50D99774B8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472529727"/>
        <c:axId val="1472530143"/>
      </c:barChart>
      <c:lineChart>
        <c:grouping val="standard"/>
        <c:varyColors val="0"/>
        <c:ser>
          <c:idx val="1"/>
          <c:order val="1"/>
          <c:tx>
            <c:strRef>
              <c:f>'Графики Часть 3 (1)'!$C$20</c:f>
              <c:strCache>
                <c:ptCount val="1"/>
                <c:pt idx="0">
                  <c:v>Колич. просмотров на 1 смотрящего пользователя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848962971115269E-3"/>
                  <c:y val="-3.5257122597578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7-4FB3-869F-50D99774B817}"/>
                </c:ext>
              </c:extLst>
            </c:dLbl>
            <c:spPr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6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'Графики Часть 3 (1)'!$A$21:$A$26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'Графики Часть 3 (1)'!$C$21:$C$26</c:f>
              <c:numCache>
                <c:formatCode>0.0</c:formatCode>
                <c:ptCount val="6"/>
                <c:pt idx="0">
                  <c:v>1.0060975609756098</c:v>
                </c:pt>
                <c:pt idx="1">
                  <c:v>2.337138198124745</c:v>
                </c:pt>
                <c:pt idx="2">
                  <c:v>6.9389171679777881</c:v>
                </c:pt>
                <c:pt idx="3">
                  <c:v>11.289831606217616</c:v>
                </c:pt>
                <c:pt idx="4">
                  <c:v>20.129840546697039</c:v>
                </c:pt>
                <c:pt idx="5">
                  <c:v>116.8130081300813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67-4FB3-869F-50D99774B817}"/>
            </c:ext>
          </c:extLst>
        </c:ser>
        <c:ser>
          <c:idx val="2"/>
          <c:order val="2"/>
          <c:tx>
            <c:strRef>
              <c:f>'Графики Часть 3 (1)'!$D$20</c:f>
              <c:strCache>
                <c:ptCount val="1"/>
                <c:pt idx="0">
                  <c:v>Колич. просмотров на пользователя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numFmt formatCode="#,##0.0" sourceLinked="0"/>
            <c:spPr>
              <a:solidFill>
                <a:schemeClr val="accent5">
                  <a:alpha val="40000"/>
                </a:schemeClr>
              </a:solidFill>
              <a:ln>
                <a:solidFill>
                  <a:schemeClr val="accent5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'Графики Часть 3 (1)'!$D$21:$D$26</c:f>
              <c:numCache>
                <c:formatCode>0.0</c:formatCode>
                <c:ptCount val="6"/>
                <c:pt idx="0">
                  <c:v>0.82089552238805974</c:v>
                </c:pt>
                <c:pt idx="1">
                  <c:v>2.1678956324446967</c:v>
                </c:pt>
                <c:pt idx="2">
                  <c:v>3.3358660298047171</c:v>
                </c:pt>
                <c:pt idx="3">
                  <c:v>3.3773083539077029</c:v>
                </c:pt>
                <c:pt idx="4">
                  <c:v>3.5353324027367807</c:v>
                </c:pt>
                <c:pt idx="5">
                  <c:v>3.5776021152031543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67-4FB3-869F-50D99774B8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2530975"/>
        <c:axId val="1472530559"/>
      </c:lineChart>
      <c:catAx>
        <c:axId val="147252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Месяцы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2530143"/>
        <c:crosses val="autoZero"/>
        <c:auto val="1"/>
        <c:lblAlgn val="ctr"/>
        <c:lblOffset val="100"/>
        <c:noMultiLvlLbl val="0"/>
      </c:catAx>
      <c:valAx>
        <c:axId val="147253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Количество просмотров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1.9059720457433291E-2"/>
              <c:y val="0.1921482092964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2529727"/>
        <c:crosses val="autoZero"/>
        <c:crossBetween val="between"/>
      </c:valAx>
      <c:valAx>
        <c:axId val="14725305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Интенсивность</a:t>
                </a:r>
                <a:endParaRPr lang="ru-RU" b="1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2530975"/>
        <c:crosses val="max"/>
        <c:crossBetween val="between"/>
      </c:valAx>
      <c:catAx>
        <c:axId val="1472530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25305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Пользовательский </a:t>
            </a:r>
            <a:r>
              <a:rPr lang="en-US"/>
              <a:t>Retention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Retention!$E$1</c:f>
              <c:strCache>
                <c:ptCount val="1"/>
                <c:pt idx="0">
                  <c:v>Retention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Retention!$A$3:$A$7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  <c:extLst/>
            </c:strRef>
          </c:cat>
          <c:val>
            <c:numRef>
              <c:f>Retention!$E$3:$E$7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C1E-4A28-B246-3F84AEC8B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8034528"/>
        <c:axId val="1053412752"/>
      </c:lineChart>
      <c:catAx>
        <c:axId val="1188034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</a:t>
                </a:r>
              </a:p>
            </c:rich>
          </c:tx>
          <c:layout>
            <c:manualLayout>
              <c:xMode val="edge"/>
              <c:yMode val="edge"/>
              <c:x val="0.50530599337733395"/>
              <c:y val="0.901925916847942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3412752"/>
        <c:crossesAt val="0.70000000000000007"/>
        <c:auto val="1"/>
        <c:lblAlgn val="ctr"/>
        <c:lblOffset val="100"/>
        <c:noMultiLvlLbl val="0"/>
      </c:catAx>
      <c:valAx>
        <c:axId val="105341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Retention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803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[Курсовая(3)_Сдача_Итоговый_вариант_График_1_2_3_4.xlsx]Графики Часть 3 (3)!Сводная таблица3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'Графики Часть 3 (3)'!$B$1:$B$2</c:f>
              <c:strCache>
                <c:ptCount val="1"/>
                <c:pt idx="0">
                  <c:v>будние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'Графики Часть 3 (3)'!$A$3:$A$27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'Графики Часть 3 (3)'!$B$3:$B$27</c:f>
              <c:numCache>
                <c:formatCode>General</c:formatCode>
                <c:ptCount val="24"/>
                <c:pt idx="0">
                  <c:v>2436</c:v>
                </c:pt>
                <c:pt idx="1">
                  <c:v>1770</c:v>
                </c:pt>
                <c:pt idx="2">
                  <c:v>1497</c:v>
                </c:pt>
                <c:pt idx="3">
                  <c:v>1253</c:v>
                </c:pt>
                <c:pt idx="4">
                  <c:v>1237</c:v>
                </c:pt>
                <c:pt idx="5">
                  <c:v>1182</c:v>
                </c:pt>
                <c:pt idx="6">
                  <c:v>1142</c:v>
                </c:pt>
                <c:pt idx="7">
                  <c:v>1277</c:v>
                </c:pt>
                <c:pt idx="8">
                  <c:v>1394</c:v>
                </c:pt>
                <c:pt idx="9">
                  <c:v>1663</c:v>
                </c:pt>
                <c:pt idx="10">
                  <c:v>2119</c:v>
                </c:pt>
                <c:pt idx="11">
                  <c:v>2703</c:v>
                </c:pt>
                <c:pt idx="12">
                  <c:v>3687</c:v>
                </c:pt>
                <c:pt idx="13">
                  <c:v>4628</c:v>
                </c:pt>
                <c:pt idx="14">
                  <c:v>5747</c:v>
                </c:pt>
                <c:pt idx="15">
                  <c:v>6939</c:v>
                </c:pt>
                <c:pt idx="16">
                  <c:v>7424</c:v>
                </c:pt>
                <c:pt idx="17">
                  <c:v>7878</c:v>
                </c:pt>
                <c:pt idx="18">
                  <c:v>7662</c:v>
                </c:pt>
                <c:pt idx="19">
                  <c:v>6995</c:v>
                </c:pt>
                <c:pt idx="20">
                  <c:v>6267</c:v>
                </c:pt>
                <c:pt idx="21">
                  <c:v>5317</c:v>
                </c:pt>
                <c:pt idx="22">
                  <c:v>4290</c:v>
                </c:pt>
                <c:pt idx="23">
                  <c:v>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4-4F41-B644-BD332C643D93}"/>
            </c:ext>
          </c:extLst>
        </c:ser>
        <c:ser>
          <c:idx val="1"/>
          <c:order val="1"/>
          <c:tx>
            <c:strRef>
              <c:f>'Графики Часть 3 (3)'!$C$1:$C$2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'Графики Часть 3 (3)'!$A$3:$A$27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'Графики Часть 3 (3)'!$C$3:$C$27</c:f>
              <c:numCache>
                <c:formatCode>General</c:formatCode>
                <c:ptCount val="24"/>
                <c:pt idx="0">
                  <c:v>1316</c:v>
                </c:pt>
                <c:pt idx="1">
                  <c:v>1122</c:v>
                </c:pt>
                <c:pt idx="2">
                  <c:v>883</c:v>
                </c:pt>
                <c:pt idx="3">
                  <c:v>758</c:v>
                </c:pt>
                <c:pt idx="4">
                  <c:v>724</c:v>
                </c:pt>
                <c:pt idx="5">
                  <c:v>799</c:v>
                </c:pt>
                <c:pt idx="6">
                  <c:v>766</c:v>
                </c:pt>
                <c:pt idx="7">
                  <c:v>872</c:v>
                </c:pt>
                <c:pt idx="8">
                  <c:v>960</c:v>
                </c:pt>
                <c:pt idx="9">
                  <c:v>1103</c:v>
                </c:pt>
                <c:pt idx="10">
                  <c:v>1245</c:v>
                </c:pt>
                <c:pt idx="11">
                  <c:v>1674</c:v>
                </c:pt>
                <c:pt idx="12">
                  <c:v>2016</c:v>
                </c:pt>
                <c:pt idx="13">
                  <c:v>2670</c:v>
                </c:pt>
                <c:pt idx="14">
                  <c:v>3178</c:v>
                </c:pt>
                <c:pt idx="15">
                  <c:v>3560</c:v>
                </c:pt>
                <c:pt idx="16">
                  <c:v>3904</c:v>
                </c:pt>
                <c:pt idx="17">
                  <c:v>4123</c:v>
                </c:pt>
                <c:pt idx="18">
                  <c:v>3994</c:v>
                </c:pt>
                <c:pt idx="19">
                  <c:v>3917</c:v>
                </c:pt>
                <c:pt idx="20">
                  <c:v>3597</c:v>
                </c:pt>
                <c:pt idx="21">
                  <c:v>3065</c:v>
                </c:pt>
                <c:pt idx="22">
                  <c:v>2526</c:v>
                </c:pt>
                <c:pt idx="23">
                  <c:v>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4-4F41-B644-BD332C643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4789199"/>
        <c:axId val="1434784879"/>
      </c:barChart>
      <c:catAx>
        <c:axId val="143478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4784879"/>
        <c:crosses val="autoZero"/>
        <c:auto val="1"/>
        <c:lblAlgn val="ctr"/>
        <c:lblOffset val="100"/>
        <c:noMultiLvlLbl val="0"/>
      </c:catAx>
      <c:valAx>
        <c:axId val="143478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478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 20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'Графики Часть 3 (4)'!$F$1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63000"/>
                </a:schemeClr>
              </a:solidFill>
              <a:ln>
                <a:noFill/>
              </a:ln>
              <a:effectLst/>
            </c:spPr>
            <c:txPr>
              <a:bodyPr rot="-5400000" spcFirstLastPara="1" vertOverflow="overflow" horzOverflow="overflow" wrap="square" lIns="38100" tIns="19050" rIns="38100" bIns="19050" anchor="t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'Графики Часть 3 (4)'!$D$2:$D$21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'Графики Часть 3 (4)'!$F$2:$F$21</c:f>
              <c:numCache>
                <c:formatCode>0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E-4146-A035-BE61C8FFC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7"/>
        <c:axId val="907909328"/>
        <c:axId val="907907568"/>
      </c:barChart>
      <c:catAx>
        <c:axId val="907909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Фильм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7907568"/>
        <c:crosses val="autoZero"/>
        <c:auto val="1"/>
        <c:lblAlgn val="ctr"/>
        <c:lblOffset val="100"/>
        <c:noMultiLvlLbl val="0"/>
      </c:catAx>
      <c:valAx>
        <c:axId val="9079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Количесвто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790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AS-IS</a:t>
            </a:r>
            <a:endParaRPr lang="ru-RU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'Юнит-экономика'!$A$13</c:f>
              <c:strCache>
                <c:ptCount val="1"/>
                <c:pt idx="0">
                  <c:v>CAC на юнит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74-4B56-B248-9BF017402C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'Юнит-экономика'!$B$13</c:f>
              <c:numCache>
                <c:formatCode>0.00%</c:formatCode>
                <c:ptCount val="1"/>
                <c:pt idx="0">
                  <c:v>1.378436383361723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4-4B56-B248-9BF017402CF6}"/>
            </c:ext>
          </c:extLst>
        </c:ser>
        <c:ser>
          <c:idx val="1"/>
          <c:order val="1"/>
          <c:tx>
            <c:strRef>
              <c:f>'Юнит-экономика'!$A$14</c:f>
              <c:strCache>
                <c:ptCount val="1"/>
                <c:pt idx="0">
                  <c:v>Fixed Costs на юнит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B74-4B56-B248-9BF017402C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'Юнит-экономика'!$B$14</c:f>
              <c:numCache>
                <c:formatCode>0.00%</c:formatCode>
                <c:ptCount val="1"/>
                <c:pt idx="0">
                  <c:v>0.10848293960280932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74-4B56-B248-9BF017402CF6}"/>
            </c:ext>
          </c:extLst>
        </c:ser>
        <c:ser>
          <c:idx val="2"/>
          <c:order val="2"/>
          <c:tx>
            <c:strRef>
              <c:f>'Юнит-экономика'!$A$15</c:f>
              <c:strCache>
                <c:ptCount val="1"/>
                <c:pt idx="0">
                  <c:v>Маржинальность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'Юнит-экономика'!$B$15</c:f>
              <c:numCache>
                <c:formatCode>0%</c:formatCode>
                <c:ptCount val="1"/>
                <c:pt idx="0">
                  <c:v>-0.48691932296453233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74-4B56-B248-9BF017402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720239"/>
        <c:axId val="1002722319"/>
      </c:barChart>
      <c:catAx>
        <c:axId val="100272023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722319"/>
        <c:crosses val="autoZero"/>
        <c:auto val="1"/>
        <c:lblAlgn val="ctr"/>
        <c:lblOffset val="100"/>
        <c:noMultiLvlLbl val="0"/>
      </c:catAx>
      <c:valAx>
        <c:axId val="100272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72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TO-BE</a:t>
            </a:r>
            <a:endParaRPr lang="ru-RU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'Юнит-экономика'!$A$13</c:f>
              <c:strCache>
                <c:ptCount val="1"/>
                <c:pt idx="0">
                  <c:v>CAC на юнит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08-4A40-9D79-7DBAD527EE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'Юнит-экономика'!$D$13</c:f>
              <c:numCache>
                <c:formatCode>0.00%</c:formatCode>
                <c:ptCount val="1"/>
                <c:pt idx="0">
                  <c:v>0.67641475822413255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8-4A40-9D79-7DBAD527EEE2}"/>
            </c:ext>
          </c:extLst>
        </c:ser>
        <c:ser>
          <c:idx val="1"/>
          <c:order val="1"/>
          <c:tx>
            <c:strRef>
              <c:f>'Юнит-экономика'!$A$14</c:f>
              <c:strCache>
                <c:ptCount val="1"/>
                <c:pt idx="0">
                  <c:v>Fixed Costs на юнит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508-4A40-9D79-7DBAD527EE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'Юнит-экономика'!$D$14</c:f>
              <c:numCache>
                <c:formatCode>0.00%</c:formatCode>
                <c:ptCount val="1"/>
                <c:pt idx="0">
                  <c:v>7.3585480661633104E-2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08-4A40-9D79-7DBAD527EEE2}"/>
            </c:ext>
          </c:extLst>
        </c:ser>
        <c:ser>
          <c:idx val="2"/>
          <c:order val="2"/>
          <c:tx>
            <c:strRef>
              <c:f>'Юнит-экономика'!$A$15</c:f>
              <c:strCache>
                <c:ptCount val="1"/>
                <c:pt idx="0">
                  <c:v>Маржинальность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'Юнит-экономика'!$D$15</c:f>
              <c:numCache>
                <c:formatCode>0%</c:formatCode>
                <c:ptCount val="1"/>
                <c:pt idx="0">
                  <c:v>0.24999976111423433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08-4A40-9D79-7DBAD527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696527"/>
        <c:axId val="1002716079"/>
      </c:barChart>
      <c:catAx>
        <c:axId val="100269652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716079"/>
        <c:crosses val="autoZero"/>
        <c:auto val="1"/>
        <c:lblAlgn val="ctr"/>
        <c:lblOffset val="100"/>
        <c:noMultiLvlLbl val="0"/>
      </c:catAx>
      <c:valAx>
        <c:axId val="100271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69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1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6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F22082-CC5B-9B16-0D2D-F83D1AB32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237" r="-1" b="2239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72D49-FADC-259C-1548-B1A3B9570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8992246" cy="5015169"/>
          </a:xfrm>
        </p:spPr>
        <p:txBody>
          <a:bodyPr>
            <a:normAutofit/>
          </a:bodyPr>
          <a:lstStyle/>
          <a:p>
            <a:pPr algn="ctr"/>
            <a:b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Бизнес модель кинотеатра </a:t>
            </a:r>
            <a:b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ru-RU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«</a:t>
            </a:r>
            <a:r>
              <a:rPr lang="en-GB" sz="6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LeMur</a:t>
            </a:r>
            <a:r>
              <a:rPr lang="en-GB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Cinema</a:t>
            </a:r>
            <a:r>
              <a:rPr lang="ru-RU" sz="6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»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6BD7F-2FCE-FBB8-55FC-A402F6ED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Интенсивность просмотров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F8960-451B-5FF0-E54F-F6070CA031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период с марта по июнь наблюдался </a:t>
            </a:r>
            <a:r>
              <a:rPr lang="ru-RU" b="1" dirty="0"/>
              <a:t>рост пользователей</a:t>
            </a:r>
            <a:r>
              <a:rPr lang="ru-RU" dirty="0"/>
              <a:t> в кинотеатре, при этом, с апреля  </a:t>
            </a:r>
            <a:r>
              <a:rPr lang="ru-RU" b="1" dirty="0"/>
              <a:t>доля активных пользователей</a:t>
            </a:r>
            <a:r>
              <a:rPr lang="ru-RU" dirty="0"/>
              <a:t> начала </a:t>
            </a:r>
            <a:r>
              <a:rPr lang="ru-RU" b="1" dirty="0"/>
              <a:t>падать</a:t>
            </a:r>
            <a:r>
              <a:rPr lang="ru-RU" dirty="0"/>
              <a:t>  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F37BC506-7E15-812F-2FBE-3B5B20EF20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7142256"/>
              </p:ext>
            </p:extLst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2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BD2CA-80FC-4B88-1CF0-A5E6C229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Интенсивность просмотров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2BB5D7-DA8A-3B52-A202-D651213907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	Интенсивность</a:t>
            </a:r>
            <a:r>
              <a:rPr lang="ru-RU" dirty="0"/>
              <a:t> просмотров имеет </a:t>
            </a:r>
            <a:r>
              <a:rPr lang="ru-RU" b="1" dirty="0"/>
              <a:t>положительную динамику</a:t>
            </a:r>
            <a:r>
              <a:rPr lang="ru-RU" dirty="0"/>
              <a:t> за счет повышения просмотров </a:t>
            </a:r>
            <a:r>
              <a:rPr lang="ru-RU" b="1" dirty="0"/>
              <a:t>активными пользователями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1B0809C-8748-E82D-C9F5-E29BE62E90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400983"/>
              </p:ext>
            </p:extLst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67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796DA-C513-955B-4357-017DF914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Retention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07011-195F-5AF2-8EE2-C0862B954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 мая </a:t>
            </a:r>
            <a:r>
              <a:rPr lang="en-GB" b="1" dirty="0"/>
              <a:t>retention</a:t>
            </a:r>
            <a:r>
              <a:rPr lang="en-GB" dirty="0"/>
              <a:t> </a:t>
            </a:r>
            <a:r>
              <a:rPr lang="ru-RU" dirty="0"/>
              <a:t>имеет </a:t>
            </a:r>
            <a:r>
              <a:rPr lang="ru-RU" b="1" dirty="0"/>
              <a:t>отрицательную динамику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342DB36-2CF7-F0B6-25C1-FCCA1415DBC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588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C09C6-FCC2-63AE-1880-DD368F6F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Просмотры по часам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01FE3-AC6B-38FB-AF2C-4AF825987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С </a:t>
            </a:r>
            <a:r>
              <a:rPr lang="ru-RU" b="1" dirty="0"/>
              <a:t>12.00 до 23.00 </a:t>
            </a:r>
            <a:r>
              <a:rPr lang="ru-RU" dirty="0"/>
              <a:t>пиковые интервалы просмотров</a:t>
            </a:r>
          </a:p>
          <a:p>
            <a:pPr marL="0" indent="0" algn="just">
              <a:buNone/>
            </a:pPr>
            <a:r>
              <a:rPr lang="ru-RU" dirty="0"/>
              <a:t>	Пользователи чаще пользуются кинотеатром в </a:t>
            </a:r>
            <a:r>
              <a:rPr lang="ru-RU" b="1" dirty="0"/>
              <a:t>будние дни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9998677-6E57-C50E-A995-83E89DDE7A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18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9F96-C262-55AE-94C4-CEDAD218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ТОП 20 фильмов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9345A6F-70C6-A183-D8B6-956934C95BA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490788" y="2125663"/>
          <a:ext cx="13589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179">
                  <a:extLst>
                    <a:ext uri="{9D8B030D-6E8A-4147-A177-3AD203B41FA5}">
                      <a16:colId xmlns:a16="http://schemas.microsoft.com/office/drawing/2014/main" val="2973191801"/>
                    </a:ext>
                  </a:extLst>
                </a:gridCol>
                <a:gridCol w="750721">
                  <a:extLst>
                    <a:ext uri="{9D8B030D-6E8A-4147-A177-3AD203B41FA5}">
                      <a16:colId xmlns:a16="http://schemas.microsoft.com/office/drawing/2014/main" val="5042550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№п/п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Фильмы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72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411922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759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250679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86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158978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768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230507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234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351192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585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347008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907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118549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78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347393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83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470762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147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21760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247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182191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74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154256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730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153893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484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439981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894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227775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95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88863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43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258219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9699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242428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046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472712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349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5151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29749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3E5CE61-6A98-D22B-4CCA-31307AA7F0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9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8406C-4882-EC0F-5300-BACBBC76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Юнит-экономика </a:t>
            </a:r>
            <a:r>
              <a:rPr lang="en-GB" dirty="0"/>
              <a:t>AS-IS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AE657-A9B5-7124-9D8A-8FDFB5FB6B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ru-RU" dirty="0"/>
              <a:t>Действующая модель не показывает свою эффективность</a:t>
            </a:r>
            <a:r>
              <a:rPr lang="en-GB" dirty="0"/>
              <a:t>,</a:t>
            </a:r>
            <a:r>
              <a:rPr lang="ru-RU" dirty="0"/>
              <a:t> так как расходы превышают доходы</a:t>
            </a:r>
            <a:r>
              <a:rPr lang="en-GB" dirty="0"/>
              <a:t>,</a:t>
            </a:r>
            <a:r>
              <a:rPr lang="ru-RU" dirty="0"/>
              <a:t> и маржинальность составляет </a:t>
            </a:r>
            <a:r>
              <a:rPr lang="ru-RU" b="1" dirty="0"/>
              <a:t>-49%</a:t>
            </a:r>
          </a:p>
          <a:p>
            <a:pPr algn="just"/>
            <a:r>
              <a:rPr lang="ru-RU" dirty="0"/>
              <a:t>Из-за необходимости привлечения новых пользователей </a:t>
            </a:r>
            <a:r>
              <a:rPr lang="ru-RU" b="1" dirty="0"/>
              <a:t>основная статья расходов </a:t>
            </a:r>
            <a:r>
              <a:rPr lang="ru-RU" dirty="0"/>
              <a:t>– </a:t>
            </a:r>
            <a:r>
              <a:rPr lang="ru-RU" b="1" dirty="0"/>
              <a:t>маркетинг</a:t>
            </a:r>
          </a:p>
          <a:p>
            <a:pPr algn="just"/>
            <a:r>
              <a:rPr lang="ru-RU" dirty="0"/>
              <a:t>Расходы </a:t>
            </a:r>
            <a:r>
              <a:rPr lang="ru-RU" b="1" dirty="0"/>
              <a:t>не обеспечивают </a:t>
            </a:r>
            <a:r>
              <a:rPr lang="ru-RU" dirty="0"/>
              <a:t>повышение </a:t>
            </a:r>
            <a:r>
              <a:rPr lang="en-GB" b="1" dirty="0"/>
              <a:t>retention</a:t>
            </a:r>
            <a:r>
              <a:rPr lang="ru-RU" dirty="0"/>
              <a:t> и привлечение </a:t>
            </a:r>
            <a:r>
              <a:rPr lang="ru-RU" b="1" dirty="0"/>
              <a:t>новых пользователей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5D99140-58EF-AFB3-5104-688E25E9761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738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9D188-87FC-DD3D-BE93-3BA2A3C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Юнит-экономика </a:t>
            </a:r>
            <a:r>
              <a:rPr lang="en-GB" dirty="0"/>
              <a:t>TO-BE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2FCF7-8D04-9C38-9A3B-579235752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351090" cy="41019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/>
              <a:t>	</a:t>
            </a:r>
            <a:r>
              <a:rPr lang="ru-RU" b="1" dirty="0"/>
              <a:t>Новая модель </a:t>
            </a:r>
            <a:r>
              <a:rPr lang="ru-RU" dirty="0"/>
              <a:t>работы кинотеатра предусматривает увеличение маржинальности до </a:t>
            </a:r>
            <a:r>
              <a:rPr lang="ru-RU" b="1" dirty="0"/>
              <a:t>25%</a:t>
            </a:r>
            <a:r>
              <a:rPr lang="ru-RU" dirty="0"/>
              <a:t> </a:t>
            </a:r>
            <a:r>
              <a:rPr lang="ru-RU" b="1" dirty="0"/>
              <a:t>за счет</a:t>
            </a:r>
            <a:r>
              <a:rPr lang="ru-RU" dirty="0"/>
              <a:t>:</a:t>
            </a:r>
          </a:p>
          <a:p>
            <a:pPr algn="just"/>
            <a:r>
              <a:rPr lang="ru-RU" dirty="0"/>
              <a:t>Увеличения </a:t>
            </a:r>
            <a:r>
              <a:rPr lang="en-GB" dirty="0"/>
              <a:t>retention </a:t>
            </a:r>
            <a:r>
              <a:rPr lang="ru-RU" dirty="0"/>
              <a:t>на 6%</a:t>
            </a:r>
          </a:p>
          <a:p>
            <a:pPr algn="just"/>
            <a:r>
              <a:rPr lang="ru-RU" dirty="0"/>
              <a:t>Увеличения цены подписки на 14%</a:t>
            </a:r>
          </a:p>
          <a:p>
            <a:pPr algn="just"/>
            <a:r>
              <a:rPr lang="ru-RU" dirty="0"/>
              <a:t>Уменьшения скидок на 2%</a:t>
            </a:r>
          </a:p>
          <a:p>
            <a:pPr algn="just"/>
            <a:r>
              <a:rPr lang="ru-RU" dirty="0"/>
              <a:t>Уменьшения </a:t>
            </a:r>
            <a:r>
              <a:rPr lang="en-GB" dirty="0"/>
              <a:t>CAC </a:t>
            </a:r>
            <a:r>
              <a:rPr lang="ru-RU" dirty="0"/>
              <a:t>на 24%</a:t>
            </a:r>
          </a:p>
          <a:p>
            <a:pPr algn="just"/>
            <a:r>
              <a:rPr lang="ru-RU" dirty="0"/>
              <a:t>Увеличения </a:t>
            </a:r>
            <a:r>
              <a:rPr lang="en-GB" dirty="0"/>
              <a:t>Fixed Costs </a:t>
            </a:r>
            <a:r>
              <a:rPr lang="ru-RU" dirty="0"/>
              <a:t>на 5%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532D9B0-273B-392E-4FDF-D28BC9F9EE9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46838" y="2074863"/>
          <a:ext cx="5181600" cy="410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75936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E77A29"/>
      </a:accent1>
      <a:accent2>
        <a:srgbClr val="BAA014"/>
      </a:accent2>
      <a:accent3>
        <a:srgbClr val="88AD1F"/>
      </a:accent3>
      <a:accent4>
        <a:srgbClr val="4ABA14"/>
      </a:accent4>
      <a:accent5>
        <a:srgbClr val="21BC2F"/>
      </a:accent5>
      <a:accent6>
        <a:srgbClr val="14BA68"/>
      </a:accent6>
      <a:hlink>
        <a:srgbClr val="3F89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245</Words>
  <Application>Microsoft Office PowerPoint</Application>
  <PresentationFormat>Широкоэкранный</PresentationFormat>
  <Paragraphs>91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 Бизнес модель кинотеатра  «LeMur Cinema»</vt:lpstr>
      <vt:lpstr>Интенсивность просмотров</vt:lpstr>
      <vt:lpstr>Интенсивность просмотров</vt:lpstr>
      <vt:lpstr>Retention </vt:lpstr>
      <vt:lpstr>Просмотры по часам</vt:lpstr>
      <vt:lpstr>ТОП 20 фильмов</vt:lpstr>
      <vt:lpstr>Юнит-экономика AS-IS</vt:lpstr>
      <vt:lpstr>Юнит-экономика TO-BE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Бизнес модель кинотеатра  «LeMur Cinema»</dc:title>
  <dc:creator>Андрей Гришин</dc:creator>
  <cp:lastModifiedBy>Андрей Гришин</cp:lastModifiedBy>
  <cp:revision>3</cp:revision>
  <dcterms:created xsi:type="dcterms:W3CDTF">2023-04-01T18:07:45Z</dcterms:created>
  <dcterms:modified xsi:type="dcterms:W3CDTF">2023-04-01T19:17:09Z</dcterms:modified>
</cp:coreProperties>
</file>