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872066"/>
            <a:ext cx="8001000" cy="2971801"/>
          </a:xfrm>
        </p:spPr>
        <p:txBody>
          <a:bodyPr/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0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36" y="852415"/>
            <a:ext cx="10629551" cy="58044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can interpret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eq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following way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First recall that we can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 the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density of electric field lines passing through an area as a proportional measure of the magnitude of the electric field there.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Specifically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the magnitude 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is proportional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the number of electric field lines per unit area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Thus, the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scalar product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Eq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 proportional to the number of electric field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lines passing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through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area.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Then, because the integration in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Eq. 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 carried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 over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Gaussian surface, which is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closed, so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electric flux " through a Gaussian surface is proportional to the net number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of electric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field lines passing through that surface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98" y="860729"/>
            <a:ext cx="8534400" cy="1507067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15" y="2499102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Gaussian surface in the form of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cylinder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 radius R immersed in a uniform electric field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with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cylinder axis parallel to the field. What is the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flux of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electric field through this closed surface?</a:t>
            </a:r>
          </a:p>
        </p:txBody>
      </p:sp>
    </p:spTree>
    <p:extLst>
      <p:ext uri="{BB962C8B-B14F-4D97-AF65-F5344CB8AC3E}">
        <p14:creationId xmlns:p14="http://schemas.microsoft.com/office/powerpoint/2010/main" val="12203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90" y="473271"/>
            <a:ext cx="8534400" cy="1507067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256" y="2483604"/>
            <a:ext cx="10784534" cy="361526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We can find the flux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through the Gaussian surface by integrating the scalar </a:t>
            </a:r>
            <a:r>
              <a:rPr lang="en-US" sz="2400" dirty="0" smtClean="0">
                <a:solidFill>
                  <a:schemeClr val="bg1"/>
                </a:solidFill>
              </a:rPr>
              <a:t>product </a:t>
            </a:r>
            <a:r>
              <a:rPr lang="en-US" sz="2400" dirty="0">
                <a:solidFill>
                  <a:schemeClr val="bg1"/>
                </a:solidFill>
              </a:rPr>
              <a:t>over that surface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We can do the integration by writing the flux </a:t>
            </a:r>
            <a:r>
              <a:rPr lang="en-US" sz="2400" dirty="0" smtClean="0">
                <a:solidFill>
                  <a:schemeClr val="bg1"/>
                </a:solidFill>
              </a:rPr>
              <a:t>as the </a:t>
            </a:r>
            <a:r>
              <a:rPr lang="en-US" sz="2400" dirty="0">
                <a:solidFill>
                  <a:schemeClr val="bg1"/>
                </a:solidFill>
              </a:rPr>
              <a:t>sum of three terms</a:t>
            </a:r>
            <a:r>
              <a:rPr lang="en-US" sz="2400" dirty="0" smtClean="0">
                <a:solidFill>
                  <a:schemeClr val="bg1"/>
                </a:solidFill>
              </a:rPr>
              <a:t>:  integrals </a:t>
            </a:r>
            <a:r>
              <a:rPr lang="en-US" sz="2400" dirty="0">
                <a:solidFill>
                  <a:schemeClr val="bg1"/>
                </a:solidFill>
              </a:rPr>
              <a:t>over the left cylinder cap </a:t>
            </a:r>
            <a:r>
              <a:rPr lang="en-US" sz="2400" dirty="0" err="1" smtClean="0">
                <a:solidFill>
                  <a:schemeClr val="bg1"/>
                </a:solidFill>
              </a:rPr>
              <a:t>a,the</a:t>
            </a:r>
            <a:r>
              <a:rPr lang="en-US" sz="2400" dirty="0" smtClean="0">
                <a:solidFill>
                  <a:schemeClr val="bg1"/>
                </a:solidFill>
              </a:rPr>
              <a:t> cylindrical </a:t>
            </a:r>
            <a:r>
              <a:rPr lang="en-US" sz="2400" dirty="0">
                <a:solidFill>
                  <a:schemeClr val="bg1"/>
                </a:solidFill>
              </a:rPr>
              <a:t>surface b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</a:rPr>
              <a:t>the right cap c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64" y="5078471"/>
            <a:ext cx="2440957" cy="10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78" y="1007390"/>
            <a:ext cx="6458906" cy="135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33" y="3285641"/>
            <a:ext cx="8903425" cy="20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963" y="805913"/>
            <a:ext cx="5660004" cy="136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90" y="2541721"/>
            <a:ext cx="9006330" cy="2160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02" y="5089510"/>
            <a:ext cx="6389498" cy="8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41" y="254498"/>
            <a:ext cx="8534400" cy="1507067"/>
          </a:xfrm>
        </p:spPr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64" y="1490134"/>
            <a:ext cx="5058896" cy="500230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word “flux” comes from the Latin word meaning “to flow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.”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Let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</a:rPr>
              <a:t>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represent the volume flow rate (volume per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unit time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at which air flows through the loop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 This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rate depends on the angle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between v and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plane of the loop.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v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perpendicular to the plane, the rate " is equal to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vA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15" y="1761565"/>
            <a:ext cx="5969457" cy="41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7" y="3333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Flux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7" y="1515125"/>
            <a:ext cx="10575084" cy="48546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is parallel to the plane of the loop, no air moves through the loop,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so  is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zero. For an intermediate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angle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rate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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depends on the component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v normal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to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plane. Since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that component is v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cos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the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rate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volume flow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through the loop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05" y="4170566"/>
            <a:ext cx="2300404" cy="579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6273" y="5340948"/>
            <a:ext cx="10098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rate of flow through an area is an example of a flux—a volume flux in </a:t>
            </a:r>
            <a:r>
              <a:rPr lang="en-US" sz="2400" dirty="0" smtClean="0"/>
              <a:t>this situation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4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268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478" y="2340245"/>
            <a:ext cx="3921868" cy="646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11" y="3743236"/>
            <a:ext cx="7144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an area vector as being </a:t>
            </a:r>
            <a:r>
              <a:rPr lang="en-US" sz="2400" dirty="0" smtClean="0"/>
              <a:t>a vector </a:t>
            </a:r>
            <a:r>
              <a:rPr lang="en-US" sz="2400" dirty="0"/>
              <a:t>whose magnitude is equal to an area (here the area of the loop) </a:t>
            </a:r>
            <a:r>
              <a:rPr lang="en-US" sz="2400" dirty="0" smtClean="0"/>
              <a:t>and whose direction </a:t>
            </a:r>
            <a:r>
              <a:rPr lang="en-US" sz="2400" dirty="0"/>
              <a:t>is normal to the plane of the area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567" y="2011335"/>
            <a:ext cx="2724177" cy="38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25" y="395780"/>
            <a:ext cx="8534400" cy="1507067"/>
          </a:xfrm>
        </p:spPr>
        <p:txBody>
          <a:bodyPr/>
          <a:lstStyle/>
          <a:p>
            <a:r>
              <a:rPr lang="en-US" dirty="0"/>
              <a:t>Flux of an Electric Field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169" y="395780"/>
            <a:ext cx="4169045" cy="6029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225" y="2117696"/>
            <a:ext cx="6537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define the flux of an electric </a:t>
            </a:r>
            <a:r>
              <a:rPr lang="en-US" sz="2400" dirty="0" smtClean="0"/>
              <a:t>field, consider an arbitrary (asymmetric</a:t>
            </a:r>
            <a:r>
              <a:rPr lang="en-US" sz="2400" dirty="0"/>
              <a:t>) Gaussian surface immersed in a </a:t>
            </a:r>
            <a:r>
              <a:rPr lang="en-US" sz="2400" dirty="0" smtClean="0"/>
              <a:t>non uniform </a:t>
            </a:r>
            <a:r>
              <a:rPr lang="en-US" sz="2400" dirty="0"/>
              <a:t>electric field. </a:t>
            </a:r>
            <a:endParaRPr lang="en-US" sz="2400" dirty="0" smtClean="0"/>
          </a:p>
          <a:p>
            <a:pPr algn="just"/>
            <a:r>
              <a:rPr lang="en-US" sz="2400" dirty="0" smtClean="0"/>
              <a:t>Let us divide </a:t>
            </a:r>
            <a:r>
              <a:rPr lang="en-US" sz="2400" dirty="0"/>
              <a:t>the surface into small squares of area </a:t>
            </a:r>
            <a:r>
              <a:rPr lang="en-US" sz="2400" dirty="0" smtClean="0"/>
              <a:t>A</a:t>
            </a:r>
            <a:r>
              <a:rPr lang="en-US" sz="2400" dirty="0"/>
              <a:t>, each square being small </a:t>
            </a:r>
            <a:r>
              <a:rPr lang="en-US" sz="2400" dirty="0" smtClean="0"/>
              <a:t>enough to </a:t>
            </a:r>
            <a:r>
              <a:rPr lang="en-US" sz="2400" dirty="0"/>
              <a:t>permit us to neglect any curvature and to consider the individual square to </a:t>
            </a:r>
            <a:r>
              <a:rPr lang="en-US" sz="2400" dirty="0" smtClean="0"/>
              <a:t>be flat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135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16" y="154241"/>
            <a:ext cx="8534400" cy="1507067"/>
          </a:xfrm>
        </p:spPr>
        <p:txBody>
          <a:bodyPr/>
          <a:lstStyle/>
          <a:p>
            <a:r>
              <a:rPr lang="en-US" dirty="0"/>
              <a:t>Flux of an Electric Field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169" y="395780"/>
            <a:ext cx="4169045" cy="60291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537" y="1856522"/>
            <a:ext cx="6858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represent each such element </a:t>
            </a:r>
            <a:r>
              <a:rPr lang="en-US" sz="2400" dirty="0" smtClean="0"/>
              <a:t>of area </a:t>
            </a:r>
            <a:r>
              <a:rPr lang="en-US" sz="2400" dirty="0"/>
              <a:t>with an area vector , whose magnitude is the area </a:t>
            </a:r>
            <a:r>
              <a:rPr lang="en-US" sz="2400" dirty="0" smtClean="0"/>
              <a:t>∆A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Each </a:t>
            </a:r>
            <a:r>
              <a:rPr lang="en-US" sz="2400" dirty="0"/>
              <a:t>vector is perpendicular to the Gaussian </a:t>
            </a:r>
            <a:r>
              <a:rPr lang="en-US" sz="2400" dirty="0" smtClean="0"/>
              <a:t>surface and </a:t>
            </a:r>
            <a:r>
              <a:rPr lang="en-US" sz="2400" dirty="0"/>
              <a:t>directed away from the interior of the surface.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537" y="4485945"/>
            <a:ext cx="6858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Because the squares have been taken to </a:t>
            </a:r>
            <a:r>
              <a:rPr lang="en-US" sz="2400" dirty="0" smtClean="0"/>
              <a:t>be arbitrarily </a:t>
            </a:r>
            <a:r>
              <a:rPr lang="en-US" sz="2400" dirty="0"/>
              <a:t>small, the electric </a:t>
            </a:r>
            <a:r>
              <a:rPr lang="en-US" sz="2400" dirty="0" smtClean="0"/>
              <a:t>field may </a:t>
            </a:r>
            <a:r>
              <a:rPr lang="en-US" sz="2400" dirty="0"/>
              <a:t>be taken as constant over any given square. The vectors and </a:t>
            </a:r>
            <a:r>
              <a:rPr lang="en-US" sz="2400" dirty="0" smtClean="0"/>
              <a:t>for each </a:t>
            </a:r>
            <a:r>
              <a:rPr lang="en-US" sz="2400" dirty="0"/>
              <a:t>square then make some angle </a:t>
            </a:r>
            <a:r>
              <a:rPr lang="en-US" sz="2400" dirty="0" smtClean="0"/>
              <a:t>θ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each other. </a:t>
            </a:r>
          </a:p>
        </p:txBody>
      </p:sp>
    </p:spTree>
    <p:extLst>
      <p:ext uri="{BB962C8B-B14F-4D97-AF65-F5344CB8AC3E}">
        <p14:creationId xmlns:p14="http://schemas.microsoft.com/office/powerpoint/2010/main" val="416125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16" y="154241"/>
            <a:ext cx="8534400" cy="1507067"/>
          </a:xfrm>
        </p:spPr>
        <p:txBody>
          <a:bodyPr/>
          <a:lstStyle/>
          <a:p>
            <a:r>
              <a:rPr lang="en-US" dirty="0"/>
              <a:t>Flux of an Electric Field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169" y="395780"/>
            <a:ext cx="4169045" cy="6029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340" y="1661308"/>
            <a:ext cx="6734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Figure </a:t>
            </a:r>
            <a:r>
              <a:rPr lang="en-US" sz="2400" dirty="0" smtClean="0"/>
              <a:t> </a:t>
            </a:r>
            <a:r>
              <a:rPr lang="en-US" sz="2400" dirty="0"/>
              <a:t>shows </a:t>
            </a:r>
            <a:r>
              <a:rPr lang="en-US" sz="2400" dirty="0" smtClean="0"/>
              <a:t>an enlarged </a:t>
            </a:r>
            <a:r>
              <a:rPr lang="en-US" sz="2400" dirty="0"/>
              <a:t>view of three squares on the Gaussian surface and the angle </a:t>
            </a:r>
            <a:r>
              <a:rPr lang="el-GR" sz="2400" dirty="0" smtClean="0"/>
              <a:t>θ</a:t>
            </a:r>
            <a:r>
              <a:rPr lang="en-US" sz="2400" dirty="0" smtClean="0"/>
              <a:t> </a:t>
            </a:r>
            <a:r>
              <a:rPr lang="en-US" sz="2400" dirty="0"/>
              <a:t>for each.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340" y="3119792"/>
            <a:ext cx="6734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provisional definition for the flux of the electric field for the </a:t>
            </a:r>
            <a:r>
              <a:rPr lang="en-US" sz="2400" dirty="0" smtClean="0"/>
              <a:t>Gaussian surface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98" y="4208944"/>
            <a:ext cx="2420483" cy="7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728420"/>
            <a:ext cx="10676047" cy="519441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equation instructs us to visit each square on the Gaussian surface, evaluate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scalar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 for the two vectors and we find there, and sum the results algebraically (that is, with signs included) for all the squares that make up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surface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value of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each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scalar product (positive, negative, or zero)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determines whether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flux through its square is positive, negative, or zero. 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Squares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like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square1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which points inward, make a negative contribution to the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sum.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Squares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like 2, in which lies in the surface, make zero contribution.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Squares like 3, in which points outward, make a positive contribution. </a:t>
            </a:r>
          </a:p>
        </p:txBody>
      </p:sp>
    </p:spTree>
    <p:extLst>
      <p:ext uri="{BB962C8B-B14F-4D97-AF65-F5344CB8AC3E}">
        <p14:creationId xmlns:p14="http://schemas.microsoft.com/office/powerpoint/2010/main" val="415355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3271"/>
            <a:ext cx="8534400" cy="1507067"/>
          </a:xfrm>
        </p:spPr>
        <p:txBody>
          <a:bodyPr/>
          <a:lstStyle/>
          <a:p>
            <a:r>
              <a:rPr lang="en-US" dirty="0"/>
              <a:t>Flux of an 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3818"/>
            <a:ext cx="10645049" cy="46575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exact definition of the flux of the electric field through a closed surface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loop on the integral sign indicates that the integration is to be taken over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entire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(closed) surface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flux of the electric field is a scalar, and its SI unit is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newton–square-meter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coulomb (N' m2/C)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36" y="2605676"/>
            <a:ext cx="6171292" cy="9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89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</TotalTime>
  <Words>771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Gauss’s Law</vt:lpstr>
      <vt:lpstr>Flux</vt:lpstr>
      <vt:lpstr>Flux</vt:lpstr>
      <vt:lpstr>PowerPoint Presentation</vt:lpstr>
      <vt:lpstr>Flux of an Electric Field</vt:lpstr>
      <vt:lpstr>Flux of an Electric Field</vt:lpstr>
      <vt:lpstr>Flux of an Electric Field</vt:lpstr>
      <vt:lpstr>PowerPoint Presentation</vt:lpstr>
      <vt:lpstr>Flux of an Electric Field</vt:lpstr>
      <vt:lpstr>PowerPoint Presentation</vt:lpstr>
      <vt:lpstr>Problem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Gauss’s Law</dc:title>
  <dc:creator>Administrator</dc:creator>
  <cp:lastModifiedBy>Syed Umer Haider Shah</cp:lastModifiedBy>
  <cp:revision>14</cp:revision>
  <dcterms:created xsi:type="dcterms:W3CDTF">2018-12-04T04:54:39Z</dcterms:created>
  <dcterms:modified xsi:type="dcterms:W3CDTF">2020-06-27T06:54:52Z</dcterms:modified>
</cp:coreProperties>
</file>