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e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B48F-7377-4F92-9DE6-80E75EF8550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FC59-912B-446B-A9BF-EEBA855A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1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B48F-7377-4F92-9DE6-80E75EF8550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FC59-912B-446B-A9BF-EEBA855A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B48F-7377-4F92-9DE6-80E75EF8550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FC59-912B-446B-A9BF-EEBA855A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4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B48F-7377-4F92-9DE6-80E75EF8550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FC59-912B-446B-A9BF-EEBA855A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7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B48F-7377-4F92-9DE6-80E75EF8550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FC59-912B-446B-A9BF-EEBA855A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6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B48F-7377-4F92-9DE6-80E75EF8550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FC59-912B-446B-A9BF-EEBA855A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B48F-7377-4F92-9DE6-80E75EF8550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FC59-912B-446B-A9BF-EEBA855A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1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B48F-7377-4F92-9DE6-80E75EF8550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FC59-912B-446B-A9BF-EEBA855A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9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B48F-7377-4F92-9DE6-80E75EF8550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FC59-912B-446B-A9BF-EEBA855A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1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B48F-7377-4F92-9DE6-80E75EF8550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FC59-912B-446B-A9BF-EEBA855A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4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B48F-7377-4F92-9DE6-80E75EF8550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FC59-912B-446B-A9BF-EEBA855A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5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B48F-7377-4F92-9DE6-80E75EF85504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8FC59-912B-446B-A9BF-EEBA855A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660066"/>
                </a:solidFill>
                <a:latin typeface="Times New Roman" panose="02020603050405020304" pitchFamily="18" charset="0"/>
              </a:rPr>
              <a:t>Description of EM Wave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4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979714"/>
            <a:ext cx="10545147" cy="2360645"/>
          </a:xfrm>
          <a:solidFill>
            <a:srgbClr val="99CCFF"/>
          </a:solidFill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en-US" dirty="0" err="1" smtClean="0">
                <a:solidFill>
                  <a:schemeClr val="bg1"/>
                </a:solidFill>
              </a:rPr>
              <a:t>Biot</a:t>
            </a:r>
            <a:r>
              <a:rPr lang="en-US" altLang="en-US" dirty="0" smtClean="0">
                <a:solidFill>
                  <a:schemeClr val="bg1"/>
                </a:solidFill>
              </a:rPr>
              <a:t> - Savart law is used to calculate the magnetic field due to a current carrying conductor. </a:t>
            </a:r>
          </a:p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en-US" dirty="0" smtClean="0">
                <a:solidFill>
                  <a:schemeClr val="bg1"/>
                </a:solidFill>
              </a:rPr>
              <a:t>According to this law, the magnitude of the magnetic field at any point  P due to a small current element </a:t>
            </a:r>
            <a:r>
              <a:rPr lang="en-US" altLang="en-US" i="1" dirty="0" err="1" smtClean="0">
                <a:solidFill>
                  <a:schemeClr val="bg1"/>
                </a:solidFill>
              </a:rPr>
              <a:t>I.dl</a:t>
            </a:r>
            <a:r>
              <a:rPr lang="en-US" altLang="en-US" i="1" dirty="0" smtClean="0">
                <a:solidFill>
                  <a:schemeClr val="bg1"/>
                </a:solidFill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</a:rPr>
              <a:t>( </a:t>
            </a:r>
            <a:r>
              <a:rPr lang="en-US" altLang="en-US" i="1" dirty="0" smtClean="0">
                <a:solidFill>
                  <a:schemeClr val="bg1"/>
                </a:solidFill>
              </a:rPr>
              <a:t>I</a:t>
            </a:r>
            <a:r>
              <a:rPr lang="en-US" altLang="en-US" dirty="0" smtClean="0">
                <a:solidFill>
                  <a:schemeClr val="bg1"/>
                </a:solidFill>
              </a:rPr>
              <a:t> = current through the element, </a:t>
            </a:r>
            <a:r>
              <a:rPr lang="en-US" altLang="en-US" i="1" dirty="0" smtClean="0">
                <a:solidFill>
                  <a:schemeClr val="bg1"/>
                </a:solidFill>
              </a:rPr>
              <a:t>dl</a:t>
            </a:r>
            <a:r>
              <a:rPr lang="en-US" altLang="en-US" dirty="0" smtClean="0">
                <a:solidFill>
                  <a:schemeClr val="bg1"/>
                </a:solidFill>
              </a:rPr>
              <a:t> = length of the element) is,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432107"/>
              </p:ext>
            </p:extLst>
          </p:nvPr>
        </p:nvGraphicFramePr>
        <p:xfrm>
          <a:off x="8196943" y="3688701"/>
          <a:ext cx="25908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orelDRAW" r:id="rId3" imgW="1472803" imgH="1941909" progId="CorelDRAW.Graphic.11">
                  <p:embed/>
                </p:oleObj>
              </mc:Choice>
              <mc:Fallback>
                <p:oleObj name="CorelDRAW" r:id="rId3" imgW="1472803" imgH="1941909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6943" y="3688701"/>
                        <a:ext cx="2590800" cy="2819400"/>
                      </a:xfrm>
                      <a:prstGeom prst="rect">
                        <a:avLst/>
                      </a:prstGeom>
                      <a:solidFill>
                        <a:srgbClr val="3399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607597"/>
              </p:ext>
            </p:extLst>
          </p:nvPr>
        </p:nvGraphicFramePr>
        <p:xfrm>
          <a:off x="1130559" y="3600061"/>
          <a:ext cx="2590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838200" imgH="381000" progId="Equation.3">
                  <p:embed/>
                </p:oleObj>
              </mc:Choice>
              <mc:Fallback>
                <p:oleObj name="Equation" r:id="rId5" imgW="8382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559" y="3600061"/>
                        <a:ext cx="2590800" cy="1066800"/>
                      </a:xfrm>
                      <a:prstGeom prst="rect">
                        <a:avLst/>
                      </a:prstGeom>
                      <a:solidFill>
                        <a:srgbClr val="CCFF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289279"/>
              </p:ext>
            </p:extLst>
          </p:nvPr>
        </p:nvGraphicFramePr>
        <p:xfrm>
          <a:off x="4330959" y="3638939"/>
          <a:ext cx="2667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066800" imgH="381000" progId="Equation.3">
                  <p:embed/>
                </p:oleObj>
              </mc:Choice>
              <mc:Fallback>
                <p:oleObj name="Equation" r:id="rId7" imgW="10668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959" y="3638939"/>
                        <a:ext cx="2667000" cy="1066800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962264"/>
              </p:ext>
            </p:extLst>
          </p:nvPr>
        </p:nvGraphicFramePr>
        <p:xfrm>
          <a:off x="1547326" y="5324670"/>
          <a:ext cx="4114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Microsoft Equation 3.0" r:id="rId9" imgW="952087" imgH="418918" progId="Equation.3">
                  <p:embed/>
                </p:oleObj>
              </mc:Choice>
              <mc:Fallback>
                <p:oleObj name="Microsoft Equation 3.0" r:id="rId9" imgW="952087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326" y="5324670"/>
                        <a:ext cx="4114800" cy="1219200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891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17037" y="3810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 smtClean="0">
                <a:solidFill>
                  <a:srgbClr val="CC00CC"/>
                </a:solidFill>
                <a:latin typeface="Times New Roman" panose="02020603050405020304" pitchFamily="18" charset="0"/>
              </a:rPr>
              <a:t>Ampere’s circuital law</a:t>
            </a:r>
            <a:endParaRPr lang="en-US" altLang="en-US" sz="3200" b="1" dirty="0">
              <a:solidFill>
                <a:srgbClr val="CC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9510" y="1520890"/>
            <a:ext cx="8305800" cy="4800600"/>
          </a:xfrm>
          <a:prstGeom prst="rect">
            <a:avLst/>
          </a:prstGeom>
          <a:solidFill>
            <a:srgbClr val="99CCFF"/>
          </a:solidFill>
          <a:ln>
            <a:solidFill>
              <a:srgbClr val="FF00FF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It states that the line integral of the magnetic field (vector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) around any closed path or circuit is equal to μ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(permeability of free space) times the total current (</a:t>
            </a:r>
            <a:r>
              <a:rPr lang="en-US" altLang="en-US" i="1" dirty="0" smtClean="0"/>
              <a:t>I</a:t>
            </a:r>
            <a:r>
              <a:rPr lang="en-US" altLang="en-US" dirty="0" smtClean="0"/>
              <a:t>) flowing through the closed circuit</a:t>
            </a:r>
            <a:r>
              <a:rPr lang="en-US" altLang="en-US" dirty="0" smtClean="0">
                <a:latin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324947" y="34957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763666"/>
              </p:ext>
            </p:extLst>
          </p:nvPr>
        </p:nvGraphicFramePr>
        <p:xfrm>
          <a:off x="1934547" y="4507010"/>
          <a:ext cx="34290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736280" imgH="317362" progId="Equation.3">
                  <p:embed/>
                </p:oleObj>
              </mc:Choice>
              <mc:Fallback>
                <p:oleObj name="Equation" r:id="rId3" imgW="736280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4547" y="4507010"/>
                        <a:ext cx="3429000" cy="1355725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086947" y="3729135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Mathematically,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9" name="Picture 10" descr="22_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82747" y="3729135"/>
            <a:ext cx="3048000" cy="2514600"/>
          </a:xfrm>
          <a:prstGeom prst="rect">
            <a:avLst/>
          </a:prstGeom>
          <a:solidFill>
            <a:srgbClr val="99CCFF"/>
          </a:solidFill>
          <a:ln w="31750">
            <a:solidFill>
              <a:srgbClr val="000066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99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35020" y="553617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 smtClean="0">
                <a:solidFill>
                  <a:srgbClr val="993300"/>
                </a:solidFill>
              </a:rPr>
              <a:t>Electromagnetic waves</a:t>
            </a:r>
            <a:r>
              <a:rPr lang="en-US" altLang="en-US" b="1" dirty="0" smtClean="0">
                <a:solidFill>
                  <a:srgbClr val="FF00FF"/>
                </a:solidFill>
                <a:latin typeface="Times New Roman" panose="02020603050405020304" pitchFamily="18" charset="0"/>
              </a:rPr>
              <a:t> </a:t>
            </a:r>
            <a:endParaRPr lang="en-US" altLang="en-US" b="1" dirty="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40498" y="1732384"/>
            <a:ext cx="8419322" cy="4976326"/>
          </a:xfrm>
          <a:prstGeom prst="rect">
            <a:avLst/>
          </a:prstGeom>
          <a:solidFill>
            <a:srgbClr val="66FFFF"/>
          </a:solidFill>
          <a:ln>
            <a:solidFill>
              <a:srgbClr val="FF9900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According to Maxwell’s modification of Ampere’s law, a changing electric field gives rise to a magnetic field.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It leads to the generation of electromagnetic disturbance comprising of time varying electric and magnetic fields.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These disturbances can be propagated through space even in the absence of any material medium.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 These disturbances have the properties of a wave and are called electromagnetic waves.</a:t>
            </a:r>
            <a:r>
              <a:rPr lang="en-US" altLang="en-US" sz="3200" dirty="0" smtClean="0">
                <a:latin typeface="Times New Roman" panose="02020603050405020304" pitchFamily="18" charset="0"/>
              </a:rPr>
              <a:t> </a:t>
            </a:r>
            <a:endParaRPr lang="en-US" altLang="en-US" sz="3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24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838200" y="990600"/>
            <a:ext cx="7696200" cy="381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smtClean="0">
                <a:solidFill>
                  <a:srgbClr val="CC0000"/>
                </a:solidFill>
                <a:latin typeface="Times New Roman" panose="02020603050405020304" pitchFamily="18" charset="0"/>
              </a:rPr>
              <a:t>Representation of Electromagnetic waves</a:t>
            </a:r>
            <a:endParaRPr lang="en-US" altLang="en-US" sz="3200" b="1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9" descr="em-wave"/>
          <p:cNvPicPr>
            <a:picLocks noChangeAspect="1" noChangeArrowheads="1"/>
          </p:cNvPicPr>
          <p:nvPr/>
        </p:nvPicPr>
        <p:blipFill>
          <a:blip r:embed="rId2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600200"/>
            <a:ext cx="6477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38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435359" y="1620416"/>
            <a:ext cx="8458200" cy="4876800"/>
          </a:xfrm>
          <a:prstGeom prst="rect">
            <a:avLst/>
          </a:prstGeom>
          <a:solidFill>
            <a:srgbClr val="FFCCFF"/>
          </a:solidFill>
          <a:ln>
            <a:solidFill>
              <a:srgbClr val="993366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alt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 variations of electric intensity and magnetic intensity are transverse in nature.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 variations of </a:t>
            </a:r>
            <a:r>
              <a:rPr lang="en-US" altLang="en-US" sz="3200" i="1" dirty="0" smtClean="0"/>
              <a:t>E</a:t>
            </a:r>
            <a:r>
              <a:rPr lang="en-US" altLang="en-US" sz="3200" dirty="0" smtClean="0"/>
              <a:t> and </a:t>
            </a:r>
            <a:r>
              <a:rPr lang="en-US" altLang="en-US" sz="3200" i="1" dirty="0" smtClean="0"/>
              <a:t>H</a:t>
            </a:r>
            <a:r>
              <a:rPr lang="en-US" altLang="en-US" sz="3200" dirty="0" smtClean="0"/>
              <a:t> are perpendicular to each other and also to the directions of wave propagation.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 wave patterns of </a:t>
            </a:r>
            <a:r>
              <a:rPr lang="en-US" altLang="en-US" sz="3200" i="1" dirty="0" smtClean="0"/>
              <a:t>E</a:t>
            </a:r>
            <a:r>
              <a:rPr lang="en-US" altLang="en-US" sz="3200" dirty="0" smtClean="0"/>
              <a:t> and </a:t>
            </a:r>
            <a:r>
              <a:rPr lang="en-US" altLang="en-US" sz="3200" i="1" dirty="0" smtClean="0"/>
              <a:t>H</a:t>
            </a:r>
            <a:r>
              <a:rPr lang="en-US" altLang="en-US" sz="3200" dirty="0" smtClean="0"/>
              <a:t> for a traveling electromagnetic wave obey Maxwell’s equations.</a:t>
            </a:r>
          </a:p>
        </p:txBody>
      </p:sp>
      <p:sp>
        <p:nvSpPr>
          <p:cNvPr id="3" name="Rectangle 2"/>
          <p:cNvSpPr/>
          <p:nvPr/>
        </p:nvSpPr>
        <p:spPr>
          <a:xfrm>
            <a:off x="3642977" y="827706"/>
            <a:ext cx="55764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b="1" dirty="0" smtClean="0">
                <a:solidFill>
                  <a:srgbClr val="660066"/>
                </a:solidFill>
                <a:latin typeface="Times New Roman" panose="02020603050405020304" pitchFamily="18" charset="0"/>
              </a:rPr>
              <a:t>Description of EM Wave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928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435359" y="1620416"/>
            <a:ext cx="8458200" cy="4876800"/>
          </a:xfrm>
          <a:prstGeom prst="rect">
            <a:avLst/>
          </a:prstGeom>
          <a:solidFill>
            <a:srgbClr val="FFCCFF"/>
          </a:solidFill>
          <a:ln>
            <a:solidFill>
              <a:srgbClr val="993366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alt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EM waves cover a wide range of frequencies and they travel with the same velocity as that of light i.e. 3 </a:t>
            </a:r>
            <a:r>
              <a:rPr lang="en-US" altLang="en-US" sz="3200" dirty="0" smtClean="0">
                <a:sym typeface="Symbol" panose="05050102010706020507" pitchFamily="18" charset="2"/>
              </a:rPr>
              <a:t></a:t>
            </a:r>
            <a:r>
              <a:rPr lang="en-US" altLang="en-US" sz="3200" dirty="0" smtClean="0"/>
              <a:t> 10 8 m s </a:t>
            </a:r>
            <a:r>
              <a:rPr lang="en-US" altLang="en-US" sz="3200" baseline="30000" dirty="0" smtClean="0"/>
              <a:t>– 1</a:t>
            </a:r>
            <a:r>
              <a:rPr lang="en-US" altLang="en-US" sz="3200" dirty="0" smtClean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The EM waves include radio frequency waves, microwaves, infrared waves, visible light, ultraviolet rays, X – rays and gamma rays. </a:t>
            </a:r>
            <a:endParaRPr lang="en-US" alt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642977" y="827706"/>
            <a:ext cx="55764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b="1" dirty="0" smtClean="0">
                <a:solidFill>
                  <a:srgbClr val="660066"/>
                </a:solidFill>
                <a:latin typeface="Times New Roman" panose="02020603050405020304" pitchFamily="18" charset="0"/>
              </a:rPr>
              <a:t>Description of EM Wave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8813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295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CorelDRAW 11.0 Graphic</vt:lpstr>
      <vt:lpstr>Microsoft Equation 3.0</vt:lpstr>
      <vt:lpstr>Description of EM Wave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 of EM Wave</dc:title>
  <dc:creator>Syed Umer Haider Shah</dc:creator>
  <cp:lastModifiedBy>Syed Umer Haider Shah</cp:lastModifiedBy>
  <cp:revision>1</cp:revision>
  <dcterms:created xsi:type="dcterms:W3CDTF">2020-06-27T09:36:14Z</dcterms:created>
  <dcterms:modified xsi:type="dcterms:W3CDTF">2020-06-27T09:43:36Z</dcterms:modified>
</cp:coreProperties>
</file>