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63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285" marR="5080" indent="-617220">
              <a:lnSpc>
                <a:spcPct val="100000"/>
              </a:lnSpc>
            </a:pPr>
            <a:r>
              <a:rPr spc="-15" dirty="0"/>
              <a:t>Reflection</a:t>
            </a:r>
            <a:r>
              <a:rPr spc="-75" dirty="0"/>
              <a:t> </a:t>
            </a:r>
            <a:r>
              <a:rPr dirty="0"/>
              <a:t>and  </a:t>
            </a:r>
            <a:r>
              <a:rPr spc="-10" dirty="0"/>
              <a:t>Refraction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770" y="457200"/>
            <a:ext cx="546354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Reflection of</a:t>
            </a:r>
            <a:r>
              <a:rPr spc="-95" dirty="0"/>
              <a:t> </a:t>
            </a:r>
            <a:r>
              <a:rPr spc="-10" dirty="0"/>
              <a:t>Sound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1295400"/>
            <a:ext cx="445897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320" y="457200"/>
            <a:ext cx="29286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</a:t>
            </a:r>
            <a:r>
              <a:rPr spc="-10" dirty="0"/>
              <a:t>e</a:t>
            </a:r>
            <a:r>
              <a:rPr spc="-5" dirty="0"/>
              <a:t>f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c</a:t>
            </a:r>
            <a:r>
              <a:rPr spc="-10" dirty="0"/>
              <a:t>t</a:t>
            </a:r>
            <a:r>
              <a:rPr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47677"/>
            <a:ext cx="8025765" cy="517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5740" indent="-342900">
              <a:lnSpc>
                <a:spcPct val="999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Refraction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direction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a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wave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crosses the boundary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between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 which the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wave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travels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speeds</a:t>
            </a:r>
            <a:endParaRPr sz="3200">
              <a:latin typeface="Arial"/>
              <a:cs typeface="Arial"/>
            </a:endParaRPr>
          </a:p>
          <a:p>
            <a:pPr marL="355600" marR="62992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Wave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Fronts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lines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that represent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 position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crests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each point along 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wave front, the wave  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moving perpendicular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wave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endParaRPr sz="3200">
              <a:latin typeface="Arial"/>
              <a:cs typeface="Arial"/>
            </a:endParaRPr>
          </a:p>
          <a:p>
            <a:pPr marL="355600" marR="223583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direction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motion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best  represented by a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ray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320" y="457200"/>
            <a:ext cx="292862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</a:t>
            </a:r>
            <a:r>
              <a:rPr spc="-10" dirty="0"/>
              <a:t>e</a:t>
            </a:r>
            <a:r>
              <a:rPr spc="-5" dirty="0"/>
              <a:t>f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c</a:t>
            </a:r>
            <a:r>
              <a:rPr spc="-10" dirty="0"/>
              <a:t>t</a:t>
            </a:r>
            <a:r>
              <a:rPr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2954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29" y="457200"/>
            <a:ext cx="55206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Refraction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Sound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266190"/>
            <a:ext cx="7940040" cy="517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383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Sound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waves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are refracted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when parts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 a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wave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front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travel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at different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speeds</a:t>
            </a:r>
            <a:endParaRPr sz="3200">
              <a:latin typeface="Arial"/>
              <a:cs typeface="Arial"/>
            </a:endParaRPr>
          </a:p>
          <a:p>
            <a:pPr marL="355600" marR="162941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happens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uneven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winds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or  temperatures</a:t>
            </a:r>
            <a:endParaRPr sz="3200">
              <a:latin typeface="Arial"/>
              <a:cs typeface="Arial"/>
            </a:endParaRPr>
          </a:p>
          <a:p>
            <a:pPr marL="355600" marR="775970" indent="-342900" algn="just">
              <a:lnSpc>
                <a:spcPct val="999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Sound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waves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tend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bend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away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warm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ground, since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 travels faster in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warmer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air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cold night, the speed of sound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 slower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near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ground than above, so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we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can hear over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larger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distances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29" y="457200"/>
            <a:ext cx="552069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Refraction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Sound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219200"/>
            <a:ext cx="6858000" cy="4085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29" y="457200"/>
            <a:ext cx="28721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Reflection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571477"/>
            <a:ext cx="7785100" cy="410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990" indent="-342900">
              <a:lnSpc>
                <a:spcPct val="999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Reflection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or all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wave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bounces back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medium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when  hitting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boundary of a second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medium</a:t>
            </a:r>
            <a:endParaRPr sz="3200">
              <a:latin typeface="Arial"/>
              <a:cs typeface="Arial"/>
            </a:endParaRPr>
          </a:p>
          <a:p>
            <a:pPr marL="355600" marR="615950" indent="-342900" algn="just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all 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wave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reflected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back instead of being transmitted,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3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reflection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transmitted and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some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reflected,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wave is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partially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reflected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29" y="457200"/>
            <a:ext cx="287210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Reflection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219200"/>
            <a:ext cx="6953250" cy="521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739" y="457200"/>
            <a:ext cx="61118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</a:t>
            </a:r>
            <a:r>
              <a:rPr spc="-10" dirty="0"/>
              <a:t>Law </a:t>
            </a:r>
            <a:r>
              <a:rPr dirty="0"/>
              <a:t>of</a:t>
            </a:r>
            <a:r>
              <a:rPr spc="-105" dirty="0"/>
              <a:t> </a:t>
            </a:r>
            <a:r>
              <a:rPr spc="-5" dirty="0"/>
              <a:t>Reflection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47190"/>
            <a:ext cx="7867650" cy="504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89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direction of incidence and reflection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best  described by straight-line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rays</a:t>
            </a:r>
            <a:endParaRPr sz="2800">
              <a:latin typeface="Arial"/>
              <a:cs typeface="Arial"/>
            </a:endParaRPr>
          </a:p>
          <a:p>
            <a:pPr marL="355600" marR="16891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Incident rays and reflected rays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equal  angles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line perpendicular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surface,  called the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endParaRPr sz="2800">
              <a:latin typeface="Arial"/>
              <a:cs typeface="Arial"/>
            </a:endParaRPr>
          </a:p>
          <a:p>
            <a:pPr marL="355600" marR="1022985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Angle 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Incidence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angle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by the  incident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ray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the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endParaRPr sz="2800">
              <a:latin typeface="Arial"/>
              <a:cs typeface="Arial"/>
            </a:endParaRPr>
          </a:p>
          <a:p>
            <a:pPr marL="355600" marR="94361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Angle 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Reflection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angle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by the  reflected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ray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the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Law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of Reflection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angle of incidence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 the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angle of reflection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739" y="457200"/>
            <a:ext cx="611187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</a:t>
            </a:r>
            <a:r>
              <a:rPr spc="-10" dirty="0"/>
              <a:t>Law </a:t>
            </a:r>
            <a:r>
              <a:rPr dirty="0"/>
              <a:t>of</a:t>
            </a:r>
            <a:r>
              <a:rPr spc="-105" dirty="0"/>
              <a:t> </a:t>
            </a:r>
            <a:r>
              <a:rPr spc="-5" dirty="0"/>
              <a:t>Reflection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675129"/>
            <a:ext cx="8001000" cy="441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679" y="457200"/>
            <a:ext cx="1996439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</a:t>
            </a:r>
            <a:r>
              <a:rPr spc="-5" dirty="0"/>
              <a:t>i</a:t>
            </a:r>
            <a:r>
              <a:rPr dirty="0"/>
              <a:t>rr</a:t>
            </a:r>
            <a:r>
              <a:rPr spc="-10" dirty="0"/>
              <a:t>o</a:t>
            </a:r>
            <a:r>
              <a:rPr dirty="0"/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571477"/>
            <a:ext cx="7696200" cy="36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Virtual Image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point located behind  a mirror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 object appears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to  originate</a:t>
            </a:r>
            <a:endParaRPr sz="3200">
              <a:latin typeface="Arial"/>
              <a:cs typeface="Arial"/>
            </a:endParaRPr>
          </a:p>
          <a:p>
            <a:pPr marL="355600" marR="30289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eye cannot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tell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difference  between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 object and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its virtual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  <a:p>
            <a:pPr marL="355600" marR="48133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as far behind 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mirror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in front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mirror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620" y="457200"/>
            <a:ext cx="49860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Diffuse</a:t>
            </a:r>
            <a:r>
              <a:rPr spc="-75" dirty="0"/>
              <a:t> </a:t>
            </a:r>
            <a:r>
              <a:rPr spc="-5" dirty="0"/>
              <a:t>Reflection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570227"/>
            <a:ext cx="7825740" cy="459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2905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Diffuse Reflection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light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incident on a  rough surface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reflected in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many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directions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8990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surface’s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roughness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dependent  upon 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wavelength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wave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incident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upon that surface;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longer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 wavelength,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smoother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surface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endParaRPr sz="3200">
              <a:latin typeface="Arial"/>
              <a:cs typeface="Arial"/>
            </a:endParaRPr>
          </a:p>
          <a:p>
            <a:pPr marL="355600" marR="817244" indent="-342900">
              <a:lnSpc>
                <a:spcPts val="3450"/>
              </a:lnSpc>
              <a:spcBef>
                <a:spcPts val="8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piece of paper,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light is reflecting  diffusely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620" y="457200"/>
            <a:ext cx="498602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Diffuse</a:t>
            </a:r>
            <a:r>
              <a:rPr spc="-75" dirty="0"/>
              <a:t> </a:t>
            </a:r>
            <a:r>
              <a:rPr spc="-5" dirty="0"/>
              <a:t>Reflection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1524000"/>
            <a:ext cx="4895850" cy="397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770" y="457200"/>
            <a:ext cx="54635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Reflection of</a:t>
            </a:r>
            <a:r>
              <a:rPr spc="-95" dirty="0"/>
              <a:t> </a:t>
            </a:r>
            <a:r>
              <a:rPr spc="-10" dirty="0"/>
              <a:t>Sound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521459"/>
            <a:ext cx="7608570" cy="440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echo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reflected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sound</a:t>
            </a:r>
            <a:endParaRPr sz="3200">
              <a:latin typeface="Arial"/>
              <a:cs typeface="Arial"/>
            </a:endParaRPr>
          </a:p>
          <a:p>
            <a:pPr marL="355600" marR="756920" indent="-342900">
              <a:lnSpc>
                <a:spcPts val="346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Sound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reflects from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all surfaces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 room</a:t>
            </a:r>
            <a:endParaRPr sz="3200">
              <a:latin typeface="Arial"/>
              <a:cs typeface="Arial"/>
            </a:endParaRPr>
          </a:p>
          <a:p>
            <a:pPr marL="355600" marR="149225" indent="-342900">
              <a:lnSpc>
                <a:spcPts val="345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Acoustics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study of 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sound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reflects off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objects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Reverberations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Multiple reflections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 sound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sz="3200">
              <a:latin typeface="Arial"/>
              <a:cs typeface="Arial"/>
            </a:endParaRPr>
          </a:p>
          <a:p>
            <a:pPr marL="355600" marR="215265" indent="-342900">
              <a:lnSpc>
                <a:spcPts val="345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walls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concert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halls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are designed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reflection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sound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diffuse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430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Reflection and  Refraction</vt:lpstr>
      <vt:lpstr>Reflection</vt:lpstr>
      <vt:lpstr>Reflection</vt:lpstr>
      <vt:lpstr>The Law of Reflection</vt:lpstr>
      <vt:lpstr>The Law of Reflection</vt:lpstr>
      <vt:lpstr>Mirrors</vt:lpstr>
      <vt:lpstr>Diffuse Reflection</vt:lpstr>
      <vt:lpstr>Diffuse Reflection</vt:lpstr>
      <vt:lpstr>Reflection of Sound</vt:lpstr>
      <vt:lpstr>Reflection of Sound</vt:lpstr>
      <vt:lpstr>Refraction</vt:lpstr>
      <vt:lpstr>Refraction</vt:lpstr>
      <vt:lpstr>Refraction of Sound</vt:lpstr>
      <vt:lpstr>Refraction of Sound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and Refraction</dc:title>
  <dc:creator>LW Teacher</dc:creator>
  <cp:lastModifiedBy>Syed Umer Haider Shah</cp:lastModifiedBy>
  <cp:revision>1</cp:revision>
  <dcterms:created xsi:type="dcterms:W3CDTF">2020-06-27T17:23:46Z</dcterms:created>
  <dcterms:modified xsi:type="dcterms:W3CDTF">2020-06-27T12:26:36Z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2012-10-24T00:00:00Z</vt:filetime>
  </property>
  <property fmtid="{D5CDD505-2E9C-101B-9397-08002B2CF9AE}" pid="3" name="Creator">
    <vt:lpwstr>Impress</vt:lpwstr>
  </property>
  <property fmtid="{D5CDD505-2E9C-101B-9397-08002B2CF9AE}" pid="4" name="LastSaved">
    <vt:filetime>2012-10-24T00:00:00Z</vt:filetime>
  </property>
</Properties>
</file>