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1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363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22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58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0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2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7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3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4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4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4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-318"/>
            <a:ext cx="1952272" cy="6853571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/>
            <p:nvPr/>
          </p:nvSpPr>
          <p:spPr bwMode="auto">
            <a:xfrm>
              <a:off x="6627813" y="19522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2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19200" y="2514600"/>
            <a:ext cx="7018867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9285" marR="5080" indent="-617220" algn="ctr">
              <a:lnSpc>
                <a:spcPct val="100000"/>
              </a:lnSpc>
            </a:pPr>
            <a:r>
              <a:rPr lang="en-US" b="1" spc="-15" dirty="0" smtClean="0"/>
              <a:t>Total Internal </a:t>
            </a:r>
            <a:r>
              <a:rPr b="1" spc="-15" dirty="0" smtClean="0"/>
              <a:t>Reflection</a:t>
            </a:r>
            <a:endParaRPr b="1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457200"/>
            <a:ext cx="363220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</a:t>
            </a:r>
            <a:r>
              <a:rPr spc="-70" dirty="0"/>
              <a:t> </a:t>
            </a:r>
            <a:r>
              <a:rPr spc="-10" dirty="0"/>
              <a:t>Rainbow</a:t>
            </a:r>
          </a:p>
        </p:txBody>
      </p:sp>
      <p:sp>
        <p:nvSpPr>
          <p:cNvPr id="3" name="object 3"/>
          <p:cNvSpPr/>
          <p:nvPr/>
        </p:nvSpPr>
        <p:spPr>
          <a:xfrm>
            <a:off x="2395220" y="1551939"/>
            <a:ext cx="4353559" cy="375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950" y="457200"/>
            <a:ext cx="68154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Total </a:t>
            </a:r>
            <a:r>
              <a:rPr spc="-5" dirty="0"/>
              <a:t>Internal</a:t>
            </a:r>
            <a:r>
              <a:rPr spc="-35" dirty="0"/>
              <a:t> </a:t>
            </a:r>
            <a:r>
              <a:rPr spc="-10" dirty="0"/>
              <a:t>Reflection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69" y="1570227"/>
            <a:ext cx="7806690" cy="502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4345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Critical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Angle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minimum angle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incidence for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light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ray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is totally  reflected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medium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899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Total Internal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Reflection –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100%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reflection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light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strikes the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boundary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media at an angle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greater than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critical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angle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899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Optical fibers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utilize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concept of total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internal reflection to feed light from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one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location to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another, these cables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very  useful for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communications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950" y="457200"/>
            <a:ext cx="68154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Total </a:t>
            </a:r>
            <a:r>
              <a:rPr spc="-5" dirty="0"/>
              <a:t>Internal</a:t>
            </a:r>
            <a:r>
              <a:rPr spc="-35" dirty="0"/>
              <a:t> </a:t>
            </a:r>
            <a:r>
              <a:rPr spc="-10" dirty="0"/>
              <a:t>Reflection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143000"/>
            <a:ext cx="30099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3304540"/>
            <a:ext cx="5295900" cy="3553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800" y="1143000"/>
            <a:ext cx="3200400" cy="2087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829" y="457200"/>
            <a:ext cx="552069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Refraction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10" dirty="0"/>
              <a:t>Sound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219200"/>
            <a:ext cx="6858000" cy="4085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500" y="457200"/>
            <a:ext cx="52114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Refraction of</a:t>
            </a:r>
            <a:r>
              <a:rPr spc="-100" dirty="0"/>
              <a:t> </a:t>
            </a:r>
            <a:r>
              <a:rPr spc="-5" dirty="0"/>
              <a:t>Light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185925"/>
            <a:ext cx="8439150" cy="504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09245" indent="-342900">
              <a:lnSpc>
                <a:spcPts val="269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pond or swimming pool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appear shallower  than they actually are,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pencil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 a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glass of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water  will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appear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bent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All of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effects are caused by changes in the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speed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 light as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passes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one medium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another, or through varying temperatures and  densities of 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same medium –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changes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 directions of light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rays</a:t>
            </a:r>
            <a:endParaRPr sz="2800">
              <a:latin typeface="Arial"/>
              <a:cs typeface="Arial"/>
            </a:endParaRPr>
          </a:p>
          <a:p>
            <a:pPr marL="355600" marR="1544955" indent="-342900">
              <a:lnSpc>
                <a:spcPct val="79800"/>
              </a:lnSpc>
              <a:spcBef>
                <a:spcPts val="7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Index of Refraction (n)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= (speed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 light in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vacuum)/(speed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 light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material)</a:t>
            </a:r>
            <a:endParaRPr sz="2800">
              <a:latin typeface="Arial"/>
              <a:cs typeface="Arial"/>
            </a:endParaRPr>
          </a:p>
          <a:p>
            <a:pPr marL="355600" marR="104139" indent="-342900">
              <a:lnSpc>
                <a:spcPct val="8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Snell’s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Law: </a:t>
            </a:r>
            <a:r>
              <a:rPr sz="2800" i="1" dirty="0">
                <a:solidFill>
                  <a:srgbClr val="FFFFFF"/>
                </a:solidFill>
                <a:latin typeface="Arial"/>
                <a:cs typeface="Arial"/>
              </a:rPr>
              <a:t>n sin θ = 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n´ </a:t>
            </a:r>
            <a:r>
              <a:rPr sz="2800" i="1" dirty="0">
                <a:solidFill>
                  <a:srgbClr val="FFFFFF"/>
                </a:solidFill>
                <a:latin typeface="Arial"/>
                <a:cs typeface="Arial"/>
              </a:rPr>
              <a:t>sin 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θ´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(where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 and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n´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indices of refraction of 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media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on either side  of the boundary,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and θ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θ´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are the respective  angles of incidence and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refraction)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589" y="457200"/>
            <a:ext cx="52108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Refraction of</a:t>
            </a:r>
            <a:r>
              <a:rPr spc="-100" dirty="0"/>
              <a:t> </a:t>
            </a:r>
            <a:r>
              <a:rPr spc="-5" dirty="0"/>
              <a:t>Light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0" y="1371600"/>
            <a:ext cx="4409440" cy="4344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19" y="457200"/>
            <a:ext cx="661924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Atmospheric</a:t>
            </a:r>
            <a:r>
              <a:rPr spc="-110" dirty="0"/>
              <a:t> </a:t>
            </a:r>
            <a:r>
              <a:rPr spc="-5" dirty="0"/>
              <a:t>Refraction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69" y="1571477"/>
            <a:ext cx="7823200" cy="400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13664" indent="-342900">
              <a:lnSpc>
                <a:spcPct val="999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hot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days there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layer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of very  hot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air in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contact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ground,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 light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travel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faster through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air and 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bend,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creating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mirage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When you watch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sun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set, you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still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sun for several minutes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after it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has sunk below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horizon, because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light 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refracted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by Earth’s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atmosphere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010" y="457200"/>
            <a:ext cx="661924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Atmospheric</a:t>
            </a:r>
            <a:r>
              <a:rPr spc="-65" dirty="0"/>
              <a:t> </a:t>
            </a:r>
            <a:r>
              <a:rPr spc="-5" dirty="0"/>
              <a:t>Refraction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394460"/>
            <a:ext cx="6096000" cy="4067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0039" y="457200"/>
            <a:ext cx="588391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Dispersion </a:t>
            </a:r>
            <a:r>
              <a:rPr spc="-5" dirty="0"/>
              <a:t>in </a:t>
            </a:r>
            <a:r>
              <a:rPr dirty="0"/>
              <a:t>a</a:t>
            </a:r>
            <a:r>
              <a:rPr spc="-70" dirty="0"/>
              <a:t> </a:t>
            </a:r>
            <a:r>
              <a:rPr spc="-5" dirty="0"/>
              <a:t>Prism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69" y="1576577"/>
            <a:ext cx="7787005" cy="487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97865" indent="-342900">
              <a:lnSpc>
                <a:spcPts val="302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Light of frequencies closer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natural  frequency of the electron oscillators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 a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medium travels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slowly in the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medium</a:t>
            </a:r>
            <a:endParaRPr sz="2800">
              <a:latin typeface="Arial"/>
              <a:cs typeface="Arial"/>
            </a:endParaRPr>
          </a:p>
          <a:p>
            <a:pPr marL="355600" marR="203200" indent="-342900">
              <a:lnSpc>
                <a:spcPct val="9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Since different frequencies of light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travel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at  different speeds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transparent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materials,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they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refract differently and bend at different  angles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9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When light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bent twice at nonparallel  boundaries, as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 a prism,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seperation of the  different colors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apparent</a:t>
            </a:r>
            <a:endParaRPr sz="2800">
              <a:latin typeface="Arial"/>
              <a:cs typeface="Arial"/>
            </a:endParaRPr>
          </a:p>
          <a:p>
            <a:pPr marL="355600" marR="69850" indent="-342900">
              <a:lnSpc>
                <a:spcPts val="302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Dispersion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separation of light into colors  arranged according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frequency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0039" y="457200"/>
            <a:ext cx="58839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Dispersion </a:t>
            </a:r>
            <a:r>
              <a:rPr spc="-5" dirty="0"/>
              <a:t>in </a:t>
            </a:r>
            <a:r>
              <a:rPr dirty="0"/>
              <a:t>a</a:t>
            </a:r>
            <a:r>
              <a:rPr spc="-70" dirty="0"/>
              <a:t> </a:t>
            </a:r>
            <a:r>
              <a:rPr spc="-5" dirty="0"/>
              <a:t>Prism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1371600"/>
            <a:ext cx="6405880" cy="4794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457200"/>
            <a:ext cx="36322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The</a:t>
            </a:r>
            <a:r>
              <a:rPr spc="-70" dirty="0"/>
              <a:t> </a:t>
            </a:r>
            <a:r>
              <a:rPr spc="-10" dirty="0"/>
              <a:t>Rainbow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69" y="1571477"/>
            <a:ext cx="7803515" cy="36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87375" indent="-342900">
              <a:lnSpc>
                <a:spcPct val="999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rainbow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takes the concept of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dispersion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multiples it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through the  atmosphere</a:t>
            </a:r>
            <a:endParaRPr sz="3200">
              <a:latin typeface="Arial"/>
              <a:cs typeface="Arial"/>
            </a:endParaRPr>
          </a:p>
          <a:p>
            <a:pPr marL="355600" marR="68326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sun shines on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water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droplets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 cloud or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when it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raining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light 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dispersed by the raindrop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into 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spectral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colors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413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Total Internal Reflection</vt:lpstr>
      <vt:lpstr>Refraction of Sound</vt:lpstr>
      <vt:lpstr>Refraction of Light</vt:lpstr>
      <vt:lpstr>Refraction of Light</vt:lpstr>
      <vt:lpstr>Atmospheric Refraction</vt:lpstr>
      <vt:lpstr>Atmospheric Refraction</vt:lpstr>
      <vt:lpstr>Dispersion in a Prism</vt:lpstr>
      <vt:lpstr>Dispersion in a Prism</vt:lpstr>
      <vt:lpstr>The Rainbow</vt:lpstr>
      <vt:lpstr>The Rainbow</vt:lpstr>
      <vt:lpstr>Total Internal Reflection</vt:lpstr>
      <vt:lpstr>Total Internal Reflection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and Refraction</dc:title>
  <dc:creator>LW Teacher</dc:creator>
  <cp:lastModifiedBy>Syed Umer Haider Shah</cp:lastModifiedBy>
  <cp:revision>1</cp:revision>
  <dcterms:created xsi:type="dcterms:W3CDTF">2020-06-27T17:23:46Z</dcterms:created>
  <dcterms:modified xsi:type="dcterms:W3CDTF">2020-06-27T12:29:11Z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2012-10-24T00:00:00Z</vt:filetime>
  </property>
  <property fmtid="{D5CDD505-2E9C-101B-9397-08002B2CF9AE}" pid="3" name="Creator">
    <vt:lpwstr>Impress</vt:lpwstr>
  </property>
  <property fmtid="{D5CDD505-2E9C-101B-9397-08002B2CF9AE}" pid="4" name="LastSaved">
    <vt:filetime>2012-10-24T00:00:00Z</vt:filetime>
  </property>
</Properties>
</file>