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76" r:id="rId7"/>
    <p:sldId id="262" r:id="rId8"/>
    <p:sldId id="263" r:id="rId9"/>
    <p:sldId id="264" r:id="rId10"/>
    <p:sldId id="268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1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11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5" y="2257425"/>
            <a:ext cx="8420100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85725"/>
            <a:ext cx="814387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013205"/>
            <a:ext cx="7936230" cy="311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6350" indent="-412115" algn="just">
              <a:lnSpc>
                <a:spcPct val="100000"/>
              </a:lnSpc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ook Antiqua"/>
                <a:cs typeface="Book Antiqua"/>
              </a:rPr>
              <a:t>A perpendicular drawn </a:t>
            </a:r>
            <a:r>
              <a:rPr sz="2800" b="1" dirty="0">
                <a:latin typeface="Book Antiqua"/>
                <a:cs typeface="Book Antiqua"/>
              </a:rPr>
              <a:t>to </a:t>
            </a:r>
            <a:r>
              <a:rPr sz="2800" b="1" spc="-5" dirty="0">
                <a:latin typeface="Book Antiqua"/>
                <a:cs typeface="Book Antiqua"/>
              </a:rPr>
              <a:t>the surface </a:t>
            </a:r>
            <a:r>
              <a:rPr sz="2800" b="1" dirty="0">
                <a:latin typeface="Book Antiqua"/>
                <a:cs typeface="Book Antiqua"/>
              </a:rPr>
              <a:t>of </a:t>
            </a:r>
            <a:r>
              <a:rPr sz="2800" b="1" spc="-5" dirty="0">
                <a:latin typeface="Book Antiqua"/>
                <a:cs typeface="Book Antiqua"/>
              </a:rPr>
              <a:t>the  wave front </a:t>
            </a:r>
            <a:r>
              <a:rPr sz="2800" b="1" dirty="0">
                <a:latin typeface="Book Antiqua"/>
                <a:cs typeface="Book Antiqua"/>
              </a:rPr>
              <a:t>at any point is </a:t>
            </a:r>
            <a:r>
              <a:rPr sz="2800" b="1" spc="-5" dirty="0">
                <a:latin typeface="Book Antiqua"/>
                <a:cs typeface="Book Antiqua"/>
              </a:rPr>
              <a:t>called a wave  normal. This </a:t>
            </a:r>
            <a:r>
              <a:rPr sz="2800" b="1" dirty="0">
                <a:latin typeface="Book Antiqua"/>
                <a:cs typeface="Book Antiqua"/>
              </a:rPr>
              <a:t>is in the direction of </a:t>
            </a:r>
            <a:r>
              <a:rPr sz="2800" b="1" spc="-5" dirty="0">
                <a:latin typeface="Book Antiqua"/>
                <a:cs typeface="Book Antiqua"/>
              </a:rPr>
              <a:t>the  propagation </a:t>
            </a:r>
            <a:r>
              <a:rPr sz="2800" b="1" dirty="0">
                <a:latin typeface="Book Antiqua"/>
                <a:cs typeface="Book Antiqua"/>
              </a:rPr>
              <a:t>of </a:t>
            </a:r>
            <a:r>
              <a:rPr sz="2800" b="1" spc="-5" dirty="0">
                <a:latin typeface="Book Antiqua"/>
                <a:cs typeface="Book Antiqua"/>
              </a:rPr>
              <a:t>light </a:t>
            </a:r>
            <a:r>
              <a:rPr sz="2800" b="1" dirty="0">
                <a:latin typeface="Book Antiqua"/>
                <a:cs typeface="Book Antiqua"/>
              </a:rPr>
              <a:t>at </a:t>
            </a:r>
            <a:r>
              <a:rPr sz="2800" b="1" spc="-5" dirty="0">
                <a:latin typeface="Book Antiqua"/>
                <a:cs typeface="Book Antiqua"/>
              </a:rPr>
              <a:t>that</a:t>
            </a:r>
            <a:r>
              <a:rPr sz="2800" b="1" spc="65" dirty="0">
                <a:latin typeface="Book Antiqua"/>
                <a:cs typeface="Book Antiqua"/>
              </a:rPr>
              <a:t> </a:t>
            </a:r>
            <a:r>
              <a:rPr sz="2800" b="1" spc="-5" dirty="0">
                <a:latin typeface="Book Antiqua"/>
                <a:cs typeface="Book Antiqua"/>
              </a:rPr>
              <a:t>point.</a:t>
            </a:r>
            <a:endParaRPr sz="2800">
              <a:latin typeface="Book Antiqua"/>
              <a:cs typeface="Book Antiqua"/>
            </a:endParaRPr>
          </a:p>
          <a:p>
            <a:pPr marL="424180" marR="5080" indent="-412115" algn="just">
              <a:lnSpc>
                <a:spcPct val="100000"/>
              </a:lnSpc>
              <a:spcBef>
                <a:spcPts val="670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Book Antiqua"/>
                <a:cs typeface="Book Antiqua"/>
              </a:rPr>
              <a:t>The </a:t>
            </a:r>
            <a:r>
              <a:rPr sz="2800" b="1" spc="-5" dirty="0">
                <a:latin typeface="Book Antiqua"/>
                <a:cs typeface="Book Antiqua"/>
              </a:rPr>
              <a:t>direction </a:t>
            </a:r>
            <a:r>
              <a:rPr sz="2800" b="1" spc="5" dirty="0">
                <a:latin typeface="Book Antiqua"/>
                <a:cs typeface="Book Antiqua"/>
              </a:rPr>
              <a:t>in </a:t>
            </a:r>
            <a:r>
              <a:rPr sz="2800" b="1" spc="-5" dirty="0">
                <a:latin typeface="Book Antiqua"/>
                <a:cs typeface="Book Antiqua"/>
              </a:rPr>
              <a:t>which </a:t>
            </a:r>
            <a:r>
              <a:rPr sz="2800" b="1" dirty="0">
                <a:latin typeface="Book Antiqua"/>
                <a:cs typeface="Book Antiqua"/>
              </a:rPr>
              <a:t>the light </a:t>
            </a:r>
            <a:r>
              <a:rPr sz="2800" b="1" spc="-5" dirty="0">
                <a:latin typeface="Book Antiqua"/>
                <a:cs typeface="Book Antiqua"/>
              </a:rPr>
              <a:t>travels </a:t>
            </a:r>
            <a:r>
              <a:rPr sz="2800" b="1" dirty="0">
                <a:latin typeface="Book Antiqua"/>
                <a:cs typeface="Book Antiqua"/>
              </a:rPr>
              <a:t>is  </a:t>
            </a:r>
            <a:r>
              <a:rPr sz="2800" b="1" spc="-5" dirty="0">
                <a:latin typeface="Book Antiqua"/>
                <a:cs typeface="Book Antiqua"/>
              </a:rPr>
              <a:t>called a ray </a:t>
            </a:r>
            <a:r>
              <a:rPr sz="2800" b="1" dirty="0">
                <a:latin typeface="Book Antiqua"/>
                <a:cs typeface="Book Antiqua"/>
              </a:rPr>
              <a:t>of light. </a:t>
            </a:r>
            <a:r>
              <a:rPr sz="2800" b="1" spc="-5" dirty="0">
                <a:latin typeface="Book Antiqua"/>
                <a:cs typeface="Book Antiqua"/>
              </a:rPr>
              <a:t>A wave normal </a:t>
            </a:r>
            <a:r>
              <a:rPr sz="2800" b="1" spc="5" dirty="0">
                <a:latin typeface="Book Antiqua"/>
                <a:cs typeface="Book Antiqua"/>
              </a:rPr>
              <a:t>is </a:t>
            </a:r>
            <a:r>
              <a:rPr sz="2800" b="1" spc="-5" dirty="0">
                <a:latin typeface="Book Antiqua"/>
                <a:cs typeface="Book Antiqua"/>
              </a:rPr>
              <a:t>same </a:t>
            </a:r>
            <a:r>
              <a:rPr sz="2800" b="1" dirty="0">
                <a:latin typeface="Book Antiqua"/>
                <a:cs typeface="Book Antiqua"/>
              </a:rPr>
              <a:t>as  </a:t>
            </a:r>
            <a:r>
              <a:rPr sz="2800" b="1" spc="-5" dirty="0">
                <a:latin typeface="Book Antiqua"/>
                <a:cs typeface="Book Antiqua"/>
              </a:rPr>
              <a:t>a ray of</a:t>
            </a:r>
            <a:r>
              <a:rPr sz="2800" b="1" spc="-85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light.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114800"/>
            <a:ext cx="5029200" cy="2743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533400"/>
            <a:ext cx="799147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2057400"/>
            <a:ext cx="6361049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304800"/>
            <a:ext cx="7315200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8239759" cy="485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890" indent="-411480" algn="just">
              <a:lnSpc>
                <a:spcPts val="3020"/>
              </a:lnSpc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Unicode MS"/>
                <a:cs typeface="Arial Unicode MS"/>
              </a:rPr>
              <a:t>Light consists </a:t>
            </a:r>
            <a:r>
              <a:rPr sz="2800" spc="-10" dirty="0">
                <a:latin typeface="Arial Unicode MS"/>
                <a:cs typeface="Arial Unicode MS"/>
              </a:rPr>
              <a:t>of </a:t>
            </a:r>
            <a:r>
              <a:rPr sz="2800" spc="-5" dirty="0">
                <a:latin typeface="Arial Unicode MS"/>
                <a:cs typeface="Arial Unicode MS"/>
              </a:rPr>
              <a:t>very 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Tiny, Elastic, Rigid particles  </a:t>
            </a:r>
            <a:r>
              <a:rPr sz="2800" spc="-5" dirty="0">
                <a:latin typeface="Arial Unicode MS"/>
                <a:cs typeface="Arial Unicode MS"/>
              </a:rPr>
              <a:t>known </a:t>
            </a:r>
            <a:r>
              <a:rPr sz="2800" dirty="0">
                <a:latin typeface="Arial Unicode MS"/>
                <a:cs typeface="Arial Unicode MS"/>
              </a:rPr>
              <a:t>as</a:t>
            </a:r>
            <a:r>
              <a:rPr sz="2800" spc="-65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Corpuscular”.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23545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 Unicode MS"/>
                <a:cs typeface="Arial Unicode MS"/>
              </a:rPr>
              <a:t>These corpuscles </a:t>
            </a:r>
            <a:r>
              <a:rPr sz="2800" dirty="0">
                <a:latin typeface="Arial Unicode MS"/>
                <a:cs typeface="Arial Unicode MS"/>
              </a:rPr>
              <a:t>on </a:t>
            </a:r>
            <a:r>
              <a:rPr sz="2800" spc="-5" dirty="0">
                <a:latin typeface="Arial Unicode MS"/>
                <a:cs typeface="Arial Unicode MS"/>
              </a:rPr>
              <a:t>emission </a:t>
            </a:r>
            <a:r>
              <a:rPr sz="2800" dirty="0">
                <a:latin typeface="Arial Unicode MS"/>
                <a:cs typeface="Arial Unicode MS"/>
              </a:rPr>
              <a:t>from </a:t>
            </a:r>
            <a:r>
              <a:rPr sz="2800" spc="-5" dirty="0">
                <a:latin typeface="Arial Unicode MS"/>
                <a:cs typeface="Arial Unicode MS"/>
              </a:rPr>
              <a:t>the source</a:t>
            </a:r>
            <a:r>
              <a:rPr sz="2800" spc="114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of</a:t>
            </a:r>
          </a:p>
          <a:p>
            <a:pPr marL="5029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 Unicode MS"/>
                <a:cs typeface="Arial Unicode MS"/>
              </a:rPr>
              <a:t>light </a:t>
            </a:r>
            <a:r>
              <a:rPr sz="2800" dirty="0">
                <a:solidFill>
                  <a:srgbClr val="6F2F9F"/>
                </a:solidFill>
                <a:latin typeface="Arial Unicode MS"/>
                <a:cs typeface="Arial Unicode MS"/>
              </a:rPr>
              <a:t>travel 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in straight line with high</a:t>
            </a:r>
            <a:r>
              <a:rPr sz="2800" spc="65" dirty="0">
                <a:solidFill>
                  <a:srgbClr val="6F2F9F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velocity</a:t>
            </a:r>
            <a:endParaRPr sz="2800" dirty="0">
              <a:latin typeface="Arial Unicode MS"/>
              <a:cs typeface="Arial Unicode MS"/>
            </a:endParaRPr>
          </a:p>
          <a:p>
            <a:pPr marL="424180" marR="5080" indent="-411480" algn="just">
              <a:lnSpc>
                <a:spcPts val="3020"/>
              </a:lnSpc>
              <a:spcBef>
                <a:spcPts val="720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Unicode MS"/>
                <a:cs typeface="Arial Unicode MS"/>
              </a:rPr>
              <a:t>When these particles enter the </a:t>
            </a:r>
            <a:r>
              <a:rPr sz="2800" dirty="0">
                <a:latin typeface="Arial Unicode MS"/>
                <a:cs typeface="Arial Unicode MS"/>
              </a:rPr>
              <a:t>eyes, </a:t>
            </a:r>
            <a:r>
              <a:rPr sz="2800" spc="-5" dirty="0">
                <a:latin typeface="Arial Unicode MS"/>
                <a:cs typeface="Arial Unicode MS"/>
              </a:rPr>
              <a:t>they  </a:t>
            </a:r>
            <a:r>
              <a:rPr sz="2800" dirty="0">
                <a:latin typeface="Arial Unicode MS"/>
                <a:cs typeface="Arial Unicode MS"/>
              </a:rPr>
              <a:t>produce </a:t>
            </a:r>
            <a:r>
              <a:rPr sz="2800" spc="-5" dirty="0">
                <a:latin typeface="Arial Unicode MS"/>
                <a:cs typeface="Arial Unicode MS"/>
              </a:rPr>
              <a:t>image </a:t>
            </a:r>
            <a:r>
              <a:rPr sz="2800" dirty="0">
                <a:latin typeface="Arial Unicode MS"/>
                <a:cs typeface="Arial Unicode MS"/>
              </a:rPr>
              <a:t>of </a:t>
            </a:r>
            <a:r>
              <a:rPr sz="2800" spc="-5" dirty="0">
                <a:latin typeface="Arial Unicode MS"/>
                <a:cs typeface="Arial Unicode MS"/>
              </a:rPr>
              <a:t>the object </a:t>
            </a:r>
            <a:r>
              <a:rPr sz="2800" dirty="0">
                <a:latin typeface="Arial Unicode MS"/>
                <a:cs typeface="Arial Unicode MS"/>
              </a:rPr>
              <a:t>or </a:t>
            </a:r>
            <a:r>
              <a:rPr sz="2800" spc="-5" dirty="0">
                <a:latin typeface="Arial Unicode MS"/>
                <a:cs typeface="Arial Unicode MS"/>
              </a:rPr>
              <a:t>sensation </a:t>
            </a:r>
            <a:r>
              <a:rPr sz="2800" dirty="0">
                <a:latin typeface="Arial Unicode MS"/>
                <a:cs typeface="Arial Unicode MS"/>
              </a:rPr>
              <a:t>of  vision.</a:t>
            </a: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423545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 Unicode MS"/>
                <a:cs typeface="Arial Unicode MS"/>
              </a:rPr>
              <a:t>Corpuscles of 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different colours have</a:t>
            </a:r>
            <a:r>
              <a:rPr sz="2800" spc="90" dirty="0">
                <a:solidFill>
                  <a:srgbClr val="6F2F9F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different</a:t>
            </a:r>
            <a:endParaRPr sz="2800" dirty="0">
              <a:latin typeface="Arial Unicode MS"/>
              <a:cs typeface="Arial Unicode MS"/>
            </a:endParaRPr>
          </a:p>
          <a:p>
            <a:pPr marL="50292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6F2F9F"/>
                </a:solidFill>
                <a:latin typeface="Arial Unicode MS"/>
                <a:cs typeface="Arial Unicode MS"/>
              </a:rPr>
              <a:t>sizes.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521334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Reflection </a:t>
            </a:r>
            <a:r>
              <a:rPr sz="2800" dirty="0">
                <a:solidFill>
                  <a:srgbClr val="6F2F9F"/>
                </a:solidFill>
                <a:latin typeface="Arial Unicode MS"/>
                <a:cs typeface="Arial Unicode MS"/>
              </a:rPr>
              <a:t>and refraction </a:t>
            </a:r>
            <a:r>
              <a:rPr sz="2800" dirty="0">
                <a:latin typeface="Arial Unicode MS"/>
                <a:cs typeface="Arial Unicode MS"/>
              </a:rPr>
              <a:t>of </a:t>
            </a:r>
            <a:r>
              <a:rPr sz="2800" spc="-5" dirty="0">
                <a:latin typeface="Arial Unicode MS"/>
                <a:cs typeface="Arial Unicode MS"/>
              </a:rPr>
              <a:t>light </a:t>
            </a:r>
            <a:r>
              <a:rPr sz="2800" dirty="0">
                <a:latin typeface="Arial Unicode MS"/>
                <a:cs typeface="Arial Unicode MS"/>
              </a:rPr>
              <a:t>are because</a:t>
            </a:r>
            <a:r>
              <a:rPr sz="2800" spc="35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of</a:t>
            </a:r>
          </a:p>
          <a:p>
            <a:pPr marL="5029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6F2F9F"/>
                </a:solidFill>
                <a:latin typeface="Arial Unicode MS"/>
                <a:cs typeface="Arial Unicode MS"/>
              </a:rPr>
              <a:t>repulsive and attractive </a:t>
            </a:r>
            <a:r>
              <a:rPr sz="2800" dirty="0">
                <a:latin typeface="Arial Unicode MS"/>
                <a:cs typeface="Arial Unicode MS"/>
              </a:rPr>
              <a:t>forces</a:t>
            </a:r>
            <a:r>
              <a:rPr sz="2800" spc="40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respectively.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8275" y="314325"/>
            <a:ext cx="635317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619758"/>
            <a:ext cx="7935595" cy="413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4180" algn="l"/>
                <a:tab pos="1879600" algn="l"/>
                <a:tab pos="2347595" algn="l"/>
                <a:tab pos="3231515" algn="l"/>
                <a:tab pos="3698240" algn="l"/>
                <a:tab pos="4908550" algn="l"/>
                <a:tab pos="6398895" algn="l"/>
                <a:tab pos="6809105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Book Antiqua"/>
                <a:cs typeface="Book Antiqua"/>
              </a:rPr>
              <a:t>Velocity	</a:t>
            </a:r>
            <a:r>
              <a:rPr sz="2800" spc="-5" dirty="0">
                <a:latin typeface="Book Antiqua"/>
                <a:cs typeface="Book Antiqua"/>
              </a:rPr>
              <a:t>of	light	in	denser	medium	is	greater</a:t>
            </a:r>
            <a:endParaRPr sz="2800">
              <a:latin typeface="Book Antiqua"/>
              <a:cs typeface="Book Antiqua"/>
            </a:endParaRPr>
          </a:p>
          <a:p>
            <a:pPr marL="424180">
              <a:lnSpc>
                <a:spcPct val="100000"/>
              </a:lnSpc>
            </a:pPr>
            <a:r>
              <a:rPr sz="2800" spc="-5" dirty="0">
                <a:latin typeface="Book Antiqua"/>
                <a:cs typeface="Book Antiqua"/>
              </a:rPr>
              <a:t>than velocity of </a:t>
            </a:r>
            <a:r>
              <a:rPr sz="2800" dirty="0">
                <a:latin typeface="Book Antiqua"/>
                <a:cs typeface="Book Antiqua"/>
              </a:rPr>
              <a:t>light </a:t>
            </a:r>
            <a:r>
              <a:rPr sz="2800" spc="-5" dirty="0">
                <a:latin typeface="Book Antiqua"/>
                <a:cs typeface="Book Antiqua"/>
              </a:rPr>
              <a:t>in rare</a:t>
            </a:r>
            <a:r>
              <a:rPr sz="2800" spc="-35" dirty="0">
                <a:latin typeface="Book Antiqua"/>
                <a:cs typeface="Book Antiqua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medium.</a:t>
            </a:r>
            <a:endParaRPr sz="2800">
              <a:latin typeface="Book Antiqua"/>
              <a:cs typeface="Book Antiqua"/>
            </a:endParaRPr>
          </a:p>
          <a:p>
            <a:pPr marL="424180" marR="5715" indent="-412115" algn="just">
              <a:lnSpc>
                <a:spcPct val="100000"/>
              </a:lnSpc>
              <a:spcBef>
                <a:spcPts val="670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Newton unable to explain simultaneous  reflection and</a:t>
            </a:r>
            <a:r>
              <a:rPr sz="2800" spc="-45" dirty="0">
                <a:latin typeface="Book Antiqua"/>
                <a:cs typeface="Book Antiqua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refraction</a:t>
            </a:r>
            <a:endParaRPr sz="2800">
              <a:latin typeface="Book Antiqua"/>
              <a:cs typeface="Book Antiqua"/>
            </a:endParaRPr>
          </a:p>
          <a:p>
            <a:pPr marL="424180" marR="5080" indent="-412115" algn="just">
              <a:lnSpc>
                <a:spcPct val="100000"/>
              </a:lnSpc>
              <a:spcBef>
                <a:spcPts val="670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Newton unable </a:t>
            </a:r>
            <a:r>
              <a:rPr sz="2800" spc="-10" dirty="0">
                <a:latin typeface="Book Antiqua"/>
                <a:cs typeface="Book Antiqua"/>
              </a:rPr>
              <a:t>to </a:t>
            </a:r>
            <a:r>
              <a:rPr sz="2800" spc="-5" dirty="0">
                <a:latin typeface="Book Antiqua"/>
                <a:cs typeface="Book Antiqua"/>
              </a:rPr>
              <a:t>explain </a:t>
            </a:r>
            <a:r>
              <a:rPr sz="2800" spc="-10" dirty="0">
                <a:latin typeface="Book Antiqua"/>
                <a:cs typeface="Book Antiqua"/>
              </a:rPr>
              <a:t>polarization and  </a:t>
            </a:r>
            <a:r>
              <a:rPr sz="2800" spc="-5" dirty="0">
                <a:latin typeface="Book Antiqua"/>
                <a:cs typeface="Book Antiqua"/>
              </a:rPr>
              <a:t>interference</a:t>
            </a:r>
            <a:r>
              <a:rPr sz="2800" spc="-90" dirty="0">
                <a:latin typeface="Book Antiqua"/>
                <a:cs typeface="Book Antiqua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concept.</a:t>
            </a:r>
            <a:endParaRPr sz="2800">
              <a:latin typeface="Book Antiqua"/>
              <a:cs typeface="Book Antiqua"/>
            </a:endParaRPr>
          </a:p>
          <a:p>
            <a:pPr marL="424180" marR="5080" indent="-412115" algn="just">
              <a:lnSpc>
                <a:spcPct val="100000"/>
              </a:lnSpc>
              <a:spcBef>
                <a:spcPts val="670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Scientist unable to find out relation </a:t>
            </a:r>
            <a:r>
              <a:rPr sz="2800" spc="-10" dirty="0">
                <a:latin typeface="Book Antiqua"/>
                <a:cs typeface="Book Antiqua"/>
              </a:rPr>
              <a:t>between  </a:t>
            </a:r>
            <a:r>
              <a:rPr sz="2800" spc="-5" dirty="0">
                <a:latin typeface="Book Antiqua"/>
                <a:cs typeface="Book Antiqua"/>
              </a:rPr>
              <a:t>size and colour </a:t>
            </a:r>
            <a:r>
              <a:rPr sz="2800" dirty="0">
                <a:latin typeface="Book Antiqua"/>
                <a:cs typeface="Book Antiqua"/>
              </a:rPr>
              <a:t>at larger </a:t>
            </a:r>
            <a:r>
              <a:rPr sz="2800" spc="-5" dirty="0">
                <a:latin typeface="Book Antiqua"/>
                <a:cs typeface="Book Antiqua"/>
              </a:rPr>
              <a:t>level. At nano level its  true.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231" y="457200"/>
            <a:ext cx="894397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2438400"/>
            <a:ext cx="7620000" cy="3825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sz="3200" spc="5" dirty="0">
                <a:latin typeface="Wingdings 2"/>
                <a:cs typeface="Wingdings 2"/>
              </a:rPr>
              <a:t></a:t>
            </a:r>
            <a:r>
              <a:rPr sz="3200" spc="5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Book Antiqua"/>
                <a:cs typeface="Book Antiqua"/>
              </a:rPr>
              <a:t>Light is </a:t>
            </a:r>
            <a:r>
              <a:rPr sz="3200" spc="-5" dirty="0">
                <a:latin typeface="Book Antiqua"/>
                <a:cs typeface="Book Antiqua"/>
              </a:rPr>
              <a:t>propagated </a:t>
            </a:r>
            <a:r>
              <a:rPr sz="3200" dirty="0">
                <a:latin typeface="Book Antiqua"/>
                <a:cs typeface="Book Antiqua"/>
              </a:rPr>
              <a:t>in </a:t>
            </a:r>
            <a:r>
              <a:rPr sz="3200" spc="-5" dirty="0">
                <a:latin typeface="Book Antiqua"/>
                <a:cs typeface="Book Antiqua"/>
              </a:rPr>
              <a:t>form of</a:t>
            </a:r>
            <a:r>
              <a:rPr sz="3200" spc="-4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waves.</a:t>
            </a:r>
          </a:p>
          <a:p>
            <a:pPr marL="424180" marR="5080" indent="-411480" algn="just">
              <a:lnSpc>
                <a:spcPct val="90100"/>
              </a:lnSpc>
              <a:spcBef>
                <a:spcPts val="570"/>
              </a:spcBef>
            </a:pPr>
            <a:r>
              <a:rPr sz="3200" spc="5" dirty="0">
                <a:latin typeface="Wingdings 2"/>
                <a:cs typeface="Wingdings 2"/>
              </a:rPr>
              <a:t>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These waves are emitted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dirty="0">
                <a:latin typeface="Book Antiqua"/>
                <a:cs typeface="Book Antiqua"/>
              </a:rPr>
              <a:t>the source </a:t>
            </a:r>
            <a:r>
              <a:rPr sz="3200" spc="-5" dirty="0">
                <a:latin typeface="Book Antiqua"/>
                <a:cs typeface="Book Antiqua"/>
              </a:rPr>
              <a:t>of </a:t>
            </a:r>
            <a:r>
              <a:rPr sz="3200" dirty="0">
                <a:latin typeface="Book Antiqua"/>
                <a:cs typeface="Book Antiqua"/>
              </a:rPr>
              <a:t>light and travel in  </a:t>
            </a:r>
            <a:r>
              <a:rPr sz="3200" spc="-5" dirty="0">
                <a:latin typeface="Book Antiqua"/>
                <a:cs typeface="Book Antiqua"/>
              </a:rPr>
              <a:t>straight lines </a:t>
            </a:r>
            <a:r>
              <a:rPr sz="3200" dirty="0">
                <a:latin typeface="Book Antiqua"/>
                <a:cs typeface="Book Antiqua"/>
              </a:rPr>
              <a:t>with a </a:t>
            </a:r>
            <a:r>
              <a:rPr sz="3200" spc="-5" dirty="0">
                <a:latin typeface="Book Antiqua"/>
                <a:cs typeface="Book Antiqua"/>
              </a:rPr>
              <a:t>uniform velocity</a:t>
            </a:r>
            <a:r>
              <a:rPr sz="3200" spc="590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through </a:t>
            </a:r>
            <a:r>
              <a:rPr sz="3200" dirty="0">
                <a:latin typeface="Book Antiqua"/>
                <a:cs typeface="Book Antiqua"/>
              </a:rPr>
              <a:t>a  </a:t>
            </a:r>
            <a:r>
              <a:rPr sz="3200" spc="-5" dirty="0">
                <a:latin typeface="Book Antiqua"/>
                <a:cs typeface="Book Antiqua"/>
              </a:rPr>
              <a:t>homogeneous</a:t>
            </a:r>
            <a:r>
              <a:rPr sz="3200" spc="-45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medium.</a:t>
            </a:r>
            <a:endParaRPr sz="3200" dirty="0">
              <a:latin typeface="Book Antiqua"/>
              <a:cs typeface="Book Antiqua"/>
            </a:endParaRPr>
          </a:p>
          <a:p>
            <a:pPr marL="424180" marR="5715" indent="-411480" algn="just">
              <a:lnSpc>
                <a:spcPts val="2590"/>
              </a:lnSpc>
              <a:spcBef>
                <a:spcPts val="615"/>
              </a:spcBef>
            </a:pPr>
            <a:r>
              <a:rPr sz="3200" spc="5" dirty="0">
                <a:latin typeface="Wingdings 2"/>
                <a:cs typeface="Wingdings 2"/>
              </a:rPr>
              <a:t>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 </a:t>
            </a:r>
            <a:r>
              <a:rPr sz="3200" spc="-5" dirty="0">
                <a:latin typeface="Book Antiqua"/>
                <a:cs typeface="Book Antiqua"/>
              </a:rPr>
              <a:t>light </a:t>
            </a:r>
            <a:r>
              <a:rPr sz="3200" dirty="0">
                <a:latin typeface="Book Antiqua"/>
                <a:cs typeface="Book Antiqua"/>
              </a:rPr>
              <a:t>enter </a:t>
            </a:r>
            <a:r>
              <a:rPr sz="3200" spc="-5" dirty="0">
                <a:latin typeface="Book Antiqua"/>
                <a:cs typeface="Book Antiqua"/>
              </a:rPr>
              <a:t>our </a:t>
            </a:r>
            <a:r>
              <a:rPr sz="3200" dirty="0">
                <a:latin typeface="Book Antiqua"/>
                <a:cs typeface="Book Antiqua"/>
              </a:rPr>
              <a:t>eyes it creates an </a:t>
            </a:r>
            <a:r>
              <a:rPr sz="3200" spc="-5" dirty="0">
                <a:latin typeface="Book Antiqua"/>
                <a:cs typeface="Book Antiqua"/>
              </a:rPr>
              <a:t>optical impression on  </a:t>
            </a:r>
            <a:r>
              <a:rPr sz="3200" dirty="0">
                <a:latin typeface="Book Antiqua"/>
                <a:cs typeface="Book Antiqua"/>
              </a:rPr>
              <a:t>the </a:t>
            </a:r>
            <a:r>
              <a:rPr sz="3200" spc="-5" dirty="0">
                <a:latin typeface="Book Antiqua"/>
                <a:cs typeface="Book Antiqua"/>
              </a:rPr>
              <a:t>retina. </a:t>
            </a:r>
            <a:r>
              <a:rPr sz="3200" dirty="0">
                <a:latin typeface="Book Antiqua"/>
                <a:cs typeface="Book Antiqua"/>
              </a:rPr>
              <a:t>Hence, we </a:t>
            </a:r>
            <a:r>
              <a:rPr sz="3200" spc="-5" dirty="0">
                <a:latin typeface="Book Antiqua"/>
                <a:cs typeface="Book Antiqua"/>
              </a:rPr>
              <a:t>get </a:t>
            </a:r>
            <a:r>
              <a:rPr sz="3200" dirty="0">
                <a:latin typeface="Book Antiqua"/>
                <a:cs typeface="Book Antiqua"/>
              </a:rPr>
              <a:t>the sensation </a:t>
            </a:r>
            <a:r>
              <a:rPr sz="3200" spc="-5" dirty="0">
                <a:latin typeface="Book Antiqua"/>
                <a:cs typeface="Book Antiqua"/>
              </a:rPr>
              <a:t>of</a:t>
            </a:r>
            <a:r>
              <a:rPr sz="3200" spc="-65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light.</a:t>
            </a:r>
            <a:endParaRPr sz="3200" dirty="0">
              <a:latin typeface="Book Antiqua"/>
              <a:cs typeface="Book Antiqua"/>
            </a:endParaRPr>
          </a:p>
          <a:p>
            <a:pPr marL="12700">
              <a:lnSpc>
                <a:spcPts val="2735"/>
              </a:lnSpc>
              <a:spcBef>
                <a:spcPts val="250"/>
              </a:spcBef>
              <a:tabLst>
                <a:tab pos="423545" algn="l"/>
              </a:tabLst>
            </a:pPr>
            <a:endParaRPr sz="32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0"/>
            <a:ext cx="894397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2209800"/>
            <a:ext cx="7772400" cy="308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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3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3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wavelengths</a:t>
            </a:r>
            <a:r>
              <a:rPr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>
              <a:lnSpc>
                <a:spcPts val="2735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waves.</a:t>
            </a:r>
          </a:p>
          <a:p>
            <a:pPr marL="424180" marR="6350" indent="-411480" algn="just">
              <a:lnSpc>
                <a:spcPts val="2590"/>
              </a:lnSpc>
              <a:spcBef>
                <a:spcPts val="615"/>
              </a:spcBef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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waves 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waves. For propagation 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waves, 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 medium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“luminiferous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ether”  is present everywhere. Light travels through ether in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 of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waves.</a:t>
            </a:r>
          </a:p>
        </p:txBody>
      </p:sp>
    </p:spTree>
    <p:extLst>
      <p:ext uri="{BB962C8B-B14F-4D97-AF65-F5344CB8AC3E}">
        <p14:creationId xmlns:p14="http://schemas.microsoft.com/office/powerpoint/2010/main" val="27178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85725"/>
            <a:ext cx="726757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80134"/>
            <a:ext cx="7936230" cy="44811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24180" marR="5080" indent="-412115" algn="just">
              <a:lnSpc>
                <a:spcPct val="90000"/>
              </a:lnSpc>
              <a:spcBef>
                <a:spcPts val="335"/>
              </a:spcBef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Book Antiqua"/>
                <a:cs typeface="Book Antiqua"/>
              </a:rPr>
              <a:t>The </a:t>
            </a:r>
            <a:r>
              <a:rPr sz="2800" b="1" dirty="0">
                <a:latin typeface="Book Antiqua"/>
                <a:cs typeface="Book Antiqua"/>
              </a:rPr>
              <a:t>phenomena </a:t>
            </a:r>
            <a:r>
              <a:rPr sz="2800" b="1" spc="-5" dirty="0">
                <a:latin typeface="Book Antiqua"/>
                <a:cs typeface="Book Antiqua"/>
              </a:rPr>
              <a:t>like reflection, </a:t>
            </a:r>
            <a:r>
              <a:rPr sz="2800" b="1" dirty="0">
                <a:latin typeface="Book Antiqua"/>
                <a:cs typeface="Book Antiqua"/>
              </a:rPr>
              <a:t>refraction,  polarization, simultaneous </a:t>
            </a:r>
            <a:r>
              <a:rPr sz="2800" b="1" spc="-5" dirty="0">
                <a:latin typeface="Book Antiqua"/>
                <a:cs typeface="Book Antiqua"/>
              </a:rPr>
              <a:t>reflection </a:t>
            </a:r>
            <a:r>
              <a:rPr sz="2800" b="1" spc="5" dirty="0">
                <a:latin typeface="Book Antiqua"/>
                <a:cs typeface="Book Antiqua"/>
              </a:rPr>
              <a:t>and  </a:t>
            </a:r>
            <a:r>
              <a:rPr sz="2800" b="1" spc="-5" dirty="0">
                <a:latin typeface="Book Antiqua"/>
                <a:cs typeface="Book Antiqua"/>
              </a:rPr>
              <a:t>refraction, </a:t>
            </a:r>
            <a:r>
              <a:rPr sz="2800" b="1" dirty="0">
                <a:latin typeface="Book Antiqua"/>
                <a:cs typeface="Book Antiqua"/>
              </a:rPr>
              <a:t>total internal reflection, </a:t>
            </a:r>
            <a:r>
              <a:rPr sz="2800" b="1" spc="-5" dirty="0">
                <a:latin typeface="Book Antiqua"/>
                <a:cs typeface="Book Antiqua"/>
              </a:rPr>
              <a:t>diffraction  </a:t>
            </a:r>
            <a:r>
              <a:rPr sz="2800" b="1" dirty="0">
                <a:latin typeface="Book Antiqua"/>
                <a:cs typeface="Book Antiqua"/>
              </a:rPr>
              <a:t>etc </a:t>
            </a:r>
            <a:r>
              <a:rPr sz="2800" b="1" spc="-5" dirty="0">
                <a:latin typeface="Book Antiqua"/>
                <a:cs typeface="Book Antiqua"/>
              </a:rPr>
              <a:t>can be successfully explained </a:t>
            </a:r>
            <a:r>
              <a:rPr sz="2800" b="1" dirty="0">
                <a:latin typeface="Book Antiqua"/>
                <a:cs typeface="Book Antiqua"/>
              </a:rPr>
              <a:t>with this  </a:t>
            </a:r>
            <a:r>
              <a:rPr sz="2800" b="1" spc="-5" dirty="0">
                <a:latin typeface="Book Antiqua"/>
                <a:cs typeface="Book Antiqua"/>
              </a:rPr>
              <a:t>theory.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424180" marR="5080" indent="-412115" algn="just">
              <a:lnSpc>
                <a:spcPct val="90000"/>
              </a:lnSpc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Book Antiqua"/>
                <a:cs typeface="Book Antiqua"/>
              </a:rPr>
              <a:t>According </a:t>
            </a:r>
            <a:r>
              <a:rPr sz="2800" b="1" dirty="0">
                <a:latin typeface="Book Antiqua"/>
                <a:cs typeface="Book Antiqua"/>
              </a:rPr>
              <a:t>to </a:t>
            </a:r>
            <a:r>
              <a:rPr sz="2800" b="1" spc="-5" dirty="0">
                <a:latin typeface="Book Antiqua"/>
                <a:cs typeface="Book Antiqua"/>
              </a:rPr>
              <a:t>Huygens’ </a:t>
            </a:r>
            <a:r>
              <a:rPr sz="2800" b="1" dirty="0">
                <a:latin typeface="Book Antiqua"/>
                <a:cs typeface="Book Antiqua"/>
              </a:rPr>
              <a:t>theory </a:t>
            </a:r>
            <a:r>
              <a:rPr sz="2800" b="1" spc="-5" dirty="0">
                <a:latin typeface="Book Antiqua"/>
                <a:cs typeface="Book Antiqua"/>
              </a:rPr>
              <a:t>the speed </a:t>
            </a:r>
            <a:r>
              <a:rPr sz="2800" b="1" dirty="0">
                <a:latin typeface="Book Antiqua"/>
                <a:cs typeface="Book Antiqua"/>
              </a:rPr>
              <a:t>of  </a:t>
            </a:r>
            <a:r>
              <a:rPr sz="2800" b="1" spc="-5" dirty="0">
                <a:latin typeface="Book Antiqua"/>
                <a:cs typeface="Book Antiqua"/>
              </a:rPr>
              <a:t>light </a:t>
            </a:r>
            <a:r>
              <a:rPr sz="2800" b="1" dirty="0">
                <a:latin typeface="Book Antiqua"/>
                <a:cs typeface="Book Antiqua"/>
              </a:rPr>
              <a:t>in </a:t>
            </a:r>
            <a:r>
              <a:rPr sz="2800" b="1" spc="-5" dirty="0">
                <a:latin typeface="Book Antiqua"/>
                <a:cs typeface="Book Antiqua"/>
              </a:rPr>
              <a:t>denser medium </a:t>
            </a:r>
            <a:r>
              <a:rPr sz="2800" b="1" dirty="0">
                <a:latin typeface="Book Antiqua"/>
                <a:cs typeface="Book Antiqua"/>
              </a:rPr>
              <a:t>is less </a:t>
            </a:r>
            <a:r>
              <a:rPr sz="2800" b="1" spc="-5" dirty="0">
                <a:latin typeface="Book Antiqua"/>
                <a:cs typeface="Book Antiqua"/>
              </a:rPr>
              <a:t>than </a:t>
            </a:r>
            <a:r>
              <a:rPr sz="2800" b="1" dirty="0">
                <a:latin typeface="Book Antiqua"/>
                <a:cs typeface="Book Antiqua"/>
              </a:rPr>
              <a:t>the </a:t>
            </a:r>
            <a:r>
              <a:rPr sz="2800" b="1" spc="-5" dirty="0">
                <a:latin typeface="Book Antiqua"/>
                <a:cs typeface="Book Antiqua"/>
              </a:rPr>
              <a:t>speed  </a:t>
            </a:r>
            <a:r>
              <a:rPr sz="2800" b="1" dirty="0">
                <a:latin typeface="Book Antiqua"/>
                <a:cs typeface="Book Antiqua"/>
              </a:rPr>
              <a:t>of light </a:t>
            </a:r>
            <a:r>
              <a:rPr sz="2800" b="1" spc="5" dirty="0">
                <a:latin typeface="Book Antiqua"/>
                <a:cs typeface="Book Antiqua"/>
              </a:rPr>
              <a:t>in </a:t>
            </a:r>
            <a:r>
              <a:rPr sz="2800" b="1" spc="-5" dirty="0">
                <a:latin typeface="Book Antiqua"/>
                <a:cs typeface="Book Antiqua"/>
              </a:rPr>
              <a:t>rarer medium. This conclusion </a:t>
            </a:r>
            <a:r>
              <a:rPr sz="2800" b="1" dirty="0">
                <a:latin typeface="Book Antiqua"/>
                <a:cs typeface="Book Antiqua"/>
              </a:rPr>
              <a:t>is </a:t>
            </a:r>
            <a:r>
              <a:rPr sz="2800" b="1" spc="10" dirty="0">
                <a:latin typeface="Book Antiqua"/>
                <a:cs typeface="Book Antiqua"/>
              </a:rPr>
              <a:t>in  </a:t>
            </a:r>
            <a:r>
              <a:rPr sz="2800" b="1" dirty="0">
                <a:latin typeface="Book Antiqua"/>
                <a:cs typeface="Book Antiqua"/>
              </a:rPr>
              <a:t>perfect </a:t>
            </a:r>
            <a:r>
              <a:rPr sz="2800" b="1" spc="-5" dirty="0">
                <a:latin typeface="Book Antiqua"/>
                <a:cs typeface="Book Antiqua"/>
              </a:rPr>
              <a:t>agreement </a:t>
            </a:r>
            <a:r>
              <a:rPr sz="2800" b="1" dirty="0">
                <a:latin typeface="Book Antiqua"/>
                <a:cs typeface="Book Antiqua"/>
              </a:rPr>
              <a:t>with </a:t>
            </a:r>
            <a:r>
              <a:rPr sz="2800" b="1" spc="-5" dirty="0">
                <a:latin typeface="Book Antiqua"/>
                <a:cs typeface="Book Antiqua"/>
              </a:rPr>
              <a:t>the </a:t>
            </a:r>
            <a:r>
              <a:rPr sz="2800" b="1" dirty="0">
                <a:latin typeface="Book Antiqua"/>
                <a:cs typeface="Book Antiqua"/>
              </a:rPr>
              <a:t>experimental  </a:t>
            </a:r>
            <a:r>
              <a:rPr sz="2800" b="1" spc="-5" dirty="0">
                <a:latin typeface="Book Antiqua"/>
                <a:cs typeface="Book Antiqua"/>
              </a:rPr>
              <a:t>findings.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85725"/>
            <a:ext cx="8020050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80134"/>
            <a:ext cx="7933690" cy="443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  <a:tabLst>
                <a:tab pos="424180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Book Antiqua"/>
                <a:cs typeface="Book Antiqua"/>
              </a:rPr>
              <a:t>The </a:t>
            </a:r>
            <a:r>
              <a:rPr sz="2800" b="1" spc="-5" dirty="0">
                <a:latin typeface="Book Antiqua"/>
                <a:cs typeface="Book Antiqua"/>
              </a:rPr>
              <a:t>existence </a:t>
            </a:r>
            <a:r>
              <a:rPr sz="2800" b="1" dirty="0">
                <a:latin typeface="Book Antiqua"/>
                <a:cs typeface="Book Antiqua"/>
              </a:rPr>
              <a:t>of </a:t>
            </a:r>
            <a:r>
              <a:rPr sz="2800" b="1" spc="-5" dirty="0">
                <a:latin typeface="Book Antiqua"/>
                <a:cs typeface="Book Antiqua"/>
              </a:rPr>
              <a:t>so called luminiferous </a:t>
            </a:r>
            <a:r>
              <a:rPr sz="2800" b="1" spc="440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ether,</a:t>
            </a:r>
            <a:endParaRPr sz="2800">
              <a:latin typeface="Book Antiqua"/>
              <a:cs typeface="Book Antiqua"/>
            </a:endParaRPr>
          </a:p>
          <a:p>
            <a:pPr marL="424180">
              <a:lnSpc>
                <a:spcPts val="3190"/>
              </a:lnSpc>
            </a:pPr>
            <a:r>
              <a:rPr sz="2800" b="1" spc="-5" dirty="0">
                <a:latin typeface="Book Antiqua"/>
                <a:cs typeface="Book Antiqua"/>
              </a:rPr>
              <a:t>assumed </a:t>
            </a:r>
            <a:r>
              <a:rPr sz="2800" b="1" spc="-10" dirty="0">
                <a:latin typeface="Book Antiqua"/>
                <a:cs typeface="Book Antiqua"/>
              </a:rPr>
              <a:t>by </a:t>
            </a:r>
            <a:r>
              <a:rPr sz="2800" b="1" spc="-5" dirty="0">
                <a:latin typeface="Book Antiqua"/>
                <a:cs typeface="Book Antiqua"/>
              </a:rPr>
              <a:t>Huygens, was not</a:t>
            </a:r>
            <a:r>
              <a:rPr sz="2800" b="1" spc="55" dirty="0">
                <a:latin typeface="Book Antiqua"/>
                <a:cs typeface="Book Antiqua"/>
              </a:rPr>
              <a:t> </a:t>
            </a:r>
            <a:r>
              <a:rPr sz="2800" b="1" spc="-5" dirty="0">
                <a:latin typeface="Book Antiqua"/>
                <a:cs typeface="Book Antiqua"/>
              </a:rPr>
              <a:t>confirmed.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424180" marR="5080" indent="-412115">
              <a:lnSpc>
                <a:spcPts val="3020"/>
              </a:lnSpc>
              <a:spcBef>
                <a:spcPts val="5"/>
              </a:spcBef>
              <a:tabLst>
                <a:tab pos="424180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Book Antiqua"/>
                <a:cs typeface="Book Antiqua"/>
              </a:rPr>
              <a:t>Rectilinear propagation was not </a:t>
            </a:r>
            <a:r>
              <a:rPr sz="2800" b="1" spc="30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explained</a:t>
            </a:r>
            <a:r>
              <a:rPr sz="2800" b="1" spc="180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by  </a:t>
            </a:r>
            <a:r>
              <a:rPr sz="2800" b="1" spc="-5" dirty="0">
                <a:latin typeface="Book Antiqua"/>
                <a:cs typeface="Book Antiqua"/>
              </a:rPr>
              <a:t>the theory. It was then justified by</a:t>
            </a:r>
            <a:r>
              <a:rPr sz="2800" b="1" spc="100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Fresnel.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Book Antiqua"/>
                <a:cs typeface="Book Antiqua"/>
              </a:rPr>
              <a:t>Diffraction was explained </a:t>
            </a:r>
            <a:r>
              <a:rPr sz="2800" b="1" spc="-10" dirty="0">
                <a:latin typeface="Book Antiqua"/>
                <a:cs typeface="Book Antiqua"/>
              </a:rPr>
              <a:t>much</a:t>
            </a:r>
            <a:r>
              <a:rPr sz="2800" b="1" spc="55" dirty="0">
                <a:latin typeface="Book Antiqua"/>
                <a:cs typeface="Book Antiqua"/>
              </a:rPr>
              <a:t> </a:t>
            </a:r>
            <a:r>
              <a:rPr sz="2800" b="1" dirty="0">
                <a:latin typeface="Book Antiqua"/>
                <a:cs typeface="Book Antiqua"/>
              </a:rPr>
              <a:t>later.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  <a:tabLst>
                <a:tab pos="424180" algn="l"/>
                <a:tab pos="1343025" algn="l"/>
                <a:tab pos="2582545" algn="l"/>
                <a:tab pos="3683000" algn="l"/>
                <a:tab pos="4406900" algn="l"/>
                <a:tab pos="5804535" algn="l"/>
              </a:tabLst>
            </a:pPr>
            <a:r>
              <a:rPr sz="1800" spc="20" dirty="0">
                <a:latin typeface="Wingdings 2"/>
                <a:cs typeface="Wingdings 2"/>
              </a:rPr>
              <a:t>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Book Antiqua"/>
                <a:cs typeface="Book Antiqua"/>
              </a:rPr>
              <a:t>This	</a:t>
            </a:r>
            <a:r>
              <a:rPr sz="2800" b="1" dirty="0">
                <a:latin typeface="Book Antiqua"/>
                <a:cs typeface="Book Antiqua"/>
              </a:rPr>
              <a:t>theory	could	</a:t>
            </a:r>
            <a:r>
              <a:rPr sz="2800" b="1" spc="-5" dirty="0">
                <a:latin typeface="Book Antiqua"/>
                <a:cs typeface="Book Antiqua"/>
              </a:rPr>
              <a:t>not	</a:t>
            </a:r>
            <a:r>
              <a:rPr sz="2800" b="1" dirty="0">
                <a:latin typeface="Book Antiqua"/>
                <a:cs typeface="Book Antiqua"/>
              </a:rPr>
              <a:t>explain	</a:t>
            </a:r>
            <a:r>
              <a:rPr sz="2800" b="1" spc="-5" dirty="0">
                <a:latin typeface="Book Antiqua"/>
                <a:cs typeface="Book Antiqua"/>
              </a:rPr>
              <a:t>photoelectric</a:t>
            </a:r>
            <a:endParaRPr sz="2800">
              <a:latin typeface="Book Antiqua"/>
              <a:cs typeface="Book Antiqua"/>
            </a:endParaRPr>
          </a:p>
          <a:p>
            <a:pPr marL="424180">
              <a:lnSpc>
                <a:spcPts val="3185"/>
              </a:lnSpc>
            </a:pPr>
            <a:r>
              <a:rPr sz="2800" b="1" spc="-5" dirty="0">
                <a:latin typeface="Book Antiqua"/>
                <a:cs typeface="Book Antiqua"/>
              </a:rPr>
              <a:t>emission.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394205"/>
            <a:ext cx="7783195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tabLst>
                <a:tab pos="424180" algn="l"/>
              </a:tabLst>
            </a:pPr>
            <a:r>
              <a:rPr sz="1800" b="0" spc="20" dirty="0">
                <a:latin typeface="Wingdings 2"/>
                <a:cs typeface="Wingdings 2"/>
              </a:rPr>
              <a:t></a:t>
            </a:r>
            <a:r>
              <a:rPr sz="1800" b="0" spc="20" dirty="0">
                <a:latin typeface="Times New Roman"/>
                <a:cs typeface="Times New Roman"/>
              </a:rPr>
              <a:t>	</a:t>
            </a:r>
            <a:r>
              <a:rPr spc="-5" dirty="0"/>
              <a:t>It can be defined </a:t>
            </a:r>
            <a:r>
              <a:rPr dirty="0"/>
              <a:t>as </a:t>
            </a:r>
            <a:r>
              <a:rPr spc="-5" dirty="0"/>
              <a:t>the locus of all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points  of the </a:t>
            </a:r>
            <a:r>
              <a:rPr spc="-10" dirty="0"/>
              <a:t>medium </a:t>
            </a:r>
            <a:r>
              <a:rPr spc="-5" dirty="0"/>
              <a:t>to which the wave reaches  simultaneously, so that </a:t>
            </a:r>
            <a:r>
              <a:rPr dirty="0"/>
              <a:t>all </a:t>
            </a:r>
            <a:r>
              <a:rPr spc="-5" dirty="0"/>
              <a:t>the points are in  the same</a:t>
            </a:r>
            <a:r>
              <a:rPr spc="-80" dirty="0"/>
              <a:t> </a:t>
            </a:r>
            <a:r>
              <a:rPr spc="-5" dirty="0"/>
              <a:t>phase.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429050"/>
            <a:ext cx="4800600" cy="317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145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Book Antiqua</vt:lpstr>
      <vt:lpstr>Century Gothic</vt:lpstr>
      <vt:lpstr>Times New Roman</vt:lpstr>
      <vt:lpstr>Wingdings 2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 It can be defined as the locus of all the points  of the medium to which the wave reaches  simultaneously, so that all the points are in  the same phase.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Syed Umer Haider Shah</cp:lastModifiedBy>
  <cp:revision>1</cp:revision>
  <dcterms:created xsi:type="dcterms:W3CDTF">2020-06-27T17:36:24Z</dcterms:created>
  <dcterms:modified xsi:type="dcterms:W3CDTF">2020-06-27T12:42:14Z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2020-06-27T00:00:00Z</vt:filetime>
  </property>
</Properties>
</file>