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A0B86-4DE5-4ADF-97DB-DCD257AE5AE0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50000-0CB9-4794-9808-A0B6BDACE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3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mtClean="0">
                <a:solidFill>
                  <a:schemeClr val="bg1"/>
                </a:solidFill>
              </a:rPr>
              <a:t>The hypothesis of </a:t>
            </a:r>
            <a:r>
              <a:rPr lang="en-US" altLang="zh-TW" b="1" smtClean="0">
                <a:solidFill>
                  <a:schemeClr val="bg1"/>
                </a:solidFill>
              </a:rPr>
              <a:t>conservation of charge </a:t>
            </a:r>
            <a:r>
              <a:rPr lang="en-US" altLang="zh-TW" smtClean="0">
                <a:solidFill>
                  <a:schemeClr val="bg1"/>
                </a:solidFill>
              </a:rPr>
              <a:t>has stood up under close examination, both for large-scale charged bodies and for atoms, nuclei, and elementary particles.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33585F5-0D1B-4C81-A9A4-A37F7F0B6ABE}" type="slidenum">
              <a:rPr lang="en-US" altLang="en-US" sz="1200"/>
              <a:pPr/>
              <a:t>11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258447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E355B-DF38-4870-82E4-5FB3B356A67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4E74-2256-45ED-9BC8-B6609AEB3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7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E355B-DF38-4870-82E4-5FB3B356A67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4E74-2256-45ED-9BC8-B6609AEB3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46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E355B-DF38-4870-82E4-5FB3B356A67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B4E74-2256-45ED-9BC8-B6609AEB3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85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 descr="leftlit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905000" y="1981201"/>
            <a:ext cx="853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0188" indent="-230188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822325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096963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13716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36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1676400" y="304800"/>
            <a:ext cx="8686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822325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096963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13716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7200" b="1">
                <a:solidFill>
                  <a:srgbClr val="C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Electric Charge</a:t>
            </a:r>
          </a:p>
        </p:txBody>
      </p:sp>
      <p:sp>
        <p:nvSpPr>
          <p:cNvPr id="15365" name="Rectangle 1"/>
          <p:cNvSpPr>
            <a:spLocks noChangeArrowheads="1"/>
          </p:cNvSpPr>
          <p:nvPr/>
        </p:nvSpPr>
        <p:spPr bwMode="auto">
          <a:xfrm>
            <a:off x="1981200" y="2141538"/>
            <a:ext cx="82296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" indent="-5715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3600">
                <a:solidFill>
                  <a:schemeClr val="bg1"/>
                </a:solidFill>
              </a:rPr>
              <a:t>Electric charge is a basic property of matter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3600">
                <a:solidFill>
                  <a:schemeClr val="bg1"/>
                </a:solidFill>
              </a:rPr>
              <a:t>Positive and Negative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3600">
                <a:solidFill>
                  <a:schemeClr val="bg1"/>
                </a:solidFill>
              </a:rPr>
              <a:t>Each having an absolute value of  1.6 x 10</a:t>
            </a:r>
            <a:r>
              <a:rPr lang="en-US" altLang="en-US" sz="3600" baseline="30000">
                <a:solidFill>
                  <a:schemeClr val="bg1"/>
                </a:solidFill>
              </a:rPr>
              <a:t>-19</a:t>
            </a:r>
            <a:r>
              <a:rPr lang="en-US" altLang="en-US" sz="3600">
                <a:solidFill>
                  <a:schemeClr val="bg1"/>
                </a:solidFill>
              </a:rPr>
              <a:t> Coulombs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3600">
                <a:solidFill>
                  <a:schemeClr val="bg1"/>
                </a:solidFill>
              </a:rPr>
              <a:t>Like signed charges repel each other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3600">
                <a:solidFill>
                  <a:schemeClr val="bg1"/>
                </a:solidFill>
              </a:rPr>
              <a:t>Unlike signed charges attract each other</a:t>
            </a:r>
          </a:p>
        </p:txBody>
      </p:sp>
    </p:spTree>
    <p:extLst>
      <p:ext uri="{BB962C8B-B14F-4D97-AF65-F5344CB8AC3E}">
        <p14:creationId xmlns:p14="http://schemas.microsoft.com/office/powerpoint/2010/main" val="286207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5" descr="leftlit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524000" y="304801"/>
            <a:ext cx="89916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822325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096963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13716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6000" b="1">
                <a:solidFill>
                  <a:srgbClr val="C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Conservation</a:t>
            </a:r>
            <a:r>
              <a:rPr lang="en-US" altLang="en-US" sz="6600" b="1">
                <a:solidFill>
                  <a:schemeClr val="accent2"/>
                </a:solidFill>
                <a:latin typeface="Impact" panose="020B080603090205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6000" b="1">
                <a:solidFill>
                  <a:srgbClr val="C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of Charge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828800" y="2310582"/>
            <a:ext cx="8126361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635000" indent="-177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 algn="ctr" eaLnBrk="1" hangingPunct="1">
              <a:spcBef>
                <a:spcPct val="50000"/>
              </a:spcBef>
              <a:defRPr/>
            </a:pPr>
            <a:endParaRPr lang="en-US" altLang="en-US" sz="2800" i="1" dirty="0">
              <a:solidFill>
                <a:schemeClr val="bg1"/>
              </a:solidFill>
            </a:endParaRPr>
          </a:p>
          <a:p>
            <a:pPr marL="914400" lvl="1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solidFill>
                  <a:schemeClr val="bg1"/>
                </a:solidFill>
              </a:rPr>
              <a:t>No case of the creation or destruction of net electric charge has ever been found</a:t>
            </a:r>
          </a:p>
          <a:p>
            <a:pPr marL="914400" lvl="1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solidFill>
                  <a:schemeClr val="bg1"/>
                </a:solidFill>
              </a:rPr>
              <a:t>Electrons are always transferred in whole – they cannot be divided into fractions of electrons</a:t>
            </a:r>
          </a:p>
        </p:txBody>
      </p:sp>
    </p:spTree>
    <p:extLst>
      <p:ext uri="{BB962C8B-B14F-4D97-AF65-F5344CB8AC3E}">
        <p14:creationId xmlns:p14="http://schemas.microsoft.com/office/powerpoint/2010/main" val="100660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5" descr="leftlite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524000" y="304800"/>
            <a:ext cx="8991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822325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096963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13716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6000" b="1">
                <a:solidFill>
                  <a:srgbClr val="C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Conservation of Charge</a:t>
            </a:r>
          </a:p>
        </p:txBody>
      </p:sp>
      <p:sp>
        <p:nvSpPr>
          <p:cNvPr id="26628" name="TextBox 2"/>
          <p:cNvSpPr txBox="1">
            <a:spLocks noChangeArrowheads="1"/>
          </p:cNvSpPr>
          <p:nvPr/>
        </p:nvSpPr>
        <p:spPr bwMode="auto">
          <a:xfrm>
            <a:off x="2057400" y="1744664"/>
            <a:ext cx="8077200" cy="440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800" u="sng">
                <a:solidFill>
                  <a:schemeClr val="bg1"/>
                </a:solidFill>
                <a:ea typeface="新細明體" pitchFamily="2" charset="-120"/>
              </a:rPr>
              <a:t>Example 1</a:t>
            </a:r>
            <a:r>
              <a:rPr lang="en-US" altLang="zh-TW" sz="2800">
                <a:solidFill>
                  <a:schemeClr val="bg1"/>
                </a:solidFill>
                <a:ea typeface="新細明體" pitchFamily="2" charset="-120"/>
              </a:rPr>
              <a:t>: </a:t>
            </a:r>
          </a:p>
          <a:p>
            <a:pPr eaLnBrk="1" hangingPunct="1"/>
            <a:endParaRPr lang="en-US" altLang="zh-TW" sz="2800">
              <a:solidFill>
                <a:schemeClr val="bg1"/>
              </a:solidFill>
              <a:ea typeface="新細明體" pitchFamily="2" charset="-120"/>
            </a:endParaRPr>
          </a:p>
          <a:p>
            <a:pPr eaLnBrk="1" hangingPunct="1"/>
            <a:r>
              <a:rPr lang="en-US" altLang="zh-TW" sz="2800" b="1">
                <a:solidFill>
                  <a:schemeClr val="bg1"/>
                </a:solidFill>
                <a:ea typeface="新細明體" pitchFamily="2" charset="-120"/>
              </a:rPr>
              <a:t>R</a:t>
            </a:r>
            <a:r>
              <a:rPr lang="en-US" altLang="zh-TW" sz="2800" b="1" i="1">
                <a:solidFill>
                  <a:schemeClr val="bg1"/>
                </a:solidFill>
                <a:ea typeface="新細明體" pitchFamily="2" charset="-120"/>
              </a:rPr>
              <a:t>adioactive decay of nuclei</a:t>
            </a:r>
            <a:r>
              <a:rPr lang="en-US" altLang="zh-TW" sz="2800" i="1">
                <a:solidFill>
                  <a:schemeClr val="bg1"/>
                </a:solidFill>
                <a:ea typeface="新細明體" pitchFamily="2" charset="-120"/>
              </a:rPr>
              <a:t>, </a:t>
            </a:r>
            <a:r>
              <a:rPr lang="en-US" altLang="zh-TW" sz="2800">
                <a:solidFill>
                  <a:schemeClr val="bg1"/>
                </a:solidFill>
                <a:ea typeface="新細明體" pitchFamily="2" charset="-120"/>
              </a:rPr>
              <a:t>in which a nucleus transforms into (becomes) a different type of nucleus. A uranium-238 nucleus transforms into a thorium- 234 nucleus by emitting an </a:t>
            </a:r>
            <a:r>
              <a:rPr lang="en-US" altLang="zh-TW" sz="2800" i="1">
                <a:solidFill>
                  <a:schemeClr val="bg1"/>
                </a:solidFill>
                <a:ea typeface="新細明體" pitchFamily="2" charset="-120"/>
              </a:rPr>
              <a:t>alpha particle. </a:t>
            </a:r>
            <a:r>
              <a:rPr lang="en-US" altLang="zh-TW" sz="2800">
                <a:solidFill>
                  <a:schemeClr val="bg1"/>
                </a:solidFill>
                <a:ea typeface="新細明體" pitchFamily="2" charset="-120"/>
              </a:rPr>
              <a:t>An alpha particle has the</a:t>
            </a:r>
            <a:r>
              <a:rPr lang="en-US" altLang="zh-TW" sz="2800" i="1">
                <a:solidFill>
                  <a:schemeClr val="bg1"/>
                </a:solidFill>
                <a:ea typeface="新細明體" pitchFamily="2" charset="-120"/>
              </a:rPr>
              <a:t> </a:t>
            </a:r>
            <a:r>
              <a:rPr lang="en-US" altLang="zh-TW" sz="2800">
                <a:solidFill>
                  <a:schemeClr val="bg1"/>
                </a:solidFill>
                <a:ea typeface="新細明體" pitchFamily="2" charset="-120"/>
              </a:rPr>
              <a:t>same makeup as a helium-4 nucleus, it has the symbol </a:t>
            </a:r>
            <a:r>
              <a:rPr lang="en-US" altLang="zh-TW" sz="2800" baseline="30000">
                <a:solidFill>
                  <a:schemeClr val="bg1"/>
                </a:solidFill>
                <a:ea typeface="新細明體" pitchFamily="2" charset="-120"/>
              </a:rPr>
              <a:t>4</a:t>
            </a:r>
            <a:r>
              <a:rPr lang="en-US" altLang="zh-TW" sz="2800">
                <a:solidFill>
                  <a:schemeClr val="bg1"/>
                </a:solidFill>
                <a:ea typeface="新細明體" pitchFamily="2" charset="-120"/>
              </a:rPr>
              <a:t>He. Here the net charge is 92</a:t>
            </a:r>
            <a:r>
              <a:rPr lang="en-US" altLang="zh-TW" sz="2800">
                <a:solidFill>
                  <a:schemeClr val="bg1"/>
                </a:solidFill>
                <a:latin typeface="Wingdings" panose="05000000000000000000" pitchFamily="2" charset="2"/>
                <a:ea typeface="新細明體" pitchFamily="2" charset="-120"/>
                <a:sym typeface="Wingdings" panose="05000000000000000000" pitchFamily="2" charset="2"/>
              </a:rPr>
              <a:t></a:t>
            </a:r>
            <a:r>
              <a:rPr lang="en-US" altLang="zh-TW" sz="2800">
                <a:solidFill>
                  <a:schemeClr val="bg1"/>
                </a:solidFill>
                <a:ea typeface="新細明體" pitchFamily="2" charset="-120"/>
              </a:rPr>
              <a:t>90+2.</a:t>
            </a:r>
          </a:p>
          <a:p>
            <a:pPr eaLnBrk="1" hangingPunct="1"/>
            <a:endParaRPr lang="en-US" altLang="zh-TW" sz="2800">
              <a:solidFill>
                <a:schemeClr val="bg1"/>
              </a:solidFill>
              <a:ea typeface="新細明體" pitchFamily="2" charset="-120"/>
            </a:endParaRPr>
          </a:p>
          <a:p>
            <a:pPr eaLnBrk="1" hangingPunct="1"/>
            <a:endParaRPr lang="en-US" altLang="zh-TW" sz="2800">
              <a:solidFill>
                <a:schemeClr val="bg1"/>
              </a:solidFill>
              <a:ea typeface="新細明體" pitchFamily="2" charset="-12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6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038601" y="5715000"/>
            <a:ext cx="4032509" cy="785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1538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5" descr="leftlit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524000" y="304800"/>
            <a:ext cx="8991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822325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096963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13716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6000" b="1">
                <a:solidFill>
                  <a:srgbClr val="C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Conservation of Charge</a:t>
            </a:r>
          </a:p>
        </p:txBody>
      </p:sp>
      <p:sp>
        <p:nvSpPr>
          <p:cNvPr id="28676" name="TextBox 2"/>
          <p:cNvSpPr txBox="1">
            <a:spLocks noChangeArrowheads="1"/>
          </p:cNvSpPr>
          <p:nvPr/>
        </p:nvSpPr>
        <p:spPr bwMode="auto">
          <a:xfrm>
            <a:off x="2057400" y="1744663"/>
            <a:ext cx="8077200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zh-TW" sz="2800">
              <a:solidFill>
                <a:schemeClr val="bg1"/>
              </a:solidFill>
              <a:ea typeface="新細明體" pitchFamily="2" charset="-120"/>
            </a:endParaRPr>
          </a:p>
          <a:p>
            <a:pPr eaLnBrk="1" hangingPunct="1"/>
            <a:r>
              <a:rPr lang="en-US" altLang="zh-TW" sz="2800" u="sng">
                <a:solidFill>
                  <a:schemeClr val="bg1"/>
                </a:solidFill>
                <a:ea typeface="新細明體" pitchFamily="2" charset="-120"/>
              </a:rPr>
              <a:t>Example 2</a:t>
            </a:r>
            <a:r>
              <a:rPr lang="en-US" altLang="zh-TW" sz="2800">
                <a:solidFill>
                  <a:schemeClr val="bg1"/>
                </a:solidFill>
                <a:ea typeface="新細明體" pitchFamily="2" charset="-120"/>
              </a:rPr>
              <a:t>: </a:t>
            </a:r>
          </a:p>
          <a:p>
            <a:pPr eaLnBrk="1" hangingPunct="1"/>
            <a:r>
              <a:rPr lang="en-US" altLang="zh-TW" sz="2800">
                <a:solidFill>
                  <a:schemeClr val="bg1"/>
                </a:solidFill>
                <a:ea typeface="新細明體" pitchFamily="2" charset="-120"/>
              </a:rPr>
              <a:t>An electron e</a:t>
            </a:r>
            <a:r>
              <a:rPr lang="en-US" altLang="zh-TW" sz="2800" baseline="30000">
                <a:solidFill>
                  <a:schemeClr val="bg1"/>
                </a:solidFill>
                <a:ea typeface="新細明體" pitchFamily="2" charset="-120"/>
              </a:rPr>
              <a:t>-</a:t>
            </a:r>
            <a:r>
              <a:rPr lang="en-US" altLang="zh-TW" sz="2800">
                <a:solidFill>
                  <a:schemeClr val="bg1"/>
                </a:solidFill>
                <a:ea typeface="新細明體" pitchFamily="2" charset="-120"/>
              </a:rPr>
              <a:t> (charge -</a:t>
            </a:r>
            <a:r>
              <a:rPr lang="en-US" altLang="zh-TW" sz="2800" i="1">
                <a:solidFill>
                  <a:schemeClr val="bg1"/>
                </a:solidFill>
                <a:ea typeface="新細明體" pitchFamily="2" charset="-120"/>
              </a:rPr>
              <a:t>e) </a:t>
            </a:r>
            <a:r>
              <a:rPr lang="en-US" altLang="zh-TW" sz="2800">
                <a:solidFill>
                  <a:schemeClr val="bg1"/>
                </a:solidFill>
                <a:ea typeface="新細明體" pitchFamily="2" charset="-120"/>
              </a:rPr>
              <a:t>and its antiparticle, the positron e</a:t>
            </a:r>
            <a:r>
              <a:rPr lang="en-US" altLang="zh-TW" sz="2800" baseline="30000">
                <a:solidFill>
                  <a:schemeClr val="bg1"/>
                </a:solidFill>
                <a:ea typeface="新細明體" pitchFamily="2" charset="-120"/>
              </a:rPr>
              <a:t>+</a:t>
            </a:r>
            <a:r>
              <a:rPr lang="en-US" altLang="zh-TW" sz="2800">
                <a:solidFill>
                  <a:schemeClr val="bg1"/>
                </a:solidFill>
                <a:ea typeface="新細明體" pitchFamily="2" charset="-120"/>
              </a:rPr>
              <a:t> (charge +</a:t>
            </a:r>
            <a:r>
              <a:rPr lang="en-US" altLang="zh-TW" sz="2800" i="1">
                <a:solidFill>
                  <a:schemeClr val="bg1"/>
                </a:solidFill>
                <a:ea typeface="新細明體" pitchFamily="2" charset="-120"/>
              </a:rPr>
              <a:t>e), </a:t>
            </a:r>
            <a:r>
              <a:rPr lang="en-US" altLang="zh-TW" sz="2800">
                <a:solidFill>
                  <a:schemeClr val="bg1"/>
                </a:solidFill>
                <a:ea typeface="新細明體" pitchFamily="2" charset="-120"/>
              </a:rPr>
              <a:t>undergo an annihilation process, transforming into two gamma rays (high-energy light):. Here the net charge is 0</a:t>
            </a:r>
            <a:r>
              <a:rPr lang="en-US" altLang="zh-TW" sz="2800">
                <a:solidFill>
                  <a:schemeClr val="bg1"/>
                </a:solidFill>
                <a:latin typeface="Wingdings" panose="05000000000000000000" pitchFamily="2" charset="2"/>
                <a:ea typeface="新細明體" pitchFamily="2" charset="-120"/>
                <a:sym typeface="Wingdings" panose="05000000000000000000" pitchFamily="2" charset="2"/>
              </a:rPr>
              <a:t></a:t>
            </a:r>
            <a:r>
              <a:rPr lang="en-US" altLang="zh-TW" sz="2800">
                <a:solidFill>
                  <a:schemeClr val="bg1"/>
                </a:solidFill>
                <a:ea typeface="新細明體" pitchFamily="2" charset="-120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en-US" altLang="zh-TW" sz="2800">
                <a:solidFill>
                  <a:schemeClr val="bg1"/>
                </a:solidFill>
                <a:ea typeface="新細明體" pitchFamily="2" charset="-120"/>
              </a:rPr>
              <a:t>.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264289" y="4953000"/>
            <a:ext cx="7511023" cy="762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5719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5" descr="leftlit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1524000" y="304800"/>
            <a:ext cx="8991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822325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096963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13716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6000" b="1">
                <a:solidFill>
                  <a:srgbClr val="C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Conservation</a:t>
            </a:r>
            <a:r>
              <a:rPr lang="en-US" altLang="en-US" sz="6000" b="1">
                <a:solidFill>
                  <a:schemeClr val="accent2"/>
                </a:solidFill>
                <a:latin typeface="Impact" panose="020B080603090205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6000" b="1">
                <a:solidFill>
                  <a:srgbClr val="C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of Charge</a:t>
            </a:r>
          </a:p>
        </p:txBody>
      </p:sp>
      <p:sp>
        <p:nvSpPr>
          <p:cNvPr id="29700" name="TextBox 2"/>
          <p:cNvSpPr txBox="1">
            <a:spLocks noChangeArrowheads="1"/>
          </p:cNvSpPr>
          <p:nvPr/>
        </p:nvSpPr>
        <p:spPr bwMode="auto">
          <a:xfrm>
            <a:off x="2165350" y="2370138"/>
            <a:ext cx="80772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800">
                <a:solidFill>
                  <a:schemeClr val="bg1"/>
                </a:solidFill>
                <a:ea typeface="新細明體" pitchFamily="2" charset="-120"/>
              </a:rPr>
              <a:t>Example 3: </a:t>
            </a:r>
          </a:p>
          <a:p>
            <a:pPr eaLnBrk="1" hangingPunct="1"/>
            <a:r>
              <a:rPr lang="en-US" altLang="zh-TW" sz="2800">
                <a:solidFill>
                  <a:schemeClr val="bg1"/>
                </a:solidFill>
                <a:ea typeface="新細明體" pitchFamily="2" charset="-120"/>
              </a:rPr>
              <a:t>A gamma ray (in a certain environment) transforms into an electron and a positron. Here the net charge is again 0</a:t>
            </a:r>
            <a:r>
              <a:rPr lang="en-US" altLang="zh-TW" sz="2800">
                <a:solidFill>
                  <a:schemeClr val="bg1"/>
                </a:solidFill>
                <a:latin typeface="Wingdings" panose="05000000000000000000" pitchFamily="2" charset="2"/>
                <a:ea typeface="新細明體" pitchFamily="2" charset="-120"/>
                <a:sym typeface="Wingdings" panose="05000000000000000000" pitchFamily="2" charset="2"/>
              </a:rPr>
              <a:t></a:t>
            </a:r>
            <a:r>
              <a:rPr lang="en-US" altLang="zh-TW" sz="2800">
                <a:solidFill>
                  <a:schemeClr val="bg1"/>
                </a:solidFill>
                <a:ea typeface="新細明體" pitchFamily="2" charset="-120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en-US" altLang="zh-TW" sz="2800">
                <a:solidFill>
                  <a:schemeClr val="bg1"/>
                </a:solidFill>
                <a:ea typeface="新細明體" pitchFamily="2" charset="-120"/>
              </a:rPr>
              <a:t>.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165552" y="4724401"/>
            <a:ext cx="7935521" cy="687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4313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leftlit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2127251" y="1990725"/>
            <a:ext cx="7781925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" indent="-57150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822325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096963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13716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4400">
                <a:solidFill>
                  <a:schemeClr val="bg1"/>
                </a:solidFill>
                <a:latin typeface="Times New Roman" panose="02020603050405020304" pitchFamily="18" charset="0"/>
              </a:rPr>
              <a:t>Electric charges at rest (static electricity)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4400">
                <a:solidFill>
                  <a:schemeClr val="bg1"/>
                </a:solidFill>
                <a:latin typeface="Times New Roman" panose="02020603050405020304" pitchFamily="18" charset="0"/>
              </a:rPr>
              <a:t>Involves electric charges, forces    between them, and their behavior in materials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676400" y="304800"/>
            <a:ext cx="8686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en-US" sz="72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Electrostatics</a:t>
            </a:r>
          </a:p>
        </p:txBody>
      </p:sp>
    </p:spTree>
    <p:extLst>
      <p:ext uri="{BB962C8B-B14F-4D97-AF65-F5344CB8AC3E}">
        <p14:creationId xmlns:p14="http://schemas.microsoft.com/office/powerpoint/2010/main" val="370084209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7" descr="leftlit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1905000" y="2057401"/>
            <a:ext cx="8077200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0188" indent="-230188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822325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096963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13716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3600">
                <a:solidFill>
                  <a:schemeClr val="bg1"/>
                </a:solidFill>
                <a:latin typeface="Times New Roman" panose="02020603050405020304" pitchFamily="18" charset="0"/>
              </a:rPr>
              <a:t>Arise from the particles in atoms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3600">
                <a:solidFill>
                  <a:schemeClr val="accent1"/>
                </a:solidFill>
                <a:latin typeface="Times New Roman" panose="02020603050405020304" pitchFamily="18" charset="0"/>
              </a:rPr>
              <a:t>Alone:</a:t>
            </a:r>
            <a:r>
              <a:rPr lang="en-US" altLang="en-US" sz="3600">
                <a:solidFill>
                  <a:schemeClr val="bg1"/>
                </a:solidFill>
                <a:latin typeface="Times New Roman" panose="02020603050405020304" pitchFamily="18" charset="0"/>
              </a:rPr>
              <a:t> Billions and billions of times as strong as the force of gravity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3600">
                <a:solidFill>
                  <a:srgbClr val="CC00CC"/>
                </a:solidFill>
                <a:latin typeface="Times New Roman" panose="02020603050405020304" pitchFamily="18" charset="0"/>
              </a:rPr>
              <a:t>In Pairs:</a:t>
            </a:r>
            <a:r>
              <a:rPr lang="en-US" altLang="en-US" sz="3600">
                <a:solidFill>
                  <a:schemeClr val="bg1"/>
                </a:solidFill>
                <a:latin typeface="Times New Roman" panose="02020603050405020304" pitchFamily="18" charset="0"/>
              </a:rPr>
              <a:t> Cancel each other out and have no noticeable effect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36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48" name="Text Box 6"/>
          <p:cNvSpPr txBox="1">
            <a:spLocks noChangeArrowheads="1"/>
          </p:cNvSpPr>
          <p:nvPr/>
        </p:nvSpPr>
        <p:spPr bwMode="auto">
          <a:xfrm>
            <a:off x="1676400" y="304801"/>
            <a:ext cx="86868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822325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096963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13716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6600" b="1">
                <a:solidFill>
                  <a:srgbClr val="C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Electric Forces</a:t>
            </a:r>
          </a:p>
        </p:txBody>
      </p:sp>
    </p:spTree>
    <p:extLst>
      <p:ext uri="{BB962C8B-B14F-4D97-AF65-F5344CB8AC3E}">
        <p14:creationId xmlns:p14="http://schemas.microsoft.com/office/powerpoint/2010/main" val="154841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15" descr="leftlit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-60359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1905000" y="500064"/>
            <a:ext cx="89916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822325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096963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13716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6600" b="1">
                <a:solidFill>
                  <a:srgbClr val="C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Coulomb’s Law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1695675" y="1741336"/>
            <a:ext cx="8025062" cy="2785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822325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096963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13716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lvl="1"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40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The force between two charges depends on the magnitude of the charges and the distance between them</a:t>
            </a:r>
          </a:p>
          <a:p>
            <a:pPr lvl="1" algn="just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000" b="1" i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3886200" y="4191000"/>
            <a:ext cx="441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822325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096963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13716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725308" y="4064331"/>
            <a:ext cx="3906380" cy="2145581"/>
            <a:chOff x="976" y="388"/>
            <a:chExt cx="4405" cy="4571"/>
          </a:xfrm>
        </p:grpSpPr>
        <p:grpSp>
          <p:nvGrpSpPr>
            <p:cNvPr id="32775" name="Group 12"/>
            <p:cNvGrpSpPr>
              <a:grpSpLocks/>
            </p:cNvGrpSpPr>
            <p:nvPr/>
          </p:nvGrpSpPr>
          <p:grpSpPr bwMode="auto">
            <a:xfrm>
              <a:off x="976" y="388"/>
              <a:ext cx="4405" cy="4571"/>
              <a:chOff x="1024" y="388"/>
              <a:chExt cx="4405" cy="4571"/>
            </a:xfrm>
          </p:grpSpPr>
          <p:sp>
            <p:nvSpPr>
              <p:cNvPr id="32777" name="Text Box 6"/>
              <p:cNvSpPr txBox="1">
                <a:spLocks noChangeArrowheads="1"/>
              </p:cNvSpPr>
              <p:nvPr/>
            </p:nvSpPr>
            <p:spPr bwMode="auto">
              <a:xfrm>
                <a:off x="1024" y="388"/>
                <a:ext cx="2236" cy="36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700">
                    <a:solidFill>
                      <a:schemeClr val="tx1"/>
                    </a:solidFill>
                    <a:latin typeface="Georgia" panose="02040502050405020303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"/>
                  <a:defRPr sz="2200">
                    <a:solidFill>
                      <a:schemeClr val="tx2"/>
                    </a:solidFill>
                    <a:latin typeface="Georgia" panose="02040502050405020303" pitchFamily="18" charset="0"/>
                    <a:ea typeface="ＭＳ Ｐゴシック" panose="020B0600070205080204" pitchFamily="34" charset="-128"/>
                  </a:defRPr>
                </a:lvl2pPr>
                <a:lvl3pPr marL="822325" indent="-228600">
                  <a:spcBef>
                    <a:spcPct val="20000"/>
                  </a:spcBef>
                  <a:buClr>
                    <a:srgbClr val="8CADAE"/>
                  </a:buClr>
                  <a:buSzPct val="75000"/>
                  <a:buFont typeface="Wingdings 2" panose="05020102010507070707" pitchFamily="18" charset="2"/>
                  <a:buChar char=""/>
                  <a:defRPr sz="2000">
                    <a:solidFill>
                      <a:schemeClr val="tx1"/>
                    </a:solidFill>
                    <a:latin typeface="Georgia" panose="02040502050405020303" pitchFamily="18" charset="0"/>
                    <a:ea typeface="ＭＳ Ｐゴシック" panose="020B0600070205080204" pitchFamily="34" charset="-128"/>
                  </a:defRPr>
                </a:lvl3pPr>
                <a:lvl4pPr marL="1096963" indent="-228600">
                  <a:spcBef>
                    <a:spcPct val="20000"/>
                  </a:spcBef>
                  <a:buClr>
                    <a:srgbClr val="8C7B70"/>
                  </a:buClr>
                  <a:buSzPct val="70000"/>
                  <a:buFont typeface="Wingdings" panose="05000000000000000000" pitchFamily="2" charset="2"/>
                  <a:buChar char=""/>
                  <a:defRPr sz="2000">
                    <a:solidFill>
                      <a:schemeClr val="tx2"/>
                    </a:solidFill>
                    <a:latin typeface="Georgia" panose="02040502050405020303" pitchFamily="18" charset="0"/>
                    <a:ea typeface="ＭＳ Ｐゴシック" panose="020B0600070205080204" pitchFamily="34" charset="-128"/>
                  </a:defRPr>
                </a:lvl4pPr>
                <a:lvl5pPr marL="1371600" indent="-228600">
                  <a:spcBef>
                    <a:spcPct val="20000"/>
                  </a:spcBef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  <a:ea typeface="ＭＳ Ｐゴシック" panose="020B0600070205080204" pitchFamily="34" charset="-128"/>
                  </a:defRPr>
                </a:lvl5pPr>
                <a:lvl6pPr marL="1828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  <a:ea typeface="ＭＳ Ｐゴシック" panose="020B0600070205080204" pitchFamily="34" charset="-128"/>
                  </a:defRPr>
                </a:lvl6pPr>
                <a:lvl7pPr marL="2286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  <a:ea typeface="ＭＳ Ｐゴシック" panose="020B0600070205080204" pitchFamily="34" charset="-128"/>
                  </a:defRPr>
                </a:lvl7pPr>
                <a:lvl8pPr marL="2743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  <a:ea typeface="ＭＳ Ｐゴシック" panose="020B0600070205080204" pitchFamily="34" charset="-128"/>
                  </a:defRPr>
                </a:lvl8pPr>
                <a:lvl9pPr marL="32004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3600" b="1" i="1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F</a:t>
                </a:r>
                <a:r>
                  <a:rPr lang="en-US" altLang="en-US" sz="10600" b="1" i="1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altLang="en-US" sz="3600" b="1" i="1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=</a:t>
                </a:r>
                <a:r>
                  <a:rPr lang="en-US" altLang="en-US" sz="10600" b="1" i="1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altLang="en-US" sz="3600" b="1" i="1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k</a:t>
                </a:r>
                <a:r>
                  <a:rPr lang="en-US" altLang="en-US" sz="3600" b="1" dirty="0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32778" name="Text Box 8"/>
              <p:cNvSpPr txBox="1">
                <a:spLocks noChangeArrowheads="1"/>
              </p:cNvSpPr>
              <p:nvPr/>
            </p:nvSpPr>
            <p:spPr bwMode="auto">
              <a:xfrm>
                <a:off x="3193" y="1508"/>
                <a:ext cx="2236" cy="13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700">
                    <a:solidFill>
                      <a:schemeClr val="tx1"/>
                    </a:solidFill>
                    <a:latin typeface="Georgia" panose="02040502050405020303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"/>
                  <a:defRPr sz="2200">
                    <a:solidFill>
                      <a:schemeClr val="tx2"/>
                    </a:solidFill>
                    <a:latin typeface="Georgia" panose="02040502050405020303" pitchFamily="18" charset="0"/>
                    <a:ea typeface="ＭＳ Ｐゴシック" panose="020B0600070205080204" pitchFamily="34" charset="-128"/>
                  </a:defRPr>
                </a:lvl2pPr>
                <a:lvl3pPr marL="822325" indent="-228600">
                  <a:spcBef>
                    <a:spcPct val="20000"/>
                  </a:spcBef>
                  <a:buClr>
                    <a:srgbClr val="8CADAE"/>
                  </a:buClr>
                  <a:buSzPct val="75000"/>
                  <a:buFont typeface="Wingdings 2" panose="05020102010507070707" pitchFamily="18" charset="2"/>
                  <a:buChar char=""/>
                  <a:defRPr sz="2000">
                    <a:solidFill>
                      <a:schemeClr val="tx1"/>
                    </a:solidFill>
                    <a:latin typeface="Georgia" panose="02040502050405020303" pitchFamily="18" charset="0"/>
                    <a:ea typeface="ＭＳ Ｐゴシック" panose="020B0600070205080204" pitchFamily="34" charset="-128"/>
                  </a:defRPr>
                </a:lvl3pPr>
                <a:lvl4pPr marL="1096963" indent="-228600">
                  <a:spcBef>
                    <a:spcPct val="20000"/>
                  </a:spcBef>
                  <a:buClr>
                    <a:srgbClr val="8C7B70"/>
                  </a:buClr>
                  <a:buSzPct val="70000"/>
                  <a:buFont typeface="Wingdings" panose="05000000000000000000" pitchFamily="2" charset="2"/>
                  <a:buChar char=""/>
                  <a:defRPr sz="2000">
                    <a:solidFill>
                      <a:schemeClr val="tx2"/>
                    </a:solidFill>
                    <a:latin typeface="Georgia" panose="02040502050405020303" pitchFamily="18" charset="0"/>
                    <a:ea typeface="ＭＳ Ｐゴシック" panose="020B0600070205080204" pitchFamily="34" charset="-128"/>
                  </a:defRPr>
                </a:lvl4pPr>
                <a:lvl5pPr marL="1371600" indent="-228600">
                  <a:spcBef>
                    <a:spcPct val="20000"/>
                  </a:spcBef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  <a:ea typeface="ＭＳ Ｐゴシック" panose="020B0600070205080204" pitchFamily="34" charset="-128"/>
                  </a:defRPr>
                </a:lvl5pPr>
                <a:lvl6pPr marL="1828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  <a:ea typeface="ＭＳ Ｐゴシック" panose="020B0600070205080204" pitchFamily="34" charset="-128"/>
                  </a:defRPr>
                </a:lvl6pPr>
                <a:lvl7pPr marL="2286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  <a:ea typeface="ＭＳ Ｐゴシック" panose="020B0600070205080204" pitchFamily="34" charset="-128"/>
                  </a:defRPr>
                </a:lvl7pPr>
                <a:lvl8pPr marL="2743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  <a:ea typeface="ＭＳ Ｐゴシック" panose="020B0600070205080204" pitchFamily="34" charset="-128"/>
                  </a:defRPr>
                </a:lvl8pPr>
                <a:lvl9pPr marL="32004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3600" b="1" i="1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q</a:t>
                </a:r>
                <a:r>
                  <a:rPr lang="en-US" altLang="en-US" sz="3600" b="1" i="1" baseline="-54000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lang="en-US" altLang="en-US" sz="3600" b="1" i="1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q</a:t>
                </a:r>
                <a:r>
                  <a:rPr lang="en-US" altLang="en-US" sz="3600" b="1" i="1" baseline="-54000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2</a:t>
                </a:r>
                <a:r>
                  <a:rPr lang="en-US" altLang="en-US" sz="3600" b="1" i="1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32779" name="Text Box 9"/>
              <p:cNvSpPr txBox="1">
                <a:spLocks noChangeArrowheads="1"/>
              </p:cNvSpPr>
              <p:nvPr/>
            </p:nvSpPr>
            <p:spPr bwMode="auto">
              <a:xfrm>
                <a:off x="2741" y="3582"/>
                <a:ext cx="2227" cy="13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700">
                    <a:solidFill>
                      <a:schemeClr val="tx1"/>
                    </a:solidFill>
                    <a:latin typeface="Georgia" panose="02040502050405020303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"/>
                  <a:defRPr sz="2200">
                    <a:solidFill>
                      <a:schemeClr val="tx2"/>
                    </a:solidFill>
                    <a:latin typeface="Georgia" panose="02040502050405020303" pitchFamily="18" charset="0"/>
                    <a:ea typeface="ＭＳ Ｐゴシック" panose="020B0600070205080204" pitchFamily="34" charset="-128"/>
                  </a:defRPr>
                </a:lvl2pPr>
                <a:lvl3pPr marL="822325" indent="-228600">
                  <a:spcBef>
                    <a:spcPct val="20000"/>
                  </a:spcBef>
                  <a:buClr>
                    <a:srgbClr val="8CADAE"/>
                  </a:buClr>
                  <a:buSzPct val="75000"/>
                  <a:buFont typeface="Wingdings 2" panose="05020102010507070707" pitchFamily="18" charset="2"/>
                  <a:buChar char=""/>
                  <a:defRPr sz="2000">
                    <a:solidFill>
                      <a:schemeClr val="tx1"/>
                    </a:solidFill>
                    <a:latin typeface="Georgia" panose="02040502050405020303" pitchFamily="18" charset="0"/>
                    <a:ea typeface="ＭＳ Ｐゴシック" panose="020B0600070205080204" pitchFamily="34" charset="-128"/>
                  </a:defRPr>
                </a:lvl3pPr>
                <a:lvl4pPr marL="1096963" indent="-228600">
                  <a:spcBef>
                    <a:spcPct val="20000"/>
                  </a:spcBef>
                  <a:buClr>
                    <a:srgbClr val="8C7B70"/>
                  </a:buClr>
                  <a:buSzPct val="70000"/>
                  <a:buFont typeface="Wingdings" panose="05000000000000000000" pitchFamily="2" charset="2"/>
                  <a:buChar char=""/>
                  <a:defRPr sz="2000">
                    <a:solidFill>
                      <a:schemeClr val="tx2"/>
                    </a:solidFill>
                    <a:latin typeface="Georgia" panose="02040502050405020303" pitchFamily="18" charset="0"/>
                    <a:ea typeface="ＭＳ Ｐゴシック" panose="020B0600070205080204" pitchFamily="34" charset="-128"/>
                  </a:defRPr>
                </a:lvl4pPr>
                <a:lvl5pPr marL="1371600" indent="-228600">
                  <a:spcBef>
                    <a:spcPct val="20000"/>
                  </a:spcBef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  <a:ea typeface="ＭＳ Ｐゴシック" panose="020B0600070205080204" pitchFamily="34" charset="-128"/>
                  </a:defRPr>
                </a:lvl5pPr>
                <a:lvl6pPr marL="1828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  <a:ea typeface="ＭＳ Ｐゴシック" panose="020B0600070205080204" pitchFamily="34" charset="-128"/>
                  </a:defRPr>
                </a:lvl6pPr>
                <a:lvl7pPr marL="2286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  <a:ea typeface="ＭＳ Ｐゴシック" panose="020B0600070205080204" pitchFamily="34" charset="-128"/>
                  </a:defRPr>
                </a:lvl7pPr>
                <a:lvl8pPr marL="2743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  <a:ea typeface="ＭＳ Ｐゴシック" panose="020B0600070205080204" pitchFamily="34" charset="-128"/>
                  </a:defRPr>
                </a:lvl8pPr>
                <a:lvl9pPr marL="32004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3600" b="1" i="1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d   </a:t>
                </a:r>
                <a:r>
                  <a:rPr lang="en-US" altLang="en-US" sz="3600" b="1" i="1" baseline="74000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2</a:t>
                </a:r>
                <a:r>
                  <a:rPr lang="en-US" altLang="en-US" sz="3600" b="1" i="1" baseline="30000" dirty="0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32780" name="Line 10"/>
              <p:cNvSpPr>
                <a:spLocks noChangeShapeType="1"/>
              </p:cNvSpPr>
              <p:nvPr/>
            </p:nvSpPr>
            <p:spPr bwMode="auto">
              <a:xfrm>
                <a:off x="3072" y="3360"/>
                <a:ext cx="1584" cy="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776" name="Line 13"/>
            <p:cNvSpPr>
              <a:spLocks noChangeShapeType="1"/>
            </p:cNvSpPr>
            <p:nvPr/>
          </p:nvSpPr>
          <p:spPr bwMode="auto">
            <a:xfrm>
              <a:off x="3024" y="3360"/>
              <a:ext cx="163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997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3" descr="leftlit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1524000" y="304801"/>
            <a:ext cx="89916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822325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096963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13716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6600" b="1">
                <a:solidFill>
                  <a:srgbClr val="C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Coulomb’s Law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524000" y="3505200"/>
            <a:ext cx="8991600" cy="35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4161750" indent="-24161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635000" indent="-1778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023938" indent="-109538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096963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13716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lvl="1"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3600" b="1">
                <a:solidFill>
                  <a:schemeClr val="bg1"/>
                </a:solidFill>
                <a:latin typeface="Times New Roman" panose="02020603050405020304" pitchFamily="18" charset="0"/>
              </a:rPr>
              <a:t>Units of charge = Coulomb (C)</a:t>
            </a:r>
          </a:p>
          <a:p>
            <a:pPr lvl="1"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3600" b="1">
                <a:solidFill>
                  <a:schemeClr val="bg1"/>
                </a:solidFill>
                <a:latin typeface="Times New Roman" panose="02020603050405020304" pitchFamily="18" charset="0"/>
              </a:rPr>
              <a:t>k is a proportionality constant called the </a:t>
            </a:r>
            <a:r>
              <a:rPr lang="en-US" altLang="en-US" sz="3600" b="1">
                <a:solidFill>
                  <a:schemeClr val="accent1"/>
                </a:solidFill>
                <a:latin typeface="Times New Roman" panose="02020603050405020304" pitchFamily="18" charset="0"/>
              </a:rPr>
              <a:t>Coulomb constant</a:t>
            </a:r>
          </a:p>
          <a:p>
            <a:pPr lvl="2"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3600" b="1">
                <a:solidFill>
                  <a:schemeClr val="bg1"/>
                </a:solidFill>
                <a:latin typeface="Times New Roman" panose="02020603050405020304" pitchFamily="18" charset="0"/>
              </a:rPr>
              <a:t>k </a:t>
            </a:r>
            <a:r>
              <a:rPr lang="en-US" altLang="en-US" sz="3600" b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</a:t>
            </a:r>
            <a:r>
              <a:rPr lang="en-US" altLang="en-US" sz="3600" b="1">
                <a:solidFill>
                  <a:schemeClr val="bg1"/>
                </a:solidFill>
                <a:latin typeface="Times New Roman" panose="02020603050405020304" pitchFamily="18" charset="0"/>
              </a:rPr>
              <a:t> 9,000,000,000 </a:t>
            </a:r>
            <a:r>
              <a:rPr lang="en-US" altLang="en-US" sz="3600" b="1" baseline="30000">
                <a:solidFill>
                  <a:schemeClr val="bg1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600" b="1" baseline="30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·m</a:t>
            </a:r>
            <a:r>
              <a:rPr lang="en-US" altLang="en-US" sz="2800" b="1" baseline="58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en-US"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  9·10</a:t>
            </a:r>
            <a:r>
              <a:rPr lang="en-US" altLang="en-US" sz="3600" b="1" baseline="5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altLang="en-US"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b="1" baseline="30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N·m</a:t>
            </a:r>
            <a:r>
              <a:rPr lang="en-US" altLang="en-US" sz="2800" b="1" baseline="58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endParaRPr lang="en-US" altLang="en-US" sz="3600" b="1" baseline="-25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</a:p>
          <a:p>
            <a:pPr lvl="1"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9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3886200" y="4191000"/>
            <a:ext cx="441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822325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096963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13716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3798" name="Group 11"/>
          <p:cNvGrpSpPr>
            <a:grpSpLocks/>
          </p:cNvGrpSpPr>
          <p:nvPr/>
        </p:nvGrpSpPr>
        <p:grpSpPr bwMode="auto">
          <a:xfrm>
            <a:off x="3962400" y="1295401"/>
            <a:ext cx="4648200" cy="2263775"/>
            <a:chOff x="1392" y="816"/>
            <a:chExt cx="2928" cy="1426"/>
          </a:xfrm>
        </p:grpSpPr>
        <p:grpSp>
          <p:nvGrpSpPr>
            <p:cNvPr id="33808" name="Group 5"/>
            <p:cNvGrpSpPr>
              <a:grpSpLocks/>
            </p:cNvGrpSpPr>
            <p:nvPr/>
          </p:nvGrpSpPr>
          <p:grpSpPr bwMode="auto">
            <a:xfrm>
              <a:off x="1392" y="816"/>
              <a:ext cx="2928" cy="1426"/>
              <a:chOff x="1056" y="2064"/>
              <a:chExt cx="4396" cy="2286"/>
            </a:xfrm>
          </p:grpSpPr>
          <p:sp>
            <p:nvSpPr>
              <p:cNvPr id="33810" name="Text Box 6"/>
              <p:cNvSpPr txBox="1">
                <a:spLocks noChangeArrowheads="1"/>
              </p:cNvSpPr>
              <p:nvPr/>
            </p:nvSpPr>
            <p:spPr bwMode="auto">
              <a:xfrm>
                <a:off x="1056" y="2662"/>
                <a:ext cx="2236" cy="1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700">
                    <a:solidFill>
                      <a:schemeClr val="tx1"/>
                    </a:solidFill>
                    <a:latin typeface="Georgia" panose="02040502050405020303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"/>
                  <a:defRPr sz="2200">
                    <a:solidFill>
                      <a:schemeClr val="tx2"/>
                    </a:solidFill>
                    <a:latin typeface="Georgia" panose="02040502050405020303" pitchFamily="18" charset="0"/>
                    <a:ea typeface="ＭＳ Ｐゴシック" panose="020B0600070205080204" pitchFamily="34" charset="-128"/>
                  </a:defRPr>
                </a:lvl2pPr>
                <a:lvl3pPr marL="822325" indent="-228600">
                  <a:spcBef>
                    <a:spcPct val="20000"/>
                  </a:spcBef>
                  <a:buClr>
                    <a:srgbClr val="8CADAE"/>
                  </a:buClr>
                  <a:buSzPct val="75000"/>
                  <a:buFont typeface="Wingdings 2" panose="05020102010507070707" pitchFamily="18" charset="2"/>
                  <a:buChar char=""/>
                  <a:defRPr sz="2000">
                    <a:solidFill>
                      <a:schemeClr val="tx1"/>
                    </a:solidFill>
                    <a:latin typeface="Georgia" panose="02040502050405020303" pitchFamily="18" charset="0"/>
                    <a:ea typeface="ＭＳ Ｐゴシック" panose="020B0600070205080204" pitchFamily="34" charset="-128"/>
                  </a:defRPr>
                </a:lvl3pPr>
                <a:lvl4pPr marL="1096963" indent="-228600">
                  <a:spcBef>
                    <a:spcPct val="20000"/>
                  </a:spcBef>
                  <a:buClr>
                    <a:srgbClr val="8C7B70"/>
                  </a:buClr>
                  <a:buSzPct val="70000"/>
                  <a:buFont typeface="Wingdings" panose="05000000000000000000" pitchFamily="2" charset="2"/>
                  <a:buChar char=""/>
                  <a:defRPr sz="2000">
                    <a:solidFill>
                      <a:schemeClr val="tx2"/>
                    </a:solidFill>
                    <a:latin typeface="Georgia" panose="02040502050405020303" pitchFamily="18" charset="0"/>
                    <a:ea typeface="ＭＳ Ｐゴシック" panose="020B0600070205080204" pitchFamily="34" charset="-128"/>
                  </a:defRPr>
                </a:lvl4pPr>
                <a:lvl5pPr marL="1371600" indent="-228600">
                  <a:spcBef>
                    <a:spcPct val="20000"/>
                  </a:spcBef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  <a:ea typeface="ＭＳ Ｐゴシック" panose="020B0600070205080204" pitchFamily="34" charset="-128"/>
                  </a:defRPr>
                </a:lvl5pPr>
                <a:lvl6pPr marL="1828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  <a:ea typeface="ＭＳ Ｐゴシック" panose="020B0600070205080204" pitchFamily="34" charset="-128"/>
                  </a:defRPr>
                </a:lvl6pPr>
                <a:lvl7pPr marL="2286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  <a:ea typeface="ＭＳ Ｐゴシック" panose="020B0600070205080204" pitchFamily="34" charset="-128"/>
                  </a:defRPr>
                </a:lvl7pPr>
                <a:lvl8pPr marL="2743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  <a:ea typeface="ＭＳ Ｐゴシック" panose="020B0600070205080204" pitchFamily="34" charset="-128"/>
                  </a:defRPr>
                </a:lvl8pPr>
                <a:lvl9pPr marL="32004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6600" b="1" i="1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F = k</a:t>
                </a:r>
                <a:r>
                  <a:rPr lang="en-US" altLang="en-US" sz="6600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33811" name="Text Box 7"/>
              <p:cNvSpPr txBox="1">
                <a:spLocks noChangeArrowheads="1"/>
              </p:cNvSpPr>
              <p:nvPr/>
            </p:nvSpPr>
            <p:spPr bwMode="auto">
              <a:xfrm>
                <a:off x="3216" y="2064"/>
                <a:ext cx="2236" cy="1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700">
                    <a:solidFill>
                      <a:schemeClr val="tx1"/>
                    </a:solidFill>
                    <a:latin typeface="Georgia" panose="02040502050405020303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"/>
                  <a:defRPr sz="2200">
                    <a:solidFill>
                      <a:schemeClr val="tx2"/>
                    </a:solidFill>
                    <a:latin typeface="Georgia" panose="02040502050405020303" pitchFamily="18" charset="0"/>
                    <a:ea typeface="ＭＳ Ｐゴシック" panose="020B0600070205080204" pitchFamily="34" charset="-128"/>
                  </a:defRPr>
                </a:lvl2pPr>
                <a:lvl3pPr marL="822325" indent="-228600">
                  <a:spcBef>
                    <a:spcPct val="20000"/>
                  </a:spcBef>
                  <a:buClr>
                    <a:srgbClr val="8CADAE"/>
                  </a:buClr>
                  <a:buSzPct val="75000"/>
                  <a:buFont typeface="Wingdings 2" panose="05020102010507070707" pitchFamily="18" charset="2"/>
                  <a:buChar char=""/>
                  <a:defRPr sz="2000">
                    <a:solidFill>
                      <a:schemeClr val="tx1"/>
                    </a:solidFill>
                    <a:latin typeface="Georgia" panose="02040502050405020303" pitchFamily="18" charset="0"/>
                    <a:ea typeface="ＭＳ Ｐゴシック" panose="020B0600070205080204" pitchFamily="34" charset="-128"/>
                  </a:defRPr>
                </a:lvl3pPr>
                <a:lvl4pPr marL="1096963" indent="-228600">
                  <a:spcBef>
                    <a:spcPct val="20000"/>
                  </a:spcBef>
                  <a:buClr>
                    <a:srgbClr val="8C7B70"/>
                  </a:buClr>
                  <a:buSzPct val="70000"/>
                  <a:buFont typeface="Wingdings" panose="05000000000000000000" pitchFamily="2" charset="2"/>
                  <a:buChar char=""/>
                  <a:defRPr sz="2000">
                    <a:solidFill>
                      <a:schemeClr val="tx2"/>
                    </a:solidFill>
                    <a:latin typeface="Georgia" panose="02040502050405020303" pitchFamily="18" charset="0"/>
                    <a:ea typeface="ＭＳ Ｐゴシック" panose="020B0600070205080204" pitchFamily="34" charset="-128"/>
                  </a:defRPr>
                </a:lvl4pPr>
                <a:lvl5pPr marL="1371600" indent="-228600">
                  <a:spcBef>
                    <a:spcPct val="20000"/>
                  </a:spcBef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  <a:ea typeface="ＭＳ Ｐゴシック" panose="020B0600070205080204" pitchFamily="34" charset="-128"/>
                  </a:defRPr>
                </a:lvl5pPr>
                <a:lvl6pPr marL="1828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  <a:ea typeface="ＭＳ Ｐゴシック" panose="020B0600070205080204" pitchFamily="34" charset="-128"/>
                  </a:defRPr>
                </a:lvl6pPr>
                <a:lvl7pPr marL="2286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  <a:ea typeface="ＭＳ Ｐゴシック" panose="020B0600070205080204" pitchFamily="34" charset="-128"/>
                  </a:defRPr>
                </a:lvl7pPr>
                <a:lvl8pPr marL="2743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  <a:ea typeface="ＭＳ Ｐゴシック" panose="020B0600070205080204" pitchFamily="34" charset="-128"/>
                  </a:defRPr>
                </a:lvl8pPr>
                <a:lvl9pPr marL="32004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6600" b="1" i="1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q</a:t>
                </a:r>
                <a:r>
                  <a:rPr lang="en-US" altLang="en-US" sz="4400" b="1" i="1" baseline="-5400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lang="en-US" altLang="en-US" sz="6600" b="1" i="1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q</a:t>
                </a:r>
                <a:r>
                  <a:rPr lang="en-US" altLang="en-US" sz="4400" b="1" i="1" baseline="-5400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2</a:t>
                </a:r>
                <a:r>
                  <a:rPr lang="en-US" altLang="en-US" sz="6600" b="1" i="1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33812" name="Text Box 8"/>
              <p:cNvSpPr txBox="1">
                <a:spLocks noChangeArrowheads="1"/>
              </p:cNvSpPr>
              <p:nvPr/>
            </p:nvSpPr>
            <p:spPr bwMode="auto">
              <a:xfrm>
                <a:off x="2795" y="3241"/>
                <a:ext cx="2237" cy="1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700">
                    <a:solidFill>
                      <a:schemeClr val="tx1"/>
                    </a:solidFill>
                    <a:latin typeface="Georgia" panose="02040502050405020303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"/>
                  <a:defRPr sz="2200">
                    <a:solidFill>
                      <a:schemeClr val="tx2"/>
                    </a:solidFill>
                    <a:latin typeface="Georgia" panose="02040502050405020303" pitchFamily="18" charset="0"/>
                    <a:ea typeface="ＭＳ Ｐゴシック" panose="020B0600070205080204" pitchFamily="34" charset="-128"/>
                  </a:defRPr>
                </a:lvl2pPr>
                <a:lvl3pPr marL="822325" indent="-228600">
                  <a:spcBef>
                    <a:spcPct val="20000"/>
                  </a:spcBef>
                  <a:buClr>
                    <a:srgbClr val="8CADAE"/>
                  </a:buClr>
                  <a:buSzPct val="75000"/>
                  <a:buFont typeface="Wingdings 2" panose="05020102010507070707" pitchFamily="18" charset="2"/>
                  <a:buChar char=""/>
                  <a:defRPr sz="2000">
                    <a:solidFill>
                      <a:schemeClr val="tx1"/>
                    </a:solidFill>
                    <a:latin typeface="Georgia" panose="02040502050405020303" pitchFamily="18" charset="0"/>
                    <a:ea typeface="ＭＳ Ｐゴシック" panose="020B0600070205080204" pitchFamily="34" charset="-128"/>
                  </a:defRPr>
                </a:lvl3pPr>
                <a:lvl4pPr marL="1096963" indent="-228600">
                  <a:spcBef>
                    <a:spcPct val="20000"/>
                  </a:spcBef>
                  <a:buClr>
                    <a:srgbClr val="8C7B70"/>
                  </a:buClr>
                  <a:buSzPct val="70000"/>
                  <a:buFont typeface="Wingdings" panose="05000000000000000000" pitchFamily="2" charset="2"/>
                  <a:buChar char=""/>
                  <a:defRPr sz="2000">
                    <a:solidFill>
                      <a:schemeClr val="tx2"/>
                    </a:solidFill>
                    <a:latin typeface="Georgia" panose="02040502050405020303" pitchFamily="18" charset="0"/>
                    <a:ea typeface="ＭＳ Ｐゴシック" panose="020B0600070205080204" pitchFamily="34" charset="-128"/>
                  </a:defRPr>
                </a:lvl4pPr>
                <a:lvl5pPr marL="1371600" indent="-228600">
                  <a:spcBef>
                    <a:spcPct val="20000"/>
                  </a:spcBef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  <a:ea typeface="ＭＳ Ｐゴシック" panose="020B0600070205080204" pitchFamily="34" charset="-128"/>
                  </a:defRPr>
                </a:lvl5pPr>
                <a:lvl6pPr marL="1828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  <a:ea typeface="ＭＳ Ｐゴシック" panose="020B0600070205080204" pitchFamily="34" charset="-128"/>
                  </a:defRPr>
                </a:lvl6pPr>
                <a:lvl7pPr marL="2286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  <a:ea typeface="ＭＳ Ｐゴシック" panose="020B0600070205080204" pitchFamily="34" charset="-128"/>
                  </a:defRPr>
                </a:lvl7pPr>
                <a:lvl8pPr marL="2743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  <a:ea typeface="ＭＳ Ｐゴシック" panose="020B0600070205080204" pitchFamily="34" charset="-128"/>
                  </a:defRPr>
                </a:lvl8pPr>
                <a:lvl9pPr marL="32004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6600" b="1" i="1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d</a:t>
                </a:r>
                <a:r>
                  <a:rPr lang="en-US" altLang="en-US" sz="700" b="1" i="1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   </a:t>
                </a:r>
                <a:r>
                  <a:rPr lang="en-US" altLang="en-US" sz="4400" b="1" i="1" baseline="7400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2</a:t>
                </a:r>
                <a:r>
                  <a:rPr lang="en-US" altLang="en-US" sz="6600" b="1" i="1" baseline="3000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33813" name="Line 9"/>
              <p:cNvSpPr>
                <a:spLocks noChangeShapeType="1"/>
              </p:cNvSpPr>
              <p:nvPr/>
            </p:nvSpPr>
            <p:spPr bwMode="auto">
              <a:xfrm>
                <a:off x="3072" y="3360"/>
                <a:ext cx="1584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809" name="Line 10"/>
            <p:cNvSpPr>
              <a:spLocks noChangeShapeType="1"/>
            </p:cNvSpPr>
            <p:nvPr/>
          </p:nvSpPr>
          <p:spPr bwMode="auto">
            <a:xfrm>
              <a:off x="2784" y="1632"/>
              <a:ext cx="10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799" name="Group 15"/>
          <p:cNvGrpSpPr>
            <a:grpSpLocks/>
          </p:cNvGrpSpPr>
          <p:nvPr/>
        </p:nvGrpSpPr>
        <p:grpSpPr bwMode="auto">
          <a:xfrm>
            <a:off x="6096000" y="6096000"/>
            <a:ext cx="762000" cy="457200"/>
            <a:chOff x="3024" y="3360"/>
            <a:chExt cx="480" cy="288"/>
          </a:xfrm>
        </p:grpSpPr>
        <p:sp>
          <p:nvSpPr>
            <p:cNvPr id="33806" name="Text Box 13"/>
            <p:cNvSpPr txBox="1">
              <a:spLocks noChangeArrowheads="1"/>
            </p:cNvSpPr>
            <p:nvPr/>
          </p:nvSpPr>
          <p:spPr bwMode="auto">
            <a:xfrm>
              <a:off x="3120" y="3360"/>
              <a:ext cx="3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7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"/>
                <a:defRPr sz="2200">
                  <a:solidFill>
                    <a:schemeClr val="tx2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2pPr>
              <a:lvl3pPr marL="822325" indent="-228600">
                <a:spcBef>
                  <a:spcPct val="20000"/>
                </a:spcBef>
                <a:buClr>
                  <a:srgbClr val="8CADAE"/>
                </a:buClr>
                <a:buSzPct val="75000"/>
                <a:buFont typeface="Wingdings 2" panose="05020102010507070707" pitchFamily="18" charset="2"/>
                <a:buChar char="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3pPr>
              <a:lvl4pPr marL="1096963" indent="-228600">
                <a:spcBef>
                  <a:spcPct val="20000"/>
                </a:spcBef>
                <a:buClr>
                  <a:srgbClr val="8C7B70"/>
                </a:buClr>
                <a:buSzPct val="70000"/>
                <a:buFont typeface="Wingdings" panose="05000000000000000000" pitchFamily="2" charset="2"/>
                <a:buChar char=""/>
                <a:defRPr sz="2000">
                  <a:solidFill>
                    <a:schemeClr val="tx2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4pPr>
              <a:lvl5pPr marL="1371600" indent="-228600">
                <a:spcBef>
                  <a:spcPct val="20000"/>
                </a:spcBef>
                <a:buClr>
                  <a:srgbClr val="8FB08C"/>
                </a:buClr>
                <a:buChar char="•"/>
                <a:defRPr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5pPr>
              <a:lvl6pPr marL="1828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FB08C"/>
                </a:buClr>
                <a:buChar char="•"/>
                <a:defRPr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6pPr>
              <a:lvl7pPr marL="2286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FB08C"/>
                </a:buClr>
                <a:buChar char="•"/>
                <a:defRPr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7pPr>
              <a:lvl8pPr marL="2743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FB08C"/>
                </a:buClr>
                <a:buChar char="•"/>
                <a:defRPr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8pPr>
              <a:lvl9pPr marL="32004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FB08C"/>
                </a:buClr>
                <a:buChar char="•"/>
                <a:defRPr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600" b="1" baseline="-25000">
                  <a:solidFill>
                    <a:schemeClr val="bg1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en-US" sz="20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3807" name="Line 14"/>
            <p:cNvSpPr>
              <a:spLocks noChangeShapeType="1"/>
            </p:cNvSpPr>
            <p:nvPr/>
          </p:nvSpPr>
          <p:spPr bwMode="auto">
            <a:xfrm>
              <a:off x="3024" y="3408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800" name="Group 16"/>
          <p:cNvGrpSpPr>
            <a:grpSpLocks/>
          </p:cNvGrpSpPr>
          <p:nvPr/>
        </p:nvGrpSpPr>
        <p:grpSpPr bwMode="auto">
          <a:xfrm>
            <a:off x="8915400" y="6096000"/>
            <a:ext cx="762000" cy="457200"/>
            <a:chOff x="3024" y="3360"/>
            <a:chExt cx="480" cy="288"/>
          </a:xfrm>
        </p:grpSpPr>
        <p:sp>
          <p:nvSpPr>
            <p:cNvPr id="33804" name="Text Box 17"/>
            <p:cNvSpPr txBox="1">
              <a:spLocks noChangeArrowheads="1"/>
            </p:cNvSpPr>
            <p:nvPr/>
          </p:nvSpPr>
          <p:spPr bwMode="auto">
            <a:xfrm>
              <a:off x="3120" y="3360"/>
              <a:ext cx="3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7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"/>
                <a:defRPr sz="2200">
                  <a:solidFill>
                    <a:schemeClr val="tx2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2pPr>
              <a:lvl3pPr marL="822325" indent="-228600">
                <a:spcBef>
                  <a:spcPct val="20000"/>
                </a:spcBef>
                <a:buClr>
                  <a:srgbClr val="8CADAE"/>
                </a:buClr>
                <a:buSzPct val="75000"/>
                <a:buFont typeface="Wingdings 2" panose="05020102010507070707" pitchFamily="18" charset="2"/>
                <a:buChar char="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3pPr>
              <a:lvl4pPr marL="1096963" indent="-228600">
                <a:spcBef>
                  <a:spcPct val="20000"/>
                </a:spcBef>
                <a:buClr>
                  <a:srgbClr val="8C7B70"/>
                </a:buClr>
                <a:buSzPct val="70000"/>
                <a:buFont typeface="Wingdings" panose="05000000000000000000" pitchFamily="2" charset="2"/>
                <a:buChar char=""/>
                <a:defRPr sz="2000">
                  <a:solidFill>
                    <a:schemeClr val="tx2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4pPr>
              <a:lvl5pPr marL="1371600" indent="-228600">
                <a:spcBef>
                  <a:spcPct val="20000"/>
                </a:spcBef>
                <a:buClr>
                  <a:srgbClr val="8FB08C"/>
                </a:buClr>
                <a:buChar char="•"/>
                <a:defRPr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5pPr>
              <a:lvl6pPr marL="1828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FB08C"/>
                </a:buClr>
                <a:buChar char="•"/>
                <a:defRPr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6pPr>
              <a:lvl7pPr marL="2286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FB08C"/>
                </a:buClr>
                <a:buChar char="•"/>
                <a:defRPr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7pPr>
              <a:lvl8pPr marL="2743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FB08C"/>
                </a:buClr>
                <a:buChar char="•"/>
                <a:defRPr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8pPr>
              <a:lvl9pPr marL="32004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FB08C"/>
                </a:buClr>
                <a:buChar char="•"/>
                <a:defRPr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600" b="1" baseline="-25000">
                  <a:solidFill>
                    <a:schemeClr val="bg1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en-US" sz="20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3805" name="Line 18"/>
            <p:cNvSpPr>
              <a:spLocks noChangeShapeType="1"/>
            </p:cNvSpPr>
            <p:nvPr/>
          </p:nvSpPr>
          <p:spPr bwMode="auto">
            <a:xfrm>
              <a:off x="3024" y="3408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801" name="Line 19"/>
          <p:cNvSpPr>
            <a:spLocks noChangeShapeType="1"/>
          </p:cNvSpPr>
          <p:nvPr/>
        </p:nvSpPr>
        <p:spPr bwMode="auto">
          <a:xfrm>
            <a:off x="6096000" y="2590800"/>
            <a:ext cx="17526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2" name="Line 20"/>
          <p:cNvSpPr>
            <a:spLocks noChangeShapeType="1"/>
          </p:cNvSpPr>
          <p:nvPr/>
        </p:nvSpPr>
        <p:spPr bwMode="auto">
          <a:xfrm>
            <a:off x="6096000" y="6172200"/>
            <a:ext cx="7620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3" name="Line 21"/>
          <p:cNvSpPr>
            <a:spLocks noChangeShapeType="1"/>
          </p:cNvSpPr>
          <p:nvPr/>
        </p:nvSpPr>
        <p:spPr bwMode="auto">
          <a:xfrm>
            <a:off x="8915400" y="6172200"/>
            <a:ext cx="7620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5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bldLvl="3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78" descr="leftlit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2209800" y="565151"/>
            <a:ext cx="89916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822325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096963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13716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6600" b="1">
                <a:solidFill>
                  <a:srgbClr val="C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Useful Numbers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3886200" y="4191000"/>
            <a:ext cx="441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822325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096963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13716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12365" name="Group 77"/>
          <p:cNvGraphicFramePr>
            <a:graphicFrameLocks noGrp="1"/>
          </p:cNvGraphicFramePr>
          <p:nvPr/>
        </p:nvGraphicFramePr>
        <p:xfrm>
          <a:off x="1828800" y="2286000"/>
          <a:ext cx="8382000" cy="3098800"/>
        </p:xfrm>
        <a:graphic>
          <a:graphicData uri="http://schemas.openxmlformats.org/drawingml/2006/table">
            <a:tbl>
              <a:tblPr/>
              <a:tblGrid>
                <a:gridCol w="41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49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30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4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Charge of an Electron</a:t>
                      </a:r>
                    </a:p>
                  </a:txBody>
                  <a:tcPr horzOverflow="overflow">
                    <a:lnL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30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q</a:t>
                      </a:r>
                      <a:r>
                        <a:rPr kumimoji="0" lang="en-US" altLang="en-US" sz="4000" b="1" i="0" u="none" strike="noStrike" cap="none" normalizeH="0" baseline="-42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e</a:t>
                      </a:r>
                      <a:r>
                        <a:rPr kumimoji="0" lang="en-US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 = -1.6 </a:t>
                      </a:r>
                      <a:r>
                        <a:rPr kumimoji="0" lang="en-US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· 10</a:t>
                      </a:r>
                      <a:r>
                        <a:rPr kumimoji="0" lang="en-US" altLang="en-US" sz="4000" b="1" i="0" u="none" strike="noStrike" cap="none" normalizeH="0" baseline="54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-19</a:t>
                      </a:r>
                      <a:r>
                        <a:rPr kumimoji="0" lang="en-US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 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9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30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4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Charge of a Proton</a:t>
                      </a:r>
                    </a:p>
                  </a:txBody>
                  <a:tcPr horzOverflow="overflow">
                    <a:lnL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30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q</a:t>
                      </a:r>
                      <a:r>
                        <a:rPr kumimoji="0" lang="en-US" altLang="en-US" sz="4000" b="1" i="0" u="none" strike="noStrike" cap="none" normalizeH="0" baseline="-42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p</a:t>
                      </a:r>
                      <a:r>
                        <a:rPr kumimoji="0" lang="en-US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 = </a:t>
                      </a:r>
                      <a:r>
                        <a:rPr kumimoji="0" lang="en-US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+</a:t>
                      </a:r>
                      <a:r>
                        <a:rPr kumimoji="0" lang="en-US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1.6 </a:t>
                      </a:r>
                      <a:r>
                        <a:rPr kumimoji="0" lang="en-US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· 10</a:t>
                      </a:r>
                      <a:r>
                        <a:rPr kumimoji="0" lang="en-US" altLang="en-US" sz="4000" b="1" i="0" u="none" strike="noStrike" cap="none" normalizeH="0" baseline="54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-19</a:t>
                      </a:r>
                      <a:r>
                        <a:rPr kumimoji="0" lang="en-US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 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59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leftlit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1524000" y="304800"/>
            <a:ext cx="8991600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822325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096963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13716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6600" b="1">
                <a:solidFill>
                  <a:srgbClr val="C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Sample</a:t>
            </a:r>
            <a:r>
              <a:rPr lang="en-US" altLang="en-US" sz="7600" b="1">
                <a:solidFill>
                  <a:schemeClr val="accent2"/>
                </a:solidFill>
                <a:latin typeface="Impact" panose="020B080603090205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6600" b="1">
                <a:solidFill>
                  <a:srgbClr val="C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Problem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3886200" y="4191000"/>
            <a:ext cx="441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822325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096963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13716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5845" name="Text Box 16"/>
          <p:cNvSpPr txBox="1">
            <a:spLocks noChangeArrowheads="1"/>
          </p:cNvSpPr>
          <p:nvPr/>
        </p:nvSpPr>
        <p:spPr bwMode="auto">
          <a:xfrm>
            <a:off x="1752600" y="1981201"/>
            <a:ext cx="8610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822325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096963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13716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600" b="1" i="1">
                <a:solidFill>
                  <a:schemeClr val="bg1"/>
                </a:solidFill>
                <a:latin typeface="Times New Roman" panose="02020603050405020304" pitchFamily="18" charset="0"/>
              </a:rPr>
              <a:t>Two electrons are a meter apart.  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600" b="1" i="1">
                <a:solidFill>
                  <a:schemeClr val="bg1"/>
                </a:solidFill>
                <a:latin typeface="Times New Roman" panose="02020603050405020304" pitchFamily="18" charset="0"/>
              </a:rPr>
              <a:t>What is the force between them?  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600" b="1" i="1">
                <a:solidFill>
                  <a:schemeClr val="bg1"/>
                </a:solidFill>
                <a:latin typeface="Times New Roman" panose="02020603050405020304" pitchFamily="18" charset="0"/>
              </a:rPr>
              <a:t>What direction is it in?</a:t>
            </a:r>
          </a:p>
        </p:txBody>
      </p:sp>
    </p:spTree>
    <p:extLst>
      <p:ext uri="{BB962C8B-B14F-4D97-AF65-F5344CB8AC3E}">
        <p14:creationId xmlns:p14="http://schemas.microsoft.com/office/powerpoint/2010/main" val="316055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 descr="leftlit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905000" y="1981201"/>
            <a:ext cx="853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0188" indent="-230188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822325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096963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13716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36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33400"/>
            <a:ext cx="54102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578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leftlit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1524000" y="304800"/>
            <a:ext cx="8991600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822325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096963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13716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6600" b="1">
                <a:solidFill>
                  <a:srgbClr val="C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Sample</a:t>
            </a:r>
            <a:r>
              <a:rPr lang="en-US" altLang="en-US" sz="7600" b="1">
                <a:solidFill>
                  <a:schemeClr val="accent2"/>
                </a:solidFill>
                <a:latin typeface="Impact" panose="020B080603090205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6600" b="1">
                <a:solidFill>
                  <a:srgbClr val="C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Problem</a:t>
            </a:r>
          </a:p>
        </p:txBody>
      </p:sp>
      <p:sp>
        <p:nvSpPr>
          <p:cNvPr id="36868" name="Text Box 6"/>
          <p:cNvSpPr txBox="1">
            <a:spLocks noChangeArrowheads="1"/>
          </p:cNvSpPr>
          <p:nvPr/>
        </p:nvSpPr>
        <p:spPr bwMode="auto">
          <a:xfrm>
            <a:off x="1676400" y="1600201"/>
            <a:ext cx="89916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822325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096963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13716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b="1">
                <a:solidFill>
                  <a:schemeClr val="accent1"/>
                </a:solidFill>
                <a:latin typeface="Times New Roman" panose="02020603050405020304" pitchFamily="18" charset="0"/>
              </a:rPr>
              <a:t>             d = 1m		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b="1">
                <a:solidFill>
                  <a:schemeClr val="accent1"/>
                </a:solidFill>
                <a:latin typeface="Times New Roman" panose="02020603050405020304" pitchFamily="18" charset="0"/>
              </a:rPr>
              <a:t>q</a:t>
            </a:r>
            <a:r>
              <a:rPr lang="en-US" altLang="en-US" sz="2800" b="1" baseline="-54000">
                <a:solidFill>
                  <a:schemeClr val="accent1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800" b="1">
                <a:solidFill>
                  <a:schemeClr val="accent1"/>
                </a:solidFill>
                <a:latin typeface="Times New Roman" panose="02020603050405020304" pitchFamily="18" charset="0"/>
              </a:rPr>
              <a:t> = -1.6*10</a:t>
            </a:r>
            <a:r>
              <a:rPr lang="en-US" altLang="en-US" sz="2800" b="1" baseline="54000">
                <a:solidFill>
                  <a:schemeClr val="accent1"/>
                </a:solidFill>
                <a:latin typeface="Times New Roman" panose="02020603050405020304" pitchFamily="18" charset="0"/>
              </a:rPr>
              <a:t>-19</a:t>
            </a:r>
            <a:r>
              <a:rPr lang="en-US" altLang="en-US" sz="2800" b="1">
                <a:solidFill>
                  <a:schemeClr val="accent1"/>
                </a:solidFill>
                <a:latin typeface="Times New Roman" panose="02020603050405020304" pitchFamily="18" charset="0"/>
              </a:rPr>
              <a:t>C		q</a:t>
            </a:r>
            <a:r>
              <a:rPr lang="en-US" altLang="en-US" sz="2800" b="1" baseline="-54000">
                <a:solidFill>
                  <a:schemeClr val="accent1"/>
                </a:solidFill>
                <a:latin typeface="Times New Roman" panose="02020603050405020304" pitchFamily="18" charset="0"/>
              </a:rPr>
              <a:t>e</a:t>
            </a:r>
            <a:r>
              <a:rPr lang="en-US" altLang="en-US" sz="2800" b="1">
                <a:solidFill>
                  <a:schemeClr val="accent1"/>
                </a:solidFill>
                <a:latin typeface="Times New Roman" panose="02020603050405020304" pitchFamily="18" charset="0"/>
              </a:rPr>
              <a:t> = -1.6*10</a:t>
            </a:r>
            <a:r>
              <a:rPr lang="en-US" altLang="en-US" sz="2800" b="1" baseline="54000">
                <a:solidFill>
                  <a:schemeClr val="accent1"/>
                </a:solidFill>
                <a:latin typeface="Times New Roman" panose="02020603050405020304" pitchFamily="18" charset="0"/>
              </a:rPr>
              <a:t>-19</a:t>
            </a:r>
            <a:r>
              <a:rPr lang="en-US" altLang="en-US" sz="2800" b="1">
                <a:solidFill>
                  <a:schemeClr val="accent1"/>
                </a:solidFill>
                <a:latin typeface="Times New Roman" panose="02020603050405020304" pitchFamily="18" charset="0"/>
              </a:rPr>
              <a:t>C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495800" y="2895600"/>
            <a:ext cx="3429000" cy="1652588"/>
            <a:chOff x="1536" y="816"/>
            <a:chExt cx="2928" cy="1464"/>
          </a:xfrm>
        </p:grpSpPr>
        <p:grpSp>
          <p:nvGrpSpPr>
            <p:cNvPr id="36876" name="Group 7"/>
            <p:cNvGrpSpPr>
              <a:grpSpLocks/>
            </p:cNvGrpSpPr>
            <p:nvPr/>
          </p:nvGrpSpPr>
          <p:grpSpPr bwMode="auto">
            <a:xfrm>
              <a:off x="1536" y="816"/>
              <a:ext cx="2928" cy="1464"/>
              <a:chOff x="1392" y="816"/>
              <a:chExt cx="2928" cy="1464"/>
            </a:xfrm>
          </p:grpSpPr>
          <p:grpSp>
            <p:nvGrpSpPr>
              <p:cNvPr id="36878" name="Group 8"/>
              <p:cNvGrpSpPr>
                <a:grpSpLocks/>
              </p:cNvGrpSpPr>
              <p:nvPr/>
            </p:nvGrpSpPr>
            <p:grpSpPr bwMode="auto">
              <a:xfrm>
                <a:off x="1392" y="816"/>
                <a:ext cx="2928" cy="1464"/>
                <a:chOff x="1056" y="2064"/>
                <a:chExt cx="4396" cy="2348"/>
              </a:xfrm>
            </p:grpSpPr>
            <p:sp>
              <p:nvSpPr>
                <p:cNvPr id="36880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056" y="2662"/>
                  <a:ext cx="2237" cy="1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 2" panose="05020102010507070707" pitchFamily="18" charset="2"/>
                    <a:buChar char=""/>
                    <a:defRPr sz="2700">
                      <a:solidFill>
                        <a:schemeClr val="tx1"/>
                      </a:solidFill>
                      <a:latin typeface="Georgia" panose="02040502050405020303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"/>
                    <a:defRPr sz="2200">
                      <a:solidFill>
                        <a:schemeClr val="tx2"/>
                      </a:solidFill>
                      <a:latin typeface="Georgia" panose="02040502050405020303" pitchFamily="18" charset="0"/>
                      <a:ea typeface="ＭＳ Ｐゴシック" panose="020B0600070205080204" pitchFamily="34" charset="-128"/>
                    </a:defRPr>
                  </a:lvl2pPr>
                  <a:lvl3pPr marL="822325" indent="-228600">
                    <a:spcBef>
                      <a:spcPct val="20000"/>
                    </a:spcBef>
                    <a:buClr>
                      <a:srgbClr val="8CADAE"/>
                    </a:buClr>
                    <a:buSzPct val="75000"/>
                    <a:buFont typeface="Wingdings 2" panose="05020102010507070707" pitchFamily="18" charset="2"/>
                    <a:buChar char=""/>
                    <a:defRPr sz="2000">
                      <a:solidFill>
                        <a:schemeClr val="tx1"/>
                      </a:solidFill>
                      <a:latin typeface="Georgia" panose="02040502050405020303" pitchFamily="18" charset="0"/>
                      <a:ea typeface="ＭＳ Ｐゴシック" panose="020B0600070205080204" pitchFamily="34" charset="-128"/>
                    </a:defRPr>
                  </a:lvl3pPr>
                  <a:lvl4pPr marL="1096963" indent="-228600">
                    <a:spcBef>
                      <a:spcPct val="20000"/>
                    </a:spcBef>
                    <a:buClr>
                      <a:srgbClr val="8C7B70"/>
                    </a:buClr>
                    <a:buSzPct val="70000"/>
                    <a:buFont typeface="Wingdings" panose="05000000000000000000" pitchFamily="2" charset="2"/>
                    <a:buChar char=""/>
                    <a:defRPr sz="2000">
                      <a:solidFill>
                        <a:schemeClr val="tx2"/>
                      </a:solidFill>
                      <a:latin typeface="Georgia" panose="02040502050405020303" pitchFamily="18" charset="0"/>
                      <a:ea typeface="ＭＳ Ｐゴシック" panose="020B0600070205080204" pitchFamily="34" charset="-128"/>
                    </a:defRPr>
                  </a:lvl4pPr>
                  <a:lvl5pPr marL="1371600" indent="-228600">
                    <a:spcBef>
                      <a:spcPct val="20000"/>
                    </a:spcBef>
                    <a:buClr>
                      <a:srgbClr val="8FB08C"/>
                    </a:buClr>
                    <a:buChar char="•"/>
                    <a:defRPr>
                      <a:solidFill>
                        <a:schemeClr val="tx1"/>
                      </a:solidFill>
                      <a:latin typeface="Georgia" panose="02040502050405020303" pitchFamily="18" charset="0"/>
                      <a:ea typeface="ＭＳ Ｐゴシック" panose="020B0600070205080204" pitchFamily="34" charset="-128"/>
                    </a:defRPr>
                  </a:lvl5pPr>
                  <a:lvl6pPr marL="1828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FB08C"/>
                    </a:buClr>
                    <a:buChar char="•"/>
                    <a:defRPr>
                      <a:solidFill>
                        <a:schemeClr val="tx1"/>
                      </a:solidFill>
                      <a:latin typeface="Georgia" panose="02040502050405020303" pitchFamily="18" charset="0"/>
                      <a:ea typeface="ＭＳ Ｐゴシック" panose="020B0600070205080204" pitchFamily="34" charset="-128"/>
                    </a:defRPr>
                  </a:lvl6pPr>
                  <a:lvl7pPr marL="2286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FB08C"/>
                    </a:buClr>
                    <a:buChar char="•"/>
                    <a:defRPr>
                      <a:solidFill>
                        <a:schemeClr val="tx1"/>
                      </a:solidFill>
                      <a:latin typeface="Georgia" panose="02040502050405020303" pitchFamily="18" charset="0"/>
                      <a:ea typeface="ＭＳ Ｐゴシック" panose="020B0600070205080204" pitchFamily="34" charset="-128"/>
                    </a:defRPr>
                  </a:lvl7pPr>
                  <a:lvl8pPr marL="2743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FB08C"/>
                    </a:buClr>
                    <a:buChar char="•"/>
                    <a:defRPr>
                      <a:solidFill>
                        <a:schemeClr val="tx1"/>
                      </a:solidFill>
                      <a:latin typeface="Georgia" panose="02040502050405020303" pitchFamily="18" charset="0"/>
                      <a:ea typeface="ＭＳ Ｐゴシック" panose="020B0600070205080204" pitchFamily="34" charset="-128"/>
                    </a:defRPr>
                  </a:lvl8pPr>
                  <a:lvl9pPr marL="32004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FB08C"/>
                    </a:buClr>
                    <a:buChar char="•"/>
                    <a:defRPr>
                      <a:solidFill>
                        <a:schemeClr val="tx1"/>
                      </a:solidFill>
                      <a:latin typeface="Georgia" panose="02040502050405020303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en-US" sz="4800" b="1" i="1">
                      <a:solidFill>
                        <a:schemeClr val="bg1"/>
                      </a:solidFill>
                      <a:latin typeface="Times New Roman" panose="02020603050405020304" pitchFamily="18" charset="0"/>
                    </a:rPr>
                    <a:t>F = k</a:t>
                  </a:r>
                  <a:r>
                    <a:rPr lang="en-US" altLang="en-US" sz="4800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36881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215" y="2064"/>
                  <a:ext cx="2237" cy="1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 2" panose="05020102010507070707" pitchFamily="18" charset="2"/>
                    <a:buChar char=""/>
                    <a:defRPr sz="2700">
                      <a:solidFill>
                        <a:schemeClr val="tx1"/>
                      </a:solidFill>
                      <a:latin typeface="Georgia" panose="02040502050405020303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"/>
                    <a:defRPr sz="2200">
                      <a:solidFill>
                        <a:schemeClr val="tx2"/>
                      </a:solidFill>
                      <a:latin typeface="Georgia" panose="02040502050405020303" pitchFamily="18" charset="0"/>
                      <a:ea typeface="ＭＳ Ｐゴシック" panose="020B0600070205080204" pitchFamily="34" charset="-128"/>
                    </a:defRPr>
                  </a:lvl2pPr>
                  <a:lvl3pPr marL="822325" indent="-228600">
                    <a:spcBef>
                      <a:spcPct val="20000"/>
                    </a:spcBef>
                    <a:buClr>
                      <a:srgbClr val="8CADAE"/>
                    </a:buClr>
                    <a:buSzPct val="75000"/>
                    <a:buFont typeface="Wingdings 2" panose="05020102010507070707" pitchFamily="18" charset="2"/>
                    <a:buChar char=""/>
                    <a:defRPr sz="2000">
                      <a:solidFill>
                        <a:schemeClr val="tx1"/>
                      </a:solidFill>
                      <a:latin typeface="Georgia" panose="02040502050405020303" pitchFamily="18" charset="0"/>
                      <a:ea typeface="ＭＳ Ｐゴシック" panose="020B0600070205080204" pitchFamily="34" charset="-128"/>
                    </a:defRPr>
                  </a:lvl3pPr>
                  <a:lvl4pPr marL="1096963" indent="-228600">
                    <a:spcBef>
                      <a:spcPct val="20000"/>
                    </a:spcBef>
                    <a:buClr>
                      <a:srgbClr val="8C7B70"/>
                    </a:buClr>
                    <a:buSzPct val="70000"/>
                    <a:buFont typeface="Wingdings" panose="05000000000000000000" pitchFamily="2" charset="2"/>
                    <a:buChar char=""/>
                    <a:defRPr sz="2000">
                      <a:solidFill>
                        <a:schemeClr val="tx2"/>
                      </a:solidFill>
                      <a:latin typeface="Georgia" panose="02040502050405020303" pitchFamily="18" charset="0"/>
                      <a:ea typeface="ＭＳ Ｐゴシック" panose="020B0600070205080204" pitchFamily="34" charset="-128"/>
                    </a:defRPr>
                  </a:lvl4pPr>
                  <a:lvl5pPr marL="1371600" indent="-228600">
                    <a:spcBef>
                      <a:spcPct val="20000"/>
                    </a:spcBef>
                    <a:buClr>
                      <a:srgbClr val="8FB08C"/>
                    </a:buClr>
                    <a:buChar char="•"/>
                    <a:defRPr>
                      <a:solidFill>
                        <a:schemeClr val="tx1"/>
                      </a:solidFill>
                      <a:latin typeface="Georgia" panose="02040502050405020303" pitchFamily="18" charset="0"/>
                      <a:ea typeface="ＭＳ Ｐゴシック" panose="020B0600070205080204" pitchFamily="34" charset="-128"/>
                    </a:defRPr>
                  </a:lvl5pPr>
                  <a:lvl6pPr marL="1828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FB08C"/>
                    </a:buClr>
                    <a:buChar char="•"/>
                    <a:defRPr>
                      <a:solidFill>
                        <a:schemeClr val="tx1"/>
                      </a:solidFill>
                      <a:latin typeface="Georgia" panose="02040502050405020303" pitchFamily="18" charset="0"/>
                      <a:ea typeface="ＭＳ Ｐゴシック" panose="020B0600070205080204" pitchFamily="34" charset="-128"/>
                    </a:defRPr>
                  </a:lvl6pPr>
                  <a:lvl7pPr marL="2286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FB08C"/>
                    </a:buClr>
                    <a:buChar char="•"/>
                    <a:defRPr>
                      <a:solidFill>
                        <a:schemeClr val="tx1"/>
                      </a:solidFill>
                      <a:latin typeface="Georgia" panose="02040502050405020303" pitchFamily="18" charset="0"/>
                      <a:ea typeface="ＭＳ Ｐゴシック" panose="020B0600070205080204" pitchFamily="34" charset="-128"/>
                    </a:defRPr>
                  </a:lvl7pPr>
                  <a:lvl8pPr marL="2743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FB08C"/>
                    </a:buClr>
                    <a:buChar char="•"/>
                    <a:defRPr>
                      <a:solidFill>
                        <a:schemeClr val="tx1"/>
                      </a:solidFill>
                      <a:latin typeface="Georgia" panose="02040502050405020303" pitchFamily="18" charset="0"/>
                      <a:ea typeface="ＭＳ Ｐゴシック" panose="020B0600070205080204" pitchFamily="34" charset="-128"/>
                    </a:defRPr>
                  </a:lvl8pPr>
                  <a:lvl9pPr marL="32004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FB08C"/>
                    </a:buClr>
                    <a:buChar char="•"/>
                    <a:defRPr>
                      <a:solidFill>
                        <a:schemeClr val="tx1"/>
                      </a:solidFill>
                      <a:latin typeface="Georgia" panose="02040502050405020303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en-US" sz="4800" b="1" i="1">
                      <a:solidFill>
                        <a:schemeClr val="bg1"/>
                      </a:solidFill>
                      <a:latin typeface="Times New Roman" panose="02020603050405020304" pitchFamily="18" charset="0"/>
                    </a:rPr>
                    <a:t>q</a:t>
                  </a:r>
                  <a:r>
                    <a:rPr lang="en-US" altLang="en-US" sz="3200" b="1" i="1" baseline="-54000">
                      <a:solidFill>
                        <a:schemeClr val="bg1"/>
                      </a:solidFill>
                      <a:latin typeface="Times New Roman" panose="02020603050405020304" pitchFamily="18" charset="0"/>
                    </a:rPr>
                    <a:t>1</a:t>
                  </a:r>
                  <a:r>
                    <a:rPr lang="en-US" altLang="en-US" sz="4800" b="1" i="1">
                      <a:solidFill>
                        <a:schemeClr val="bg1"/>
                      </a:solidFill>
                      <a:latin typeface="Times New Roman" panose="02020603050405020304" pitchFamily="18" charset="0"/>
                    </a:rPr>
                    <a:t>q</a:t>
                  </a:r>
                  <a:r>
                    <a:rPr lang="en-US" altLang="en-US" sz="3200" b="1" i="1" baseline="-54000">
                      <a:solidFill>
                        <a:schemeClr val="bg1"/>
                      </a:solidFill>
                      <a:latin typeface="Times New Roman" panose="02020603050405020304" pitchFamily="18" charset="0"/>
                    </a:rPr>
                    <a:t>2</a:t>
                  </a:r>
                  <a:r>
                    <a:rPr lang="en-US" altLang="en-US" sz="4800" b="1" i="1">
                      <a:solidFill>
                        <a:schemeClr val="bg1"/>
                      </a:solidFill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3688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95" y="3241"/>
                  <a:ext cx="2238" cy="1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 2" panose="05020102010507070707" pitchFamily="18" charset="2"/>
                    <a:buChar char=""/>
                    <a:defRPr sz="2700">
                      <a:solidFill>
                        <a:schemeClr val="tx1"/>
                      </a:solidFill>
                      <a:latin typeface="Georgia" panose="02040502050405020303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"/>
                    <a:defRPr sz="2200">
                      <a:solidFill>
                        <a:schemeClr val="tx2"/>
                      </a:solidFill>
                      <a:latin typeface="Georgia" panose="02040502050405020303" pitchFamily="18" charset="0"/>
                      <a:ea typeface="ＭＳ Ｐゴシック" panose="020B0600070205080204" pitchFamily="34" charset="-128"/>
                    </a:defRPr>
                  </a:lvl2pPr>
                  <a:lvl3pPr marL="822325" indent="-228600">
                    <a:spcBef>
                      <a:spcPct val="20000"/>
                    </a:spcBef>
                    <a:buClr>
                      <a:srgbClr val="8CADAE"/>
                    </a:buClr>
                    <a:buSzPct val="75000"/>
                    <a:buFont typeface="Wingdings 2" panose="05020102010507070707" pitchFamily="18" charset="2"/>
                    <a:buChar char=""/>
                    <a:defRPr sz="2000">
                      <a:solidFill>
                        <a:schemeClr val="tx1"/>
                      </a:solidFill>
                      <a:latin typeface="Georgia" panose="02040502050405020303" pitchFamily="18" charset="0"/>
                      <a:ea typeface="ＭＳ Ｐゴシック" panose="020B0600070205080204" pitchFamily="34" charset="-128"/>
                    </a:defRPr>
                  </a:lvl3pPr>
                  <a:lvl4pPr marL="1096963" indent="-228600">
                    <a:spcBef>
                      <a:spcPct val="20000"/>
                    </a:spcBef>
                    <a:buClr>
                      <a:srgbClr val="8C7B70"/>
                    </a:buClr>
                    <a:buSzPct val="70000"/>
                    <a:buFont typeface="Wingdings" panose="05000000000000000000" pitchFamily="2" charset="2"/>
                    <a:buChar char=""/>
                    <a:defRPr sz="2000">
                      <a:solidFill>
                        <a:schemeClr val="tx2"/>
                      </a:solidFill>
                      <a:latin typeface="Georgia" panose="02040502050405020303" pitchFamily="18" charset="0"/>
                      <a:ea typeface="ＭＳ Ｐゴシック" panose="020B0600070205080204" pitchFamily="34" charset="-128"/>
                    </a:defRPr>
                  </a:lvl4pPr>
                  <a:lvl5pPr marL="1371600" indent="-228600">
                    <a:spcBef>
                      <a:spcPct val="20000"/>
                    </a:spcBef>
                    <a:buClr>
                      <a:srgbClr val="8FB08C"/>
                    </a:buClr>
                    <a:buChar char="•"/>
                    <a:defRPr>
                      <a:solidFill>
                        <a:schemeClr val="tx1"/>
                      </a:solidFill>
                      <a:latin typeface="Georgia" panose="02040502050405020303" pitchFamily="18" charset="0"/>
                      <a:ea typeface="ＭＳ Ｐゴシック" panose="020B0600070205080204" pitchFamily="34" charset="-128"/>
                    </a:defRPr>
                  </a:lvl5pPr>
                  <a:lvl6pPr marL="1828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FB08C"/>
                    </a:buClr>
                    <a:buChar char="•"/>
                    <a:defRPr>
                      <a:solidFill>
                        <a:schemeClr val="tx1"/>
                      </a:solidFill>
                      <a:latin typeface="Georgia" panose="02040502050405020303" pitchFamily="18" charset="0"/>
                      <a:ea typeface="ＭＳ Ｐゴシック" panose="020B0600070205080204" pitchFamily="34" charset="-128"/>
                    </a:defRPr>
                  </a:lvl6pPr>
                  <a:lvl7pPr marL="2286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FB08C"/>
                    </a:buClr>
                    <a:buChar char="•"/>
                    <a:defRPr>
                      <a:solidFill>
                        <a:schemeClr val="tx1"/>
                      </a:solidFill>
                      <a:latin typeface="Georgia" panose="02040502050405020303" pitchFamily="18" charset="0"/>
                      <a:ea typeface="ＭＳ Ｐゴシック" panose="020B0600070205080204" pitchFamily="34" charset="-128"/>
                    </a:defRPr>
                  </a:lvl7pPr>
                  <a:lvl8pPr marL="2743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FB08C"/>
                    </a:buClr>
                    <a:buChar char="•"/>
                    <a:defRPr>
                      <a:solidFill>
                        <a:schemeClr val="tx1"/>
                      </a:solidFill>
                      <a:latin typeface="Georgia" panose="02040502050405020303" pitchFamily="18" charset="0"/>
                      <a:ea typeface="ＭＳ Ｐゴシック" panose="020B0600070205080204" pitchFamily="34" charset="-128"/>
                    </a:defRPr>
                  </a:lvl8pPr>
                  <a:lvl9pPr marL="32004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FB08C"/>
                    </a:buClr>
                    <a:buChar char="•"/>
                    <a:defRPr>
                      <a:solidFill>
                        <a:schemeClr val="tx1"/>
                      </a:solidFill>
                      <a:latin typeface="Georgia" panose="02040502050405020303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en-US" sz="4800" b="1" i="1">
                      <a:solidFill>
                        <a:schemeClr val="bg1"/>
                      </a:solidFill>
                      <a:latin typeface="Times New Roman" panose="02020603050405020304" pitchFamily="18" charset="0"/>
                    </a:rPr>
                    <a:t>d</a:t>
                  </a:r>
                  <a:r>
                    <a:rPr lang="en-US" altLang="en-US" sz="500" b="1" i="1">
                      <a:solidFill>
                        <a:schemeClr val="bg1"/>
                      </a:solidFill>
                      <a:latin typeface="Times New Roman" panose="02020603050405020304" pitchFamily="18" charset="0"/>
                    </a:rPr>
                    <a:t>   </a:t>
                  </a:r>
                  <a:r>
                    <a:rPr lang="en-US" altLang="en-US" sz="3200" b="1" i="1" baseline="74000">
                      <a:solidFill>
                        <a:schemeClr val="bg1"/>
                      </a:solidFill>
                      <a:latin typeface="Times New Roman" panose="02020603050405020304" pitchFamily="18" charset="0"/>
                    </a:rPr>
                    <a:t>2</a:t>
                  </a:r>
                  <a:r>
                    <a:rPr lang="en-US" altLang="en-US" sz="4800" b="1" i="1" baseline="30000">
                      <a:solidFill>
                        <a:schemeClr val="bg1"/>
                      </a:solidFill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36883" name="Line 12"/>
                <p:cNvSpPr>
                  <a:spLocks noChangeShapeType="1"/>
                </p:cNvSpPr>
                <p:nvPr/>
              </p:nvSpPr>
              <p:spPr bwMode="auto">
                <a:xfrm>
                  <a:off x="3072" y="3360"/>
                  <a:ext cx="1584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879" name="Line 13"/>
              <p:cNvSpPr>
                <a:spLocks noChangeShapeType="1"/>
              </p:cNvSpPr>
              <p:nvPr/>
            </p:nvSpPr>
            <p:spPr bwMode="auto">
              <a:xfrm>
                <a:off x="2784" y="1632"/>
                <a:ext cx="10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877" name="Line 14"/>
            <p:cNvSpPr>
              <a:spLocks noChangeShapeType="1"/>
            </p:cNvSpPr>
            <p:nvPr/>
          </p:nvSpPr>
          <p:spPr bwMode="auto">
            <a:xfrm>
              <a:off x="2880" y="1632"/>
              <a:ext cx="110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2438400" y="4648201"/>
            <a:ext cx="7620000" cy="1209675"/>
            <a:chOff x="384" y="2976"/>
            <a:chExt cx="4800" cy="762"/>
          </a:xfrm>
        </p:grpSpPr>
        <p:sp>
          <p:nvSpPr>
            <p:cNvPr id="36872" name="Text Box 25"/>
            <p:cNvSpPr txBox="1">
              <a:spLocks noChangeArrowheads="1"/>
            </p:cNvSpPr>
            <p:nvPr/>
          </p:nvSpPr>
          <p:spPr bwMode="auto">
            <a:xfrm>
              <a:off x="384" y="3216"/>
              <a:ext cx="480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7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"/>
                <a:defRPr sz="2200">
                  <a:solidFill>
                    <a:schemeClr val="tx2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2pPr>
              <a:lvl3pPr marL="822325" indent="-228600">
                <a:spcBef>
                  <a:spcPct val="20000"/>
                </a:spcBef>
                <a:buClr>
                  <a:srgbClr val="8CADAE"/>
                </a:buClr>
                <a:buSzPct val="75000"/>
                <a:buFont typeface="Wingdings 2" panose="05020102010507070707" pitchFamily="18" charset="2"/>
                <a:buChar char="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3pPr>
              <a:lvl4pPr marL="1096963" indent="-228600">
                <a:spcBef>
                  <a:spcPct val="20000"/>
                </a:spcBef>
                <a:buClr>
                  <a:srgbClr val="8C7B70"/>
                </a:buClr>
                <a:buSzPct val="70000"/>
                <a:buFont typeface="Wingdings" panose="05000000000000000000" pitchFamily="2" charset="2"/>
                <a:buChar char=""/>
                <a:defRPr sz="2000">
                  <a:solidFill>
                    <a:schemeClr val="tx2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4pPr>
              <a:lvl5pPr marL="1371600" indent="-228600">
                <a:spcBef>
                  <a:spcPct val="20000"/>
                </a:spcBef>
                <a:buClr>
                  <a:srgbClr val="8FB08C"/>
                </a:buClr>
                <a:buChar char="•"/>
                <a:defRPr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5pPr>
              <a:lvl6pPr marL="1828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FB08C"/>
                </a:buClr>
                <a:buChar char="•"/>
                <a:defRPr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6pPr>
              <a:lvl7pPr marL="2286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FB08C"/>
                </a:buClr>
                <a:buChar char="•"/>
                <a:defRPr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7pPr>
              <a:lvl8pPr marL="2743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FB08C"/>
                </a:buClr>
                <a:buChar char="•"/>
                <a:defRPr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8pPr>
              <a:lvl9pPr marL="32004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FB08C"/>
                </a:buClr>
                <a:buChar char="•"/>
                <a:defRPr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F = (9*10</a:t>
              </a:r>
              <a:r>
                <a:rPr lang="en-US" altLang="en-US" sz="2800" b="1" baseline="54000">
                  <a:solidFill>
                    <a:schemeClr val="bg1"/>
                  </a:solidFill>
                  <a:latin typeface="Times New Roman" panose="02020603050405020304" pitchFamily="18" charset="0"/>
                </a:rPr>
                <a:t>9</a:t>
              </a:r>
              <a:r>
                <a:rPr lang="en-US" altLang="en-US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N*m</a:t>
              </a:r>
              <a:r>
                <a:rPr lang="en-US" altLang="en-US" sz="2800" b="1" baseline="54000">
                  <a:solidFill>
                    <a:schemeClr val="bg1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en-US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/C</a:t>
              </a:r>
              <a:r>
                <a:rPr lang="en-US" altLang="en-US" sz="2800" b="1" baseline="54000">
                  <a:solidFill>
                    <a:schemeClr val="bg1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en-US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36873" name="Rectangle 26"/>
            <p:cNvSpPr>
              <a:spLocks noChangeArrowheads="1"/>
            </p:cNvSpPr>
            <p:nvPr/>
          </p:nvSpPr>
          <p:spPr bwMode="auto">
            <a:xfrm>
              <a:off x="2400" y="2976"/>
              <a:ext cx="271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7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"/>
                <a:defRPr sz="2200">
                  <a:solidFill>
                    <a:schemeClr val="tx2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2pPr>
              <a:lvl3pPr marL="822325" indent="-228600">
                <a:spcBef>
                  <a:spcPct val="20000"/>
                </a:spcBef>
                <a:buClr>
                  <a:srgbClr val="8CADAE"/>
                </a:buClr>
                <a:buSzPct val="75000"/>
                <a:buFont typeface="Wingdings 2" panose="05020102010507070707" pitchFamily="18" charset="2"/>
                <a:buChar char="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3pPr>
              <a:lvl4pPr marL="1096963" indent="-228600">
                <a:spcBef>
                  <a:spcPct val="20000"/>
                </a:spcBef>
                <a:buClr>
                  <a:srgbClr val="8C7B70"/>
                </a:buClr>
                <a:buSzPct val="70000"/>
                <a:buFont typeface="Wingdings" panose="05000000000000000000" pitchFamily="2" charset="2"/>
                <a:buChar char=""/>
                <a:defRPr sz="2000">
                  <a:solidFill>
                    <a:schemeClr val="tx2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4pPr>
              <a:lvl5pPr marL="1371600" indent="-228600">
                <a:spcBef>
                  <a:spcPct val="20000"/>
                </a:spcBef>
                <a:buClr>
                  <a:srgbClr val="8FB08C"/>
                </a:buClr>
                <a:buChar char="•"/>
                <a:defRPr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5pPr>
              <a:lvl6pPr marL="1828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FB08C"/>
                </a:buClr>
                <a:buChar char="•"/>
                <a:defRPr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6pPr>
              <a:lvl7pPr marL="2286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FB08C"/>
                </a:buClr>
                <a:buChar char="•"/>
                <a:defRPr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7pPr>
              <a:lvl8pPr marL="2743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FB08C"/>
                </a:buClr>
                <a:buChar char="•"/>
                <a:defRPr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8pPr>
              <a:lvl9pPr marL="32004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FB08C"/>
                </a:buClr>
                <a:buChar char="•"/>
                <a:defRPr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(-1.6*10</a:t>
              </a:r>
              <a:r>
                <a:rPr lang="en-US" altLang="en-US" sz="2800" b="1" baseline="54000">
                  <a:solidFill>
                    <a:schemeClr val="bg1"/>
                  </a:solidFill>
                  <a:latin typeface="Times New Roman" panose="02020603050405020304" pitchFamily="18" charset="0"/>
                </a:rPr>
                <a:t>-19</a:t>
              </a:r>
              <a:r>
                <a:rPr lang="en-US" altLang="en-US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C)* (-1.6*10</a:t>
              </a:r>
              <a:r>
                <a:rPr lang="en-US" altLang="en-US" sz="2800" b="1" baseline="54000">
                  <a:solidFill>
                    <a:schemeClr val="bg1"/>
                  </a:solidFill>
                  <a:latin typeface="Times New Roman" panose="02020603050405020304" pitchFamily="18" charset="0"/>
                </a:rPr>
                <a:t>-19</a:t>
              </a:r>
              <a:r>
                <a:rPr lang="en-US" altLang="en-US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C)</a:t>
              </a:r>
            </a:p>
          </p:txBody>
        </p:sp>
        <p:sp>
          <p:nvSpPr>
            <p:cNvPr id="36874" name="Rectangle 27"/>
            <p:cNvSpPr>
              <a:spLocks noChangeArrowheads="1"/>
            </p:cNvSpPr>
            <p:nvPr/>
          </p:nvSpPr>
          <p:spPr bwMode="auto">
            <a:xfrm>
              <a:off x="2880" y="3408"/>
              <a:ext cx="7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7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"/>
                <a:defRPr sz="2200">
                  <a:solidFill>
                    <a:schemeClr val="tx2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2pPr>
              <a:lvl3pPr marL="822325" indent="-228600">
                <a:spcBef>
                  <a:spcPct val="20000"/>
                </a:spcBef>
                <a:buClr>
                  <a:srgbClr val="8CADAE"/>
                </a:buClr>
                <a:buSzPct val="75000"/>
                <a:buFont typeface="Wingdings 2" panose="05020102010507070707" pitchFamily="18" charset="2"/>
                <a:buChar char="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3pPr>
              <a:lvl4pPr marL="1096963" indent="-228600">
                <a:spcBef>
                  <a:spcPct val="20000"/>
                </a:spcBef>
                <a:buClr>
                  <a:srgbClr val="8C7B70"/>
                </a:buClr>
                <a:buSzPct val="70000"/>
                <a:buFont typeface="Wingdings" panose="05000000000000000000" pitchFamily="2" charset="2"/>
                <a:buChar char=""/>
                <a:defRPr sz="2000">
                  <a:solidFill>
                    <a:schemeClr val="tx2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4pPr>
              <a:lvl5pPr marL="1371600" indent="-228600">
                <a:spcBef>
                  <a:spcPct val="20000"/>
                </a:spcBef>
                <a:buClr>
                  <a:srgbClr val="8FB08C"/>
                </a:buClr>
                <a:buChar char="•"/>
                <a:defRPr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5pPr>
              <a:lvl6pPr marL="1828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FB08C"/>
                </a:buClr>
                <a:buChar char="•"/>
                <a:defRPr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6pPr>
              <a:lvl7pPr marL="2286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FB08C"/>
                </a:buClr>
                <a:buChar char="•"/>
                <a:defRPr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7pPr>
              <a:lvl8pPr marL="2743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FB08C"/>
                </a:buClr>
                <a:buChar char="•"/>
                <a:defRPr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8pPr>
              <a:lvl9pPr marL="32004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FB08C"/>
                </a:buClr>
                <a:buChar char="•"/>
                <a:defRPr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(1 m)</a:t>
              </a:r>
              <a:r>
                <a:rPr lang="en-US" altLang="en-US" sz="2800" b="1" baseline="54000">
                  <a:solidFill>
                    <a:schemeClr val="bg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6875" name="Line 29"/>
            <p:cNvSpPr>
              <a:spLocks noChangeShapeType="1"/>
            </p:cNvSpPr>
            <p:nvPr/>
          </p:nvSpPr>
          <p:spPr bwMode="auto">
            <a:xfrm flipV="1">
              <a:off x="2400" y="3360"/>
              <a:ext cx="2304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4267200" y="6216651"/>
            <a:ext cx="3429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822325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096963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13716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600" b="1">
                <a:solidFill>
                  <a:schemeClr val="accent1"/>
                </a:solidFill>
                <a:latin typeface="Times New Roman" panose="02020603050405020304" pitchFamily="18" charset="0"/>
              </a:rPr>
              <a:t>F = 2.3*10</a:t>
            </a:r>
            <a:r>
              <a:rPr lang="en-US" altLang="en-US" sz="3600" b="1" baseline="54000">
                <a:solidFill>
                  <a:schemeClr val="accent1"/>
                </a:solidFill>
                <a:latin typeface="Times New Roman" panose="02020603050405020304" pitchFamily="18" charset="0"/>
              </a:rPr>
              <a:t>-28</a:t>
            </a:r>
            <a:r>
              <a:rPr lang="en-US" altLang="en-US" sz="3600" b="1">
                <a:solidFill>
                  <a:schemeClr val="accent1"/>
                </a:solidFill>
                <a:latin typeface="Times New Roman" panose="02020603050405020304" pitchFamily="18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21733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7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leftlit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1524000" y="304800"/>
            <a:ext cx="8991600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822325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096963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13716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6600" b="1">
                <a:solidFill>
                  <a:srgbClr val="C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Sample</a:t>
            </a:r>
            <a:r>
              <a:rPr lang="en-US" altLang="en-US" sz="7600" b="1">
                <a:solidFill>
                  <a:schemeClr val="accent2"/>
                </a:solidFill>
                <a:latin typeface="Impact" panose="020B080603090205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6600" b="1">
                <a:solidFill>
                  <a:srgbClr val="C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Problem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3886200" y="4191000"/>
            <a:ext cx="441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822325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096963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13716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893" name="Text Box 16"/>
          <p:cNvSpPr txBox="1">
            <a:spLocks noChangeArrowheads="1"/>
          </p:cNvSpPr>
          <p:nvPr/>
        </p:nvSpPr>
        <p:spPr bwMode="auto">
          <a:xfrm>
            <a:off x="1752600" y="1981201"/>
            <a:ext cx="8610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822325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096963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13716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600" b="1" i="1">
                <a:solidFill>
                  <a:schemeClr val="bg1"/>
                </a:solidFill>
                <a:latin typeface="Times New Roman" panose="02020603050405020304" pitchFamily="18" charset="0"/>
              </a:rPr>
              <a:t>Two electrons are two meters apart.  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600" b="1" i="1">
                <a:solidFill>
                  <a:schemeClr val="bg1"/>
                </a:solidFill>
                <a:latin typeface="Times New Roman" panose="02020603050405020304" pitchFamily="18" charset="0"/>
              </a:rPr>
              <a:t>What is the force between them?  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600" b="1" i="1">
                <a:solidFill>
                  <a:schemeClr val="bg1"/>
                </a:solidFill>
                <a:latin typeface="Times New Roman" panose="02020603050405020304" pitchFamily="18" charset="0"/>
              </a:rPr>
              <a:t>What direction is it in?</a:t>
            </a:r>
          </a:p>
        </p:txBody>
      </p:sp>
    </p:spTree>
    <p:extLst>
      <p:ext uri="{BB962C8B-B14F-4D97-AF65-F5344CB8AC3E}">
        <p14:creationId xmlns:p14="http://schemas.microsoft.com/office/powerpoint/2010/main" val="23787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15" descr="leftlit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1524000" y="304801"/>
            <a:ext cx="89916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822325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096963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13716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6600" b="1">
                <a:solidFill>
                  <a:srgbClr val="C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Coulomb’s Law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524000" y="1752601"/>
            <a:ext cx="89916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4161750" indent="-24161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822325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096963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13716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lvl="1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4000" b="1" i="1">
                <a:solidFill>
                  <a:schemeClr val="bg1"/>
                </a:solidFill>
                <a:latin typeface="Times New Roman" panose="02020603050405020304" pitchFamily="18" charset="0"/>
              </a:rPr>
              <a:t>The force between the two particles falls off as 1/d</a:t>
            </a:r>
            <a:r>
              <a:rPr lang="en-US" altLang="en-US" sz="4000" b="1" i="1" baseline="30000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</a:p>
          <a:p>
            <a:pPr lvl="1"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000" b="1" i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3886200" y="4191000"/>
            <a:ext cx="441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822325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096963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13716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124200" y="3276600"/>
            <a:ext cx="6978650" cy="3581400"/>
            <a:chOff x="1008" y="2064"/>
            <a:chExt cx="4396" cy="2256"/>
          </a:xfrm>
        </p:grpSpPr>
        <p:grpSp>
          <p:nvGrpSpPr>
            <p:cNvPr id="38919" name="Group 12"/>
            <p:cNvGrpSpPr>
              <a:grpSpLocks/>
            </p:cNvGrpSpPr>
            <p:nvPr/>
          </p:nvGrpSpPr>
          <p:grpSpPr bwMode="auto">
            <a:xfrm>
              <a:off x="1008" y="2064"/>
              <a:ext cx="4396" cy="2256"/>
              <a:chOff x="1056" y="2064"/>
              <a:chExt cx="4396" cy="2256"/>
            </a:xfrm>
          </p:grpSpPr>
          <p:sp>
            <p:nvSpPr>
              <p:cNvPr id="38921" name="Text Box 6"/>
              <p:cNvSpPr txBox="1">
                <a:spLocks noChangeArrowheads="1"/>
              </p:cNvSpPr>
              <p:nvPr/>
            </p:nvSpPr>
            <p:spPr bwMode="auto">
              <a:xfrm>
                <a:off x="1056" y="2663"/>
                <a:ext cx="2236" cy="10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700">
                    <a:solidFill>
                      <a:schemeClr val="tx1"/>
                    </a:solidFill>
                    <a:latin typeface="Georgia" panose="02040502050405020303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"/>
                  <a:defRPr sz="2200">
                    <a:solidFill>
                      <a:schemeClr val="tx2"/>
                    </a:solidFill>
                    <a:latin typeface="Georgia" panose="02040502050405020303" pitchFamily="18" charset="0"/>
                    <a:ea typeface="ＭＳ Ｐゴシック" panose="020B0600070205080204" pitchFamily="34" charset="-128"/>
                  </a:defRPr>
                </a:lvl2pPr>
                <a:lvl3pPr marL="822325" indent="-228600">
                  <a:spcBef>
                    <a:spcPct val="20000"/>
                  </a:spcBef>
                  <a:buClr>
                    <a:srgbClr val="8CADAE"/>
                  </a:buClr>
                  <a:buSzPct val="75000"/>
                  <a:buFont typeface="Wingdings 2" panose="05020102010507070707" pitchFamily="18" charset="2"/>
                  <a:buChar char=""/>
                  <a:defRPr sz="2000">
                    <a:solidFill>
                      <a:schemeClr val="tx1"/>
                    </a:solidFill>
                    <a:latin typeface="Georgia" panose="02040502050405020303" pitchFamily="18" charset="0"/>
                    <a:ea typeface="ＭＳ Ｐゴシック" panose="020B0600070205080204" pitchFamily="34" charset="-128"/>
                  </a:defRPr>
                </a:lvl3pPr>
                <a:lvl4pPr marL="1096963" indent="-228600">
                  <a:spcBef>
                    <a:spcPct val="20000"/>
                  </a:spcBef>
                  <a:buClr>
                    <a:srgbClr val="8C7B70"/>
                  </a:buClr>
                  <a:buSzPct val="70000"/>
                  <a:buFont typeface="Wingdings" panose="05000000000000000000" pitchFamily="2" charset="2"/>
                  <a:buChar char=""/>
                  <a:defRPr sz="2000">
                    <a:solidFill>
                      <a:schemeClr val="tx2"/>
                    </a:solidFill>
                    <a:latin typeface="Georgia" panose="02040502050405020303" pitchFamily="18" charset="0"/>
                    <a:ea typeface="ＭＳ Ｐゴシック" panose="020B0600070205080204" pitchFamily="34" charset="-128"/>
                  </a:defRPr>
                </a:lvl4pPr>
                <a:lvl5pPr marL="1371600" indent="-228600">
                  <a:spcBef>
                    <a:spcPct val="20000"/>
                  </a:spcBef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  <a:ea typeface="ＭＳ Ｐゴシック" panose="020B0600070205080204" pitchFamily="34" charset="-128"/>
                  </a:defRPr>
                </a:lvl5pPr>
                <a:lvl6pPr marL="1828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  <a:ea typeface="ＭＳ Ｐゴシック" panose="020B0600070205080204" pitchFamily="34" charset="-128"/>
                  </a:defRPr>
                </a:lvl6pPr>
                <a:lvl7pPr marL="2286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  <a:ea typeface="ＭＳ Ｐゴシック" panose="020B0600070205080204" pitchFamily="34" charset="-128"/>
                  </a:defRPr>
                </a:lvl7pPr>
                <a:lvl8pPr marL="2743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  <a:ea typeface="ＭＳ Ｐゴシック" panose="020B0600070205080204" pitchFamily="34" charset="-128"/>
                  </a:defRPr>
                </a:lvl8pPr>
                <a:lvl9pPr marL="32004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0600" b="1" i="1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F = k</a:t>
                </a:r>
                <a:r>
                  <a:rPr lang="en-US" altLang="en-US" sz="10600" b="1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38922" name="Text Box 8"/>
              <p:cNvSpPr txBox="1">
                <a:spLocks noChangeArrowheads="1"/>
              </p:cNvSpPr>
              <p:nvPr/>
            </p:nvSpPr>
            <p:spPr bwMode="auto">
              <a:xfrm>
                <a:off x="3216" y="2064"/>
                <a:ext cx="2236" cy="10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700">
                    <a:solidFill>
                      <a:schemeClr val="tx1"/>
                    </a:solidFill>
                    <a:latin typeface="Georgia" panose="02040502050405020303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"/>
                  <a:defRPr sz="2200">
                    <a:solidFill>
                      <a:schemeClr val="tx2"/>
                    </a:solidFill>
                    <a:latin typeface="Georgia" panose="02040502050405020303" pitchFamily="18" charset="0"/>
                    <a:ea typeface="ＭＳ Ｐゴシック" panose="020B0600070205080204" pitchFamily="34" charset="-128"/>
                  </a:defRPr>
                </a:lvl2pPr>
                <a:lvl3pPr marL="822325" indent="-228600">
                  <a:spcBef>
                    <a:spcPct val="20000"/>
                  </a:spcBef>
                  <a:buClr>
                    <a:srgbClr val="8CADAE"/>
                  </a:buClr>
                  <a:buSzPct val="75000"/>
                  <a:buFont typeface="Wingdings 2" panose="05020102010507070707" pitchFamily="18" charset="2"/>
                  <a:buChar char=""/>
                  <a:defRPr sz="2000">
                    <a:solidFill>
                      <a:schemeClr val="tx1"/>
                    </a:solidFill>
                    <a:latin typeface="Georgia" panose="02040502050405020303" pitchFamily="18" charset="0"/>
                    <a:ea typeface="ＭＳ Ｐゴシック" panose="020B0600070205080204" pitchFamily="34" charset="-128"/>
                  </a:defRPr>
                </a:lvl3pPr>
                <a:lvl4pPr marL="1096963" indent="-228600">
                  <a:spcBef>
                    <a:spcPct val="20000"/>
                  </a:spcBef>
                  <a:buClr>
                    <a:srgbClr val="8C7B70"/>
                  </a:buClr>
                  <a:buSzPct val="70000"/>
                  <a:buFont typeface="Wingdings" panose="05000000000000000000" pitchFamily="2" charset="2"/>
                  <a:buChar char=""/>
                  <a:defRPr sz="2000">
                    <a:solidFill>
                      <a:schemeClr val="tx2"/>
                    </a:solidFill>
                    <a:latin typeface="Georgia" panose="02040502050405020303" pitchFamily="18" charset="0"/>
                    <a:ea typeface="ＭＳ Ｐゴシック" panose="020B0600070205080204" pitchFamily="34" charset="-128"/>
                  </a:defRPr>
                </a:lvl4pPr>
                <a:lvl5pPr marL="1371600" indent="-228600">
                  <a:spcBef>
                    <a:spcPct val="20000"/>
                  </a:spcBef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  <a:ea typeface="ＭＳ Ｐゴシック" panose="020B0600070205080204" pitchFamily="34" charset="-128"/>
                  </a:defRPr>
                </a:lvl5pPr>
                <a:lvl6pPr marL="1828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  <a:ea typeface="ＭＳ Ｐゴシック" panose="020B0600070205080204" pitchFamily="34" charset="-128"/>
                  </a:defRPr>
                </a:lvl6pPr>
                <a:lvl7pPr marL="2286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  <a:ea typeface="ＭＳ Ｐゴシック" panose="020B0600070205080204" pitchFamily="34" charset="-128"/>
                  </a:defRPr>
                </a:lvl7pPr>
                <a:lvl8pPr marL="2743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  <a:ea typeface="ＭＳ Ｐゴシック" panose="020B0600070205080204" pitchFamily="34" charset="-128"/>
                  </a:defRPr>
                </a:lvl8pPr>
                <a:lvl9pPr marL="32004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0600" b="1" i="1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q</a:t>
                </a:r>
                <a:r>
                  <a:rPr lang="en-US" altLang="en-US" sz="7200" b="1" i="1" baseline="-5400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lang="en-US" altLang="en-US" sz="10600" b="1" i="1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q</a:t>
                </a:r>
                <a:r>
                  <a:rPr lang="en-US" altLang="en-US" sz="7200" b="1" i="1" baseline="-5400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2</a:t>
                </a:r>
                <a:r>
                  <a:rPr lang="en-US" altLang="en-US" sz="10600" b="1" i="1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38923" name="Text Box 9"/>
              <p:cNvSpPr txBox="1">
                <a:spLocks noChangeArrowheads="1"/>
              </p:cNvSpPr>
              <p:nvPr/>
            </p:nvSpPr>
            <p:spPr bwMode="auto">
              <a:xfrm>
                <a:off x="2795" y="3243"/>
                <a:ext cx="2237" cy="10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700">
                    <a:solidFill>
                      <a:schemeClr val="tx1"/>
                    </a:solidFill>
                    <a:latin typeface="Georgia" panose="02040502050405020303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"/>
                  <a:defRPr sz="2200">
                    <a:solidFill>
                      <a:schemeClr val="tx2"/>
                    </a:solidFill>
                    <a:latin typeface="Georgia" panose="02040502050405020303" pitchFamily="18" charset="0"/>
                    <a:ea typeface="ＭＳ Ｐゴシック" panose="020B0600070205080204" pitchFamily="34" charset="-128"/>
                  </a:defRPr>
                </a:lvl2pPr>
                <a:lvl3pPr marL="822325" indent="-228600">
                  <a:spcBef>
                    <a:spcPct val="20000"/>
                  </a:spcBef>
                  <a:buClr>
                    <a:srgbClr val="8CADAE"/>
                  </a:buClr>
                  <a:buSzPct val="75000"/>
                  <a:buFont typeface="Wingdings 2" panose="05020102010507070707" pitchFamily="18" charset="2"/>
                  <a:buChar char=""/>
                  <a:defRPr sz="2000">
                    <a:solidFill>
                      <a:schemeClr val="tx1"/>
                    </a:solidFill>
                    <a:latin typeface="Georgia" panose="02040502050405020303" pitchFamily="18" charset="0"/>
                    <a:ea typeface="ＭＳ Ｐゴシック" panose="020B0600070205080204" pitchFamily="34" charset="-128"/>
                  </a:defRPr>
                </a:lvl3pPr>
                <a:lvl4pPr marL="1096963" indent="-228600">
                  <a:spcBef>
                    <a:spcPct val="20000"/>
                  </a:spcBef>
                  <a:buClr>
                    <a:srgbClr val="8C7B70"/>
                  </a:buClr>
                  <a:buSzPct val="70000"/>
                  <a:buFont typeface="Wingdings" panose="05000000000000000000" pitchFamily="2" charset="2"/>
                  <a:buChar char=""/>
                  <a:defRPr sz="2000">
                    <a:solidFill>
                      <a:schemeClr val="tx2"/>
                    </a:solidFill>
                    <a:latin typeface="Georgia" panose="02040502050405020303" pitchFamily="18" charset="0"/>
                    <a:ea typeface="ＭＳ Ｐゴシック" panose="020B0600070205080204" pitchFamily="34" charset="-128"/>
                  </a:defRPr>
                </a:lvl4pPr>
                <a:lvl5pPr marL="1371600" indent="-228600">
                  <a:spcBef>
                    <a:spcPct val="20000"/>
                  </a:spcBef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  <a:ea typeface="ＭＳ Ｐゴシック" panose="020B0600070205080204" pitchFamily="34" charset="-128"/>
                  </a:defRPr>
                </a:lvl5pPr>
                <a:lvl6pPr marL="1828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  <a:ea typeface="ＭＳ Ｐゴシック" panose="020B0600070205080204" pitchFamily="34" charset="-128"/>
                  </a:defRPr>
                </a:lvl6pPr>
                <a:lvl7pPr marL="2286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  <a:ea typeface="ＭＳ Ｐゴシック" panose="020B0600070205080204" pitchFamily="34" charset="-128"/>
                  </a:defRPr>
                </a:lvl7pPr>
                <a:lvl8pPr marL="2743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  <a:ea typeface="ＭＳ Ｐゴシック" panose="020B0600070205080204" pitchFamily="34" charset="-128"/>
                  </a:defRPr>
                </a:lvl8pPr>
                <a:lvl9pPr marL="32004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0600" b="1" i="1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d</a:t>
                </a:r>
                <a:r>
                  <a:rPr lang="en-US" altLang="en-US" sz="1000" b="1" i="1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   </a:t>
                </a:r>
                <a:r>
                  <a:rPr lang="en-US" altLang="en-US" sz="7200" b="1" i="1" baseline="7400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2</a:t>
                </a:r>
                <a:r>
                  <a:rPr lang="en-US" altLang="en-US" sz="10600" b="1" i="1" baseline="30000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38924" name="Line 10"/>
              <p:cNvSpPr>
                <a:spLocks noChangeShapeType="1"/>
              </p:cNvSpPr>
              <p:nvPr/>
            </p:nvSpPr>
            <p:spPr bwMode="auto">
              <a:xfrm>
                <a:off x="3072" y="3360"/>
                <a:ext cx="1584" cy="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920" name="Line 13"/>
            <p:cNvSpPr>
              <a:spLocks noChangeShapeType="1"/>
            </p:cNvSpPr>
            <p:nvPr/>
          </p:nvSpPr>
          <p:spPr bwMode="auto">
            <a:xfrm>
              <a:off x="3024" y="3360"/>
              <a:ext cx="163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936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leftlit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1524000" y="304801"/>
            <a:ext cx="89916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822325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096963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13716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6600" b="1">
                <a:solidFill>
                  <a:srgbClr val="C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Bell Ringer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3886200" y="4191000"/>
            <a:ext cx="441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822325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096963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13716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9941" name="Text Box 16"/>
          <p:cNvSpPr txBox="1">
            <a:spLocks noChangeArrowheads="1"/>
          </p:cNvSpPr>
          <p:nvPr/>
        </p:nvSpPr>
        <p:spPr bwMode="auto">
          <a:xfrm>
            <a:off x="1752600" y="1981201"/>
            <a:ext cx="8610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822325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096963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13716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600" b="1" i="1">
                <a:solidFill>
                  <a:schemeClr val="bg1"/>
                </a:solidFill>
                <a:latin typeface="Times New Roman" panose="02020603050405020304" pitchFamily="18" charset="0"/>
              </a:rPr>
              <a:t>Two electrons are two centrimeters apart.  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600" b="1" i="1">
                <a:solidFill>
                  <a:schemeClr val="bg1"/>
                </a:solidFill>
                <a:latin typeface="Times New Roman" panose="02020603050405020304" pitchFamily="18" charset="0"/>
              </a:rPr>
              <a:t>What is the force between them?  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600" b="1" i="1">
                <a:solidFill>
                  <a:schemeClr val="bg1"/>
                </a:solidFill>
                <a:latin typeface="Times New Roman" panose="02020603050405020304" pitchFamily="18" charset="0"/>
              </a:rPr>
              <a:t>What direction is it in?</a:t>
            </a:r>
          </a:p>
        </p:txBody>
      </p:sp>
    </p:spTree>
    <p:extLst>
      <p:ext uri="{BB962C8B-B14F-4D97-AF65-F5344CB8AC3E}">
        <p14:creationId xmlns:p14="http://schemas.microsoft.com/office/powerpoint/2010/main" val="30879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leftlit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1524000" y="1"/>
            <a:ext cx="89916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822325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096963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13716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6600" b="1">
                <a:solidFill>
                  <a:srgbClr val="C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Charging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676400" y="1447801"/>
            <a:ext cx="89916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630238" indent="-173038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822325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096963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13716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36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Items may be charged by </a:t>
            </a:r>
            <a:r>
              <a:rPr lang="en-US" altLang="en-US" sz="36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friction</a:t>
            </a:r>
            <a:r>
              <a:rPr lang="en-US" altLang="en-US" sz="36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</a:p>
          <a:p>
            <a:pPr lvl="1"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36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Electrons are moved from one object to another by being scraped away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36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Items may be charged by </a:t>
            </a:r>
            <a:r>
              <a:rPr lang="en-US" altLang="en-US" sz="3600" b="1" dirty="0">
                <a:solidFill>
                  <a:srgbClr val="D16349"/>
                </a:solidFill>
                <a:latin typeface="Times New Roman" panose="02020603050405020304" pitchFamily="18" charset="0"/>
              </a:rPr>
              <a:t>contact</a:t>
            </a:r>
          </a:p>
          <a:p>
            <a:pPr lvl="1"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36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Electrons are moved without being scraped off </a:t>
            </a:r>
          </a:p>
          <a:p>
            <a:pPr lvl="1"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3600" b="1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59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build="p" bldLvl="2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 descr="leftlit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2133600" y="2286001"/>
            <a:ext cx="77724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0188" indent="-230188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822325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096963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13716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3600">
                <a:solidFill>
                  <a:schemeClr val="bg1"/>
                </a:solidFill>
                <a:latin typeface="Times New Roman" panose="02020603050405020304" pitchFamily="18" charset="0"/>
              </a:rPr>
              <a:t>In an atom, a positively charged nucleus is surrounded by electrons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3600">
                <a:solidFill>
                  <a:schemeClr val="bg1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en-US" sz="3600">
                <a:solidFill>
                  <a:schemeClr val="accent1"/>
                </a:solidFill>
                <a:latin typeface="Times New Roman" panose="02020603050405020304" pitchFamily="18" charset="0"/>
              </a:rPr>
              <a:t>protons (+)</a:t>
            </a:r>
            <a:r>
              <a:rPr lang="en-US" altLang="en-US" sz="3600">
                <a:solidFill>
                  <a:schemeClr val="bg1"/>
                </a:solidFill>
                <a:latin typeface="Times New Roman" panose="02020603050405020304" pitchFamily="18" charset="0"/>
              </a:rPr>
              <a:t> in the nucleus attract the </a:t>
            </a:r>
            <a:r>
              <a:rPr lang="en-US" altLang="en-US" sz="3600">
                <a:solidFill>
                  <a:srgbClr val="CC00CC"/>
                </a:solidFill>
                <a:latin typeface="Times New Roman" panose="02020603050405020304" pitchFamily="18" charset="0"/>
              </a:rPr>
              <a:t>electrons (-),</a:t>
            </a:r>
            <a:r>
              <a:rPr lang="en-US" altLang="en-US" sz="3600">
                <a:solidFill>
                  <a:schemeClr val="bg1"/>
                </a:solidFill>
                <a:latin typeface="Times New Roman" panose="02020603050405020304" pitchFamily="18" charset="0"/>
              </a:rPr>
              <a:t> while the electrons repel each other</a:t>
            </a: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1676400" y="457200"/>
            <a:ext cx="8686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822325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096963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13716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7200">
                <a:solidFill>
                  <a:srgbClr val="BACECE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Electric Charge</a:t>
            </a:r>
          </a:p>
        </p:txBody>
      </p:sp>
    </p:spTree>
    <p:extLst>
      <p:ext uri="{BB962C8B-B14F-4D97-AF65-F5344CB8AC3E}">
        <p14:creationId xmlns:p14="http://schemas.microsoft.com/office/powerpoint/2010/main" val="235878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 descr="leftlit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905000" y="1600201"/>
            <a:ext cx="81534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" indent="-57150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822325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096963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13716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600">
                <a:solidFill>
                  <a:schemeClr val="bg1"/>
                </a:solidFill>
                <a:latin typeface="Times New Roman" panose="02020603050405020304" pitchFamily="18" charset="0"/>
              </a:rPr>
              <a:t>All electrons are identical, with the same mass and same quantity of charge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600">
                <a:solidFill>
                  <a:schemeClr val="bg1"/>
                </a:solidFill>
                <a:latin typeface="Times New Roman" panose="02020603050405020304" pitchFamily="18" charset="0"/>
              </a:rPr>
              <a:t>The nucleus is composed of protons (all of which are also identical) and </a:t>
            </a:r>
            <a:r>
              <a:rPr lang="en-US" altLang="en-US" sz="3600">
                <a:solidFill>
                  <a:srgbClr val="FFCC00"/>
                </a:solidFill>
                <a:latin typeface="Times New Roman" panose="02020603050405020304" pitchFamily="18" charset="0"/>
              </a:rPr>
              <a:t>neutrons (neutral)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600">
                <a:solidFill>
                  <a:schemeClr val="bg1"/>
                </a:solidFill>
                <a:latin typeface="Times New Roman" panose="02020603050405020304" pitchFamily="18" charset="0"/>
              </a:rPr>
              <a:t>Atoms usually have as many electrons as protons, so the atom has a zero </a:t>
            </a:r>
            <a:r>
              <a:rPr lang="en-US" altLang="en-US" sz="3600" i="1">
                <a:solidFill>
                  <a:schemeClr val="bg1"/>
                </a:solidFill>
                <a:latin typeface="Times New Roman" panose="02020603050405020304" pitchFamily="18" charset="0"/>
              </a:rPr>
              <a:t>net</a:t>
            </a:r>
            <a:r>
              <a:rPr lang="en-US" altLang="en-US" sz="3600">
                <a:solidFill>
                  <a:schemeClr val="bg1"/>
                </a:solidFill>
                <a:latin typeface="Times New Roman" panose="02020603050405020304" pitchFamily="18" charset="0"/>
              </a:rPr>
              <a:t> charge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2133600" y="269876"/>
            <a:ext cx="88392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822325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096963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13716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6600" b="1">
                <a:solidFill>
                  <a:srgbClr val="C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Atoms</a:t>
            </a:r>
          </a:p>
        </p:txBody>
      </p:sp>
    </p:spTree>
    <p:extLst>
      <p:ext uri="{BB962C8B-B14F-4D97-AF65-F5344CB8AC3E}">
        <p14:creationId xmlns:p14="http://schemas.microsoft.com/office/powerpoint/2010/main" val="165989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5" descr="leftlit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905000" y="304800"/>
            <a:ext cx="8534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822325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096963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13716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7200" b="1">
                <a:solidFill>
                  <a:srgbClr val="C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Ions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600200" y="1676400"/>
            <a:ext cx="87630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1028700" indent="-5715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822325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096963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13716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600" dirty="0">
                <a:solidFill>
                  <a:schemeClr val="bg1"/>
                </a:solidFill>
                <a:latin typeface="Times New Roman" panose="02020603050405020304" pitchFamily="18" charset="0"/>
              </a:rPr>
              <a:t>If a particle is removed from the atom, it becomes an </a:t>
            </a:r>
            <a:r>
              <a:rPr lang="en-US" altLang="en-US" sz="3600" dirty="0">
                <a:solidFill>
                  <a:srgbClr val="FFCC00"/>
                </a:solidFill>
                <a:latin typeface="Times New Roman" panose="02020603050405020304" pitchFamily="18" charset="0"/>
              </a:rPr>
              <a:t>ion</a:t>
            </a:r>
          </a:p>
          <a:p>
            <a:pPr lvl="1" algn="just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600" dirty="0">
                <a:solidFill>
                  <a:schemeClr val="accent1"/>
                </a:solidFill>
                <a:latin typeface="Times New Roman" panose="02020603050405020304" pitchFamily="18" charset="0"/>
              </a:rPr>
              <a:t>Positive Ion:</a:t>
            </a:r>
            <a:r>
              <a:rPr lang="en-US" altLang="en-US" sz="3600" dirty="0">
                <a:solidFill>
                  <a:schemeClr val="bg1"/>
                </a:solidFill>
                <a:latin typeface="Times New Roman" panose="02020603050405020304" pitchFamily="18" charset="0"/>
              </a:rPr>
              <a:t> Has lost one or more electrons and has a net positive charge</a:t>
            </a:r>
          </a:p>
          <a:p>
            <a:pPr lvl="1" algn="just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600" dirty="0">
                <a:solidFill>
                  <a:srgbClr val="CC00CC"/>
                </a:solidFill>
                <a:latin typeface="Times New Roman" panose="02020603050405020304" pitchFamily="18" charset="0"/>
              </a:rPr>
              <a:t>Negative Ion:</a:t>
            </a:r>
            <a:r>
              <a:rPr lang="en-US" altLang="en-US" sz="3600" dirty="0">
                <a:solidFill>
                  <a:schemeClr val="bg1"/>
                </a:solidFill>
                <a:latin typeface="Times New Roman" panose="02020603050405020304" pitchFamily="18" charset="0"/>
              </a:rPr>
              <a:t> Has gained one or more electrons and has a net negative charge</a:t>
            </a:r>
          </a:p>
        </p:txBody>
      </p:sp>
    </p:spTree>
    <p:extLst>
      <p:ext uri="{BB962C8B-B14F-4D97-AF65-F5344CB8AC3E}">
        <p14:creationId xmlns:p14="http://schemas.microsoft.com/office/powerpoint/2010/main" val="411869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5" descr="leftlit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1905000" y="3810000"/>
            <a:ext cx="8534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822325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096963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13716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4400" b="1">
              <a:latin typeface="Times New Roman" panose="02020603050405020304" pitchFamily="18" charset="0"/>
            </a:endParaRP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1524000" y="76201"/>
            <a:ext cx="89916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822325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096963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13716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6000" b="1">
                <a:solidFill>
                  <a:srgbClr val="C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Removal</a:t>
            </a:r>
            <a:r>
              <a:rPr lang="en-US" altLang="en-US" sz="8000" b="1">
                <a:solidFill>
                  <a:schemeClr val="accent2"/>
                </a:solidFill>
                <a:latin typeface="Impact" panose="020B080603090205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6000" b="1">
                <a:solidFill>
                  <a:srgbClr val="C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of Electrons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905000" y="2362200"/>
            <a:ext cx="7772400" cy="375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692150" indent="-2349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822325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096963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13716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400" b="1">
                <a:solidFill>
                  <a:schemeClr val="bg1"/>
                </a:solidFill>
                <a:latin typeface="Times New Roman" panose="02020603050405020304" pitchFamily="18" charset="0"/>
              </a:rPr>
              <a:t>The inner electrons are bound very tightly to the atom</a:t>
            </a:r>
          </a:p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400" b="1">
                <a:solidFill>
                  <a:schemeClr val="bg1"/>
                </a:solidFill>
                <a:latin typeface="Times New Roman" panose="02020603050405020304" pitchFamily="18" charset="0"/>
              </a:rPr>
              <a:t>The outermost electrons of many atoms are bound loosely and can be easily dislodged</a:t>
            </a:r>
          </a:p>
          <a:p>
            <a:pPr lvl="1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34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01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uild="p" bldLvl="3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leftlit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7620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905000" y="533400"/>
            <a:ext cx="8991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822325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096963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13716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6000" b="1">
                <a:solidFill>
                  <a:srgbClr val="C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Conductors</a:t>
            </a:r>
          </a:p>
        </p:txBody>
      </p:sp>
      <p:sp>
        <p:nvSpPr>
          <p:cNvPr id="15380" name="Text Box 20"/>
          <p:cNvSpPr txBox="1">
            <a:spLocks noChangeArrowheads="1"/>
          </p:cNvSpPr>
          <p:nvPr/>
        </p:nvSpPr>
        <p:spPr bwMode="auto">
          <a:xfrm>
            <a:off x="1676400" y="2371725"/>
            <a:ext cx="83820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" indent="-57150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635000" indent="-1778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822325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096963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13716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600">
                <a:solidFill>
                  <a:schemeClr val="bg1"/>
                </a:solidFill>
                <a:latin typeface="Times New Roman" panose="02020603050405020304" pitchFamily="18" charset="0"/>
              </a:rPr>
              <a:t>Materials which allow electric charge to flow freely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600">
                <a:solidFill>
                  <a:schemeClr val="bg1"/>
                </a:solidFill>
                <a:latin typeface="Times New Roman" panose="02020603050405020304" pitchFamily="18" charset="0"/>
              </a:rPr>
              <a:t>Metals are good conductors because their outer electrons are not bound tightly</a:t>
            </a:r>
          </a:p>
        </p:txBody>
      </p:sp>
    </p:spTree>
    <p:extLst>
      <p:ext uri="{BB962C8B-B14F-4D97-AF65-F5344CB8AC3E}">
        <p14:creationId xmlns:p14="http://schemas.microsoft.com/office/powerpoint/2010/main" val="274557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0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leftlit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5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981200" y="457200"/>
            <a:ext cx="7239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822325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096963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13716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6000" b="1">
                <a:solidFill>
                  <a:srgbClr val="C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Insulators</a:t>
            </a:r>
          </a:p>
        </p:txBody>
      </p:sp>
      <p:sp>
        <p:nvSpPr>
          <p:cNvPr id="15380" name="Text Box 20"/>
          <p:cNvSpPr txBox="1">
            <a:spLocks noChangeArrowheads="1"/>
          </p:cNvSpPr>
          <p:nvPr/>
        </p:nvSpPr>
        <p:spPr bwMode="auto">
          <a:xfrm>
            <a:off x="1676400" y="2371725"/>
            <a:ext cx="82296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" indent="-57150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635000" indent="-1778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822325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096963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13716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600" b="1">
                <a:solidFill>
                  <a:schemeClr val="bg1"/>
                </a:solidFill>
                <a:latin typeface="Times New Roman" panose="02020603050405020304" pitchFamily="18" charset="0"/>
              </a:rPr>
              <a:t>Materials which do not allow electric charge to flow freely (i.e. glass, rubber)</a:t>
            </a:r>
          </a:p>
        </p:txBody>
      </p:sp>
    </p:spTree>
    <p:extLst>
      <p:ext uri="{BB962C8B-B14F-4D97-AF65-F5344CB8AC3E}">
        <p14:creationId xmlns:p14="http://schemas.microsoft.com/office/powerpoint/2010/main" val="96741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0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leftlit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943100" y="533400"/>
            <a:ext cx="8305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822325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096963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13716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6000" b="1">
                <a:solidFill>
                  <a:schemeClr val="accent1"/>
                </a:solidFill>
                <a:latin typeface="Times New Roman" panose="02020603050405020304" pitchFamily="18" charset="0"/>
              </a:rPr>
              <a:t>Semiconductor </a:t>
            </a:r>
            <a:endParaRPr lang="en-US" altLang="en-US" sz="6000" b="1">
              <a:solidFill>
                <a:srgbClr val="C00000"/>
              </a:solidFill>
              <a:latin typeface="Arial" panose="020B0604020202020204" pitchFamily="34" charset="0"/>
              <a:ea typeface="Microsoft Sans Serif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752600" y="2209801"/>
            <a:ext cx="8153400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" indent="-57150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635000" indent="-1778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822325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096963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13716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600">
                <a:solidFill>
                  <a:schemeClr val="bg1"/>
                </a:solidFill>
                <a:latin typeface="Times New Roman" panose="02020603050405020304" pitchFamily="18" charset="0"/>
              </a:rPr>
              <a:t>Materials that can be made to behave as either a conductor or an insulator of electricity, i.e. germanium, silicon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60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3600">
                <a:solidFill>
                  <a:schemeClr val="accent1"/>
                </a:solidFill>
                <a:latin typeface="Times New Roman" panose="02020603050405020304" pitchFamily="18" charset="0"/>
              </a:rPr>
              <a:t>Superconductor: </a:t>
            </a:r>
            <a:r>
              <a:rPr lang="en-US" altLang="en-US" sz="3600">
                <a:solidFill>
                  <a:schemeClr val="bg1"/>
                </a:solidFill>
                <a:latin typeface="Times New Roman" panose="02020603050405020304" pitchFamily="18" charset="0"/>
              </a:rPr>
              <a:t>Material that has infinite conductivity at low temperatures so that charge flows through it without resistance</a:t>
            </a:r>
          </a:p>
        </p:txBody>
      </p:sp>
    </p:spTree>
    <p:extLst>
      <p:ext uri="{BB962C8B-B14F-4D97-AF65-F5344CB8AC3E}">
        <p14:creationId xmlns:p14="http://schemas.microsoft.com/office/powerpoint/2010/main" val="75903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build="p" bldLvl="2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765</Words>
  <Application>Microsoft Office PowerPoint</Application>
  <PresentationFormat>Widescreen</PresentationFormat>
  <Paragraphs>110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ＭＳ Ｐゴシック</vt:lpstr>
      <vt:lpstr>新細明體</vt:lpstr>
      <vt:lpstr>Arial</vt:lpstr>
      <vt:lpstr>Calibri</vt:lpstr>
      <vt:lpstr>Calibri Light</vt:lpstr>
      <vt:lpstr>Impact</vt:lpstr>
      <vt:lpstr>Microsoft Sans Serif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Syed Umer Haider Shah</dc:creator>
  <cp:lastModifiedBy>164901</cp:lastModifiedBy>
  <cp:revision>5</cp:revision>
  <dcterms:created xsi:type="dcterms:W3CDTF">2018-11-04T10:39:01Z</dcterms:created>
  <dcterms:modified xsi:type="dcterms:W3CDTF">2019-11-07T06:54:27Z</dcterms:modified>
</cp:coreProperties>
</file>