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4592" y="964691"/>
            <a:ext cx="8738616" cy="53294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382522"/>
            <a:ext cx="9143999" cy="6475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28599" y="990600"/>
            <a:ext cx="8610600" cy="5201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28599" y="990600"/>
            <a:ext cx="8610600" cy="5201920"/>
          </a:xfrm>
          <a:custGeom>
            <a:avLst/>
            <a:gdLst/>
            <a:ahLst/>
            <a:cxnLst/>
            <a:rect l="l" t="t" r="r" b="b"/>
            <a:pathLst>
              <a:path w="8610600" h="5201920">
                <a:moveTo>
                  <a:pt x="0" y="5201412"/>
                </a:moveTo>
                <a:lnTo>
                  <a:pt x="8610600" y="5201412"/>
                </a:lnTo>
                <a:lnTo>
                  <a:pt x="8610600" y="0"/>
                </a:lnTo>
                <a:lnTo>
                  <a:pt x="0" y="0"/>
                </a:lnTo>
                <a:lnTo>
                  <a:pt x="0" y="5201412"/>
                </a:lnTo>
                <a:close/>
              </a:path>
            </a:pathLst>
          </a:custGeom>
          <a:ln w="9144">
            <a:solidFill>
              <a:srgbClr val="039A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193037"/>
            <a:ext cx="79857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154" y="1991994"/>
            <a:ext cx="8695690" cy="353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54554" y="6555895"/>
            <a:ext cx="18586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20430" y="655589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2.png"/><Relationship Id="rId8" Type="http://schemas.openxmlformats.org/officeDocument/2006/relationships/image" Target="../media/image4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42.png"/><Relationship Id="rId8" Type="http://schemas.openxmlformats.org/officeDocument/2006/relationships/image" Target="../media/image4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2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42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7.jpg"/><Relationship Id="rId8" Type="http://schemas.openxmlformats.org/officeDocument/2006/relationships/image" Target="../media/image2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3" y="431291"/>
            <a:ext cx="9016365" cy="4253865"/>
            <a:chOff x="88393" y="431291"/>
            <a:chExt cx="9016365" cy="4253865"/>
          </a:xfrm>
        </p:grpSpPr>
        <p:sp>
          <p:nvSpPr>
            <p:cNvPr id="3" name="object 3"/>
            <p:cNvSpPr/>
            <p:nvPr/>
          </p:nvSpPr>
          <p:spPr>
            <a:xfrm>
              <a:off x="88393" y="431291"/>
              <a:ext cx="8967216" cy="4166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07180" y="2119884"/>
              <a:ext cx="4997196" cy="2564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" y="457199"/>
              <a:ext cx="8839200" cy="403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400" y="457199"/>
              <a:ext cx="8839200" cy="4038600"/>
            </a:xfrm>
            <a:custGeom>
              <a:avLst/>
              <a:gdLst/>
              <a:ahLst/>
              <a:cxnLst/>
              <a:rect l="l" t="t" r="r" b="b"/>
              <a:pathLst>
                <a:path w="8839200" h="4038600">
                  <a:moveTo>
                    <a:pt x="0" y="4038600"/>
                  </a:moveTo>
                  <a:lnTo>
                    <a:pt x="8839200" y="4038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63568" y="2138171"/>
              <a:ext cx="4882895" cy="2452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461517"/>
            <a:ext cx="70504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Problem </a:t>
            </a:r>
            <a:r>
              <a:rPr dirty="0" sz="3600" spc="-5"/>
              <a:t>Solving </a:t>
            </a:r>
            <a:r>
              <a:rPr dirty="0" sz="3600" spc="-20"/>
              <a:t>Strategies </a:t>
            </a:r>
            <a:r>
              <a:rPr dirty="0" sz="3600" spc="-25"/>
              <a:t>for </a:t>
            </a:r>
            <a:r>
              <a:rPr dirty="0" sz="3600" spc="-35"/>
              <a:t>Gauss’s  </a:t>
            </a:r>
            <a:r>
              <a:rPr dirty="0" sz="3600" spc="-10"/>
              <a:t>Law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777240" y="1851660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240" y="2644139"/>
            <a:ext cx="216408" cy="219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7240" y="3793235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240" y="4585715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7240" y="5021579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7240" y="5457444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39164" y="1724609"/>
            <a:ext cx="7350125" cy="402971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just" marL="12700" marR="5715">
              <a:lnSpc>
                <a:spcPts val="2810"/>
              </a:lnSpc>
              <a:spcBef>
                <a:spcPts val="455"/>
              </a:spcBef>
            </a:pPr>
            <a:r>
              <a:rPr dirty="0" sz="2600" spc="50">
                <a:solidFill>
                  <a:srgbClr val="FF0000"/>
                </a:solidFill>
                <a:latin typeface="Times New Roman"/>
                <a:cs typeface="Times New Roman"/>
              </a:rPr>
              <a:t>Select </a:t>
            </a:r>
            <a:r>
              <a:rPr dirty="0" sz="2600" spc="95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Gaussian </a:t>
            </a:r>
            <a:r>
              <a:rPr dirty="0" sz="2600" spc="60">
                <a:solidFill>
                  <a:srgbClr val="FF0000"/>
                </a:solidFill>
                <a:latin typeface="Times New Roman"/>
                <a:cs typeface="Times New Roman"/>
              </a:rPr>
              <a:t>surface</a:t>
            </a:r>
            <a:r>
              <a:rPr dirty="0" sz="2600" spc="7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0000"/>
                </a:solidFill>
                <a:latin typeface="Times New Roman"/>
                <a:cs typeface="Times New Roman"/>
              </a:rPr>
              <a:t>with symmetry </a:t>
            </a:r>
            <a:r>
              <a:rPr dirty="0" sz="2600" spc="165">
                <a:solidFill>
                  <a:srgbClr val="FF0000"/>
                </a:solidFill>
                <a:latin typeface="Times New Roman"/>
                <a:cs typeface="Times New Roman"/>
              </a:rPr>
              <a:t>that  </a:t>
            </a:r>
            <a:r>
              <a:rPr dirty="0" sz="2600" spc="120">
                <a:solidFill>
                  <a:srgbClr val="FF0000"/>
                </a:solidFill>
                <a:latin typeface="Times New Roman"/>
                <a:cs typeface="Times New Roman"/>
              </a:rPr>
              <a:t>matches</a:t>
            </a:r>
            <a:r>
              <a:rPr dirty="0" sz="26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charge</a:t>
            </a:r>
            <a:r>
              <a:rPr dirty="0" sz="2600" spc="-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14">
                <a:solidFill>
                  <a:srgbClr val="FF0000"/>
                </a:solidFill>
                <a:latin typeface="Times New Roman"/>
                <a:cs typeface="Times New Roman"/>
              </a:rPr>
              <a:t>distribution</a:t>
            </a: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810"/>
              </a:lnSpc>
              <a:spcBef>
                <a:spcPts val="625"/>
              </a:spcBef>
            </a:pPr>
            <a:r>
              <a:rPr dirty="0" sz="2600" spc="55">
                <a:solidFill>
                  <a:srgbClr val="FF0000"/>
                </a:solidFill>
                <a:latin typeface="Times New Roman"/>
                <a:cs typeface="Times New Roman"/>
              </a:rPr>
              <a:t>Draw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Gaussian </a:t>
            </a:r>
            <a:r>
              <a:rPr dirty="0" sz="2600" spc="60">
                <a:solidFill>
                  <a:srgbClr val="FF0000"/>
                </a:solidFill>
                <a:latin typeface="Times New Roman"/>
                <a:cs typeface="Times New Roman"/>
              </a:rPr>
              <a:t>surface </a:t>
            </a:r>
            <a:r>
              <a:rPr dirty="0" sz="2600" spc="65">
                <a:solidFill>
                  <a:srgbClr val="FF0000"/>
                </a:solidFill>
                <a:latin typeface="Times New Roman"/>
                <a:cs typeface="Times New Roman"/>
              </a:rPr>
              <a:t>so </a:t>
            </a:r>
            <a:r>
              <a:rPr dirty="0" sz="2600" spc="17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electric</a:t>
            </a:r>
            <a:r>
              <a:rPr dirty="0" sz="2600" spc="-20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0000"/>
                </a:solidFill>
                <a:latin typeface="Times New Roman"/>
                <a:cs typeface="Times New Roman"/>
              </a:rPr>
              <a:t>field  </a:t>
            </a:r>
            <a:r>
              <a:rPr dirty="0" sz="2600" spc="2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600" spc="120">
                <a:solidFill>
                  <a:srgbClr val="FF0000"/>
                </a:solidFill>
                <a:latin typeface="Times New Roman"/>
                <a:cs typeface="Times New Roman"/>
              </a:rPr>
              <a:t>either </a:t>
            </a:r>
            <a:r>
              <a:rPr dirty="0" sz="2600" spc="125">
                <a:solidFill>
                  <a:srgbClr val="FF0000"/>
                </a:solidFill>
                <a:latin typeface="Times New Roman"/>
                <a:cs typeface="Times New Roman"/>
              </a:rPr>
              <a:t>constant </a:t>
            </a:r>
            <a:r>
              <a:rPr dirty="0" sz="2600" spc="114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dirty="0" sz="2600" spc="85">
                <a:solidFill>
                  <a:srgbClr val="FF0000"/>
                </a:solidFill>
                <a:latin typeface="Times New Roman"/>
                <a:cs typeface="Times New Roman"/>
              </a:rPr>
              <a:t>zero </a:t>
            </a:r>
            <a:r>
              <a:rPr dirty="0" sz="2600" spc="14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dirty="0" sz="2600" spc="30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dirty="0" sz="2600" spc="110">
                <a:solidFill>
                  <a:srgbClr val="FF0000"/>
                </a:solidFill>
                <a:latin typeface="Times New Roman"/>
                <a:cs typeface="Times New Roman"/>
              </a:rPr>
              <a:t>points </a:t>
            </a:r>
            <a:r>
              <a:rPr dirty="0" sz="2600" spc="155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Gaussian</a:t>
            </a:r>
            <a:r>
              <a:rPr dirty="0" sz="2600" spc="-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>
                <a:solidFill>
                  <a:srgbClr val="FF0000"/>
                </a:solidFill>
                <a:latin typeface="Times New Roman"/>
                <a:cs typeface="Times New Roman"/>
              </a:rPr>
              <a:t>surface</a:t>
            </a:r>
            <a:endParaRPr sz="2600">
              <a:latin typeface="Times New Roman"/>
              <a:cs typeface="Times New Roman"/>
            </a:endParaRPr>
          </a:p>
          <a:p>
            <a:pPr algn="just" marL="12700" marR="9525">
              <a:lnSpc>
                <a:spcPts val="2810"/>
              </a:lnSpc>
              <a:spcBef>
                <a:spcPts val="620"/>
              </a:spcBef>
            </a:pPr>
            <a:r>
              <a:rPr dirty="0" sz="2600" spc="45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dirty="0" sz="2600" spc="105">
                <a:solidFill>
                  <a:srgbClr val="FF0000"/>
                </a:solidFill>
                <a:latin typeface="Times New Roman"/>
                <a:cs typeface="Times New Roman"/>
              </a:rPr>
              <a:t>symmetry </a:t>
            </a:r>
            <a:r>
              <a:rPr dirty="0" sz="2600" spc="125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2600" spc="130">
                <a:solidFill>
                  <a:srgbClr val="FF0000"/>
                </a:solidFill>
                <a:latin typeface="Times New Roman"/>
                <a:cs typeface="Times New Roman"/>
              </a:rPr>
              <a:t>determine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105">
                <a:solidFill>
                  <a:srgbClr val="FF0000"/>
                </a:solidFill>
                <a:latin typeface="Times New Roman"/>
                <a:cs typeface="Times New Roman"/>
              </a:rPr>
              <a:t>direction </a:t>
            </a:r>
            <a:r>
              <a:rPr dirty="0" sz="2600" spc="2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2600" spc="-170" b="1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2600" spc="140">
                <a:solidFill>
                  <a:srgbClr val="FF0000"/>
                </a:solidFill>
                <a:latin typeface="Times New Roman"/>
                <a:cs typeface="Times New Roman"/>
              </a:rPr>
              <a:t>on 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Gaussian</a:t>
            </a:r>
            <a:r>
              <a:rPr dirty="0" sz="2600" spc="-3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>
                <a:solidFill>
                  <a:srgbClr val="FF0000"/>
                </a:solidFill>
                <a:latin typeface="Times New Roman"/>
                <a:cs typeface="Times New Roman"/>
              </a:rPr>
              <a:t>surface</a:t>
            </a:r>
            <a:endParaRPr sz="2600">
              <a:latin typeface="Times New Roman"/>
              <a:cs typeface="Times New Roman"/>
            </a:endParaRPr>
          </a:p>
          <a:p>
            <a:pPr algn="just" marL="12700" marR="325120">
              <a:lnSpc>
                <a:spcPts val="3429"/>
              </a:lnSpc>
              <a:spcBef>
                <a:spcPts val="125"/>
              </a:spcBef>
            </a:pPr>
            <a:r>
              <a:rPr dirty="0" sz="2600" spc="50">
                <a:solidFill>
                  <a:srgbClr val="FF0000"/>
                </a:solidFill>
                <a:latin typeface="Times New Roman"/>
                <a:cs typeface="Times New Roman"/>
              </a:rPr>
              <a:t>Evaluate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600" spc="65">
                <a:solidFill>
                  <a:srgbClr val="FF0000"/>
                </a:solidFill>
                <a:latin typeface="Times New Roman"/>
                <a:cs typeface="Times New Roman"/>
              </a:rPr>
              <a:t>surface </a:t>
            </a:r>
            <a:r>
              <a:rPr dirty="0" sz="2600" spc="80">
                <a:solidFill>
                  <a:srgbClr val="FF0000"/>
                </a:solidFill>
                <a:latin typeface="Times New Roman"/>
                <a:cs typeface="Times New Roman"/>
              </a:rPr>
              <a:t>integral (electric </a:t>
            </a:r>
            <a:r>
              <a:rPr dirty="0" sz="2600" spc="70">
                <a:solidFill>
                  <a:srgbClr val="FF0000"/>
                </a:solidFill>
                <a:latin typeface="Times New Roman"/>
                <a:cs typeface="Times New Roman"/>
              </a:rPr>
              <a:t>flux)  </a:t>
            </a:r>
            <a:r>
              <a:rPr dirty="0" sz="2600" spc="120">
                <a:solidFill>
                  <a:srgbClr val="FF0000"/>
                </a:solidFill>
                <a:latin typeface="Times New Roman"/>
                <a:cs typeface="Times New Roman"/>
              </a:rPr>
              <a:t>Determine</a:t>
            </a:r>
            <a:r>
              <a:rPr dirty="0" sz="26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FF0000"/>
                </a:solidFill>
                <a:latin typeface="Times New Roman"/>
                <a:cs typeface="Times New Roman"/>
              </a:rPr>
              <a:t>charge</a:t>
            </a:r>
            <a:r>
              <a:rPr dirty="0" sz="26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0000"/>
                </a:solidFill>
                <a:latin typeface="Times New Roman"/>
                <a:cs typeface="Times New Roman"/>
              </a:rPr>
              <a:t>inside</a:t>
            </a:r>
            <a:r>
              <a:rPr dirty="0" sz="26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6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FF0000"/>
                </a:solidFill>
                <a:latin typeface="Times New Roman"/>
                <a:cs typeface="Times New Roman"/>
              </a:rPr>
              <a:t>Gaussian</a:t>
            </a:r>
            <a:r>
              <a:rPr dirty="0" sz="2600" spc="-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>
                <a:solidFill>
                  <a:srgbClr val="FF0000"/>
                </a:solidFill>
                <a:latin typeface="Times New Roman"/>
                <a:cs typeface="Times New Roman"/>
              </a:rPr>
              <a:t>surface</a:t>
            </a:r>
            <a:endParaRPr sz="2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0"/>
              </a:spcBef>
            </a:pPr>
            <a:r>
              <a:rPr dirty="0" sz="2600" spc="-10">
                <a:solidFill>
                  <a:srgbClr val="FF0000"/>
                </a:solidFill>
                <a:latin typeface="Times New Roman"/>
                <a:cs typeface="Times New Roman"/>
              </a:rPr>
              <a:t>Solve </a:t>
            </a:r>
            <a:r>
              <a:rPr dirty="0" sz="2600" spc="5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600" spc="-20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7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93037"/>
            <a:ext cx="798575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Conductors </a:t>
            </a:r>
            <a:r>
              <a:rPr dirty="0" spc="-10"/>
              <a:t>in </a:t>
            </a:r>
            <a:r>
              <a:rPr dirty="0" spc="-20"/>
              <a:t>Electrostatic</a:t>
            </a:r>
            <a:r>
              <a:rPr dirty="0" spc="-75"/>
              <a:t> </a:t>
            </a:r>
            <a:r>
              <a:rPr dirty="0" spc="-15"/>
              <a:t>Equilibrium</a:t>
            </a:r>
          </a:p>
        </p:txBody>
      </p:sp>
      <p:sp>
        <p:nvSpPr>
          <p:cNvPr id="9" name="object 9"/>
          <p:cNvSpPr/>
          <p:nvPr/>
        </p:nvSpPr>
        <p:spPr>
          <a:xfrm>
            <a:off x="777240" y="3491484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240" y="4363211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7240" y="4838700"/>
            <a:ext cx="216408" cy="219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4485" marR="508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By</a:t>
            </a:r>
            <a:r>
              <a:rPr dirty="0" spc="-120"/>
              <a:t> </a:t>
            </a:r>
            <a:r>
              <a:rPr dirty="0" spc="95"/>
              <a:t>electrostatic</a:t>
            </a:r>
            <a:r>
              <a:rPr dirty="0" spc="-130"/>
              <a:t> </a:t>
            </a:r>
            <a:r>
              <a:rPr dirty="0" spc="105"/>
              <a:t>equilibrium</a:t>
            </a:r>
            <a:r>
              <a:rPr dirty="0" spc="-95"/>
              <a:t> </a:t>
            </a:r>
            <a:r>
              <a:rPr dirty="0" spc="25"/>
              <a:t>we</a:t>
            </a:r>
            <a:r>
              <a:rPr dirty="0" spc="-65"/>
              <a:t> </a:t>
            </a:r>
            <a:r>
              <a:rPr dirty="0" spc="160"/>
              <a:t>mean</a:t>
            </a:r>
            <a:r>
              <a:rPr dirty="0" spc="-100"/>
              <a:t> </a:t>
            </a:r>
            <a:r>
              <a:rPr dirty="0" spc="95"/>
              <a:t>a</a:t>
            </a:r>
            <a:r>
              <a:rPr dirty="0" spc="-120"/>
              <a:t> </a:t>
            </a:r>
            <a:r>
              <a:rPr dirty="0" spc="120"/>
              <a:t>situation</a:t>
            </a:r>
            <a:r>
              <a:rPr dirty="0" spc="-80"/>
              <a:t> </a:t>
            </a:r>
            <a:r>
              <a:rPr dirty="0" spc="100"/>
              <a:t>where  </a:t>
            </a:r>
            <a:r>
              <a:rPr dirty="0" spc="140"/>
              <a:t>there</a:t>
            </a:r>
            <a:r>
              <a:rPr dirty="0" spc="-75"/>
              <a:t> </a:t>
            </a:r>
            <a:r>
              <a:rPr dirty="0" spc="25"/>
              <a:t>is</a:t>
            </a:r>
            <a:r>
              <a:rPr dirty="0" spc="-55"/>
              <a:t> </a:t>
            </a:r>
            <a:r>
              <a:rPr dirty="0" spc="165"/>
              <a:t>no</a:t>
            </a:r>
            <a:r>
              <a:rPr dirty="0" spc="-65"/>
              <a:t> </a:t>
            </a:r>
            <a:r>
              <a:rPr dirty="0" spc="-45" i="1">
                <a:solidFill>
                  <a:srgbClr val="FF0000"/>
                </a:solidFill>
                <a:latin typeface="Georgia"/>
                <a:cs typeface="Georgia"/>
              </a:rPr>
              <a:t>net</a:t>
            </a:r>
            <a:r>
              <a:rPr dirty="0" spc="25" i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pc="145"/>
              <a:t>motion</a:t>
            </a:r>
            <a:r>
              <a:rPr dirty="0" spc="-110"/>
              <a:t> </a:t>
            </a:r>
            <a:r>
              <a:rPr dirty="0" spc="20"/>
              <a:t>of</a:t>
            </a:r>
            <a:r>
              <a:rPr dirty="0" spc="-10"/>
              <a:t> </a:t>
            </a:r>
            <a:r>
              <a:rPr dirty="0" spc="80"/>
              <a:t>charge</a:t>
            </a:r>
            <a:r>
              <a:rPr dirty="0" spc="-120"/>
              <a:t> </a:t>
            </a:r>
            <a:r>
              <a:rPr dirty="0" spc="114"/>
              <a:t>within</a:t>
            </a:r>
            <a:r>
              <a:rPr dirty="0" spc="-90"/>
              <a:t> </a:t>
            </a:r>
            <a:r>
              <a:rPr dirty="0" spc="170"/>
              <a:t>the</a:t>
            </a:r>
            <a:r>
              <a:rPr dirty="0" spc="-140"/>
              <a:t> </a:t>
            </a:r>
            <a:r>
              <a:rPr dirty="0" spc="130"/>
              <a:t>conductor</a:t>
            </a:r>
          </a:p>
          <a:p>
            <a:pPr marL="311785">
              <a:lnSpc>
                <a:spcPct val="100000"/>
              </a:lnSpc>
              <a:spcBef>
                <a:spcPts val="15"/>
              </a:spcBef>
            </a:pPr>
            <a:endParaRPr sz="3550"/>
          </a:p>
          <a:p>
            <a:pPr marL="827405" marR="1303020">
              <a:lnSpc>
                <a:spcPct val="100000"/>
              </a:lnSpc>
            </a:pPr>
            <a:r>
              <a:rPr dirty="0" sz="2600" spc="100">
                <a:solidFill>
                  <a:srgbClr val="0000FF"/>
                </a:solidFill>
              </a:rPr>
              <a:t>The</a:t>
            </a:r>
            <a:r>
              <a:rPr dirty="0" sz="2600" spc="-135">
                <a:solidFill>
                  <a:srgbClr val="0000FF"/>
                </a:solidFill>
              </a:rPr>
              <a:t> </a:t>
            </a:r>
            <a:r>
              <a:rPr dirty="0" sz="2600" spc="80">
                <a:solidFill>
                  <a:srgbClr val="0000FF"/>
                </a:solidFill>
              </a:rPr>
              <a:t>electric</a:t>
            </a:r>
            <a:r>
              <a:rPr dirty="0" sz="2600" spc="-90">
                <a:solidFill>
                  <a:srgbClr val="0000FF"/>
                </a:solidFill>
              </a:rPr>
              <a:t> </a:t>
            </a:r>
            <a:r>
              <a:rPr dirty="0" sz="2600" spc="50">
                <a:solidFill>
                  <a:srgbClr val="0000FF"/>
                </a:solidFill>
              </a:rPr>
              <a:t>field</a:t>
            </a:r>
            <a:r>
              <a:rPr dirty="0" sz="2600" spc="-10">
                <a:solidFill>
                  <a:srgbClr val="0000FF"/>
                </a:solidFill>
              </a:rPr>
              <a:t> </a:t>
            </a:r>
            <a:r>
              <a:rPr dirty="0" sz="2600" spc="20">
                <a:solidFill>
                  <a:srgbClr val="0000FF"/>
                </a:solidFill>
              </a:rPr>
              <a:t>is</a:t>
            </a:r>
            <a:r>
              <a:rPr dirty="0" sz="2600" spc="-105">
                <a:solidFill>
                  <a:srgbClr val="0000FF"/>
                </a:solidFill>
              </a:rPr>
              <a:t> </a:t>
            </a:r>
            <a:r>
              <a:rPr dirty="0" sz="2600" spc="90">
                <a:solidFill>
                  <a:srgbClr val="0000FF"/>
                </a:solidFill>
              </a:rPr>
              <a:t>zero</a:t>
            </a:r>
            <a:r>
              <a:rPr dirty="0" sz="2600" spc="-125">
                <a:solidFill>
                  <a:srgbClr val="0000FF"/>
                </a:solidFill>
              </a:rPr>
              <a:t> </a:t>
            </a:r>
            <a:r>
              <a:rPr dirty="0" sz="2600" spc="75">
                <a:solidFill>
                  <a:srgbClr val="0000FF"/>
                </a:solidFill>
              </a:rPr>
              <a:t>everywhere</a:t>
            </a:r>
            <a:r>
              <a:rPr dirty="0" sz="2600" spc="-80">
                <a:solidFill>
                  <a:srgbClr val="0000FF"/>
                </a:solidFill>
              </a:rPr>
              <a:t> </a:t>
            </a:r>
            <a:r>
              <a:rPr dirty="0" sz="2600" spc="90">
                <a:solidFill>
                  <a:srgbClr val="0000FF"/>
                </a:solidFill>
              </a:rPr>
              <a:t>inside</a:t>
            </a:r>
            <a:r>
              <a:rPr dirty="0" sz="2600" spc="-90">
                <a:solidFill>
                  <a:srgbClr val="0000FF"/>
                </a:solidFill>
              </a:rPr>
              <a:t> </a:t>
            </a:r>
            <a:r>
              <a:rPr dirty="0" sz="2600" spc="160">
                <a:solidFill>
                  <a:srgbClr val="0000FF"/>
                </a:solidFill>
              </a:rPr>
              <a:t>the  </a:t>
            </a:r>
            <a:r>
              <a:rPr dirty="0" sz="2600" spc="120">
                <a:solidFill>
                  <a:srgbClr val="0000FF"/>
                </a:solidFill>
              </a:rPr>
              <a:t>conductor</a:t>
            </a:r>
            <a:endParaRPr sz="2600"/>
          </a:p>
          <a:p>
            <a:pPr marL="827405" marR="785495">
              <a:lnSpc>
                <a:spcPct val="110000"/>
              </a:lnSpc>
              <a:spcBef>
                <a:spcPts val="315"/>
              </a:spcBef>
            </a:pPr>
            <a:r>
              <a:rPr dirty="0" sz="2600" spc="-5">
                <a:solidFill>
                  <a:srgbClr val="0000FF"/>
                </a:solidFill>
              </a:rPr>
              <a:t>Any</a:t>
            </a:r>
            <a:r>
              <a:rPr dirty="0" sz="2600" spc="-60">
                <a:solidFill>
                  <a:srgbClr val="0000FF"/>
                </a:solidFill>
              </a:rPr>
              <a:t> </a:t>
            </a:r>
            <a:r>
              <a:rPr dirty="0" sz="2600" spc="160">
                <a:solidFill>
                  <a:srgbClr val="0000FF"/>
                </a:solidFill>
              </a:rPr>
              <a:t>net</a:t>
            </a:r>
            <a:r>
              <a:rPr dirty="0" sz="2600" spc="-120">
                <a:solidFill>
                  <a:srgbClr val="0000FF"/>
                </a:solidFill>
              </a:rPr>
              <a:t> </a:t>
            </a:r>
            <a:r>
              <a:rPr dirty="0" sz="2600" spc="75">
                <a:solidFill>
                  <a:srgbClr val="0000FF"/>
                </a:solidFill>
              </a:rPr>
              <a:t>charge</a:t>
            </a:r>
            <a:r>
              <a:rPr dirty="0" sz="2600" spc="-90">
                <a:solidFill>
                  <a:srgbClr val="0000FF"/>
                </a:solidFill>
              </a:rPr>
              <a:t> </a:t>
            </a:r>
            <a:r>
              <a:rPr dirty="0" sz="2600" spc="75">
                <a:solidFill>
                  <a:srgbClr val="0000FF"/>
                </a:solidFill>
              </a:rPr>
              <a:t>resides</a:t>
            </a:r>
            <a:r>
              <a:rPr dirty="0" sz="2600" spc="-120">
                <a:solidFill>
                  <a:srgbClr val="0000FF"/>
                </a:solidFill>
              </a:rPr>
              <a:t> </a:t>
            </a:r>
            <a:r>
              <a:rPr dirty="0" sz="2600" spc="160">
                <a:solidFill>
                  <a:srgbClr val="0000FF"/>
                </a:solidFill>
              </a:rPr>
              <a:t>on</a:t>
            </a:r>
            <a:r>
              <a:rPr dirty="0" sz="2600" spc="-60">
                <a:solidFill>
                  <a:srgbClr val="0000FF"/>
                </a:solidFill>
              </a:rPr>
              <a:t> </a:t>
            </a:r>
            <a:r>
              <a:rPr dirty="0" sz="2600" spc="160">
                <a:solidFill>
                  <a:srgbClr val="0000FF"/>
                </a:solidFill>
              </a:rPr>
              <a:t>the</a:t>
            </a:r>
            <a:r>
              <a:rPr dirty="0" sz="2600" spc="-125">
                <a:solidFill>
                  <a:srgbClr val="0000FF"/>
                </a:solidFill>
              </a:rPr>
              <a:t> </a:t>
            </a:r>
            <a:r>
              <a:rPr dirty="0" sz="2600" spc="65">
                <a:solidFill>
                  <a:srgbClr val="0000FF"/>
                </a:solidFill>
              </a:rPr>
              <a:t>conductor’s</a:t>
            </a:r>
            <a:r>
              <a:rPr dirty="0" sz="2600" spc="-135">
                <a:solidFill>
                  <a:srgbClr val="0000FF"/>
                </a:solidFill>
              </a:rPr>
              <a:t> </a:t>
            </a:r>
            <a:r>
              <a:rPr dirty="0" sz="2600" spc="65">
                <a:solidFill>
                  <a:srgbClr val="0000FF"/>
                </a:solidFill>
              </a:rPr>
              <a:t>surface  </a:t>
            </a:r>
            <a:r>
              <a:rPr dirty="0" sz="2600" spc="100">
                <a:solidFill>
                  <a:srgbClr val="0000FF"/>
                </a:solidFill>
              </a:rPr>
              <a:t>The</a:t>
            </a:r>
            <a:r>
              <a:rPr dirty="0" sz="2600" spc="-120">
                <a:solidFill>
                  <a:srgbClr val="0000FF"/>
                </a:solidFill>
              </a:rPr>
              <a:t> </a:t>
            </a:r>
            <a:r>
              <a:rPr dirty="0" sz="2600" spc="75">
                <a:solidFill>
                  <a:srgbClr val="0000FF"/>
                </a:solidFill>
              </a:rPr>
              <a:t>electric</a:t>
            </a:r>
            <a:r>
              <a:rPr dirty="0" sz="2600" spc="-75">
                <a:solidFill>
                  <a:srgbClr val="0000FF"/>
                </a:solidFill>
              </a:rPr>
              <a:t> </a:t>
            </a:r>
            <a:r>
              <a:rPr dirty="0" sz="2600" spc="55">
                <a:solidFill>
                  <a:srgbClr val="0000FF"/>
                </a:solidFill>
              </a:rPr>
              <a:t>field</a:t>
            </a:r>
            <a:r>
              <a:rPr dirty="0" sz="2600" spc="-10">
                <a:solidFill>
                  <a:srgbClr val="0000FF"/>
                </a:solidFill>
              </a:rPr>
              <a:t> </a:t>
            </a:r>
            <a:r>
              <a:rPr dirty="0" sz="2600" spc="95">
                <a:solidFill>
                  <a:srgbClr val="0000FF"/>
                </a:solidFill>
              </a:rPr>
              <a:t>just</a:t>
            </a:r>
            <a:r>
              <a:rPr dirty="0" sz="2600" spc="-160">
                <a:solidFill>
                  <a:srgbClr val="0000FF"/>
                </a:solidFill>
              </a:rPr>
              <a:t> </a:t>
            </a:r>
            <a:r>
              <a:rPr dirty="0" sz="2600" spc="114">
                <a:solidFill>
                  <a:srgbClr val="0000FF"/>
                </a:solidFill>
              </a:rPr>
              <a:t>outside</a:t>
            </a:r>
            <a:r>
              <a:rPr dirty="0" sz="2600" spc="-155">
                <a:solidFill>
                  <a:srgbClr val="0000FF"/>
                </a:solidFill>
              </a:rPr>
              <a:t> </a:t>
            </a:r>
            <a:r>
              <a:rPr dirty="0" sz="2600" spc="95">
                <a:solidFill>
                  <a:srgbClr val="0000FF"/>
                </a:solidFill>
              </a:rPr>
              <a:t>a</a:t>
            </a:r>
            <a:r>
              <a:rPr dirty="0" sz="2600" spc="-125">
                <a:solidFill>
                  <a:srgbClr val="0000FF"/>
                </a:solidFill>
              </a:rPr>
              <a:t> </a:t>
            </a:r>
            <a:r>
              <a:rPr dirty="0" sz="2600" spc="90">
                <a:solidFill>
                  <a:srgbClr val="0000FF"/>
                </a:solidFill>
              </a:rPr>
              <a:t>charged</a:t>
            </a:r>
            <a:r>
              <a:rPr dirty="0" sz="2600" spc="-65">
                <a:solidFill>
                  <a:srgbClr val="0000FF"/>
                </a:solidFill>
              </a:rPr>
              <a:t> </a:t>
            </a:r>
            <a:r>
              <a:rPr dirty="0" sz="2600" spc="120">
                <a:solidFill>
                  <a:srgbClr val="0000FF"/>
                </a:solidFill>
              </a:rPr>
              <a:t>conductor  </a:t>
            </a:r>
            <a:r>
              <a:rPr dirty="0" sz="2600" spc="25">
                <a:solidFill>
                  <a:srgbClr val="0000FF"/>
                </a:solidFill>
              </a:rPr>
              <a:t>is</a:t>
            </a:r>
            <a:r>
              <a:rPr dirty="0" sz="2600" spc="-95">
                <a:solidFill>
                  <a:srgbClr val="0000FF"/>
                </a:solidFill>
              </a:rPr>
              <a:t> </a:t>
            </a:r>
            <a:r>
              <a:rPr dirty="0" sz="2600" spc="110">
                <a:solidFill>
                  <a:srgbClr val="0000FF"/>
                </a:solidFill>
              </a:rPr>
              <a:t>perpendicular</a:t>
            </a:r>
            <a:r>
              <a:rPr dirty="0" sz="2600" spc="-120">
                <a:solidFill>
                  <a:srgbClr val="0000FF"/>
                </a:solidFill>
              </a:rPr>
              <a:t> </a:t>
            </a:r>
            <a:r>
              <a:rPr dirty="0" sz="2600" spc="130">
                <a:solidFill>
                  <a:srgbClr val="0000FF"/>
                </a:solidFill>
              </a:rPr>
              <a:t>to</a:t>
            </a:r>
            <a:r>
              <a:rPr dirty="0" sz="2600" spc="-110">
                <a:solidFill>
                  <a:srgbClr val="0000FF"/>
                </a:solidFill>
              </a:rPr>
              <a:t> </a:t>
            </a:r>
            <a:r>
              <a:rPr dirty="0" sz="2600" spc="160">
                <a:solidFill>
                  <a:srgbClr val="0000FF"/>
                </a:solidFill>
              </a:rPr>
              <a:t>the</a:t>
            </a:r>
            <a:r>
              <a:rPr dirty="0" sz="2600" spc="-130">
                <a:solidFill>
                  <a:srgbClr val="0000FF"/>
                </a:solidFill>
              </a:rPr>
              <a:t> </a:t>
            </a:r>
            <a:r>
              <a:rPr dirty="0" sz="2600" spc="65">
                <a:solidFill>
                  <a:srgbClr val="0000FF"/>
                </a:solidFill>
              </a:rPr>
              <a:t>conductor’s</a:t>
            </a:r>
            <a:r>
              <a:rPr dirty="0" sz="2600" spc="-145">
                <a:solidFill>
                  <a:srgbClr val="0000FF"/>
                </a:solidFill>
              </a:rPr>
              <a:t> </a:t>
            </a:r>
            <a:r>
              <a:rPr dirty="0" sz="2600" spc="65">
                <a:solidFill>
                  <a:srgbClr val="0000FF"/>
                </a:solidFill>
              </a:rPr>
              <a:t>surface</a:t>
            </a:r>
            <a:endParaRPr sz="2600"/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Conductors </a:t>
            </a:r>
            <a:r>
              <a:rPr dirty="0" spc="-10"/>
              <a:t>in </a:t>
            </a:r>
            <a:r>
              <a:rPr dirty="0" spc="-20"/>
              <a:t>Electrostatic</a:t>
            </a:r>
            <a:r>
              <a:rPr dirty="0" spc="-75"/>
              <a:t> </a:t>
            </a:r>
            <a:r>
              <a:rPr dirty="0" spc="-15"/>
              <a:t>Equilibrium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9551" y="1654941"/>
            <a:ext cx="8716645" cy="220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2615" marR="5080" indent="-590550">
              <a:lnSpc>
                <a:spcPct val="142900"/>
              </a:lnSpc>
              <a:spcBef>
                <a:spcPts val="105"/>
              </a:spcBef>
            </a:pPr>
            <a:r>
              <a:rPr dirty="0" sz="2800" spc="105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800" spc="-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000FF"/>
                </a:solidFill>
                <a:latin typeface="Times New Roman"/>
                <a:cs typeface="Times New Roman"/>
              </a:rPr>
              <a:t>electric</a:t>
            </a:r>
            <a:r>
              <a:rPr dirty="0" sz="28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5">
                <a:solidFill>
                  <a:srgbClr val="0000FF"/>
                </a:solidFill>
                <a:latin typeface="Times New Roman"/>
                <a:cs typeface="Times New Roman"/>
              </a:rPr>
              <a:t>field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25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dirty="0" sz="28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FF"/>
                </a:solidFill>
                <a:latin typeface="Times New Roman"/>
                <a:cs typeface="Times New Roman"/>
              </a:rPr>
              <a:t>zero</a:t>
            </a:r>
            <a:r>
              <a:rPr dirty="0" sz="2800" spc="-1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0000FF"/>
                </a:solidFill>
                <a:latin typeface="Times New Roman"/>
                <a:cs typeface="Times New Roman"/>
              </a:rPr>
              <a:t>everywhere</a:t>
            </a:r>
            <a:r>
              <a:rPr dirty="0" sz="28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90">
                <a:solidFill>
                  <a:srgbClr val="0000FF"/>
                </a:solidFill>
                <a:latin typeface="Times New Roman"/>
                <a:cs typeface="Times New Roman"/>
              </a:rPr>
              <a:t>inside</a:t>
            </a:r>
            <a:r>
              <a:rPr dirty="0" sz="28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17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280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0000FF"/>
                </a:solidFill>
                <a:latin typeface="Times New Roman"/>
                <a:cs typeface="Times New Roman"/>
              </a:rPr>
              <a:t>conductor  </a:t>
            </a:r>
            <a:r>
              <a:rPr dirty="0" sz="2800" spc="110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dirty="0" sz="2800" spc="25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800" spc="114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dirty="0" sz="2800" spc="-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40">
                <a:solidFill>
                  <a:srgbClr val="FF0000"/>
                </a:solidFill>
                <a:latin typeface="Times New Roman"/>
                <a:cs typeface="Times New Roman"/>
              </a:rPr>
              <a:t>so?</a:t>
            </a:r>
            <a:endParaRPr sz="2800">
              <a:latin typeface="Times New Roman"/>
              <a:cs typeface="Times New Roman"/>
            </a:endParaRPr>
          </a:p>
          <a:p>
            <a:pPr marL="1136015" marR="366395">
              <a:lnSpc>
                <a:spcPct val="100000"/>
              </a:lnSpc>
              <a:spcBef>
                <a:spcPts val="840"/>
              </a:spcBef>
            </a:pPr>
            <a:r>
              <a:rPr dirty="0" sz="2800" spc="-25">
                <a:latin typeface="Times New Roman"/>
                <a:cs typeface="Times New Roman"/>
              </a:rPr>
              <a:t>If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there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was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field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the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conductor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the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charges  </a:t>
            </a:r>
            <a:r>
              <a:rPr dirty="0" sz="2800" spc="90">
                <a:latin typeface="Times New Roman"/>
                <a:cs typeface="Times New Roman"/>
              </a:rPr>
              <a:t>would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accelerate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Times New Roman"/>
                <a:cs typeface="Times New Roman"/>
              </a:rPr>
              <a:t>under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the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action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of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field.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" y="1961388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900237" y="3957637"/>
            <a:ext cx="695325" cy="2066925"/>
            <a:chOff x="1900237" y="3957637"/>
            <a:chExt cx="695325" cy="2066925"/>
          </a:xfrm>
        </p:grpSpPr>
        <p:sp>
          <p:nvSpPr>
            <p:cNvPr id="12" name="object 12"/>
            <p:cNvSpPr/>
            <p:nvPr/>
          </p:nvSpPr>
          <p:spPr>
            <a:xfrm>
              <a:off x="1905000" y="3962400"/>
              <a:ext cx="685800" cy="2057400"/>
            </a:xfrm>
            <a:custGeom>
              <a:avLst/>
              <a:gdLst/>
              <a:ahLst/>
              <a:cxnLst/>
              <a:rect l="l" t="t" r="r" b="b"/>
              <a:pathLst>
                <a:path w="685800" h="2057400">
                  <a:moveTo>
                    <a:pt x="6858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685800" y="2057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05000" y="3962400"/>
              <a:ext cx="685800" cy="2057400"/>
            </a:xfrm>
            <a:custGeom>
              <a:avLst/>
              <a:gdLst/>
              <a:ahLst/>
              <a:cxnLst/>
              <a:rect l="l" t="t" r="r" b="b"/>
              <a:pathLst>
                <a:path w="685800" h="2057400">
                  <a:moveTo>
                    <a:pt x="0" y="2057400"/>
                  </a:moveTo>
                  <a:lnTo>
                    <a:pt x="685800" y="2057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57962" y="43060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962" y="45346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962" y="47632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962" y="49918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962" y="52204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962" y="54490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962" y="56776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962" y="59062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67761" y="40774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7761" y="43060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7761" y="45346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7761" y="47632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7761" y="49918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7761" y="52204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7761" y="54490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7761" y="56776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7761" y="59062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962" y="4077461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19200" y="0"/>
                </a:moveTo>
                <a:lnTo>
                  <a:pt x="1219200" y="76200"/>
                </a:lnTo>
                <a:lnTo>
                  <a:pt x="1275588" y="48006"/>
                </a:lnTo>
                <a:lnTo>
                  <a:pt x="1231900" y="48006"/>
                </a:lnTo>
                <a:lnTo>
                  <a:pt x="1231900" y="28193"/>
                </a:lnTo>
                <a:lnTo>
                  <a:pt x="1275588" y="28193"/>
                </a:lnTo>
                <a:lnTo>
                  <a:pt x="1219200" y="0"/>
                </a:lnTo>
                <a:close/>
              </a:path>
              <a:path w="1295400" h="76200">
                <a:moveTo>
                  <a:pt x="12192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  <a:path w="1295400" h="76200">
                <a:moveTo>
                  <a:pt x="1275588" y="28193"/>
                </a:moveTo>
                <a:lnTo>
                  <a:pt x="1231900" y="28193"/>
                </a:lnTo>
                <a:lnTo>
                  <a:pt x="1231900" y="48006"/>
                </a:lnTo>
                <a:lnTo>
                  <a:pt x="1275588" y="48006"/>
                </a:lnTo>
                <a:lnTo>
                  <a:pt x="1295400" y="38100"/>
                </a:lnTo>
                <a:lnTo>
                  <a:pt x="1275588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41976" y="4143502"/>
            <a:ext cx="254000" cy="15354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30">
                <a:latin typeface="Times New Roman"/>
                <a:cs typeface="Times New Roman"/>
              </a:rPr>
              <a:t>++++++++++++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57106" y="4139438"/>
            <a:ext cx="382270" cy="1728470"/>
            <a:chOff x="2057106" y="4139438"/>
            <a:chExt cx="382270" cy="1728470"/>
          </a:xfrm>
        </p:grpSpPr>
        <p:sp>
          <p:nvSpPr>
            <p:cNvPr id="34" name="object 34"/>
            <p:cNvSpPr/>
            <p:nvPr/>
          </p:nvSpPr>
          <p:spPr>
            <a:xfrm>
              <a:off x="2064362" y="4139438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w="0" h="1728470">
                  <a:moveTo>
                    <a:pt x="0" y="0"/>
                  </a:moveTo>
                  <a:lnTo>
                    <a:pt x="0" y="1728216"/>
                  </a:lnTo>
                </a:path>
              </a:pathLst>
            </a:custGeom>
            <a:ln w="1451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58161" y="4981956"/>
              <a:ext cx="381000" cy="96520"/>
            </a:xfrm>
            <a:custGeom>
              <a:avLst/>
              <a:gdLst/>
              <a:ahLst/>
              <a:cxnLst/>
              <a:rect l="l" t="t" r="r" b="b"/>
              <a:pathLst>
                <a:path w="381000" h="96520">
                  <a:moveTo>
                    <a:pt x="96012" y="0"/>
                  </a:moveTo>
                  <a:lnTo>
                    <a:pt x="0" y="48006"/>
                  </a:lnTo>
                  <a:lnTo>
                    <a:pt x="96012" y="96012"/>
                  </a:lnTo>
                  <a:lnTo>
                    <a:pt x="96012" y="64008"/>
                  </a:lnTo>
                  <a:lnTo>
                    <a:pt x="80010" y="64008"/>
                  </a:lnTo>
                  <a:lnTo>
                    <a:pt x="80010" y="32004"/>
                  </a:lnTo>
                  <a:lnTo>
                    <a:pt x="96012" y="32004"/>
                  </a:lnTo>
                  <a:lnTo>
                    <a:pt x="96012" y="0"/>
                  </a:lnTo>
                  <a:close/>
                </a:path>
                <a:path w="381000" h="96520">
                  <a:moveTo>
                    <a:pt x="96012" y="32004"/>
                  </a:moveTo>
                  <a:lnTo>
                    <a:pt x="80010" y="32004"/>
                  </a:lnTo>
                  <a:lnTo>
                    <a:pt x="80010" y="64008"/>
                  </a:lnTo>
                  <a:lnTo>
                    <a:pt x="96012" y="64008"/>
                  </a:lnTo>
                  <a:lnTo>
                    <a:pt x="96012" y="32004"/>
                  </a:lnTo>
                  <a:close/>
                </a:path>
                <a:path w="381000" h="96520">
                  <a:moveTo>
                    <a:pt x="381000" y="32004"/>
                  </a:moveTo>
                  <a:lnTo>
                    <a:pt x="96012" y="32004"/>
                  </a:lnTo>
                  <a:lnTo>
                    <a:pt x="96012" y="64008"/>
                  </a:lnTo>
                  <a:lnTo>
                    <a:pt x="381000" y="64008"/>
                  </a:lnTo>
                  <a:lnTo>
                    <a:pt x="381000" y="3200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905000" y="3962400"/>
            <a:ext cx="685800" cy="205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dirty="0" baseline="13888" sz="2700" spc="1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200" spc="10" b="1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383540" y="6038799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2194" y="6038799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0375" y="4281296"/>
            <a:ext cx="4271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  <a:tab pos="1862455" algn="l"/>
                <a:tab pos="2301875" algn="l"/>
                <a:tab pos="2907030" algn="l"/>
              </a:tabLst>
            </a:pPr>
            <a:r>
              <a:rPr dirty="0" sz="2400" spc="90">
                <a:latin typeface="Times New Roman"/>
                <a:cs typeface="Times New Roman"/>
              </a:rPr>
              <a:t>The	</a:t>
            </a:r>
            <a:r>
              <a:rPr dirty="0" sz="2400" spc="65">
                <a:latin typeface="Times New Roman"/>
                <a:cs typeface="Times New Roman"/>
              </a:rPr>
              <a:t>charges	</a:t>
            </a:r>
            <a:r>
              <a:rPr dirty="0" sz="2400" spc="100">
                <a:latin typeface="Times New Roman"/>
                <a:cs typeface="Times New Roman"/>
              </a:rPr>
              <a:t>in	</a:t>
            </a:r>
            <a:r>
              <a:rPr dirty="0" sz="2400" spc="145">
                <a:latin typeface="Times New Roman"/>
                <a:cs typeface="Times New Roman"/>
              </a:rPr>
              <a:t>the	</a:t>
            </a:r>
            <a:r>
              <a:rPr dirty="0" sz="2400" spc="110">
                <a:latin typeface="Times New Roman"/>
                <a:cs typeface="Times New Roman"/>
              </a:rPr>
              <a:t>conductor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0375" y="4647057"/>
            <a:ext cx="42672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latin typeface="Times New Roman"/>
                <a:cs typeface="Times New Roman"/>
              </a:rPr>
              <a:t>move </a:t>
            </a:r>
            <a:r>
              <a:rPr dirty="0" sz="2400" spc="85">
                <a:latin typeface="Times New Roman"/>
                <a:cs typeface="Times New Roman"/>
              </a:rPr>
              <a:t>creating </a:t>
            </a:r>
            <a:r>
              <a:rPr dirty="0" sz="2400" spc="140">
                <a:latin typeface="Times New Roman"/>
                <a:cs typeface="Times New Roman"/>
              </a:rPr>
              <a:t>an </a:t>
            </a:r>
            <a:r>
              <a:rPr dirty="0" sz="2400" spc="100">
                <a:latin typeface="Times New Roman"/>
                <a:cs typeface="Times New Roman"/>
              </a:rPr>
              <a:t>internal  </a:t>
            </a:r>
            <a:r>
              <a:rPr dirty="0" sz="2400" spc="70">
                <a:latin typeface="Times New Roman"/>
                <a:cs typeface="Times New Roman"/>
              </a:rPr>
              <a:t>electric </a:t>
            </a:r>
            <a:r>
              <a:rPr dirty="0" sz="2400" spc="45">
                <a:latin typeface="Times New Roman"/>
                <a:cs typeface="Times New Roman"/>
              </a:rPr>
              <a:t>field </a:t>
            </a:r>
            <a:r>
              <a:rPr dirty="0" sz="2400" spc="155">
                <a:latin typeface="Times New Roman"/>
                <a:cs typeface="Times New Roman"/>
              </a:rPr>
              <a:t>that </a:t>
            </a:r>
            <a:r>
              <a:rPr dirty="0" sz="2400" spc="60">
                <a:latin typeface="Times New Roman"/>
                <a:cs typeface="Times New Roman"/>
              </a:rPr>
              <a:t>cancels </a:t>
            </a:r>
            <a:r>
              <a:rPr dirty="0" sz="2400" spc="145">
                <a:latin typeface="Times New Roman"/>
                <a:cs typeface="Times New Roman"/>
              </a:rPr>
              <a:t>the  </a:t>
            </a:r>
            <a:r>
              <a:rPr dirty="0" sz="2400" spc="85">
                <a:latin typeface="Times New Roman"/>
                <a:cs typeface="Times New Roman"/>
              </a:rPr>
              <a:t>applied </a:t>
            </a:r>
            <a:r>
              <a:rPr dirty="0" sz="2400" spc="45">
                <a:latin typeface="Times New Roman"/>
                <a:cs typeface="Times New Roman"/>
              </a:rPr>
              <a:t>field </a:t>
            </a:r>
            <a:r>
              <a:rPr dirty="0" sz="2400" spc="150">
                <a:latin typeface="Times New Roman"/>
                <a:cs typeface="Times New Roman"/>
              </a:rPr>
              <a:t>on </a:t>
            </a:r>
            <a:r>
              <a:rPr dirty="0" sz="2400" spc="145">
                <a:latin typeface="Times New Roman"/>
                <a:cs typeface="Times New Roman"/>
              </a:rPr>
              <a:t>the </a:t>
            </a:r>
            <a:r>
              <a:rPr dirty="0" sz="2400" spc="80">
                <a:latin typeface="Times New Roman"/>
                <a:cs typeface="Times New Roman"/>
              </a:rPr>
              <a:t>inside </a:t>
            </a:r>
            <a:r>
              <a:rPr dirty="0" sz="2400" spc="15">
                <a:latin typeface="Times New Roman"/>
                <a:cs typeface="Times New Roman"/>
              </a:rPr>
              <a:t>of 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conductor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81227" y="603504"/>
            <a:ext cx="3083052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464565"/>
            <a:ext cx="3101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solidFill>
                  <a:srgbClr val="009DD9"/>
                </a:solidFill>
              </a:rPr>
              <a:t>Worked </a:t>
            </a:r>
            <a:r>
              <a:rPr dirty="0" sz="3200" spc="-10">
                <a:solidFill>
                  <a:srgbClr val="009DD9"/>
                </a:solidFill>
              </a:rPr>
              <a:t>Example</a:t>
            </a:r>
            <a:r>
              <a:rPr dirty="0" sz="3200" spc="-20">
                <a:solidFill>
                  <a:srgbClr val="009DD9"/>
                </a:solidFill>
              </a:rPr>
              <a:t> </a:t>
            </a:r>
            <a:r>
              <a:rPr dirty="0" sz="3200">
                <a:solidFill>
                  <a:srgbClr val="009DD9"/>
                </a:solidFill>
              </a:rPr>
              <a:t>4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47040" y="856234"/>
            <a:ext cx="8180705" cy="2388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177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Any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net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charge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isolated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conductor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must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reside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its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surface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and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electric  </a:t>
            </a:r>
            <a:r>
              <a:rPr dirty="0" sz="1800" spc="35">
                <a:latin typeface="Times New Roman"/>
                <a:cs typeface="Times New Roman"/>
              </a:rPr>
              <a:t>field </a:t>
            </a:r>
            <a:r>
              <a:rPr dirty="0" sz="1800" spc="60">
                <a:latin typeface="Times New Roman"/>
                <a:cs typeface="Times New Roman"/>
              </a:rPr>
              <a:t>just </a:t>
            </a:r>
            <a:r>
              <a:rPr dirty="0" sz="1800" spc="75">
                <a:latin typeface="Times New Roman"/>
                <a:cs typeface="Times New Roman"/>
              </a:rPr>
              <a:t>outside </a:t>
            </a:r>
            <a:r>
              <a:rPr dirty="0" sz="1800" spc="65">
                <a:latin typeface="Times New Roman"/>
                <a:cs typeface="Times New Roman"/>
              </a:rPr>
              <a:t>a </a:t>
            </a:r>
            <a:r>
              <a:rPr dirty="0" sz="1800" spc="60">
                <a:latin typeface="Times New Roman"/>
                <a:cs typeface="Times New Roman"/>
              </a:rPr>
              <a:t>charged </a:t>
            </a:r>
            <a:r>
              <a:rPr dirty="0" sz="1800" spc="80">
                <a:latin typeface="Times New Roman"/>
                <a:cs typeface="Times New Roman"/>
              </a:rPr>
              <a:t>conductor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75">
                <a:latin typeface="Times New Roman"/>
                <a:cs typeface="Times New Roman"/>
              </a:rPr>
              <a:t>perpendicular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50">
                <a:latin typeface="Times New Roman"/>
                <a:cs typeface="Times New Roman"/>
              </a:rPr>
              <a:t>its </a:t>
            </a:r>
            <a:r>
              <a:rPr dirty="0" sz="1800" spc="45">
                <a:latin typeface="Times New Roman"/>
                <a:cs typeface="Times New Roman"/>
              </a:rPr>
              <a:t>surface </a:t>
            </a:r>
            <a:r>
              <a:rPr dirty="0" sz="1800" spc="95">
                <a:latin typeface="Times New Roman"/>
                <a:cs typeface="Times New Roman"/>
              </a:rPr>
              <a:t>(and </a:t>
            </a:r>
            <a:r>
              <a:rPr dirty="0" sz="1800" spc="75">
                <a:latin typeface="Times New Roman"/>
                <a:cs typeface="Times New Roman"/>
              </a:rPr>
              <a:t>has  </a:t>
            </a:r>
            <a:r>
              <a:rPr dirty="0" sz="1800" spc="85">
                <a:latin typeface="Times New Roman"/>
                <a:cs typeface="Times New Roman"/>
              </a:rPr>
              <a:t>magnitude </a:t>
            </a:r>
            <a:r>
              <a:rPr dirty="0" sz="1800" spc="65">
                <a:latin typeface="Times New Roman"/>
                <a:cs typeface="Times New Roman"/>
              </a:rPr>
              <a:t>σ/ε</a:t>
            </a:r>
            <a:r>
              <a:rPr dirty="0" baseline="-20833" sz="1800" spc="97">
                <a:latin typeface="Times New Roman"/>
                <a:cs typeface="Times New Roman"/>
              </a:rPr>
              <a:t>0</a:t>
            </a:r>
            <a:r>
              <a:rPr dirty="0" sz="1800" spc="65">
                <a:latin typeface="Times New Roman"/>
                <a:cs typeface="Times New Roman"/>
              </a:rPr>
              <a:t>). </a:t>
            </a:r>
            <a:r>
              <a:rPr dirty="0" sz="1800" spc="30">
                <a:latin typeface="Times New Roman"/>
                <a:cs typeface="Times New Roman"/>
              </a:rPr>
              <a:t>Use </a:t>
            </a:r>
            <a:r>
              <a:rPr dirty="0" sz="1800" spc="-15">
                <a:latin typeface="Times New Roman"/>
                <a:cs typeface="Times New Roman"/>
              </a:rPr>
              <a:t>Gauss’s </a:t>
            </a:r>
            <a:r>
              <a:rPr dirty="0" sz="1800" spc="15">
                <a:latin typeface="Times New Roman"/>
                <a:cs typeface="Times New Roman"/>
              </a:rPr>
              <a:t>law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55">
                <a:latin typeface="Times New Roman"/>
                <a:cs typeface="Times New Roman"/>
              </a:rPr>
              <a:t>show</a:t>
            </a:r>
            <a:r>
              <a:rPr dirty="0" sz="1800" spc="-2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this.</a:t>
            </a:r>
            <a:endParaRPr sz="1800">
              <a:latin typeface="Times New Roman"/>
              <a:cs typeface="Times New Roman"/>
            </a:endParaRPr>
          </a:p>
          <a:p>
            <a:pPr algn="just" marL="3150235" marR="247015">
              <a:lnSpc>
                <a:spcPct val="100000"/>
              </a:lnSpc>
              <a:spcBef>
                <a:spcPts val="1320"/>
              </a:spcBef>
            </a:pP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For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an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arbitrarily </a:t>
            </a:r>
            <a:r>
              <a:rPr dirty="0" sz="1800" spc="85">
                <a:solidFill>
                  <a:srgbClr val="009DD9"/>
                </a:solidFill>
                <a:latin typeface="Times New Roman"/>
                <a:cs typeface="Times New Roman"/>
              </a:rPr>
              <a:t>shaped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conductor</a:t>
            </a:r>
            <a:r>
              <a:rPr dirty="0" sz="1800" spc="-30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we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can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draw 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a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Gaussian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inside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conductor. </a:t>
            </a:r>
            <a:r>
              <a:rPr dirty="0" sz="1800" spc="25">
                <a:solidFill>
                  <a:srgbClr val="009DD9"/>
                </a:solidFill>
                <a:latin typeface="Times New Roman"/>
                <a:cs typeface="Times New Roman"/>
              </a:rPr>
              <a:t>Since  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we </a:t>
            </a:r>
            <a:r>
              <a:rPr dirty="0" sz="1800" spc="30">
                <a:solidFill>
                  <a:srgbClr val="009DD9"/>
                </a:solidFill>
                <a:latin typeface="Times New Roman"/>
                <a:cs typeface="Times New Roman"/>
              </a:rPr>
              <a:t>have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shown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that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electric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inside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an 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isolated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conductor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zero,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</a:t>
            </a:r>
            <a:r>
              <a:rPr dirty="0" sz="1800" spc="100">
                <a:solidFill>
                  <a:srgbClr val="009DD9"/>
                </a:solidFill>
                <a:latin typeface="Times New Roman"/>
                <a:cs typeface="Times New Roman"/>
              </a:rPr>
              <a:t>at </a:t>
            </a:r>
            <a:r>
              <a:rPr dirty="0" sz="1800" spc="25">
                <a:solidFill>
                  <a:srgbClr val="009DD9"/>
                </a:solidFill>
                <a:latin typeface="Times New Roman"/>
                <a:cs typeface="Times New Roman"/>
              </a:rPr>
              <a:t>every  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point</a:t>
            </a:r>
            <a:r>
              <a:rPr dirty="0" sz="1800" spc="-8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on</a:t>
            </a:r>
            <a:r>
              <a:rPr dirty="0" sz="1800" spc="-4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 spc="-5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Gaussian</a:t>
            </a:r>
            <a:r>
              <a:rPr dirty="0" sz="1800" spc="-6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</a:t>
            </a:r>
            <a:r>
              <a:rPr dirty="0" sz="1800" spc="-5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must</a:t>
            </a:r>
            <a:r>
              <a:rPr dirty="0" sz="1800" spc="-5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009DD9"/>
                </a:solidFill>
                <a:latin typeface="Times New Roman"/>
                <a:cs typeface="Times New Roman"/>
              </a:rPr>
              <a:t>be</a:t>
            </a:r>
            <a:r>
              <a:rPr dirty="0" sz="1800" spc="-7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" y="2209800"/>
            <a:ext cx="2796539" cy="3352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29660" y="394557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 h="0">
                <a:moveTo>
                  <a:pt x="0" y="0"/>
                </a:moveTo>
                <a:lnTo>
                  <a:pt x="364491" y="0"/>
                </a:lnTo>
              </a:path>
            </a:pathLst>
          </a:custGeom>
          <a:ln w="11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08375" y="4126103"/>
            <a:ext cx="5182235" cy="178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2898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From </a:t>
            </a:r>
            <a:r>
              <a:rPr dirty="0" sz="1800" spc="-15">
                <a:solidFill>
                  <a:srgbClr val="009DD9"/>
                </a:solidFill>
                <a:latin typeface="Times New Roman"/>
                <a:cs typeface="Times New Roman"/>
              </a:rPr>
              <a:t>Gauss’s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law 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we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then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conclude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that the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net 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charge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inside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Gaussian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zero.</a:t>
            </a:r>
            <a:r>
              <a:rPr dirty="0" sz="1800" spc="14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Since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can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be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made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arbitrarily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close 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to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surface 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conductor, </a:t>
            </a:r>
            <a:r>
              <a:rPr dirty="0" sz="1800" spc="-114" i="1">
                <a:solidFill>
                  <a:srgbClr val="FF0000"/>
                </a:solidFill>
                <a:latin typeface="Georgia"/>
                <a:cs typeface="Georgia"/>
              </a:rPr>
              <a:t>any </a:t>
            </a:r>
            <a:r>
              <a:rPr dirty="0" sz="1800" spc="-30" i="1">
                <a:solidFill>
                  <a:srgbClr val="FF0000"/>
                </a:solidFill>
                <a:latin typeface="Georgia"/>
                <a:cs typeface="Georgia"/>
              </a:rPr>
              <a:t>net </a:t>
            </a:r>
            <a:r>
              <a:rPr dirty="0" sz="1800" spc="-85" i="1">
                <a:solidFill>
                  <a:srgbClr val="FF0000"/>
                </a:solidFill>
                <a:latin typeface="Georgia"/>
                <a:cs typeface="Georgia"/>
              </a:rPr>
              <a:t>charge </a:t>
            </a:r>
            <a:r>
              <a:rPr dirty="0" sz="1800" spc="-30" i="1">
                <a:solidFill>
                  <a:srgbClr val="FF0000"/>
                </a:solidFill>
                <a:latin typeface="Georgia"/>
                <a:cs typeface="Georgia"/>
              </a:rPr>
              <a:t>must </a:t>
            </a:r>
            <a:r>
              <a:rPr dirty="0" sz="1800" spc="-75" i="1">
                <a:solidFill>
                  <a:srgbClr val="FF0000"/>
                </a:solidFill>
                <a:latin typeface="Georgia"/>
                <a:cs typeface="Georgia"/>
              </a:rPr>
              <a:t>reside </a:t>
            </a:r>
            <a:r>
              <a:rPr dirty="0" sz="1800" spc="-40" i="1">
                <a:solidFill>
                  <a:srgbClr val="FF0000"/>
                </a:solidFill>
                <a:latin typeface="Georgia"/>
                <a:cs typeface="Georgia"/>
              </a:rPr>
              <a:t>on </a:t>
            </a:r>
            <a:r>
              <a:rPr dirty="0" sz="1800" spc="-25" i="1">
                <a:solidFill>
                  <a:srgbClr val="FF0000"/>
                </a:solidFill>
                <a:latin typeface="Georgia"/>
                <a:cs typeface="Georgia"/>
              </a:rPr>
              <a:t>the  </a:t>
            </a:r>
            <a:r>
              <a:rPr dirty="0" sz="1800" spc="-35" i="1">
                <a:solidFill>
                  <a:srgbClr val="FF0000"/>
                </a:solidFill>
                <a:latin typeface="Arial"/>
                <a:cs typeface="Arial"/>
              </a:rPr>
              <a:t>conductor’s</a:t>
            </a:r>
            <a:r>
              <a:rPr dirty="0" sz="180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5" i="1">
                <a:solidFill>
                  <a:srgbClr val="FF0000"/>
                </a:solidFill>
                <a:latin typeface="Georgia"/>
                <a:cs typeface="Georgia"/>
              </a:rPr>
              <a:t>surface</a:t>
            </a:r>
            <a:r>
              <a:rPr dirty="0" sz="1800" spc="-55">
                <a:solidFill>
                  <a:srgbClr val="009DD9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334" y="3489070"/>
            <a:ext cx="53911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dirty="0" sz="2150">
                <a:latin typeface="Times New Roman"/>
                <a:cs typeface="Times New Roman"/>
              </a:rPr>
              <a:t>r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baseline="1291" sz="3225">
                <a:latin typeface="Times New Roman"/>
                <a:cs typeface="Times New Roman"/>
              </a:rPr>
              <a:t>r</a:t>
            </a:r>
            <a:endParaRPr baseline="1291" sz="32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1593" y="3623267"/>
            <a:ext cx="38671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211" sz="3225" spc="-44" i="1">
                <a:latin typeface="Times New Roman"/>
                <a:cs typeface="Times New Roman"/>
              </a:rPr>
              <a:t>Q</a:t>
            </a:r>
            <a:r>
              <a:rPr dirty="0" sz="1250" spc="-30" i="1">
                <a:latin typeface="Times New Roman"/>
                <a:cs typeface="Times New Roman"/>
              </a:rPr>
              <a:t>in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3075" y="3591540"/>
            <a:ext cx="135826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1284" sz="4800" spc="-1560">
                <a:latin typeface="Times New Roman"/>
                <a:cs typeface="Times New Roman"/>
              </a:rPr>
              <a:t>Ñ</a:t>
            </a:r>
            <a:r>
              <a:rPr dirty="0" baseline="-13020" sz="4800" spc="-1560">
                <a:latin typeface="Symbol"/>
                <a:cs typeface="Symbol"/>
              </a:rPr>
              <a:t></a:t>
            </a:r>
            <a:r>
              <a:rPr dirty="0" baseline="-13020" sz="4800" spc="-254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E </a:t>
            </a:r>
            <a:r>
              <a:rPr dirty="0" sz="2150">
                <a:latin typeface="Symbol"/>
                <a:cs typeface="Symbol"/>
              </a:rPr>
              <a:t></a:t>
            </a:r>
            <a:r>
              <a:rPr dirty="0" sz="2150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dA</a:t>
            </a:r>
            <a:r>
              <a:rPr dirty="0" sz="2150" spc="-27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>
                <a:latin typeface="Times New Roman"/>
                <a:cs typeface="Times New Roman"/>
              </a:rPr>
              <a:t> </a:t>
            </a:r>
            <a:r>
              <a:rPr dirty="0" baseline="-41975" sz="3375" spc="-67" i="1">
                <a:latin typeface="Symbol"/>
                <a:cs typeface="Symbol"/>
              </a:rPr>
              <a:t></a:t>
            </a:r>
            <a:endParaRPr baseline="-41975" sz="3375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70347" y="3576828"/>
            <a:ext cx="1594485" cy="791210"/>
          </a:xfrm>
          <a:custGeom>
            <a:avLst/>
            <a:gdLst/>
            <a:ahLst/>
            <a:cxnLst/>
            <a:rect l="l" t="t" r="r" b="b"/>
            <a:pathLst>
              <a:path w="1594484" h="791210">
                <a:moveTo>
                  <a:pt x="0" y="790956"/>
                </a:moveTo>
                <a:lnTo>
                  <a:pt x="1594103" y="790956"/>
                </a:lnTo>
                <a:lnTo>
                  <a:pt x="1594103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82751" y="601980"/>
            <a:ext cx="420471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464565"/>
            <a:ext cx="42240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solidFill>
                  <a:srgbClr val="009DD9"/>
                </a:solidFill>
              </a:rPr>
              <a:t>Worked </a:t>
            </a:r>
            <a:r>
              <a:rPr dirty="0" sz="3200" spc="-10">
                <a:solidFill>
                  <a:srgbClr val="009DD9"/>
                </a:solidFill>
              </a:rPr>
              <a:t>Example </a:t>
            </a:r>
            <a:r>
              <a:rPr dirty="0" sz="3200">
                <a:solidFill>
                  <a:srgbClr val="009DD9"/>
                </a:solidFill>
              </a:rPr>
              <a:t>4 </a:t>
            </a:r>
            <a:r>
              <a:rPr dirty="0" sz="3200" spc="-30">
                <a:solidFill>
                  <a:srgbClr val="009DD9"/>
                </a:solidFill>
              </a:rPr>
              <a:t>cont’d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59740" y="932434"/>
            <a:ext cx="8232140" cy="283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12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Times New Roman"/>
                <a:cs typeface="Times New Roman"/>
              </a:rPr>
              <a:t>We </a:t>
            </a:r>
            <a:r>
              <a:rPr dirty="0" sz="1800" spc="75">
                <a:latin typeface="Times New Roman"/>
                <a:cs typeface="Times New Roman"/>
              </a:rPr>
              <a:t>can </a:t>
            </a:r>
            <a:r>
              <a:rPr dirty="0" sz="1800" spc="40">
                <a:latin typeface="Times New Roman"/>
                <a:cs typeface="Times New Roman"/>
              </a:rPr>
              <a:t>also </a:t>
            </a:r>
            <a:r>
              <a:rPr dirty="0" sz="1800" spc="65">
                <a:latin typeface="Times New Roman"/>
                <a:cs typeface="Times New Roman"/>
              </a:rPr>
              <a:t>use </a:t>
            </a:r>
            <a:r>
              <a:rPr dirty="0" sz="1800" spc="-15">
                <a:latin typeface="Times New Roman"/>
                <a:cs typeface="Times New Roman"/>
              </a:rPr>
              <a:t>Gauss’s </a:t>
            </a:r>
            <a:r>
              <a:rPr dirty="0" sz="1800" spc="10">
                <a:latin typeface="Times New Roman"/>
                <a:cs typeface="Times New Roman"/>
              </a:rPr>
              <a:t>law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85">
                <a:latin typeface="Times New Roman"/>
                <a:cs typeface="Times New Roman"/>
              </a:rPr>
              <a:t>determine </a:t>
            </a:r>
            <a:r>
              <a:rPr dirty="0" sz="1800" spc="110">
                <a:latin typeface="Times New Roman"/>
                <a:cs typeface="Times New Roman"/>
              </a:rPr>
              <a:t>the </a:t>
            </a:r>
            <a:r>
              <a:rPr dirty="0" sz="1800" spc="50">
                <a:latin typeface="Times New Roman"/>
                <a:cs typeface="Times New Roman"/>
              </a:rPr>
              <a:t>electric </a:t>
            </a:r>
            <a:r>
              <a:rPr dirty="0" sz="1800" spc="35">
                <a:latin typeface="Times New Roman"/>
                <a:cs typeface="Times New Roman"/>
              </a:rPr>
              <a:t>field </a:t>
            </a:r>
            <a:r>
              <a:rPr dirty="0" sz="1800" spc="65">
                <a:latin typeface="Times New Roman"/>
                <a:cs typeface="Times New Roman"/>
              </a:rPr>
              <a:t>just </a:t>
            </a:r>
            <a:r>
              <a:rPr dirty="0" sz="1800" spc="75">
                <a:latin typeface="Times New Roman"/>
                <a:cs typeface="Times New Roman"/>
              </a:rPr>
              <a:t>outside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surface  </a:t>
            </a:r>
            <a:r>
              <a:rPr dirty="0" sz="1800" spc="10">
                <a:latin typeface="Times New Roman"/>
                <a:cs typeface="Times New Roman"/>
              </a:rPr>
              <a:t>of </a:t>
            </a:r>
            <a:r>
              <a:rPr dirty="0" sz="1800" spc="65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charged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conductor.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Assume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surface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charge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density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σ.</a:t>
            </a:r>
            <a:endParaRPr sz="1800">
              <a:latin typeface="Times New Roman"/>
              <a:cs typeface="Times New Roman"/>
            </a:endParaRPr>
          </a:p>
          <a:p>
            <a:pPr algn="just" marL="3823335" marR="5080">
              <a:lnSpc>
                <a:spcPct val="100000"/>
              </a:lnSpc>
              <a:spcBef>
                <a:spcPts val="480"/>
              </a:spcBef>
            </a:pP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Since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inside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conductor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zero 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there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no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flux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through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face </a:t>
            </a: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cylinder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inside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conductor. </a:t>
            </a:r>
            <a:r>
              <a:rPr dirty="0" sz="1800" spc="-15">
                <a:solidFill>
                  <a:srgbClr val="009DD9"/>
                </a:solidFill>
                <a:latin typeface="Times New Roman"/>
                <a:cs typeface="Times New Roman"/>
              </a:rPr>
              <a:t>If </a:t>
            </a:r>
            <a:r>
              <a:rPr dirty="0" sz="1800" spc="-120" b="1">
                <a:solidFill>
                  <a:srgbClr val="009DD9"/>
                </a:solidFill>
                <a:latin typeface="Times New Roman"/>
                <a:cs typeface="Times New Roman"/>
              </a:rPr>
              <a:t>E</a:t>
            </a:r>
            <a:r>
              <a:rPr dirty="0" sz="1800" spc="210" b="1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had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a 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component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along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 spc="67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conductor </a:t>
            </a:r>
            <a:r>
              <a:rPr dirty="0" sz="1800" spc="120">
                <a:solidFill>
                  <a:srgbClr val="009DD9"/>
                </a:solidFill>
                <a:latin typeface="Times New Roman"/>
                <a:cs typeface="Times New Roman"/>
              </a:rPr>
              <a:t>then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 spc="-28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free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charges 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would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move  </a:t>
            </a:r>
            <a:r>
              <a:rPr dirty="0" sz="1800" spc="100">
                <a:solidFill>
                  <a:srgbClr val="009DD9"/>
                </a:solidFill>
                <a:latin typeface="Times New Roman"/>
                <a:cs typeface="Times New Roman"/>
              </a:rPr>
              <a:t>under</a:t>
            </a:r>
            <a:r>
              <a:rPr dirty="0" sz="1800" spc="-4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action</a:t>
            </a:r>
            <a:r>
              <a:rPr dirty="0" sz="1800" spc="-2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of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creating</a:t>
            </a:r>
            <a:r>
              <a:rPr dirty="0" sz="1800" spc="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 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currents.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Thus </a:t>
            </a:r>
            <a:r>
              <a:rPr dirty="0" sz="1800" spc="-120" b="1">
                <a:solidFill>
                  <a:srgbClr val="009DD9"/>
                </a:solidFill>
                <a:latin typeface="Times New Roman"/>
                <a:cs typeface="Times New Roman"/>
              </a:rPr>
              <a:t>E 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perpendicular 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to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conductor’s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surface,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and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flux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through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3118" y="3737229"/>
            <a:ext cx="507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16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z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e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r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o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5" y="3737229"/>
            <a:ext cx="39204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58165" algn="l"/>
                <a:tab pos="1544320" algn="l"/>
                <a:tab pos="1819910" algn="l"/>
                <a:tab pos="2042795" algn="l"/>
                <a:tab pos="2540635" algn="l"/>
                <a:tab pos="2743835" algn="l"/>
                <a:tab pos="3109595" algn="l"/>
                <a:tab pos="3466465" algn="l"/>
              </a:tabLst>
            </a:pP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	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cylindrical	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surface		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must	</a:t>
            </a:r>
            <a:r>
              <a:rPr dirty="0" sz="1800" spc="85">
                <a:solidFill>
                  <a:srgbClr val="009DD9"/>
                </a:solidFill>
                <a:latin typeface="Times New Roman"/>
                <a:cs typeface="Times New Roman"/>
              </a:rPr>
              <a:t>be  </a:t>
            </a:r>
            <a:r>
              <a:rPr dirty="0" sz="1800" spc="-55">
                <a:solidFill>
                  <a:srgbClr val="009DD9"/>
                </a:solidFill>
                <a:latin typeface="Times New Roman"/>
                <a:cs typeface="Times New Roman"/>
              </a:rPr>
              <a:t>C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o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n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seq</a:t>
            </a:r>
            <a:r>
              <a:rPr dirty="0" sz="1800" spc="100">
                <a:solidFill>
                  <a:srgbClr val="009DD9"/>
                </a:solidFill>
                <a:latin typeface="Times New Roman"/>
                <a:cs typeface="Times New Roman"/>
              </a:rPr>
              <a:t>ue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n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t</a:t>
            </a:r>
            <a:r>
              <a:rPr dirty="0" sz="1800" spc="55">
                <a:solidFill>
                  <a:srgbClr val="009DD9"/>
                </a:solidFill>
                <a:latin typeface="Times New Roman"/>
                <a:cs typeface="Times New Roman"/>
              </a:rPr>
              <a:t>l</a:t>
            </a:r>
            <a:r>
              <a:rPr dirty="0" sz="1800" spc="-35">
                <a:solidFill>
                  <a:srgbClr val="009DD9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dirty="0" sz="1800" spc="125">
                <a:solidFill>
                  <a:srgbClr val="009DD9"/>
                </a:solidFill>
                <a:latin typeface="Times New Roman"/>
                <a:cs typeface="Times New Roman"/>
              </a:rPr>
              <a:t>ne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f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l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u</a:t>
            </a:r>
            <a:r>
              <a:rPr dirty="0" sz="1800" spc="-40">
                <a:solidFill>
                  <a:srgbClr val="009DD9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</a:t>
            </a:r>
            <a:r>
              <a:rPr dirty="0" sz="1800" spc="160">
                <a:solidFill>
                  <a:srgbClr val="009DD9"/>
                </a:solidFill>
                <a:latin typeface="Times New Roman"/>
                <a:cs typeface="Times New Roman"/>
              </a:rPr>
              <a:t>h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r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o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u</a:t>
            </a:r>
            <a:r>
              <a:rPr dirty="0" sz="1800" spc="-5">
                <a:solidFill>
                  <a:srgbClr val="009DD9"/>
                </a:solidFill>
                <a:latin typeface="Times New Roman"/>
                <a:cs typeface="Times New Roman"/>
              </a:rPr>
              <a:t>g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h 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cylinder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-90" i="1">
                <a:solidFill>
                  <a:srgbClr val="009DD9"/>
                </a:solidFill>
                <a:latin typeface="Georgia"/>
                <a:cs typeface="Georgia"/>
              </a:rPr>
              <a:t>EA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and </a:t>
            </a:r>
            <a:r>
              <a:rPr dirty="0" sz="1800" spc="-15">
                <a:solidFill>
                  <a:srgbClr val="009DD9"/>
                </a:solidFill>
                <a:latin typeface="Times New Roman"/>
                <a:cs typeface="Times New Roman"/>
              </a:rPr>
              <a:t>Gauss’s </a:t>
            </a:r>
            <a:r>
              <a:rPr dirty="0" sz="1800" spc="15">
                <a:solidFill>
                  <a:srgbClr val="009DD9"/>
                </a:solidFill>
                <a:latin typeface="Times New Roman"/>
                <a:cs typeface="Times New Roman"/>
              </a:rPr>
              <a:t>law</a:t>
            </a:r>
            <a:r>
              <a:rPr dirty="0" sz="1800" spc="-31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9DD9"/>
                </a:solidFill>
                <a:latin typeface="Times New Roman"/>
                <a:cs typeface="Times New Roman"/>
              </a:rPr>
              <a:t>gives: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9223" y="5666468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876" y="0"/>
                </a:lnTo>
              </a:path>
            </a:pathLst>
          </a:custGeom>
          <a:ln w="14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9130" y="5911027"/>
            <a:ext cx="120014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650" spc="1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0811" y="5911027"/>
            <a:ext cx="192405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804035" algn="l"/>
              </a:tabLst>
            </a:pPr>
            <a:r>
              <a:rPr dirty="0" sz="1650" spc="15">
                <a:latin typeface="Times New Roman"/>
                <a:cs typeface="Times New Roman"/>
              </a:rPr>
              <a:t>0</a:t>
            </a:r>
            <a:r>
              <a:rPr dirty="0" sz="1650" spc="15">
                <a:latin typeface="Times New Roman"/>
                <a:cs typeface="Times New Roman"/>
              </a:rPr>
              <a:t>	</a:t>
            </a:r>
            <a:r>
              <a:rPr dirty="0" sz="1650" spc="1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6493" y="5627092"/>
            <a:ext cx="14414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650" spc="20" i="1"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0395" y="5644802"/>
            <a:ext cx="2879725" cy="4864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01065" algn="l"/>
                <a:tab pos="2705100" algn="l"/>
              </a:tabLst>
            </a:pPr>
            <a:r>
              <a:rPr dirty="0" sz="3000" spc="-50" i="1">
                <a:latin typeface="Symbol"/>
                <a:cs typeface="Symbol"/>
              </a:rPr>
              <a:t></a:t>
            </a:r>
            <a:r>
              <a:rPr dirty="0" sz="3000" spc="-50">
                <a:latin typeface="Times New Roman"/>
                <a:cs typeface="Times New Roman"/>
              </a:rPr>
              <a:t>	</a:t>
            </a:r>
            <a:r>
              <a:rPr dirty="0" sz="3000" spc="-50" i="1">
                <a:latin typeface="Symbol"/>
                <a:cs typeface="Symbol"/>
              </a:rPr>
              <a:t></a:t>
            </a:r>
            <a:r>
              <a:rPr dirty="0" sz="3000" spc="-50">
                <a:latin typeface="Times New Roman"/>
                <a:cs typeface="Times New Roman"/>
              </a:rPr>
              <a:t>	</a:t>
            </a:r>
            <a:r>
              <a:rPr dirty="0" sz="3000" spc="-50" i="1">
                <a:latin typeface="Symbol"/>
                <a:cs typeface="Symbol"/>
              </a:rPr>
              <a:t>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3229" y="5360867"/>
            <a:ext cx="4775200" cy="4864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599440" algn="l"/>
                <a:tab pos="2299335" algn="l"/>
                <a:tab pos="3334385" algn="l"/>
                <a:tab pos="3863340" algn="l"/>
              </a:tabLst>
            </a:pPr>
            <a:r>
              <a:rPr dirty="0" sz="2850" spc="35">
                <a:latin typeface="Symbol"/>
                <a:cs typeface="Symbol"/>
              </a:rPr>
              <a:t></a:t>
            </a:r>
            <a:r>
              <a:rPr dirty="0" sz="2850" spc="35">
                <a:latin typeface="Times New Roman"/>
                <a:cs typeface="Times New Roman"/>
              </a:rPr>
              <a:t>	</a:t>
            </a:r>
            <a:r>
              <a:rPr dirty="0" sz="2850" spc="25">
                <a:latin typeface="Symbol"/>
                <a:cs typeface="Symbol"/>
              </a:rPr>
              <a:t></a:t>
            </a:r>
            <a:r>
              <a:rPr dirty="0" sz="2850" spc="25">
                <a:latin typeface="Times New Roman"/>
                <a:cs typeface="Times New Roman"/>
              </a:rPr>
              <a:t> </a:t>
            </a:r>
            <a:r>
              <a:rPr dirty="0" sz="2850" spc="25" i="1">
                <a:latin typeface="Times New Roman"/>
                <a:cs typeface="Times New Roman"/>
              </a:rPr>
              <a:t>EA</a:t>
            </a:r>
            <a:r>
              <a:rPr dirty="0" sz="2850" spc="-105" i="1">
                <a:latin typeface="Times New Roman"/>
                <a:cs typeface="Times New Roman"/>
              </a:rPr>
              <a:t> </a:t>
            </a:r>
            <a:r>
              <a:rPr dirty="0" sz="2850" spc="25">
                <a:latin typeface="Symbol"/>
                <a:cs typeface="Symbol"/>
              </a:rPr>
              <a:t></a:t>
            </a:r>
            <a:r>
              <a:rPr dirty="0" sz="2850" spc="120">
                <a:latin typeface="Times New Roman"/>
                <a:cs typeface="Times New Roman"/>
              </a:rPr>
              <a:t> </a:t>
            </a:r>
            <a:r>
              <a:rPr dirty="0" baseline="36062" sz="4275" spc="-44" i="1">
                <a:latin typeface="Times New Roman"/>
                <a:cs typeface="Times New Roman"/>
              </a:rPr>
              <a:t>Q</a:t>
            </a:r>
            <a:r>
              <a:rPr dirty="0" baseline="37037" sz="2475" spc="-44" i="1">
                <a:latin typeface="Times New Roman"/>
                <a:cs typeface="Times New Roman"/>
              </a:rPr>
              <a:t>in	</a:t>
            </a:r>
            <a:r>
              <a:rPr dirty="0" sz="2850" spc="25">
                <a:latin typeface="Symbol"/>
                <a:cs typeface="Symbol"/>
              </a:rPr>
              <a:t></a:t>
            </a:r>
            <a:r>
              <a:rPr dirty="0" sz="2850" spc="-20">
                <a:latin typeface="Times New Roman"/>
                <a:cs typeface="Times New Roman"/>
              </a:rPr>
              <a:t> </a:t>
            </a:r>
            <a:r>
              <a:rPr dirty="0" u="heavy" baseline="33333" sz="4500" spc="-97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dirty="0" u="heavy" baseline="33333" sz="4500" spc="-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5087" sz="4275" spc="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35087" sz="4275" spc="37" i="1">
                <a:latin typeface="Times New Roman"/>
                <a:cs typeface="Times New Roman"/>
              </a:rPr>
              <a:t>	</a:t>
            </a:r>
            <a:r>
              <a:rPr dirty="0" sz="2850" spc="15">
                <a:latin typeface="Times New Roman"/>
                <a:cs typeface="Times New Roman"/>
              </a:rPr>
              <a:t>or	</a:t>
            </a:r>
            <a:r>
              <a:rPr dirty="0" sz="2850" spc="25" i="1">
                <a:latin typeface="Times New Roman"/>
                <a:cs typeface="Times New Roman"/>
              </a:rPr>
              <a:t>E </a:t>
            </a:r>
            <a:r>
              <a:rPr dirty="0" sz="2850" spc="25">
                <a:latin typeface="Symbol"/>
                <a:cs typeface="Symbol"/>
              </a:rPr>
              <a:t></a:t>
            </a:r>
            <a:r>
              <a:rPr dirty="0" sz="2850" spc="235">
                <a:latin typeface="Times New Roman"/>
                <a:cs typeface="Times New Roman"/>
              </a:rPr>
              <a:t> </a:t>
            </a:r>
            <a:r>
              <a:rPr dirty="0" u="heavy" baseline="33333" sz="4500" spc="-97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endParaRPr baseline="33333" sz="45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23872" y="5177028"/>
            <a:ext cx="4944110" cy="1050290"/>
          </a:xfrm>
          <a:custGeom>
            <a:avLst/>
            <a:gdLst/>
            <a:ahLst/>
            <a:cxnLst/>
            <a:rect l="l" t="t" r="r" b="b"/>
            <a:pathLst>
              <a:path w="4944109" h="1050289">
                <a:moveTo>
                  <a:pt x="0" y="1050036"/>
                </a:moveTo>
                <a:lnTo>
                  <a:pt x="4943856" y="1050036"/>
                </a:lnTo>
                <a:lnTo>
                  <a:pt x="4943856" y="0"/>
                </a:lnTo>
                <a:lnTo>
                  <a:pt x="0" y="0"/>
                </a:lnTo>
                <a:lnTo>
                  <a:pt x="0" y="105003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000" y="1676400"/>
            <a:ext cx="3177539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81227" y="374904"/>
            <a:ext cx="3083052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235407"/>
            <a:ext cx="3101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">
                <a:solidFill>
                  <a:srgbClr val="009DD9"/>
                </a:solidFill>
              </a:rPr>
              <a:t>Worked </a:t>
            </a:r>
            <a:r>
              <a:rPr dirty="0" sz="3200" spc="-10">
                <a:solidFill>
                  <a:srgbClr val="009DD9"/>
                </a:solidFill>
              </a:rPr>
              <a:t>Example</a:t>
            </a:r>
            <a:r>
              <a:rPr dirty="0" sz="3200" spc="-50">
                <a:solidFill>
                  <a:srgbClr val="009DD9"/>
                </a:solidFill>
              </a:rPr>
              <a:t> </a:t>
            </a:r>
            <a:r>
              <a:rPr dirty="0" sz="3200">
                <a:solidFill>
                  <a:srgbClr val="009DD9"/>
                </a:solidFill>
              </a:rPr>
              <a:t>5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59740" y="703834"/>
            <a:ext cx="8079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conducting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spherical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shell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inner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radius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10" i="1">
                <a:latin typeface="Georgia"/>
                <a:cs typeface="Georgia"/>
              </a:rPr>
              <a:t>a</a:t>
            </a:r>
            <a:r>
              <a:rPr dirty="0" sz="1800" spc="10" i="1">
                <a:latin typeface="Georgia"/>
                <a:cs typeface="Georgia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outer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radius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75" i="1">
                <a:latin typeface="Georgia"/>
                <a:cs typeface="Georgia"/>
              </a:rPr>
              <a:t>b</a:t>
            </a:r>
            <a:r>
              <a:rPr dirty="0" sz="1800" spc="10" i="1">
                <a:latin typeface="Georgia"/>
                <a:cs typeface="Georgia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net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charge</a:t>
            </a:r>
            <a:endParaRPr sz="1800">
              <a:latin typeface="Times New Roman"/>
              <a:cs typeface="Times New Roman"/>
            </a:endParaRPr>
          </a:p>
          <a:p>
            <a:pPr marL="12700" marR="12065">
              <a:lnSpc>
                <a:spcPct val="100000"/>
              </a:lnSpc>
              <a:tabLst>
                <a:tab pos="3919220" algn="l"/>
              </a:tabLst>
            </a:pPr>
            <a:r>
              <a:rPr dirty="0" sz="1800" spc="65">
                <a:latin typeface="Times New Roman"/>
                <a:cs typeface="Times New Roman"/>
              </a:rPr>
              <a:t>-</a:t>
            </a:r>
            <a:r>
              <a:rPr dirty="0" sz="1800" spc="65" i="1">
                <a:latin typeface="Georgia"/>
                <a:cs typeface="Georgia"/>
              </a:rPr>
              <a:t>Q  </a:t>
            </a:r>
            <a:r>
              <a:rPr dirty="0" sz="1800" spc="10">
                <a:latin typeface="Times New Roman"/>
                <a:cs typeface="Times New Roman"/>
              </a:rPr>
              <a:t>is  </a:t>
            </a:r>
            <a:r>
              <a:rPr dirty="0" sz="1800" spc="75">
                <a:latin typeface="Times New Roman"/>
                <a:cs typeface="Times New Roman"/>
              </a:rPr>
              <a:t>centered </a:t>
            </a:r>
            <a:r>
              <a:rPr dirty="0" sz="1800" spc="105">
                <a:latin typeface="Times New Roman"/>
                <a:cs typeface="Times New Roman"/>
              </a:rPr>
              <a:t>on </a:t>
            </a:r>
            <a:r>
              <a:rPr dirty="0" sz="1800" spc="90">
                <a:latin typeface="Times New Roman"/>
                <a:cs typeface="Times New Roman"/>
              </a:rPr>
              <a:t>point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charge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+</a:t>
            </a:r>
            <a:r>
              <a:rPr dirty="0" sz="1800" spc="-30" i="1">
                <a:latin typeface="Georgia"/>
                <a:cs typeface="Georgia"/>
              </a:rPr>
              <a:t>2Q</a:t>
            </a:r>
            <a:r>
              <a:rPr dirty="0" sz="1800" spc="-30">
                <a:latin typeface="Times New Roman"/>
                <a:cs typeface="Times New Roman"/>
              </a:rPr>
              <a:t>.	</a:t>
            </a:r>
            <a:r>
              <a:rPr dirty="0" sz="1800" spc="25">
                <a:latin typeface="Times New Roman"/>
                <a:cs typeface="Times New Roman"/>
              </a:rPr>
              <a:t>Use </a:t>
            </a:r>
            <a:r>
              <a:rPr dirty="0" sz="1800" spc="-15">
                <a:latin typeface="Times New Roman"/>
                <a:cs typeface="Times New Roman"/>
              </a:rPr>
              <a:t>Gauss’s </a:t>
            </a:r>
            <a:r>
              <a:rPr dirty="0" sz="1800" spc="10">
                <a:latin typeface="Times New Roman"/>
                <a:cs typeface="Times New Roman"/>
              </a:rPr>
              <a:t>law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65">
                <a:latin typeface="Times New Roman"/>
                <a:cs typeface="Times New Roman"/>
              </a:rPr>
              <a:t>find </a:t>
            </a:r>
            <a:r>
              <a:rPr dirty="0" sz="1800" spc="110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electric </a:t>
            </a:r>
            <a:r>
              <a:rPr dirty="0" sz="1800" spc="35">
                <a:latin typeface="Times New Roman"/>
                <a:cs typeface="Times New Roman"/>
              </a:rPr>
              <a:t>field  </a:t>
            </a:r>
            <a:r>
              <a:rPr dirty="0" sz="1800" spc="45">
                <a:latin typeface="Times New Roman"/>
                <a:cs typeface="Times New Roman"/>
              </a:rPr>
              <a:t>everywhere,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to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determine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charge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distribution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spherical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shell.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827" y="1943100"/>
            <a:ext cx="2750820" cy="2593975"/>
            <a:chOff x="528827" y="1943100"/>
            <a:chExt cx="2750820" cy="2593975"/>
          </a:xfrm>
        </p:grpSpPr>
        <p:sp>
          <p:nvSpPr>
            <p:cNvPr id="12" name="object 12"/>
            <p:cNvSpPr/>
            <p:nvPr/>
          </p:nvSpPr>
          <p:spPr>
            <a:xfrm>
              <a:off x="1798319" y="3151632"/>
              <a:ext cx="210312" cy="2087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8827" y="1943100"/>
              <a:ext cx="2750820" cy="25938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83994" y="2728340"/>
            <a:ext cx="142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i="1"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516" y="2116963"/>
            <a:ext cx="28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i="1">
                <a:latin typeface="Georgia"/>
                <a:cs typeface="Georgia"/>
              </a:rPr>
              <a:t>-</a:t>
            </a:r>
            <a:r>
              <a:rPr dirty="0" sz="1800" spc="85" i="1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0775" y="1891786"/>
            <a:ext cx="4699635" cy="106299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First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find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</a:t>
            </a:r>
            <a:r>
              <a:rPr dirty="0" sz="1800" spc="30">
                <a:solidFill>
                  <a:srgbClr val="009DD9"/>
                </a:solidFill>
                <a:latin typeface="Times New Roman"/>
                <a:cs typeface="Times New Roman"/>
              </a:rPr>
              <a:t>for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0</a:t>
            </a:r>
            <a:r>
              <a:rPr dirty="0" sz="1800" spc="-29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09DD9"/>
                </a:solidFill>
                <a:latin typeface="Times New Roman"/>
                <a:cs typeface="Times New Roman"/>
              </a:rPr>
              <a:t>&lt; </a:t>
            </a:r>
            <a:r>
              <a:rPr dirty="0" sz="1800" spc="-135" i="1">
                <a:solidFill>
                  <a:srgbClr val="009DD9"/>
                </a:solidFill>
                <a:latin typeface="Georgia"/>
                <a:cs typeface="Georgia"/>
              </a:rPr>
              <a:t>r </a:t>
            </a:r>
            <a:r>
              <a:rPr dirty="0" sz="1800" spc="-25">
                <a:solidFill>
                  <a:srgbClr val="009DD9"/>
                </a:solidFill>
                <a:latin typeface="Times New Roman"/>
                <a:cs typeface="Times New Roman"/>
              </a:rPr>
              <a:t>&lt; </a:t>
            </a:r>
            <a:r>
              <a:rPr dirty="0" sz="1800" spc="-110" i="1">
                <a:solidFill>
                  <a:srgbClr val="009DD9"/>
                </a:solidFill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dirty="0" sz="1800" spc="4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dirty="0" sz="1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1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Ex.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FF0000"/>
                </a:solidFill>
                <a:latin typeface="Times New Roman"/>
                <a:cs typeface="Times New Roman"/>
              </a:rPr>
              <a:t>field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95">
                <a:solidFill>
                  <a:srgbClr val="FF0000"/>
                </a:solidFill>
                <a:latin typeface="Times New Roman"/>
                <a:cs typeface="Times New Roman"/>
              </a:rPr>
              <a:t>due</a:t>
            </a:r>
            <a:r>
              <a:rPr dirty="0" sz="1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dirty="0" sz="18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charge</a:t>
            </a:r>
            <a:r>
              <a:rPr dirty="0" sz="18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charge</a:t>
            </a:r>
            <a:r>
              <a:rPr dirty="0" sz="1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1800" spc="-25" i="1">
                <a:solidFill>
                  <a:srgbClr val="FF0000"/>
                </a:solidFill>
                <a:latin typeface="Georgia"/>
                <a:cs typeface="Georgia"/>
              </a:rPr>
              <a:t>2Q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98621" y="3597804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 h="0">
                <a:moveTo>
                  <a:pt x="0" y="0"/>
                </a:moveTo>
                <a:lnTo>
                  <a:pt x="476749" y="0"/>
                </a:lnTo>
              </a:path>
            </a:pathLst>
          </a:custGeom>
          <a:ln w="14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13881" y="3558203"/>
            <a:ext cx="10541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00" spc="15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0596" y="3437161"/>
            <a:ext cx="3378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4801" sz="4200" i="1">
                <a:latin typeface="Times New Roman"/>
                <a:cs typeface="Times New Roman"/>
              </a:rPr>
              <a:t>r</a:t>
            </a:r>
            <a:r>
              <a:rPr dirty="0" baseline="-24801" sz="4200" spc="-757" i="1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0383" y="3318936"/>
            <a:ext cx="1461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991869" algn="l"/>
              </a:tabLst>
            </a:pPr>
            <a:r>
              <a:rPr dirty="0" sz="2800" spc="5" i="1">
                <a:latin typeface="Times New Roman"/>
                <a:cs typeface="Times New Roman"/>
              </a:rPr>
              <a:t>E</a:t>
            </a:r>
            <a:r>
              <a:rPr dirty="0" sz="2800" spc="8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k	</a:t>
            </a:r>
            <a:r>
              <a:rPr dirty="0" baseline="34722" sz="4200" spc="-30">
                <a:latin typeface="Times New Roman"/>
                <a:cs typeface="Times New Roman"/>
              </a:rPr>
              <a:t>2</a:t>
            </a:r>
            <a:r>
              <a:rPr dirty="0" baseline="34722" sz="4200" spc="-30" i="1">
                <a:latin typeface="Times New Roman"/>
                <a:cs typeface="Times New Roman"/>
              </a:rPr>
              <a:t>Q</a:t>
            </a:r>
            <a:endParaRPr baseline="34722" sz="4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6555" y="3119627"/>
            <a:ext cx="1544320" cy="927100"/>
          </a:xfrm>
          <a:custGeom>
            <a:avLst/>
            <a:gdLst/>
            <a:ahLst/>
            <a:cxnLst/>
            <a:rect l="l" t="t" r="r" b="b"/>
            <a:pathLst>
              <a:path w="1544320" h="927100">
                <a:moveTo>
                  <a:pt x="0" y="926592"/>
                </a:moveTo>
                <a:lnTo>
                  <a:pt x="1543812" y="926592"/>
                </a:lnTo>
                <a:lnTo>
                  <a:pt x="1543812" y="0"/>
                </a:lnTo>
                <a:lnTo>
                  <a:pt x="0" y="0"/>
                </a:lnTo>
                <a:lnTo>
                  <a:pt x="0" y="92659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5440" y="3654933"/>
            <a:ext cx="8461375" cy="225742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032000">
              <a:lnSpc>
                <a:spcPct val="100000"/>
              </a:lnSpc>
              <a:spcBef>
                <a:spcPts val="1200"/>
              </a:spcBef>
            </a:pPr>
            <a:r>
              <a:rPr dirty="0" sz="1800" spc="-75" i="1">
                <a:latin typeface="Georgia"/>
                <a:cs typeface="Georgia"/>
              </a:rPr>
              <a:t>b</a:t>
            </a:r>
            <a:endParaRPr sz="1800">
              <a:latin typeface="Georgia"/>
              <a:cs typeface="Georgia"/>
            </a:endParaRPr>
          </a:p>
          <a:p>
            <a:pPr algn="just" marL="3480435">
              <a:lnSpc>
                <a:spcPct val="100000"/>
              </a:lnSpc>
              <a:spcBef>
                <a:spcPts val="1105"/>
              </a:spcBef>
            </a:pP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Now </a:t>
            </a:r>
            <a:r>
              <a:rPr dirty="0" sz="1800" spc="65">
                <a:solidFill>
                  <a:srgbClr val="009DD9"/>
                </a:solidFill>
                <a:latin typeface="Times New Roman"/>
                <a:cs typeface="Times New Roman"/>
              </a:rPr>
              <a:t>find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for </a:t>
            </a:r>
            <a:r>
              <a:rPr dirty="0" sz="1800" spc="-110" i="1">
                <a:solidFill>
                  <a:srgbClr val="009DD9"/>
                </a:solidFill>
                <a:latin typeface="Georgia"/>
                <a:cs typeface="Georgia"/>
              </a:rPr>
              <a:t>a </a:t>
            </a:r>
            <a:r>
              <a:rPr dirty="0" sz="1800" spc="-25">
                <a:solidFill>
                  <a:srgbClr val="009DD9"/>
                </a:solidFill>
                <a:latin typeface="Times New Roman"/>
                <a:cs typeface="Times New Roman"/>
              </a:rPr>
              <a:t>&lt; </a:t>
            </a:r>
            <a:r>
              <a:rPr dirty="0" sz="1800" spc="-135" i="1">
                <a:solidFill>
                  <a:srgbClr val="009DD9"/>
                </a:solidFill>
                <a:latin typeface="Georgia"/>
                <a:cs typeface="Georgia"/>
              </a:rPr>
              <a:t>r </a:t>
            </a:r>
            <a:r>
              <a:rPr dirty="0" sz="1800" spc="-25">
                <a:solidFill>
                  <a:srgbClr val="009DD9"/>
                </a:solidFill>
                <a:latin typeface="Times New Roman"/>
                <a:cs typeface="Times New Roman"/>
              </a:rPr>
              <a:t>&lt;</a:t>
            </a:r>
            <a:r>
              <a:rPr dirty="0" sz="1800" spc="-14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-75" i="1">
                <a:solidFill>
                  <a:srgbClr val="009DD9"/>
                </a:solidFill>
                <a:latin typeface="Georgia"/>
                <a:cs typeface="Georgia"/>
              </a:rPr>
              <a:t>b</a:t>
            </a:r>
            <a:endParaRPr sz="1800">
              <a:latin typeface="Georgia"/>
              <a:cs typeface="Georgia"/>
            </a:endParaRPr>
          </a:p>
          <a:p>
            <a:pPr algn="just" marL="50800" marR="43180">
              <a:lnSpc>
                <a:spcPct val="100000"/>
              </a:lnSpc>
              <a:spcBef>
                <a:spcPts val="240"/>
              </a:spcBef>
            </a:pP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FF0000"/>
                </a:solidFill>
                <a:latin typeface="Times New Roman"/>
                <a:cs typeface="Times New Roman"/>
              </a:rPr>
              <a:t>field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dirty="0" sz="1800" spc="85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zero inside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1800" spc="80">
                <a:solidFill>
                  <a:srgbClr val="FF0000"/>
                </a:solidFill>
                <a:latin typeface="Times New Roman"/>
                <a:cs typeface="Times New Roman"/>
              </a:rPr>
              <a:t>conductor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equilibrium.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Thus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Gauss’s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law </a:t>
            </a:r>
            <a:r>
              <a:rPr dirty="0" sz="1800" spc="50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75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1800" spc="35">
                <a:solidFill>
                  <a:srgbClr val="FF0000"/>
                </a:solidFill>
                <a:latin typeface="Times New Roman"/>
                <a:cs typeface="Times New Roman"/>
              </a:rPr>
              <a:t>zero.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There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dirty="0" sz="1800" spc="2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800" spc="20" i="1">
                <a:solidFill>
                  <a:srgbClr val="FF0000"/>
                </a:solidFill>
                <a:latin typeface="Georgia"/>
                <a:cs typeface="Georgia"/>
              </a:rPr>
              <a:t>Q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point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charge so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dirty="0" sz="1800" spc="30">
                <a:solidFill>
                  <a:srgbClr val="FF0000"/>
                </a:solidFill>
                <a:latin typeface="Times New Roman"/>
                <a:cs typeface="Times New Roman"/>
              </a:rPr>
              <a:t>have </a:t>
            </a:r>
            <a:r>
              <a:rPr dirty="0" sz="1800" spc="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7" i="1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dirty="0" baseline="-20833" sz="1800" spc="-22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1800" spc="-25" i="1">
                <a:solidFill>
                  <a:srgbClr val="FF0000"/>
                </a:solidFill>
                <a:latin typeface="Georgia"/>
                <a:cs typeface="Georgia"/>
              </a:rPr>
              <a:t>2Q </a:t>
            </a:r>
            <a:r>
              <a:rPr dirty="0" sz="1800" spc="10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dirty="0" sz="1800" spc="-2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inner 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55">
                <a:solidFill>
                  <a:srgbClr val="FF0000"/>
                </a:solidFill>
                <a:latin typeface="Times New Roman"/>
                <a:cs typeface="Times New Roman"/>
              </a:rPr>
              <a:t>spherical </a:t>
            </a:r>
            <a:r>
              <a:rPr dirty="0" sz="1800" spc="40">
                <a:solidFill>
                  <a:srgbClr val="FF0000"/>
                </a:solidFill>
                <a:latin typeface="Times New Roman"/>
                <a:cs typeface="Times New Roman"/>
              </a:rPr>
              <a:t>shell. </a:t>
            </a:r>
            <a:r>
              <a:rPr dirty="0" sz="1800" spc="20">
                <a:solidFill>
                  <a:srgbClr val="FF0000"/>
                </a:solidFill>
                <a:latin typeface="Times New Roman"/>
                <a:cs typeface="Times New Roman"/>
              </a:rPr>
              <a:t>Since </a:t>
            </a:r>
            <a:r>
              <a:rPr dirty="0" sz="1800" spc="114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net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charge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40">
                <a:solidFill>
                  <a:srgbClr val="FF0000"/>
                </a:solidFill>
                <a:latin typeface="Times New Roman"/>
                <a:cs typeface="Times New Roman"/>
              </a:rPr>
              <a:t>shell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1800" spc="60" i="1">
                <a:solidFill>
                  <a:srgbClr val="FF0000"/>
                </a:solidFill>
                <a:latin typeface="Georgia"/>
                <a:cs typeface="Georgia"/>
              </a:rPr>
              <a:t>Q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get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charge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3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outer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10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15" i="1">
                <a:solidFill>
                  <a:srgbClr val="FF0000"/>
                </a:solidFill>
                <a:latin typeface="Georgia"/>
                <a:cs typeface="Georgia"/>
              </a:rPr>
              <a:t>net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7" i="1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dirty="0" sz="1800" spc="-165" i="1">
                <a:solidFill>
                  <a:srgbClr val="FF0000"/>
                </a:solidFill>
                <a:latin typeface="Georgia"/>
                <a:cs typeface="Georgia"/>
              </a:rPr>
              <a:t>+ </a:t>
            </a:r>
            <a:r>
              <a:rPr dirty="0" sz="1800" spc="1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22" i="1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5"/>
              </a:spcBef>
            </a:pPr>
            <a:r>
              <a:rPr dirty="0" sz="1800" spc="-4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-67" i="1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dirty="0" sz="1800" spc="-45" i="1">
                <a:solidFill>
                  <a:srgbClr val="FF0000"/>
                </a:solidFill>
                <a:latin typeface="Georgia"/>
                <a:cs typeface="Georgia"/>
              </a:rPr>
              <a:t>= </a:t>
            </a:r>
            <a:r>
              <a:rPr dirty="0" sz="1800" spc="10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15" i="1">
                <a:solidFill>
                  <a:srgbClr val="FF0000"/>
                </a:solidFill>
                <a:latin typeface="Georgia"/>
                <a:cs typeface="Georgia"/>
              </a:rPr>
              <a:t>net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- </a:t>
            </a:r>
            <a:r>
              <a:rPr dirty="0" sz="1800" spc="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7" i="1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dirty="0" sz="1800" spc="-165" i="1">
                <a:solidFill>
                  <a:srgbClr val="FF0000"/>
                </a:solidFill>
                <a:latin typeface="Georgia"/>
                <a:cs typeface="Georgia"/>
              </a:rPr>
              <a:t>=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1800" spc="65" i="1">
                <a:solidFill>
                  <a:srgbClr val="FF0000"/>
                </a:solidFill>
                <a:latin typeface="Georgia"/>
                <a:cs typeface="Georgia"/>
              </a:rPr>
              <a:t>Q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-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(-</a:t>
            </a:r>
            <a:r>
              <a:rPr dirty="0" sz="1800" spc="15" i="1">
                <a:solidFill>
                  <a:srgbClr val="FF0000"/>
                </a:solidFill>
                <a:latin typeface="Georgia"/>
                <a:cs typeface="Georgia"/>
              </a:rPr>
              <a:t>2Q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-165" i="1">
                <a:solidFill>
                  <a:srgbClr val="FF0000"/>
                </a:solidFill>
                <a:latin typeface="Georgia"/>
                <a:cs typeface="Georgia"/>
              </a:rPr>
              <a:t>+</a:t>
            </a:r>
            <a:r>
              <a:rPr dirty="0" sz="1800" spc="-15" i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4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1388744" y="3293490"/>
            <a:ext cx="4356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i="1">
                <a:latin typeface="Georgia"/>
                <a:cs typeface="Georgia"/>
              </a:rPr>
              <a:t>+2Q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82751" y="906780"/>
            <a:ext cx="420471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3100" y="769365"/>
            <a:ext cx="42240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solidFill>
                  <a:srgbClr val="009DD9"/>
                </a:solidFill>
                <a:latin typeface="Carlito"/>
                <a:cs typeface="Carlito"/>
              </a:rPr>
              <a:t>Worked </a:t>
            </a:r>
            <a:r>
              <a:rPr dirty="0" sz="3200" spc="-10">
                <a:solidFill>
                  <a:srgbClr val="009DD9"/>
                </a:solidFill>
                <a:latin typeface="Carlito"/>
                <a:cs typeface="Carlito"/>
              </a:rPr>
              <a:t>Example </a:t>
            </a:r>
            <a:r>
              <a:rPr dirty="0" sz="3200">
                <a:solidFill>
                  <a:srgbClr val="009DD9"/>
                </a:solidFill>
                <a:latin typeface="Carlito"/>
                <a:cs typeface="Carlito"/>
              </a:rPr>
              <a:t>5 </a:t>
            </a:r>
            <a:r>
              <a:rPr dirty="0" sz="3200" spc="-30">
                <a:solidFill>
                  <a:srgbClr val="009DD9"/>
                </a:solidFill>
                <a:latin typeface="Carlito"/>
                <a:cs typeface="Carlito"/>
              </a:rPr>
              <a:t>cont’d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071" y="1214627"/>
            <a:ext cx="3301365" cy="3225165"/>
            <a:chOff x="195071" y="1214627"/>
            <a:chExt cx="3301365" cy="3225165"/>
          </a:xfrm>
        </p:grpSpPr>
        <p:sp>
          <p:nvSpPr>
            <p:cNvPr id="11" name="object 11"/>
            <p:cNvSpPr/>
            <p:nvPr/>
          </p:nvSpPr>
          <p:spPr>
            <a:xfrm>
              <a:off x="1722119" y="2727960"/>
              <a:ext cx="210312" cy="2087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071" y="1214627"/>
              <a:ext cx="3300984" cy="32247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07794" y="2304415"/>
            <a:ext cx="142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i="1"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794" y="3371215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i="1">
                <a:latin typeface="Georgia"/>
                <a:cs typeface="Georgia"/>
              </a:rPr>
              <a:t>b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344" y="1322959"/>
            <a:ext cx="28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i="1">
                <a:latin typeface="Georgia"/>
                <a:cs typeface="Georgia"/>
              </a:rPr>
              <a:t>-</a:t>
            </a:r>
            <a:r>
              <a:rPr dirty="0" sz="1800" spc="85" i="1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2544" y="2869438"/>
            <a:ext cx="4356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i="1">
                <a:latin typeface="Georgia"/>
                <a:cs typeface="Georgia"/>
              </a:rPr>
              <a:t>+2Q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4575" y="1206754"/>
            <a:ext cx="5183505" cy="10623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Find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field for </a:t>
            </a:r>
            <a:r>
              <a:rPr dirty="0" sz="1800" spc="-135" i="1">
                <a:solidFill>
                  <a:srgbClr val="009DD9"/>
                </a:solidFill>
                <a:latin typeface="Georgia"/>
                <a:cs typeface="Georgia"/>
              </a:rPr>
              <a:t>r </a:t>
            </a:r>
            <a:r>
              <a:rPr dirty="0" sz="1800" spc="-25">
                <a:solidFill>
                  <a:srgbClr val="009DD9"/>
                </a:solidFill>
                <a:latin typeface="Times New Roman"/>
                <a:cs typeface="Times New Roman"/>
              </a:rPr>
              <a:t>&gt;</a:t>
            </a:r>
            <a:r>
              <a:rPr dirty="0" sz="1800" spc="-21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1800" spc="-75" i="1">
                <a:solidFill>
                  <a:srgbClr val="009DD9"/>
                </a:solidFill>
                <a:latin typeface="Georgia"/>
                <a:cs typeface="Georgia"/>
              </a:rPr>
              <a:t>b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55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symmetry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problem,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FF0000"/>
                </a:solidFill>
                <a:latin typeface="Times New Roman"/>
                <a:cs typeface="Times New Roman"/>
              </a:rPr>
              <a:t>field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18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radial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18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everywhere</a:t>
            </a: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perpendicular</a:t>
            </a:r>
            <a:r>
              <a:rPr dirty="0" sz="1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9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18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14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475" y="2243454"/>
            <a:ext cx="5255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FF0000"/>
                </a:solidFill>
                <a:latin typeface="Times New Roman"/>
                <a:cs typeface="Times New Roman"/>
              </a:rPr>
              <a:t>spherical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Gaussian </a:t>
            </a:r>
            <a:r>
              <a:rPr dirty="0" sz="1800" spc="40">
                <a:solidFill>
                  <a:srgbClr val="FF0000"/>
                </a:solidFill>
                <a:latin typeface="Times New Roman"/>
                <a:cs typeface="Times New Roman"/>
              </a:rPr>
              <a:t>surface.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Furthermore, </a:t>
            </a:r>
            <a:r>
              <a:rPr dirty="0" sz="1800" spc="1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FF0000"/>
                </a:solidFill>
                <a:latin typeface="Times New Roman"/>
                <a:cs typeface="Times New Roman"/>
              </a:rPr>
              <a:t>field 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has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75">
                <a:solidFill>
                  <a:srgbClr val="FF0000"/>
                </a:solidFill>
                <a:latin typeface="Times New Roman"/>
                <a:cs typeface="Times New Roman"/>
              </a:rPr>
              <a:t>same </a:t>
            </a:r>
            <a:r>
              <a:rPr dirty="0" sz="1800" spc="4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dirty="0" sz="1800" spc="10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dirty="0" sz="1800" spc="25">
                <a:solidFill>
                  <a:srgbClr val="FF0000"/>
                </a:solidFill>
                <a:latin typeface="Times New Roman"/>
                <a:cs typeface="Times New Roman"/>
              </a:rPr>
              <a:t>every </a:t>
            </a:r>
            <a:r>
              <a:rPr dirty="0" sz="1800" spc="95">
                <a:solidFill>
                  <a:srgbClr val="FF0000"/>
                </a:solidFill>
                <a:latin typeface="Times New Roman"/>
                <a:cs typeface="Times New Roman"/>
              </a:rPr>
              <a:t>point </a:t>
            </a:r>
            <a:r>
              <a:rPr dirty="0" sz="1800" spc="105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Gaussian 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so </a:t>
            </a:r>
            <a:r>
              <a:rPr dirty="0" sz="1800" spc="11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solution </a:t>
            </a:r>
            <a:r>
              <a:rPr dirty="0" sz="1800" spc="120">
                <a:solidFill>
                  <a:srgbClr val="FF0000"/>
                </a:solidFill>
                <a:latin typeface="Times New Roman"/>
                <a:cs typeface="Times New Roman"/>
              </a:rPr>
              <a:t>then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proceeds </a:t>
            </a:r>
            <a:r>
              <a:rPr dirty="0" sz="1800" spc="25">
                <a:solidFill>
                  <a:srgbClr val="FF0000"/>
                </a:solidFill>
                <a:latin typeface="Times New Roman"/>
                <a:cs typeface="Times New Roman"/>
              </a:rPr>
              <a:t>exactly </a:t>
            </a:r>
            <a:r>
              <a:rPr dirty="0" sz="1800" spc="45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dirty="0" sz="1800" spc="65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dirty="0" sz="1800" spc="-30">
                <a:solidFill>
                  <a:srgbClr val="FF0000"/>
                </a:solidFill>
                <a:latin typeface="Times New Roman"/>
                <a:cs typeface="Times New Roman"/>
              </a:rPr>
              <a:t>Ex. 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2, </a:t>
            </a:r>
            <a:r>
              <a:rPr dirty="0" sz="1800" spc="114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Georgia"/>
                <a:cs typeface="Georgia"/>
              </a:rPr>
              <a:t>Q</a:t>
            </a:r>
            <a:r>
              <a:rPr dirty="0" baseline="-20833" sz="1800" spc="-7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spc="-5" i="1">
                <a:solidFill>
                  <a:srgbClr val="FF0000"/>
                </a:solidFill>
                <a:latin typeface="Georgia"/>
                <a:cs typeface="Georgia"/>
              </a:rPr>
              <a:t>2Q-Q.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7543" y="3506602"/>
            <a:ext cx="5227320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>
              <a:lnSpc>
                <a:spcPts val="1870"/>
              </a:lnSpc>
              <a:spcBef>
                <a:spcPts val="100"/>
              </a:spcBef>
              <a:tabLst>
                <a:tab pos="889635" algn="l"/>
              </a:tabLst>
            </a:pPr>
            <a:r>
              <a:rPr dirty="0" sz="2550" spc="50">
                <a:latin typeface="Times New Roman"/>
                <a:cs typeface="Times New Roman"/>
              </a:rPr>
              <a:t>r	</a:t>
            </a:r>
            <a:r>
              <a:rPr dirty="0" baseline="1089" sz="3825" spc="75">
                <a:latin typeface="Times New Roman"/>
                <a:cs typeface="Times New Roman"/>
              </a:rPr>
              <a:t>r</a:t>
            </a:r>
            <a:endParaRPr baseline="1089" sz="3825">
              <a:latin typeface="Times New Roman"/>
              <a:cs typeface="Times New Roman"/>
            </a:endParaRPr>
          </a:p>
          <a:p>
            <a:pPr marL="50800">
              <a:lnSpc>
                <a:spcPts val="3729"/>
              </a:lnSpc>
            </a:pPr>
            <a:r>
              <a:rPr dirty="0" baseline="-11695" sz="5700" spc="-1792">
                <a:latin typeface="Times New Roman"/>
                <a:cs typeface="Times New Roman"/>
              </a:rPr>
              <a:t>Ñ</a:t>
            </a:r>
            <a:r>
              <a:rPr dirty="0" baseline="-13157" sz="5700" spc="-1792">
                <a:latin typeface="Symbol"/>
                <a:cs typeface="Symbol"/>
              </a:rPr>
              <a:t></a:t>
            </a:r>
            <a:r>
              <a:rPr dirty="0" baseline="-13157" sz="5700" spc="-359">
                <a:latin typeface="Times New Roman"/>
                <a:cs typeface="Times New Roman"/>
              </a:rPr>
              <a:t> </a:t>
            </a:r>
            <a:r>
              <a:rPr dirty="0" sz="2550" spc="100" i="1">
                <a:latin typeface="Times New Roman"/>
                <a:cs typeface="Times New Roman"/>
              </a:rPr>
              <a:t>E</a:t>
            </a:r>
            <a:r>
              <a:rPr dirty="0" sz="2550" spc="-340" i="1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Symbol"/>
                <a:cs typeface="Symbol"/>
              </a:rPr>
              <a:t></a:t>
            </a:r>
            <a:r>
              <a:rPr dirty="0" sz="2550" spc="125" i="1">
                <a:latin typeface="Times New Roman"/>
                <a:cs typeface="Times New Roman"/>
              </a:rPr>
              <a:t>dA</a:t>
            </a:r>
            <a:r>
              <a:rPr dirty="0" sz="2550" spc="-180" i="1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Symbol"/>
                <a:cs typeface="Symbol"/>
              </a:rPr>
              <a:t></a:t>
            </a:r>
            <a:r>
              <a:rPr dirty="0" sz="2550" spc="225">
                <a:latin typeface="Times New Roman"/>
                <a:cs typeface="Times New Roman"/>
              </a:rPr>
              <a:t> </a:t>
            </a:r>
            <a:r>
              <a:rPr dirty="0" baseline="-11695" sz="5700" spc="-1792">
                <a:latin typeface="Times New Roman"/>
                <a:cs typeface="Times New Roman"/>
              </a:rPr>
              <a:t>Ñ</a:t>
            </a:r>
            <a:r>
              <a:rPr dirty="0" baseline="-13157" sz="5700" spc="-1792">
                <a:latin typeface="Symbol"/>
                <a:cs typeface="Symbol"/>
              </a:rPr>
              <a:t></a:t>
            </a:r>
            <a:r>
              <a:rPr dirty="0" baseline="-13157" sz="5700" spc="-359">
                <a:latin typeface="Times New Roman"/>
                <a:cs typeface="Times New Roman"/>
              </a:rPr>
              <a:t> </a:t>
            </a:r>
            <a:r>
              <a:rPr dirty="0" sz="2550" spc="100" i="1">
                <a:latin typeface="Times New Roman"/>
                <a:cs typeface="Times New Roman"/>
              </a:rPr>
              <a:t>E</a:t>
            </a:r>
            <a:r>
              <a:rPr dirty="0" sz="2550" spc="-225" i="1">
                <a:latin typeface="Times New Roman"/>
                <a:cs typeface="Times New Roman"/>
              </a:rPr>
              <a:t> </a:t>
            </a:r>
            <a:r>
              <a:rPr dirty="0" sz="2550" spc="60" i="1">
                <a:latin typeface="Times New Roman"/>
                <a:cs typeface="Times New Roman"/>
              </a:rPr>
              <a:t>dA</a:t>
            </a:r>
            <a:r>
              <a:rPr dirty="0" sz="2550" spc="-170" i="1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Symbol"/>
                <a:cs typeface="Symbol"/>
              </a:rPr>
              <a:t></a:t>
            </a:r>
            <a:r>
              <a:rPr dirty="0" sz="2550" spc="254">
                <a:latin typeface="Times New Roman"/>
                <a:cs typeface="Times New Roman"/>
              </a:rPr>
              <a:t> </a:t>
            </a:r>
            <a:r>
              <a:rPr dirty="0" sz="2550" spc="-705" i="1">
                <a:latin typeface="Times New Roman"/>
                <a:cs typeface="Times New Roman"/>
              </a:rPr>
              <a:t>E</a:t>
            </a:r>
            <a:r>
              <a:rPr dirty="0" baseline="-11695" sz="5700" spc="-1057">
                <a:latin typeface="Times New Roman"/>
                <a:cs typeface="Times New Roman"/>
              </a:rPr>
              <a:t>Ñ</a:t>
            </a:r>
            <a:r>
              <a:rPr dirty="0" baseline="-13157" sz="5700" spc="-1057">
                <a:latin typeface="Symbol"/>
                <a:cs typeface="Symbol"/>
              </a:rPr>
              <a:t></a:t>
            </a:r>
            <a:r>
              <a:rPr dirty="0" baseline="-13157" sz="5700" spc="-855">
                <a:latin typeface="Times New Roman"/>
                <a:cs typeface="Times New Roman"/>
              </a:rPr>
              <a:t> </a:t>
            </a:r>
            <a:r>
              <a:rPr dirty="0" sz="2550" spc="60" i="1">
                <a:latin typeface="Times New Roman"/>
                <a:cs typeface="Times New Roman"/>
              </a:rPr>
              <a:t>dA</a:t>
            </a:r>
            <a:r>
              <a:rPr dirty="0" sz="2550" spc="-165" i="1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Symbol"/>
                <a:cs typeface="Symbol"/>
              </a:rPr>
              <a:t></a:t>
            </a:r>
            <a:r>
              <a:rPr dirty="0" sz="2550" spc="250">
                <a:latin typeface="Times New Roman"/>
                <a:cs typeface="Times New Roman"/>
              </a:rPr>
              <a:t> </a:t>
            </a:r>
            <a:r>
              <a:rPr dirty="0" sz="2550" spc="100" i="1">
                <a:latin typeface="Times New Roman"/>
                <a:cs typeface="Times New Roman"/>
              </a:rPr>
              <a:t>E</a:t>
            </a:r>
            <a:r>
              <a:rPr dirty="0" sz="2550" spc="-275" i="1">
                <a:latin typeface="Times New Roman"/>
                <a:cs typeface="Times New Roman"/>
              </a:rPr>
              <a:t> </a:t>
            </a:r>
            <a:r>
              <a:rPr dirty="0" baseline="-4742" sz="6150" spc="-187">
                <a:latin typeface="Symbol"/>
                <a:cs typeface="Symbol"/>
              </a:rPr>
              <a:t></a:t>
            </a:r>
            <a:r>
              <a:rPr dirty="0" sz="2550" spc="-125">
                <a:latin typeface="Times New Roman"/>
                <a:cs typeface="Times New Roman"/>
              </a:rPr>
              <a:t>4</a:t>
            </a:r>
            <a:r>
              <a:rPr dirty="0" sz="2700" spc="-125" i="1">
                <a:latin typeface="Symbol"/>
                <a:cs typeface="Symbol"/>
              </a:rPr>
              <a:t></a:t>
            </a:r>
            <a:r>
              <a:rPr dirty="0" sz="2700" spc="-409" i="1">
                <a:latin typeface="Times New Roman"/>
                <a:cs typeface="Times New Roman"/>
              </a:rPr>
              <a:t> </a:t>
            </a:r>
            <a:r>
              <a:rPr dirty="0" sz="2550" spc="170" i="1">
                <a:latin typeface="Times New Roman"/>
                <a:cs typeface="Times New Roman"/>
              </a:rPr>
              <a:t>r</a:t>
            </a:r>
            <a:r>
              <a:rPr dirty="0" baseline="44061" sz="2175" spc="254">
                <a:latin typeface="Times New Roman"/>
                <a:cs typeface="Times New Roman"/>
              </a:rPr>
              <a:t>2</a:t>
            </a:r>
            <a:r>
              <a:rPr dirty="0" baseline="44061" sz="2175" spc="44">
                <a:latin typeface="Times New Roman"/>
                <a:cs typeface="Times New Roman"/>
              </a:rPr>
              <a:t> </a:t>
            </a:r>
            <a:r>
              <a:rPr dirty="0" baseline="-4742" sz="6150" spc="-712">
                <a:latin typeface="Symbol"/>
                <a:cs typeface="Symbol"/>
              </a:rPr>
              <a:t></a:t>
            </a:r>
            <a:endParaRPr baseline="-4742" sz="61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48811" y="3717035"/>
            <a:ext cx="5236845" cy="629920"/>
          </a:xfrm>
          <a:custGeom>
            <a:avLst/>
            <a:gdLst/>
            <a:ahLst/>
            <a:cxnLst/>
            <a:rect l="l" t="t" r="r" b="b"/>
            <a:pathLst>
              <a:path w="5236845" h="629920">
                <a:moveTo>
                  <a:pt x="0" y="629412"/>
                </a:moveTo>
                <a:lnTo>
                  <a:pt x="5236464" y="629412"/>
                </a:lnTo>
                <a:lnTo>
                  <a:pt x="5236464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84575" y="4438269"/>
            <a:ext cx="2189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Times New Roman"/>
                <a:cs typeface="Times New Roman"/>
              </a:rPr>
              <a:t>Gauss’s </a:t>
            </a:r>
            <a:r>
              <a:rPr dirty="0" sz="1800" spc="15">
                <a:solidFill>
                  <a:srgbClr val="FF0000"/>
                </a:solidFill>
                <a:latin typeface="Times New Roman"/>
                <a:cs typeface="Times New Roman"/>
              </a:rPr>
              <a:t>law </a:t>
            </a:r>
            <a:r>
              <a:rPr dirty="0" sz="1800" spc="60">
                <a:solidFill>
                  <a:srgbClr val="FF0000"/>
                </a:solidFill>
                <a:latin typeface="Times New Roman"/>
                <a:cs typeface="Times New Roman"/>
              </a:rPr>
              <a:t>now</a:t>
            </a:r>
            <a:r>
              <a:rPr dirty="0" sz="1800" spc="-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gives: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22801" y="5367575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 h="0">
                <a:moveTo>
                  <a:pt x="0" y="0"/>
                </a:moveTo>
                <a:lnTo>
                  <a:pt x="415011" y="0"/>
                </a:lnTo>
              </a:path>
            </a:pathLst>
          </a:custGeom>
          <a:ln w="12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44126" y="5574850"/>
            <a:ext cx="1047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2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6736" y="5574850"/>
            <a:ext cx="10426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37894" algn="l"/>
              </a:tabLst>
            </a:pPr>
            <a:r>
              <a:rPr dirty="0" sz="1400" spc="20">
                <a:latin typeface="Times New Roman"/>
                <a:cs typeface="Times New Roman"/>
              </a:rPr>
              <a:t>0</a:t>
            </a:r>
            <a:r>
              <a:rPr dirty="0" sz="1400" spc="20">
                <a:latin typeface="Times New Roman"/>
                <a:cs typeface="Times New Roman"/>
              </a:rPr>
              <a:t>	</a:t>
            </a:r>
            <a:r>
              <a:rPr dirty="0" sz="1400" spc="2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3194" y="5574850"/>
            <a:ext cx="1047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2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7267" y="5225549"/>
            <a:ext cx="30543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4943" sz="3675" spc="179" i="1">
                <a:latin typeface="Times New Roman"/>
                <a:cs typeface="Times New Roman"/>
              </a:rPr>
              <a:t>r</a:t>
            </a:r>
            <a:r>
              <a:rPr dirty="0" sz="1400" spc="12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7681" y="5202105"/>
            <a:ext cx="489584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20" i="1">
                <a:latin typeface="Times New Roman"/>
                <a:cs typeface="Times New Roman"/>
              </a:rPr>
              <a:t>e</a:t>
            </a:r>
            <a:r>
              <a:rPr dirty="0" sz="1400" spc="385" i="1">
                <a:latin typeface="Times New Roman"/>
                <a:cs typeface="Times New Roman"/>
              </a:rPr>
              <a:t> </a:t>
            </a:r>
            <a:r>
              <a:rPr dirty="0" baseline="-29478" sz="3675" spc="179" i="1">
                <a:latin typeface="Times New Roman"/>
                <a:cs typeface="Times New Roman"/>
              </a:rPr>
              <a:t>r</a:t>
            </a:r>
            <a:r>
              <a:rPr dirty="0" baseline="-7936" sz="2100" spc="179">
                <a:latin typeface="Times New Roman"/>
                <a:cs typeface="Times New Roman"/>
              </a:rPr>
              <a:t>2</a:t>
            </a:r>
            <a:endParaRPr baseline="-7936"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3257" y="5347054"/>
            <a:ext cx="151765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550" spc="-30" i="1">
                <a:latin typeface="Symbol"/>
                <a:cs typeface="Symbol"/>
              </a:rPr>
              <a:t>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5917" y="5347054"/>
            <a:ext cx="1089660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37260" algn="l"/>
              </a:tabLst>
            </a:pPr>
            <a:r>
              <a:rPr dirty="0" sz="2550" spc="-30" i="1">
                <a:latin typeface="Symbol"/>
                <a:cs typeface="Symbol"/>
              </a:rPr>
              <a:t></a:t>
            </a:r>
            <a:r>
              <a:rPr dirty="0" sz="2550" spc="-30">
                <a:latin typeface="Times New Roman"/>
                <a:cs typeface="Times New Roman"/>
              </a:rPr>
              <a:t>	</a:t>
            </a:r>
            <a:r>
              <a:rPr dirty="0" sz="2550" spc="-30" i="1">
                <a:latin typeface="Symbol"/>
                <a:cs typeface="Symbol"/>
              </a:rPr>
              <a:t>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3378" y="5347054"/>
            <a:ext cx="460375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450" spc="-114">
                <a:latin typeface="Times New Roman"/>
                <a:cs typeface="Times New Roman"/>
              </a:rPr>
              <a:t>4</a:t>
            </a:r>
            <a:r>
              <a:rPr dirty="0" sz="2550" spc="-90" i="1">
                <a:latin typeface="Symbol"/>
                <a:cs typeface="Symbol"/>
              </a:rPr>
              <a:t></a:t>
            </a:r>
            <a:r>
              <a:rPr dirty="0" sz="2550" spc="-30" i="1">
                <a:latin typeface="Symbol"/>
                <a:cs typeface="Symbol"/>
              </a:rPr>
              <a:t>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3530" y="4934591"/>
            <a:ext cx="1872614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450" spc="20" i="1">
                <a:latin typeface="Times New Roman"/>
                <a:cs typeface="Times New Roman"/>
              </a:rPr>
              <a:t>E</a:t>
            </a:r>
            <a:r>
              <a:rPr dirty="0" sz="2450" spc="-250" i="1">
                <a:latin typeface="Times New Roman"/>
                <a:cs typeface="Times New Roman"/>
              </a:rPr>
              <a:t> </a:t>
            </a:r>
            <a:r>
              <a:rPr dirty="0" baseline="-4985" sz="5850" spc="-217">
                <a:latin typeface="Symbol"/>
                <a:cs typeface="Symbol"/>
              </a:rPr>
              <a:t></a:t>
            </a:r>
            <a:r>
              <a:rPr dirty="0" sz="2450" spc="-145">
                <a:latin typeface="Times New Roman"/>
                <a:cs typeface="Times New Roman"/>
              </a:rPr>
              <a:t>4</a:t>
            </a:r>
            <a:r>
              <a:rPr dirty="0" sz="2550" spc="-145" i="1">
                <a:latin typeface="Symbol"/>
                <a:cs typeface="Symbol"/>
              </a:rPr>
              <a:t></a:t>
            </a:r>
            <a:r>
              <a:rPr dirty="0" sz="2550" spc="-315" i="1">
                <a:latin typeface="Times New Roman"/>
                <a:cs typeface="Times New Roman"/>
              </a:rPr>
              <a:t> </a:t>
            </a:r>
            <a:r>
              <a:rPr dirty="0" sz="2450" spc="10" i="1">
                <a:latin typeface="Times New Roman"/>
                <a:cs typeface="Times New Roman"/>
              </a:rPr>
              <a:t>r</a:t>
            </a:r>
            <a:r>
              <a:rPr dirty="0" sz="2450" spc="-405" i="1">
                <a:latin typeface="Times New Roman"/>
                <a:cs typeface="Times New Roman"/>
              </a:rPr>
              <a:t> </a:t>
            </a:r>
            <a:r>
              <a:rPr dirty="0" baseline="43650" sz="2100" spc="30">
                <a:latin typeface="Times New Roman"/>
                <a:cs typeface="Times New Roman"/>
              </a:rPr>
              <a:t>2</a:t>
            </a:r>
            <a:r>
              <a:rPr dirty="0" baseline="43650" sz="2100" spc="60">
                <a:latin typeface="Times New Roman"/>
                <a:cs typeface="Times New Roman"/>
              </a:rPr>
              <a:t> </a:t>
            </a:r>
            <a:r>
              <a:rPr dirty="0" baseline="-4985" sz="5850" spc="-727">
                <a:latin typeface="Symbol"/>
                <a:cs typeface="Symbol"/>
              </a:rPr>
              <a:t></a:t>
            </a:r>
            <a:r>
              <a:rPr dirty="0" baseline="-4985" sz="5850" spc="-667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</a:t>
            </a:r>
            <a:r>
              <a:rPr dirty="0" sz="2450" spc="65">
                <a:latin typeface="Times New Roman"/>
                <a:cs typeface="Times New Roman"/>
              </a:rPr>
              <a:t> </a:t>
            </a:r>
            <a:r>
              <a:rPr dirty="0" baseline="35147" sz="3675" spc="-44" i="1">
                <a:latin typeface="Times New Roman"/>
                <a:cs typeface="Times New Roman"/>
              </a:rPr>
              <a:t>Q</a:t>
            </a:r>
            <a:r>
              <a:rPr dirty="0" baseline="37698" sz="2100" spc="-44" i="1">
                <a:latin typeface="Times New Roman"/>
                <a:cs typeface="Times New Roman"/>
              </a:rPr>
              <a:t>in</a:t>
            </a:r>
            <a:endParaRPr baseline="37698"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95862" y="4925729"/>
            <a:ext cx="1812289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5147" sz="3675" spc="30">
                <a:latin typeface="Symbol"/>
                <a:cs typeface="Symbol"/>
              </a:rPr>
              <a:t></a:t>
            </a:r>
            <a:r>
              <a:rPr dirty="0" baseline="-35147" sz="3675" spc="30">
                <a:latin typeface="Times New Roman"/>
                <a:cs typeface="Times New Roman"/>
              </a:rPr>
              <a:t> </a:t>
            </a:r>
            <a:r>
              <a:rPr dirty="0" u="sng" sz="24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4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 </a:t>
            </a:r>
            <a:r>
              <a:rPr dirty="0" u="sng" sz="2450" spc="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sz="2450" spc="20">
                <a:latin typeface="Times New Roman"/>
                <a:cs typeface="Times New Roman"/>
              </a:rPr>
              <a:t> </a:t>
            </a:r>
            <a:r>
              <a:rPr dirty="0" u="sng" sz="245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sz="2450" spc="25" i="1">
                <a:latin typeface="Times New Roman"/>
                <a:cs typeface="Times New Roman"/>
              </a:rPr>
              <a:t> </a:t>
            </a:r>
            <a:r>
              <a:rPr dirty="0" baseline="-35147" sz="3675" spc="30">
                <a:latin typeface="Symbol"/>
                <a:cs typeface="Symbol"/>
              </a:rPr>
              <a:t></a:t>
            </a:r>
            <a:r>
              <a:rPr dirty="0" baseline="-35147" sz="3675" spc="-195">
                <a:latin typeface="Times New Roman"/>
                <a:cs typeface="Times New Roman"/>
              </a:rPr>
              <a:t> </a:t>
            </a:r>
            <a:r>
              <a:rPr dirty="0" u="sng" sz="245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64801" y="5121599"/>
            <a:ext cx="294322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76250" algn="l"/>
                <a:tab pos="1243965" algn="l"/>
                <a:tab pos="1637030" algn="l"/>
                <a:tab pos="2088514" algn="l"/>
                <a:tab pos="2675890" algn="l"/>
              </a:tabLst>
            </a:pPr>
            <a:r>
              <a:rPr dirty="0" sz="2450" spc="10">
                <a:latin typeface="Times New Roman"/>
                <a:cs typeface="Times New Roman"/>
              </a:rPr>
              <a:t>or	</a:t>
            </a:r>
            <a:r>
              <a:rPr dirty="0" sz="2450" spc="20" i="1">
                <a:latin typeface="Times New Roman"/>
                <a:cs typeface="Times New Roman"/>
              </a:rPr>
              <a:t>E</a:t>
            </a:r>
            <a:r>
              <a:rPr dirty="0" sz="2450" spc="70" i="1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</a:t>
            </a:r>
            <a:r>
              <a:rPr dirty="0" u="sng" baseline="35147" sz="3675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35147" sz="36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u="sng" baseline="35147" sz="3675" spc="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baseline="35147" sz="3675" spc="37" i="1">
                <a:latin typeface="Times New Roman"/>
                <a:cs typeface="Times New Roman"/>
              </a:rPr>
              <a:t>	</a:t>
            </a:r>
            <a:r>
              <a:rPr dirty="0" sz="2450" spc="20">
                <a:latin typeface="Symbol"/>
                <a:cs typeface="Symbol"/>
              </a:rPr>
              <a:t></a:t>
            </a:r>
            <a:r>
              <a:rPr dirty="0" sz="2450" spc="-55">
                <a:latin typeface="Times New Roman"/>
                <a:cs typeface="Times New Roman"/>
              </a:rPr>
              <a:t> </a:t>
            </a:r>
            <a:r>
              <a:rPr dirty="0" sz="2450" spc="15" i="1">
                <a:latin typeface="Times New Roman"/>
                <a:cs typeface="Times New Roman"/>
              </a:rPr>
              <a:t>k	</a:t>
            </a:r>
            <a:r>
              <a:rPr dirty="0" u="sng" baseline="35147" sz="3675" spc="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endParaRPr baseline="35147" sz="36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7091" y="4948428"/>
            <a:ext cx="6981825" cy="899160"/>
          </a:xfrm>
          <a:custGeom>
            <a:avLst/>
            <a:gdLst/>
            <a:ahLst/>
            <a:cxnLst/>
            <a:rect l="l" t="t" r="r" b="b"/>
            <a:pathLst>
              <a:path w="6981825" h="899160">
                <a:moveTo>
                  <a:pt x="0" y="899160"/>
                </a:moveTo>
                <a:lnTo>
                  <a:pt x="6981444" y="899160"/>
                </a:lnTo>
                <a:lnTo>
                  <a:pt x="6981444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057399" y="12700"/>
            <a:ext cx="6096635" cy="6540500"/>
            <a:chOff x="2057399" y="12700"/>
            <a:chExt cx="6096635" cy="6540500"/>
          </a:xfrm>
        </p:grpSpPr>
        <p:sp>
          <p:nvSpPr>
            <p:cNvPr id="9" name="object 9"/>
            <p:cNvSpPr/>
            <p:nvPr/>
          </p:nvSpPr>
          <p:spPr>
            <a:xfrm>
              <a:off x="2314676" y="531304"/>
              <a:ext cx="5839460" cy="5955030"/>
            </a:xfrm>
            <a:custGeom>
              <a:avLst/>
              <a:gdLst/>
              <a:ahLst/>
              <a:cxnLst/>
              <a:rect l="l" t="t" r="r" b="b"/>
              <a:pathLst>
                <a:path w="5839459" h="5955030">
                  <a:moveTo>
                    <a:pt x="442937" y="2320645"/>
                  </a:moveTo>
                  <a:lnTo>
                    <a:pt x="439686" y="1951977"/>
                  </a:lnTo>
                  <a:lnTo>
                    <a:pt x="426745" y="1596415"/>
                  </a:lnTo>
                  <a:lnTo>
                    <a:pt x="407365" y="1254112"/>
                  </a:lnTo>
                  <a:lnTo>
                    <a:pt x="378269" y="934885"/>
                  </a:lnTo>
                  <a:lnTo>
                    <a:pt x="345948" y="635254"/>
                  </a:lnTo>
                  <a:lnTo>
                    <a:pt x="303898" y="358838"/>
                  </a:lnTo>
                  <a:lnTo>
                    <a:pt x="258635" y="111569"/>
                  </a:lnTo>
                  <a:lnTo>
                    <a:pt x="223062" y="102006"/>
                  </a:lnTo>
                  <a:lnTo>
                    <a:pt x="187515" y="88798"/>
                  </a:lnTo>
                  <a:lnTo>
                    <a:pt x="155194" y="75590"/>
                  </a:lnTo>
                  <a:lnTo>
                    <a:pt x="119621" y="62382"/>
                  </a:lnTo>
                  <a:lnTo>
                    <a:pt x="90525" y="49174"/>
                  </a:lnTo>
                  <a:lnTo>
                    <a:pt x="58191" y="35979"/>
                  </a:lnTo>
                  <a:lnTo>
                    <a:pt x="0" y="9563"/>
                  </a:lnTo>
                  <a:lnTo>
                    <a:pt x="87299" y="220408"/>
                  </a:lnTo>
                  <a:lnTo>
                    <a:pt x="168122" y="490435"/>
                  </a:lnTo>
                  <a:lnTo>
                    <a:pt x="236004" y="809663"/>
                  </a:lnTo>
                  <a:lnTo>
                    <a:pt x="297421" y="1178509"/>
                  </a:lnTo>
                  <a:lnTo>
                    <a:pt x="345948" y="1586534"/>
                  </a:lnTo>
                  <a:lnTo>
                    <a:pt x="384733" y="2030984"/>
                  </a:lnTo>
                  <a:lnTo>
                    <a:pt x="407365" y="2501696"/>
                  </a:lnTo>
                  <a:lnTo>
                    <a:pt x="413842" y="2998787"/>
                  </a:lnTo>
                  <a:lnTo>
                    <a:pt x="413842" y="3110674"/>
                  </a:lnTo>
                  <a:lnTo>
                    <a:pt x="410578" y="3222612"/>
                  </a:lnTo>
                  <a:lnTo>
                    <a:pt x="410578" y="3331260"/>
                  </a:lnTo>
                  <a:lnTo>
                    <a:pt x="407365" y="3439871"/>
                  </a:lnTo>
                  <a:lnTo>
                    <a:pt x="426745" y="3074479"/>
                  </a:lnTo>
                  <a:lnTo>
                    <a:pt x="439686" y="2699194"/>
                  </a:lnTo>
                  <a:lnTo>
                    <a:pt x="442937" y="2320645"/>
                  </a:lnTo>
                  <a:close/>
                </a:path>
                <a:path w="5839459" h="5955030">
                  <a:moveTo>
                    <a:pt x="2334222" y="5546674"/>
                  </a:moveTo>
                  <a:lnTo>
                    <a:pt x="2166124" y="5526951"/>
                  </a:lnTo>
                  <a:lnTo>
                    <a:pt x="2082076" y="5520347"/>
                  </a:lnTo>
                  <a:lnTo>
                    <a:pt x="1997976" y="5510466"/>
                  </a:lnTo>
                  <a:lnTo>
                    <a:pt x="1752295" y="5490705"/>
                  </a:lnTo>
                  <a:lnTo>
                    <a:pt x="1289977" y="5470982"/>
                  </a:lnTo>
                  <a:lnTo>
                    <a:pt x="1073353" y="5470982"/>
                  </a:lnTo>
                  <a:lnTo>
                    <a:pt x="1002245" y="5474271"/>
                  </a:lnTo>
                  <a:lnTo>
                    <a:pt x="934351" y="5474271"/>
                  </a:lnTo>
                  <a:lnTo>
                    <a:pt x="675678" y="5487428"/>
                  </a:lnTo>
                  <a:lnTo>
                    <a:pt x="442937" y="5513743"/>
                  </a:lnTo>
                  <a:lnTo>
                    <a:pt x="391210" y="5520347"/>
                  </a:lnTo>
                  <a:lnTo>
                    <a:pt x="339471" y="5530227"/>
                  </a:lnTo>
                  <a:lnTo>
                    <a:pt x="287743" y="5536793"/>
                  </a:lnTo>
                  <a:lnTo>
                    <a:pt x="242481" y="5546674"/>
                  </a:lnTo>
                  <a:lnTo>
                    <a:pt x="194005" y="5559882"/>
                  </a:lnTo>
                  <a:lnTo>
                    <a:pt x="151955" y="5569724"/>
                  </a:lnTo>
                  <a:lnTo>
                    <a:pt x="135788" y="5619102"/>
                  </a:lnTo>
                  <a:lnTo>
                    <a:pt x="122859" y="5668480"/>
                  </a:lnTo>
                  <a:lnTo>
                    <a:pt x="106692" y="5714568"/>
                  </a:lnTo>
                  <a:lnTo>
                    <a:pt x="93764" y="5757367"/>
                  </a:lnTo>
                  <a:lnTo>
                    <a:pt x="77597" y="5803455"/>
                  </a:lnTo>
                  <a:lnTo>
                    <a:pt x="64668" y="5842952"/>
                  </a:lnTo>
                  <a:lnTo>
                    <a:pt x="48501" y="5882462"/>
                  </a:lnTo>
                  <a:lnTo>
                    <a:pt x="32334" y="5918670"/>
                  </a:lnTo>
                  <a:lnTo>
                    <a:pt x="74358" y="5902210"/>
                  </a:lnTo>
                  <a:lnTo>
                    <a:pt x="119621" y="5882462"/>
                  </a:lnTo>
                  <a:lnTo>
                    <a:pt x="164884" y="5866003"/>
                  </a:lnTo>
                  <a:lnTo>
                    <a:pt x="213372" y="5849544"/>
                  </a:lnTo>
                  <a:lnTo>
                    <a:pt x="265112" y="5833084"/>
                  </a:lnTo>
                  <a:lnTo>
                    <a:pt x="375043" y="5800166"/>
                  </a:lnTo>
                  <a:lnTo>
                    <a:pt x="433209" y="5783707"/>
                  </a:lnTo>
                  <a:lnTo>
                    <a:pt x="494626" y="5770537"/>
                  </a:lnTo>
                  <a:lnTo>
                    <a:pt x="556094" y="5754078"/>
                  </a:lnTo>
                  <a:lnTo>
                    <a:pt x="617524" y="5740908"/>
                  </a:lnTo>
                  <a:lnTo>
                    <a:pt x="685419" y="5724449"/>
                  </a:lnTo>
                  <a:lnTo>
                    <a:pt x="821194" y="5698109"/>
                  </a:lnTo>
                  <a:lnTo>
                    <a:pt x="892302" y="5688241"/>
                  </a:lnTo>
                  <a:lnTo>
                    <a:pt x="1041044" y="5661901"/>
                  </a:lnTo>
                  <a:lnTo>
                    <a:pt x="1196200" y="5642153"/>
                  </a:lnTo>
                  <a:lnTo>
                    <a:pt x="1273822" y="5628983"/>
                  </a:lnTo>
                  <a:lnTo>
                    <a:pt x="1354620" y="5619102"/>
                  </a:lnTo>
                  <a:lnTo>
                    <a:pt x="1438668" y="5612523"/>
                  </a:lnTo>
                  <a:lnTo>
                    <a:pt x="1606816" y="5592775"/>
                  </a:lnTo>
                  <a:lnTo>
                    <a:pt x="2052967" y="5559882"/>
                  </a:lnTo>
                  <a:lnTo>
                    <a:pt x="2146706" y="5556555"/>
                  </a:lnTo>
                  <a:lnTo>
                    <a:pt x="2240483" y="5549989"/>
                  </a:lnTo>
                  <a:lnTo>
                    <a:pt x="2334222" y="5546674"/>
                  </a:lnTo>
                  <a:close/>
                </a:path>
                <a:path w="5839459" h="5955030">
                  <a:moveTo>
                    <a:pt x="5350510" y="447636"/>
                  </a:moveTo>
                  <a:lnTo>
                    <a:pt x="5305425" y="464032"/>
                  </a:lnTo>
                  <a:lnTo>
                    <a:pt x="5256771" y="477240"/>
                  </a:lnTo>
                  <a:lnTo>
                    <a:pt x="5092052" y="516851"/>
                  </a:lnTo>
                  <a:lnTo>
                    <a:pt x="4901006" y="546455"/>
                  </a:lnTo>
                  <a:lnTo>
                    <a:pt x="4691215" y="566039"/>
                  </a:lnTo>
                  <a:lnTo>
                    <a:pt x="4613541" y="569226"/>
                  </a:lnTo>
                  <a:lnTo>
                    <a:pt x="4535868" y="576046"/>
                  </a:lnTo>
                  <a:lnTo>
                    <a:pt x="4458208" y="576046"/>
                  </a:lnTo>
                  <a:lnTo>
                    <a:pt x="4377410" y="579234"/>
                  </a:lnTo>
                  <a:lnTo>
                    <a:pt x="4031564" y="579234"/>
                  </a:lnTo>
                  <a:lnTo>
                    <a:pt x="3941038" y="576046"/>
                  </a:lnTo>
                  <a:lnTo>
                    <a:pt x="3847249" y="569226"/>
                  </a:lnTo>
                  <a:lnTo>
                    <a:pt x="3756723" y="566039"/>
                  </a:lnTo>
                  <a:lnTo>
                    <a:pt x="3465779" y="546455"/>
                  </a:lnTo>
                  <a:lnTo>
                    <a:pt x="3168319" y="516851"/>
                  </a:lnTo>
                  <a:lnTo>
                    <a:pt x="3064891" y="503643"/>
                  </a:lnTo>
                  <a:lnTo>
                    <a:pt x="2961424" y="493623"/>
                  </a:lnTo>
                  <a:lnTo>
                    <a:pt x="2857957" y="477240"/>
                  </a:lnTo>
                  <a:lnTo>
                    <a:pt x="2754528" y="464032"/>
                  </a:lnTo>
                  <a:lnTo>
                    <a:pt x="2537904" y="431241"/>
                  </a:lnTo>
                  <a:lnTo>
                    <a:pt x="2492641" y="421220"/>
                  </a:lnTo>
                  <a:lnTo>
                    <a:pt x="2405329" y="408012"/>
                  </a:lnTo>
                  <a:lnTo>
                    <a:pt x="2085289" y="394817"/>
                  </a:lnTo>
                  <a:lnTo>
                    <a:pt x="1930082" y="384797"/>
                  </a:lnTo>
                  <a:lnTo>
                    <a:pt x="1487182" y="345630"/>
                  </a:lnTo>
                  <a:lnTo>
                    <a:pt x="1212354" y="312394"/>
                  </a:lnTo>
                  <a:lnTo>
                    <a:pt x="956983" y="273227"/>
                  </a:lnTo>
                  <a:lnTo>
                    <a:pt x="834097" y="253187"/>
                  </a:lnTo>
                  <a:lnTo>
                    <a:pt x="717727" y="230416"/>
                  </a:lnTo>
                  <a:lnTo>
                    <a:pt x="607783" y="207200"/>
                  </a:lnTo>
                  <a:lnTo>
                    <a:pt x="404114" y="154368"/>
                  </a:lnTo>
                  <a:lnTo>
                    <a:pt x="310375" y="128422"/>
                  </a:lnTo>
                  <a:lnTo>
                    <a:pt x="355638" y="378421"/>
                  </a:lnTo>
                  <a:lnTo>
                    <a:pt x="394423" y="651649"/>
                  </a:lnTo>
                  <a:lnTo>
                    <a:pt x="429996" y="951280"/>
                  </a:lnTo>
                  <a:lnTo>
                    <a:pt x="455841" y="1270495"/>
                  </a:lnTo>
                  <a:lnTo>
                    <a:pt x="475259" y="1609572"/>
                  </a:lnTo>
                  <a:lnTo>
                    <a:pt x="488200" y="1961807"/>
                  </a:lnTo>
                  <a:lnTo>
                    <a:pt x="491413" y="2327249"/>
                  </a:lnTo>
                  <a:lnTo>
                    <a:pt x="488200" y="2702483"/>
                  </a:lnTo>
                  <a:lnTo>
                    <a:pt x="468782" y="3252254"/>
                  </a:lnTo>
                  <a:lnTo>
                    <a:pt x="449376" y="3522205"/>
                  </a:lnTo>
                  <a:lnTo>
                    <a:pt x="429996" y="3778948"/>
                  </a:lnTo>
                  <a:lnTo>
                    <a:pt x="407365" y="4029125"/>
                  </a:lnTo>
                  <a:lnTo>
                    <a:pt x="378269" y="4269435"/>
                  </a:lnTo>
                  <a:lnTo>
                    <a:pt x="345948" y="4499851"/>
                  </a:lnTo>
                  <a:lnTo>
                    <a:pt x="313588" y="4713833"/>
                  </a:lnTo>
                  <a:lnTo>
                    <a:pt x="281266" y="4937696"/>
                  </a:lnTo>
                  <a:lnTo>
                    <a:pt x="261899" y="5043030"/>
                  </a:lnTo>
                  <a:lnTo>
                    <a:pt x="245694" y="5145075"/>
                  </a:lnTo>
                  <a:lnTo>
                    <a:pt x="206895" y="5339296"/>
                  </a:lnTo>
                  <a:lnTo>
                    <a:pt x="187515" y="5431460"/>
                  </a:lnTo>
                  <a:lnTo>
                    <a:pt x="164884" y="5517070"/>
                  </a:lnTo>
                  <a:lnTo>
                    <a:pt x="213372" y="5503913"/>
                  </a:lnTo>
                  <a:lnTo>
                    <a:pt x="320052" y="5484152"/>
                  </a:lnTo>
                  <a:lnTo>
                    <a:pt x="497890" y="5454497"/>
                  </a:lnTo>
                  <a:lnTo>
                    <a:pt x="623989" y="5441340"/>
                  </a:lnTo>
                  <a:lnTo>
                    <a:pt x="691883" y="5438064"/>
                  </a:lnTo>
                  <a:lnTo>
                    <a:pt x="759777" y="5431460"/>
                  </a:lnTo>
                  <a:lnTo>
                    <a:pt x="976363" y="5421579"/>
                  </a:lnTo>
                  <a:lnTo>
                    <a:pt x="1289977" y="5421579"/>
                  </a:lnTo>
                  <a:lnTo>
                    <a:pt x="1370774" y="5424906"/>
                  </a:lnTo>
                  <a:lnTo>
                    <a:pt x="1454873" y="5424906"/>
                  </a:lnTo>
                  <a:lnTo>
                    <a:pt x="1538922" y="5431460"/>
                  </a:lnTo>
                  <a:lnTo>
                    <a:pt x="1713496" y="5438064"/>
                  </a:lnTo>
                  <a:lnTo>
                    <a:pt x="1891296" y="5451221"/>
                  </a:lnTo>
                  <a:lnTo>
                    <a:pt x="1981809" y="5461101"/>
                  </a:lnTo>
                  <a:lnTo>
                    <a:pt x="2072335" y="5467667"/>
                  </a:lnTo>
                  <a:lnTo>
                    <a:pt x="2350389" y="5497309"/>
                  </a:lnTo>
                  <a:lnTo>
                    <a:pt x="2641371" y="5536793"/>
                  </a:lnTo>
                  <a:lnTo>
                    <a:pt x="3045472" y="5536793"/>
                  </a:lnTo>
                  <a:lnTo>
                    <a:pt x="3123057" y="5540108"/>
                  </a:lnTo>
                  <a:lnTo>
                    <a:pt x="3200679" y="5540108"/>
                  </a:lnTo>
                  <a:lnTo>
                    <a:pt x="3278263" y="5543397"/>
                  </a:lnTo>
                  <a:lnTo>
                    <a:pt x="3355848" y="5543397"/>
                  </a:lnTo>
                  <a:lnTo>
                    <a:pt x="3730879" y="5559882"/>
                  </a:lnTo>
                  <a:lnTo>
                    <a:pt x="3805250" y="5566435"/>
                  </a:lnTo>
                  <a:lnTo>
                    <a:pt x="3876357" y="5569724"/>
                  </a:lnTo>
                  <a:lnTo>
                    <a:pt x="4018623" y="5582894"/>
                  </a:lnTo>
                  <a:lnTo>
                    <a:pt x="4089730" y="5586184"/>
                  </a:lnTo>
                  <a:lnTo>
                    <a:pt x="4293489" y="5605932"/>
                  </a:lnTo>
                  <a:lnTo>
                    <a:pt x="4358221" y="5615813"/>
                  </a:lnTo>
                  <a:lnTo>
                    <a:pt x="4490796" y="5628983"/>
                  </a:lnTo>
                  <a:lnTo>
                    <a:pt x="4551946" y="5638863"/>
                  </a:lnTo>
                  <a:lnTo>
                    <a:pt x="4616666" y="5645442"/>
                  </a:lnTo>
                  <a:lnTo>
                    <a:pt x="4913947" y="5694819"/>
                  </a:lnTo>
                  <a:lnTo>
                    <a:pt x="5079111" y="5724449"/>
                  </a:lnTo>
                  <a:lnTo>
                    <a:pt x="5040274" y="5480863"/>
                  </a:lnTo>
                  <a:lnTo>
                    <a:pt x="5011267" y="5220805"/>
                  </a:lnTo>
                  <a:lnTo>
                    <a:pt x="4982248" y="4937696"/>
                  </a:lnTo>
                  <a:lnTo>
                    <a:pt x="4962601" y="4644707"/>
                  </a:lnTo>
                  <a:lnTo>
                    <a:pt x="4946535" y="4335272"/>
                  </a:lnTo>
                  <a:lnTo>
                    <a:pt x="4939843" y="4012692"/>
                  </a:lnTo>
                  <a:lnTo>
                    <a:pt x="4936718" y="3683495"/>
                  </a:lnTo>
                  <a:lnTo>
                    <a:pt x="4939843" y="3347707"/>
                  </a:lnTo>
                  <a:lnTo>
                    <a:pt x="4956353" y="2873705"/>
                  </a:lnTo>
                  <a:lnTo>
                    <a:pt x="4982248" y="2422690"/>
                  </a:lnTo>
                  <a:lnTo>
                    <a:pt x="5020640" y="1994738"/>
                  </a:lnTo>
                  <a:lnTo>
                    <a:pt x="5069294" y="1599742"/>
                  </a:lnTo>
                  <a:lnTo>
                    <a:pt x="5127320" y="1244092"/>
                  </a:lnTo>
                  <a:lnTo>
                    <a:pt x="5195608" y="928052"/>
                  </a:lnTo>
                  <a:lnTo>
                    <a:pt x="5269712" y="661657"/>
                  </a:lnTo>
                  <a:lnTo>
                    <a:pt x="5350510" y="447636"/>
                  </a:lnTo>
                  <a:close/>
                </a:path>
                <a:path w="5839459" h="5955030">
                  <a:moveTo>
                    <a:pt x="5838837" y="0"/>
                  </a:moveTo>
                  <a:lnTo>
                    <a:pt x="5793308" y="22771"/>
                  </a:lnTo>
                  <a:lnTo>
                    <a:pt x="5741975" y="45986"/>
                  </a:lnTo>
                  <a:lnTo>
                    <a:pt x="5690197" y="65570"/>
                  </a:lnTo>
                  <a:lnTo>
                    <a:pt x="5631726" y="88798"/>
                  </a:lnTo>
                  <a:lnTo>
                    <a:pt x="5505843" y="128422"/>
                  </a:lnTo>
                  <a:lnTo>
                    <a:pt x="5438000" y="147993"/>
                  </a:lnTo>
                  <a:lnTo>
                    <a:pt x="5292471" y="187617"/>
                  </a:lnTo>
                  <a:lnTo>
                    <a:pt x="5217934" y="204012"/>
                  </a:lnTo>
                  <a:lnTo>
                    <a:pt x="5137137" y="223596"/>
                  </a:lnTo>
                  <a:lnTo>
                    <a:pt x="4965725" y="256832"/>
                  </a:lnTo>
                  <a:lnTo>
                    <a:pt x="4878692" y="269582"/>
                  </a:lnTo>
                  <a:lnTo>
                    <a:pt x="4788078" y="286435"/>
                  </a:lnTo>
                  <a:lnTo>
                    <a:pt x="4397057" y="338797"/>
                  </a:lnTo>
                  <a:lnTo>
                    <a:pt x="4293489" y="348818"/>
                  </a:lnTo>
                  <a:lnTo>
                    <a:pt x="4186720" y="362026"/>
                  </a:lnTo>
                  <a:lnTo>
                    <a:pt x="4080040" y="368401"/>
                  </a:lnTo>
                  <a:lnTo>
                    <a:pt x="3860203" y="388442"/>
                  </a:lnTo>
                  <a:lnTo>
                    <a:pt x="3630676" y="401637"/>
                  </a:lnTo>
                  <a:lnTo>
                    <a:pt x="3514255" y="404825"/>
                  </a:lnTo>
                  <a:lnTo>
                    <a:pt x="3394633" y="411200"/>
                  </a:lnTo>
                  <a:lnTo>
                    <a:pt x="3274999" y="414845"/>
                  </a:lnTo>
                  <a:lnTo>
                    <a:pt x="3155416" y="414845"/>
                  </a:lnTo>
                  <a:lnTo>
                    <a:pt x="3032531" y="418033"/>
                  </a:lnTo>
                  <a:lnTo>
                    <a:pt x="2764218" y="418033"/>
                  </a:lnTo>
                  <a:lnTo>
                    <a:pt x="2870898" y="434428"/>
                  </a:lnTo>
                  <a:lnTo>
                    <a:pt x="3084271" y="460844"/>
                  </a:lnTo>
                  <a:lnTo>
                    <a:pt x="3294418" y="480428"/>
                  </a:lnTo>
                  <a:lnTo>
                    <a:pt x="3498100" y="500456"/>
                  </a:lnTo>
                  <a:lnTo>
                    <a:pt x="3795522" y="520039"/>
                  </a:lnTo>
                  <a:lnTo>
                    <a:pt x="4167352" y="533247"/>
                  </a:lnTo>
                  <a:lnTo>
                    <a:pt x="4257789" y="533247"/>
                  </a:lnTo>
                  <a:lnTo>
                    <a:pt x="4345267" y="530059"/>
                  </a:lnTo>
                  <a:lnTo>
                    <a:pt x="4429188" y="530059"/>
                  </a:lnTo>
                  <a:lnTo>
                    <a:pt x="4590783" y="523227"/>
                  </a:lnTo>
                  <a:lnTo>
                    <a:pt x="4668444" y="516851"/>
                  </a:lnTo>
                  <a:lnTo>
                    <a:pt x="4746117" y="513207"/>
                  </a:lnTo>
                  <a:lnTo>
                    <a:pt x="4817084" y="506831"/>
                  </a:lnTo>
                  <a:lnTo>
                    <a:pt x="4956353" y="487248"/>
                  </a:lnTo>
                  <a:lnTo>
                    <a:pt x="5082235" y="467220"/>
                  </a:lnTo>
                  <a:lnTo>
                    <a:pt x="5198745" y="440804"/>
                  </a:lnTo>
                  <a:lnTo>
                    <a:pt x="5250523" y="427596"/>
                  </a:lnTo>
                  <a:lnTo>
                    <a:pt x="5347386" y="394817"/>
                  </a:lnTo>
                  <a:lnTo>
                    <a:pt x="5389334" y="378421"/>
                  </a:lnTo>
                  <a:lnTo>
                    <a:pt x="5396039" y="375234"/>
                  </a:lnTo>
                  <a:lnTo>
                    <a:pt x="5408981" y="372046"/>
                  </a:lnTo>
                  <a:lnTo>
                    <a:pt x="5418353" y="368401"/>
                  </a:lnTo>
                  <a:lnTo>
                    <a:pt x="5425046" y="368401"/>
                  </a:lnTo>
                  <a:lnTo>
                    <a:pt x="5421922" y="404825"/>
                  </a:lnTo>
                  <a:lnTo>
                    <a:pt x="5421922" y="411200"/>
                  </a:lnTo>
                  <a:lnTo>
                    <a:pt x="5334432" y="618858"/>
                  </a:lnTo>
                  <a:lnTo>
                    <a:pt x="5256771" y="878878"/>
                  </a:lnTo>
                  <a:lnTo>
                    <a:pt x="5185791" y="1194904"/>
                  </a:lnTo>
                  <a:lnTo>
                    <a:pt x="5124196" y="1556931"/>
                  </a:lnTo>
                  <a:lnTo>
                    <a:pt x="5072418" y="1958530"/>
                  </a:lnTo>
                  <a:lnTo>
                    <a:pt x="5030457" y="2396375"/>
                  </a:lnTo>
                  <a:lnTo>
                    <a:pt x="5001438" y="2860497"/>
                  </a:lnTo>
                  <a:lnTo>
                    <a:pt x="4985372" y="3347707"/>
                  </a:lnTo>
                  <a:lnTo>
                    <a:pt x="4982248" y="3686772"/>
                  </a:lnTo>
                  <a:lnTo>
                    <a:pt x="4985372" y="4019245"/>
                  </a:lnTo>
                  <a:lnTo>
                    <a:pt x="4995189" y="4341876"/>
                  </a:lnTo>
                  <a:lnTo>
                    <a:pt x="5011267" y="4651311"/>
                  </a:lnTo>
                  <a:lnTo>
                    <a:pt x="5030457" y="4947577"/>
                  </a:lnTo>
                  <a:lnTo>
                    <a:pt x="5059464" y="5230685"/>
                  </a:lnTo>
                  <a:lnTo>
                    <a:pt x="5088928" y="5494032"/>
                  </a:lnTo>
                  <a:lnTo>
                    <a:pt x="5127320" y="5734316"/>
                  </a:lnTo>
                  <a:lnTo>
                    <a:pt x="5182667" y="5747486"/>
                  </a:lnTo>
                  <a:lnTo>
                    <a:pt x="5234000" y="5757367"/>
                  </a:lnTo>
                  <a:lnTo>
                    <a:pt x="5337556" y="5783707"/>
                  </a:lnTo>
                  <a:lnTo>
                    <a:pt x="5434876" y="5810034"/>
                  </a:lnTo>
                  <a:lnTo>
                    <a:pt x="5521909" y="5836374"/>
                  </a:lnTo>
                  <a:lnTo>
                    <a:pt x="5566994" y="5852833"/>
                  </a:lnTo>
                  <a:lnTo>
                    <a:pt x="5605831" y="5866003"/>
                  </a:lnTo>
                  <a:lnTo>
                    <a:pt x="5648236" y="5879160"/>
                  </a:lnTo>
                  <a:lnTo>
                    <a:pt x="5683504" y="5895632"/>
                  </a:lnTo>
                  <a:lnTo>
                    <a:pt x="5719216" y="5908789"/>
                  </a:lnTo>
                  <a:lnTo>
                    <a:pt x="5754916" y="5925248"/>
                  </a:lnTo>
                  <a:lnTo>
                    <a:pt x="5787060" y="5938418"/>
                  </a:lnTo>
                  <a:lnTo>
                    <a:pt x="5819203" y="5954877"/>
                  </a:lnTo>
                  <a:lnTo>
                    <a:pt x="5735282" y="5740908"/>
                  </a:lnTo>
                  <a:lnTo>
                    <a:pt x="5657608" y="5470982"/>
                  </a:lnTo>
                  <a:lnTo>
                    <a:pt x="5589765" y="5151679"/>
                  </a:lnTo>
                  <a:lnTo>
                    <a:pt x="5531739" y="4786287"/>
                  </a:lnTo>
                  <a:lnTo>
                    <a:pt x="5486209" y="4384637"/>
                  </a:lnTo>
                  <a:lnTo>
                    <a:pt x="5450941" y="3950119"/>
                  </a:lnTo>
                  <a:lnTo>
                    <a:pt x="5428170" y="3485959"/>
                  </a:lnTo>
                  <a:lnTo>
                    <a:pt x="5421922" y="2998787"/>
                  </a:lnTo>
                  <a:lnTo>
                    <a:pt x="5428170" y="2498420"/>
                  </a:lnTo>
                  <a:lnTo>
                    <a:pt x="5450941" y="2024380"/>
                  </a:lnTo>
                  <a:lnTo>
                    <a:pt x="5489778" y="1576692"/>
                  </a:lnTo>
                  <a:lnTo>
                    <a:pt x="5537987" y="1168501"/>
                  </a:lnTo>
                  <a:lnTo>
                    <a:pt x="5599582" y="799642"/>
                  </a:lnTo>
                  <a:lnTo>
                    <a:pt x="5670550" y="477240"/>
                  </a:lnTo>
                  <a:lnTo>
                    <a:pt x="5751347" y="210388"/>
                  </a:lnTo>
                  <a:lnTo>
                    <a:pt x="5838837" y="0"/>
                  </a:lnTo>
                  <a:close/>
                </a:path>
              </a:pathLst>
            </a:custGeom>
            <a:solidFill>
              <a:srgbClr val="CEF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57399" y="12700"/>
              <a:ext cx="5821680" cy="6540500"/>
            </a:xfrm>
            <a:custGeom>
              <a:avLst/>
              <a:gdLst/>
              <a:ahLst/>
              <a:cxnLst/>
              <a:rect l="l" t="t" r="r" b="b"/>
              <a:pathLst>
                <a:path w="5821680" h="6540500">
                  <a:moveTo>
                    <a:pt x="56841" y="393699"/>
                  </a:moveTo>
                  <a:lnTo>
                    <a:pt x="85940" y="457199"/>
                  </a:lnTo>
                  <a:lnTo>
                    <a:pt x="169996" y="673099"/>
                  </a:lnTo>
                  <a:lnTo>
                    <a:pt x="241121" y="939799"/>
                  </a:lnTo>
                  <a:lnTo>
                    <a:pt x="305783" y="1269999"/>
                  </a:lnTo>
                  <a:lnTo>
                    <a:pt x="357509" y="1650999"/>
                  </a:lnTo>
                  <a:lnTo>
                    <a:pt x="396303" y="2057399"/>
                  </a:lnTo>
                  <a:lnTo>
                    <a:pt x="422171" y="2514599"/>
                  </a:lnTo>
                  <a:lnTo>
                    <a:pt x="435102" y="2984499"/>
                  </a:lnTo>
                  <a:lnTo>
                    <a:pt x="431866" y="3479799"/>
                  </a:lnTo>
                  <a:lnTo>
                    <a:pt x="428634" y="3682999"/>
                  </a:lnTo>
                  <a:lnTo>
                    <a:pt x="422171" y="3873499"/>
                  </a:lnTo>
                  <a:lnTo>
                    <a:pt x="402771" y="4267199"/>
                  </a:lnTo>
                  <a:lnTo>
                    <a:pt x="373672" y="4622799"/>
                  </a:lnTo>
                  <a:lnTo>
                    <a:pt x="341346" y="4952999"/>
                  </a:lnTo>
                  <a:lnTo>
                    <a:pt x="299315" y="5270499"/>
                  </a:lnTo>
                  <a:lnTo>
                    <a:pt x="250821" y="5575299"/>
                  </a:lnTo>
                  <a:lnTo>
                    <a:pt x="199091" y="5841999"/>
                  </a:lnTo>
                  <a:lnTo>
                    <a:pt x="140897" y="6095999"/>
                  </a:lnTo>
                  <a:lnTo>
                    <a:pt x="79472" y="6311899"/>
                  </a:lnTo>
                  <a:lnTo>
                    <a:pt x="11579" y="6502399"/>
                  </a:lnTo>
                  <a:lnTo>
                    <a:pt x="0" y="6527799"/>
                  </a:lnTo>
                  <a:lnTo>
                    <a:pt x="0" y="6540499"/>
                  </a:lnTo>
                  <a:lnTo>
                    <a:pt x="9252" y="6540499"/>
                  </a:lnTo>
                  <a:lnTo>
                    <a:pt x="43909" y="6527799"/>
                  </a:lnTo>
                  <a:lnTo>
                    <a:pt x="92403" y="6502399"/>
                  </a:lnTo>
                  <a:lnTo>
                    <a:pt x="202327" y="6451599"/>
                  </a:lnTo>
                  <a:lnTo>
                    <a:pt x="79472" y="6451599"/>
                  </a:lnTo>
                  <a:lnTo>
                    <a:pt x="144134" y="6273799"/>
                  </a:lnTo>
                  <a:lnTo>
                    <a:pt x="202327" y="6057899"/>
                  </a:lnTo>
                  <a:lnTo>
                    <a:pt x="257285" y="5803899"/>
                  </a:lnTo>
                  <a:lnTo>
                    <a:pt x="305783" y="5537199"/>
                  </a:lnTo>
                  <a:lnTo>
                    <a:pt x="351041" y="5245099"/>
                  </a:lnTo>
                  <a:lnTo>
                    <a:pt x="389840" y="4927599"/>
                  </a:lnTo>
                  <a:lnTo>
                    <a:pt x="422171" y="4597399"/>
                  </a:lnTo>
                  <a:lnTo>
                    <a:pt x="448024" y="4267199"/>
                  </a:lnTo>
                  <a:lnTo>
                    <a:pt x="460969" y="4076699"/>
                  </a:lnTo>
                  <a:lnTo>
                    <a:pt x="470656" y="3873499"/>
                  </a:lnTo>
                  <a:lnTo>
                    <a:pt x="477128" y="3682999"/>
                  </a:lnTo>
                  <a:lnTo>
                    <a:pt x="480342" y="3479799"/>
                  </a:lnTo>
                  <a:lnTo>
                    <a:pt x="480342" y="2997199"/>
                  </a:lnTo>
                  <a:lnTo>
                    <a:pt x="470656" y="2539999"/>
                  </a:lnTo>
                  <a:lnTo>
                    <a:pt x="444802" y="2095499"/>
                  </a:lnTo>
                  <a:lnTo>
                    <a:pt x="409235" y="1689099"/>
                  </a:lnTo>
                  <a:lnTo>
                    <a:pt x="360741" y="1320799"/>
                  </a:lnTo>
                  <a:lnTo>
                    <a:pt x="299315" y="990599"/>
                  </a:lnTo>
                  <a:lnTo>
                    <a:pt x="231422" y="711199"/>
                  </a:lnTo>
                  <a:lnTo>
                    <a:pt x="153829" y="482599"/>
                  </a:lnTo>
                  <a:lnTo>
                    <a:pt x="266984" y="482599"/>
                  </a:lnTo>
                  <a:lnTo>
                    <a:pt x="212022" y="457199"/>
                  </a:lnTo>
                  <a:lnTo>
                    <a:pt x="163528" y="444499"/>
                  </a:lnTo>
                  <a:lnTo>
                    <a:pt x="115034" y="419099"/>
                  </a:lnTo>
                  <a:lnTo>
                    <a:pt x="56841" y="393699"/>
                  </a:lnTo>
                  <a:close/>
                </a:path>
                <a:path w="5821680" h="6540500">
                  <a:moveTo>
                    <a:pt x="3173446" y="5930899"/>
                  </a:moveTo>
                  <a:lnTo>
                    <a:pt x="2394302" y="5930899"/>
                  </a:lnTo>
                  <a:lnTo>
                    <a:pt x="1686264" y="6019799"/>
                  </a:lnTo>
                  <a:lnTo>
                    <a:pt x="1589267" y="6045199"/>
                  </a:lnTo>
                  <a:lnTo>
                    <a:pt x="1401746" y="6070599"/>
                  </a:lnTo>
                  <a:lnTo>
                    <a:pt x="1220697" y="6108699"/>
                  </a:lnTo>
                  <a:lnTo>
                    <a:pt x="1133431" y="6121399"/>
                  </a:lnTo>
                  <a:lnTo>
                    <a:pt x="1049379" y="6146799"/>
                  </a:lnTo>
                  <a:lnTo>
                    <a:pt x="881275" y="6184899"/>
                  </a:lnTo>
                  <a:lnTo>
                    <a:pt x="803650" y="6197599"/>
                  </a:lnTo>
                  <a:lnTo>
                    <a:pt x="722857" y="6222999"/>
                  </a:lnTo>
                  <a:lnTo>
                    <a:pt x="574125" y="6273799"/>
                  </a:lnTo>
                  <a:lnTo>
                    <a:pt x="506232" y="6286499"/>
                  </a:lnTo>
                  <a:lnTo>
                    <a:pt x="435102" y="6311899"/>
                  </a:lnTo>
                  <a:lnTo>
                    <a:pt x="305783" y="6362699"/>
                  </a:lnTo>
                  <a:lnTo>
                    <a:pt x="244353" y="6388099"/>
                  </a:lnTo>
                  <a:lnTo>
                    <a:pt x="186160" y="6413499"/>
                  </a:lnTo>
                  <a:lnTo>
                    <a:pt x="131198" y="6426199"/>
                  </a:lnTo>
                  <a:lnTo>
                    <a:pt x="79472" y="6451599"/>
                  </a:lnTo>
                  <a:lnTo>
                    <a:pt x="202327" y="6451599"/>
                  </a:lnTo>
                  <a:lnTo>
                    <a:pt x="325178" y="6400799"/>
                  </a:lnTo>
                  <a:lnTo>
                    <a:pt x="389840" y="6375399"/>
                  </a:lnTo>
                  <a:lnTo>
                    <a:pt x="457711" y="6362699"/>
                  </a:lnTo>
                  <a:lnTo>
                    <a:pt x="528863" y="6337299"/>
                  </a:lnTo>
                  <a:lnTo>
                    <a:pt x="603229" y="6311899"/>
                  </a:lnTo>
                  <a:lnTo>
                    <a:pt x="680808" y="6286499"/>
                  </a:lnTo>
                  <a:lnTo>
                    <a:pt x="758388" y="6273799"/>
                  </a:lnTo>
                  <a:lnTo>
                    <a:pt x="839226" y="6248399"/>
                  </a:lnTo>
                  <a:lnTo>
                    <a:pt x="923278" y="6222999"/>
                  </a:lnTo>
                  <a:lnTo>
                    <a:pt x="1097855" y="6184899"/>
                  </a:lnTo>
                  <a:lnTo>
                    <a:pt x="1188379" y="6172199"/>
                  </a:lnTo>
                  <a:lnTo>
                    <a:pt x="1278904" y="6146799"/>
                  </a:lnTo>
                  <a:lnTo>
                    <a:pt x="1372687" y="6134099"/>
                  </a:lnTo>
                  <a:lnTo>
                    <a:pt x="1466425" y="6108699"/>
                  </a:lnTo>
                  <a:lnTo>
                    <a:pt x="1864099" y="6057899"/>
                  </a:lnTo>
                  <a:lnTo>
                    <a:pt x="1967524" y="6032499"/>
                  </a:lnTo>
                  <a:lnTo>
                    <a:pt x="2281146" y="5994399"/>
                  </a:lnTo>
                  <a:lnTo>
                    <a:pt x="2387829" y="5994399"/>
                  </a:lnTo>
                  <a:lnTo>
                    <a:pt x="2714351" y="5956299"/>
                  </a:lnTo>
                  <a:lnTo>
                    <a:pt x="2824293" y="5956299"/>
                  </a:lnTo>
                  <a:lnTo>
                    <a:pt x="2940663" y="5943599"/>
                  </a:lnTo>
                  <a:lnTo>
                    <a:pt x="3057077" y="5943599"/>
                  </a:lnTo>
                  <a:lnTo>
                    <a:pt x="3173446" y="5930899"/>
                  </a:lnTo>
                  <a:close/>
                </a:path>
                <a:path w="5821680" h="6540500">
                  <a:moveTo>
                    <a:pt x="4838240" y="5930899"/>
                  </a:moveTo>
                  <a:lnTo>
                    <a:pt x="4250010" y="5930899"/>
                  </a:lnTo>
                  <a:lnTo>
                    <a:pt x="4347007" y="5943599"/>
                  </a:lnTo>
                  <a:lnTo>
                    <a:pt x="4444003" y="5943599"/>
                  </a:lnTo>
                  <a:lnTo>
                    <a:pt x="4537831" y="5956299"/>
                  </a:lnTo>
                  <a:lnTo>
                    <a:pt x="4628445" y="5956299"/>
                  </a:lnTo>
                  <a:lnTo>
                    <a:pt x="4890020" y="5994399"/>
                  </a:lnTo>
                  <a:lnTo>
                    <a:pt x="5126151" y="6032499"/>
                  </a:lnTo>
                  <a:lnTo>
                    <a:pt x="5268544" y="6057899"/>
                  </a:lnTo>
                  <a:lnTo>
                    <a:pt x="5333269" y="6070599"/>
                  </a:lnTo>
                  <a:lnTo>
                    <a:pt x="5397546" y="6095999"/>
                  </a:lnTo>
                  <a:lnTo>
                    <a:pt x="5459146" y="6108699"/>
                  </a:lnTo>
                  <a:lnTo>
                    <a:pt x="5568954" y="6146799"/>
                  </a:lnTo>
                  <a:lnTo>
                    <a:pt x="5617608" y="6172199"/>
                  </a:lnTo>
                  <a:lnTo>
                    <a:pt x="5662692" y="6184899"/>
                  </a:lnTo>
                  <a:lnTo>
                    <a:pt x="5721167" y="6210299"/>
                  </a:lnTo>
                  <a:lnTo>
                    <a:pt x="5695277" y="6159499"/>
                  </a:lnTo>
                  <a:lnTo>
                    <a:pt x="5681812" y="6121399"/>
                  </a:lnTo>
                  <a:lnTo>
                    <a:pt x="5627429" y="6121399"/>
                  </a:lnTo>
                  <a:lnTo>
                    <a:pt x="5578774" y="6095999"/>
                  </a:lnTo>
                  <a:lnTo>
                    <a:pt x="5526995" y="6083299"/>
                  </a:lnTo>
                  <a:lnTo>
                    <a:pt x="5468966" y="6070599"/>
                  </a:lnTo>
                  <a:lnTo>
                    <a:pt x="5410491" y="6045199"/>
                  </a:lnTo>
                  <a:lnTo>
                    <a:pt x="5349338" y="6032499"/>
                  </a:lnTo>
                  <a:lnTo>
                    <a:pt x="5284614" y="6019799"/>
                  </a:lnTo>
                  <a:lnTo>
                    <a:pt x="5216765" y="5994399"/>
                  </a:lnTo>
                  <a:lnTo>
                    <a:pt x="5074372" y="5968999"/>
                  </a:lnTo>
                  <a:lnTo>
                    <a:pt x="4838240" y="5930899"/>
                  </a:lnTo>
                  <a:close/>
                </a:path>
                <a:path w="5821680" h="6540500">
                  <a:moveTo>
                    <a:pt x="5802039" y="101599"/>
                  </a:moveTo>
                  <a:lnTo>
                    <a:pt x="5743485" y="101599"/>
                  </a:lnTo>
                  <a:lnTo>
                    <a:pt x="5656443" y="342899"/>
                  </a:lnTo>
                  <a:lnTo>
                    <a:pt x="5578774" y="634999"/>
                  </a:lnTo>
                  <a:lnTo>
                    <a:pt x="5507800" y="965199"/>
                  </a:lnTo>
                  <a:lnTo>
                    <a:pt x="5446201" y="1346199"/>
                  </a:lnTo>
                  <a:lnTo>
                    <a:pt x="5397546" y="1752599"/>
                  </a:lnTo>
                  <a:lnTo>
                    <a:pt x="5355587" y="2197099"/>
                  </a:lnTo>
                  <a:lnTo>
                    <a:pt x="5329697" y="2666999"/>
                  </a:lnTo>
                  <a:lnTo>
                    <a:pt x="5313628" y="3149599"/>
                  </a:lnTo>
                  <a:lnTo>
                    <a:pt x="5310503" y="3619499"/>
                  </a:lnTo>
                  <a:lnTo>
                    <a:pt x="5323448" y="4076699"/>
                  </a:lnTo>
                  <a:lnTo>
                    <a:pt x="5346213" y="4508499"/>
                  </a:lnTo>
                  <a:lnTo>
                    <a:pt x="5381477" y="4914899"/>
                  </a:lnTo>
                  <a:lnTo>
                    <a:pt x="5427007" y="5283199"/>
                  </a:lnTo>
                  <a:lnTo>
                    <a:pt x="5485035" y="5613399"/>
                  </a:lnTo>
                  <a:lnTo>
                    <a:pt x="5552884" y="5892799"/>
                  </a:lnTo>
                  <a:lnTo>
                    <a:pt x="5627429" y="6121399"/>
                  </a:lnTo>
                  <a:lnTo>
                    <a:pt x="5681812" y="6121399"/>
                  </a:lnTo>
                  <a:lnTo>
                    <a:pt x="5614484" y="5930899"/>
                  </a:lnTo>
                  <a:lnTo>
                    <a:pt x="5543064" y="5664199"/>
                  </a:lnTo>
                  <a:lnTo>
                    <a:pt x="5481911" y="5333999"/>
                  </a:lnTo>
                  <a:lnTo>
                    <a:pt x="5433256" y="4952999"/>
                  </a:lnTo>
                  <a:lnTo>
                    <a:pt x="5394422" y="4546599"/>
                  </a:lnTo>
                  <a:lnTo>
                    <a:pt x="5368532" y="4102099"/>
                  </a:lnTo>
                  <a:lnTo>
                    <a:pt x="5359158" y="3644899"/>
                  </a:lnTo>
                  <a:lnTo>
                    <a:pt x="5359158" y="3149599"/>
                  </a:lnTo>
                  <a:lnTo>
                    <a:pt x="5375228" y="2654299"/>
                  </a:lnTo>
                  <a:lnTo>
                    <a:pt x="5404242" y="2171699"/>
                  </a:lnTo>
                  <a:lnTo>
                    <a:pt x="5446201" y="1714499"/>
                  </a:lnTo>
                  <a:lnTo>
                    <a:pt x="5501105" y="1282699"/>
                  </a:lnTo>
                  <a:lnTo>
                    <a:pt x="5565829" y="901699"/>
                  </a:lnTo>
                  <a:lnTo>
                    <a:pt x="5640373" y="571499"/>
                  </a:lnTo>
                  <a:lnTo>
                    <a:pt x="5727416" y="279399"/>
                  </a:lnTo>
                  <a:lnTo>
                    <a:pt x="5802039" y="101599"/>
                  </a:lnTo>
                  <a:close/>
                </a:path>
                <a:path w="5821680" h="6540500">
                  <a:moveTo>
                    <a:pt x="4579790" y="5905499"/>
                  </a:moveTo>
                  <a:lnTo>
                    <a:pt x="2714351" y="5905499"/>
                  </a:lnTo>
                  <a:lnTo>
                    <a:pt x="2500985" y="5930899"/>
                  </a:lnTo>
                  <a:lnTo>
                    <a:pt x="3399758" y="5930899"/>
                  </a:lnTo>
                  <a:lnTo>
                    <a:pt x="3512913" y="5918199"/>
                  </a:lnTo>
                  <a:lnTo>
                    <a:pt x="4670404" y="5918199"/>
                  </a:lnTo>
                  <a:lnTo>
                    <a:pt x="4579790" y="5905499"/>
                  </a:lnTo>
                  <a:close/>
                </a:path>
                <a:path w="5821680" h="6540500">
                  <a:moveTo>
                    <a:pt x="4670404" y="5918199"/>
                  </a:moveTo>
                  <a:lnTo>
                    <a:pt x="3942905" y="5918199"/>
                  </a:lnTo>
                  <a:lnTo>
                    <a:pt x="4049588" y="5930899"/>
                  </a:lnTo>
                  <a:lnTo>
                    <a:pt x="4754322" y="5930899"/>
                  </a:lnTo>
                  <a:lnTo>
                    <a:pt x="4670404" y="5918199"/>
                  </a:lnTo>
                  <a:close/>
                </a:path>
                <a:path w="5821680" h="6540500">
                  <a:moveTo>
                    <a:pt x="4111009" y="5880099"/>
                  </a:moveTo>
                  <a:lnTo>
                    <a:pt x="3160502" y="5880099"/>
                  </a:lnTo>
                  <a:lnTo>
                    <a:pt x="3050604" y="5892799"/>
                  </a:lnTo>
                  <a:lnTo>
                    <a:pt x="2824293" y="5905499"/>
                  </a:lnTo>
                  <a:lnTo>
                    <a:pt x="4492301" y="5905499"/>
                  </a:lnTo>
                  <a:lnTo>
                    <a:pt x="4398741" y="5892799"/>
                  </a:lnTo>
                  <a:lnTo>
                    <a:pt x="4305003" y="5892799"/>
                  </a:lnTo>
                  <a:lnTo>
                    <a:pt x="4111009" y="5880099"/>
                  </a:lnTo>
                  <a:close/>
                </a:path>
                <a:path w="5821680" h="6540500">
                  <a:moveTo>
                    <a:pt x="2494512" y="711199"/>
                  </a:moveTo>
                  <a:lnTo>
                    <a:pt x="1666891" y="711199"/>
                  </a:lnTo>
                  <a:lnTo>
                    <a:pt x="1767102" y="723899"/>
                  </a:lnTo>
                  <a:lnTo>
                    <a:pt x="2281146" y="723899"/>
                  </a:lnTo>
                  <a:lnTo>
                    <a:pt x="2494512" y="711199"/>
                  </a:lnTo>
                  <a:close/>
                </a:path>
                <a:path w="5821680" h="6540500">
                  <a:moveTo>
                    <a:pt x="2824293" y="698499"/>
                  </a:moveTo>
                  <a:lnTo>
                    <a:pt x="1382373" y="698499"/>
                  </a:lnTo>
                  <a:lnTo>
                    <a:pt x="1476112" y="711199"/>
                  </a:lnTo>
                  <a:lnTo>
                    <a:pt x="2711137" y="711199"/>
                  </a:lnTo>
                  <a:lnTo>
                    <a:pt x="2824293" y="698499"/>
                  </a:lnTo>
                  <a:close/>
                </a:path>
                <a:path w="5821680" h="6540500">
                  <a:moveTo>
                    <a:pt x="1337111" y="647699"/>
                  </a:moveTo>
                  <a:lnTo>
                    <a:pt x="865071" y="647699"/>
                  </a:lnTo>
                  <a:lnTo>
                    <a:pt x="1114013" y="685799"/>
                  </a:lnTo>
                  <a:lnTo>
                    <a:pt x="1201324" y="685799"/>
                  </a:lnTo>
                  <a:lnTo>
                    <a:pt x="1291849" y="698499"/>
                  </a:lnTo>
                  <a:lnTo>
                    <a:pt x="2934190" y="698499"/>
                  </a:lnTo>
                  <a:lnTo>
                    <a:pt x="3160501" y="673099"/>
                  </a:lnTo>
                  <a:lnTo>
                    <a:pt x="1731526" y="673099"/>
                  </a:lnTo>
                  <a:lnTo>
                    <a:pt x="1628057" y="660399"/>
                  </a:lnTo>
                  <a:lnTo>
                    <a:pt x="1434108" y="660399"/>
                  </a:lnTo>
                  <a:lnTo>
                    <a:pt x="1337111" y="647699"/>
                  </a:lnTo>
                  <a:close/>
                </a:path>
                <a:path w="5821680" h="6540500">
                  <a:moveTo>
                    <a:pt x="3270443" y="660399"/>
                  </a:moveTo>
                  <a:lnTo>
                    <a:pt x="2478354" y="660399"/>
                  </a:lnTo>
                  <a:lnTo>
                    <a:pt x="2258515" y="673099"/>
                  </a:lnTo>
                  <a:lnTo>
                    <a:pt x="3160501" y="673099"/>
                  </a:lnTo>
                  <a:lnTo>
                    <a:pt x="3270443" y="660399"/>
                  </a:lnTo>
                  <a:close/>
                </a:path>
                <a:path w="5821680" h="6540500">
                  <a:moveTo>
                    <a:pt x="5821154" y="0"/>
                  </a:moveTo>
                  <a:lnTo>
                    <a:pt x="5814905" y="12699"/>
                  </a:lnTo>
                  <a:lnTo>
                    <a:pt x="5801960" y="12699"/>
                  </a:lnTo>
                  <a:lnTo>
                    <a:pt x="5789016" y="25399"/>
                  </a:lnTo>
                  <a:lnTo>
                    <a:pt x="5782320" y="25399"/>
                  </a:lnTo>
                  <a:lnTo>
                    <a:pt x="5737236" y="50799"/>
                  </a:lnTo>
                  <a:lnTo>
                    <a:pt x="5685457" y="76199"/>
                  </a:lnTo>
                  <a:lnTo>
                    <a:pt x="5575649" y="126999"/>
                  </a:lnTo>
                  <a:lnTo>
                    <a:pt x="5514050" y="152399"/>
                  </a:lnTo>
                  <a:lnTo>
                    <a:pt x="5449325" y="177799"/>
                  </a:lnTo>
                  <a:lnTo>
                    <a:pt x="5381477" y="203199"/>
                  </a:lnTo>
                  <a:lnTo>
                    <a:pt x="5239530" y="253999"/>
                  </a:lnTo>
                  <a:lnTo>
                    <a:pt x="5084192" y="304799"/>
                  </a:lnTo>
                  <a:lnTo>
                    <a:pt x="4915909" y="355599"/>
                  </a:lnTo>
                  <a:lnTo>
                    <a:pt x="4828866" y="368299"/>
                  </a:lnTo>
                  <a:lnTo>
                    <a:pt x="4647639" y="419099"/>
                  </a:lnTo>
                  <a:lnTo>
                    <a:pt x="4553900" y="431799"/>
                  </a:lnTo>
                  <a:lnTo>
                    <a:pt x="4456948" y="457199"/>
                  </a:lnTo>
                  <a:lnTo>
                    <a:pt x="4259740" y="482599"/>
                  </a:lnTo>
                  <a:lnTo>
                    <a:pt x="4052802" y="520699"/>
                  </a:lnTo>
                  <a:lnTo>
                    <a:pt x="3946119" y="533399"/>
                  </a:lnTo>
                  <a:lnTo>
                    <a:pt x="3839435" y="558799"/>
                  </a:lnTo>
                  <a:lnTo>
                    <a:pt x="3280129" y="622299"/>
                  </a:lnTo>
                  <a:lnTo>
                    <a:pt x="3163760" y="622299"/>
                  </a:lnTo>
                  <a:lnTo>
                    <a:pt x="2930976" y="647699"/>
                  </a:lnTo>
                  <a:lnTo>
                    <a:pt x="2817821" y="647699"/>
                  </a:lnTo>
                  <a:lnTo>
                    <a:pt x="2701406" y="660399"/>
                  </a:lnTo>
                  <a:lnTo>
                    <a:pt x="3380340" y="660399"/>
                  </a:lnTo>
                  <a:lnTo>
                    <a:pt x="3810332" y="609599"/>
                  </a:lnTo>
                  <a:lnTo>
                    <a:pt x="4017270" y="571499"/>
                  </a:lnTo>
                  <a:lnTo>
                    <a:pt x="4317903" y="533399"/>
                  </a:lnTo>
                  <a:lnTo>
                    <a:pt x="4411686" y="507999"/>
                  </a:lnTo>
                  <a:lnTo>
                    <a:pt x="4508817" y="495299"/>
                  </a:lnTo>
                  <a:lnTo>
                    <a:pt x="4598984" y="469899"/>
                  </a:lnTo>
                  <a:lnTo>
                    <a:pt x="4689598" y="457199"/>
                  </a:lnTo>
                  <a:lnTo>
                    <a:pt x="4777087" y="431799"/>
                  </a:lnTo>
                  <a:lnTo>
                    <a:pt x="4864130" y="419099"/>
                  </a:lnTo>
                  <a:lnTo>
                    <a:pt x="4948495" y="393699"/>
                  </a:lnTo>
                  <a:lnTo>
                    <a:pt x="5029288" y="368299"/>
                  </a:lnTo>
                  <a:lnTo>
                    <a:pt x="5106957" y="342899"/>
                  </a:lnTo>
                  <a:lnTo>
                    <a:pt x="5184180" y="330199"/>
                  </a:lnTo>
                  <a:lnTo>
                    <a:pt x="5258724" y="304799"/>
                  </a:lnTo>
                  <a:lnTo>
                    <a:pt x="5329697" y="279399"/>
                  </a:lnTo>
                  <a:lnTo>
                    <a:pt x="5397546" y="253999"/>
                  </a:lnTo>
                  <a:lnTo>
                    <a:pt x="5462270" y="228599"/>
                  </a:lnTo>
                  <a:lnTo>
                    <a:pt x="5585469" y="177799"/>
                  </a:lnTo>
                  <a:lnTo>
                    <a:pt x="5695277" y="126999"/>
                  </a:lnTo>
                  <a:lnTo>
                    <a:pt x="5743485" y="101599"/>
                  </a:lnTo>
                  <a:lnTo>
                    <a:pt x="5802039" y="101599"/>
                  </a:lnTo>
                  <a:lnTo>
                    <a:pt x="5818030" y="63499"/>
                  </a:lnTo>
                  <a:lnTo>
                    <a:pt x="5818030" y="50799"/>
                  </a:lnTo>
                  <a:lnTo>
                    <a:pt x="5821154" y="50799"/>
                  </a:lnTo>
                  <a:lnTo>
                    <a:pt x="5821154" y="0"/>
                  </a:lnTo>
                  <a:close/>
                </a:path>
                <a:path w="5821680" h="6540500">
                  <a:moveTo>
                    <a:pt x="266984" y="482599"/>
                  </a:moveTo>
                  <a:lnTo>
                    <a:pt x="153829" y="482599"/>
                  </a:lnTo>
                  <a:lnTo>
                    <a:pt x="202327" y="507999"/>
                  </a:lnTo>
                  <a:lnTo>
                    <a:pt x="312247" y="546099"/>
                  </a:lnTo>
                  <a:lnTo>
                    <a:pt x="435102" y="571499"/>
                  </a:lnTo>
                  <a:lnTo>
                    <a:pt x="499759" y="584199"/>
                  </a:lnTo>
                  <a:lnTo>
                    <a:pt x="567652" y="609599"/>
                  </a:lnTo>
                  <a:lnTo>
                    <a:pt x="709912" y="634999"/>
                  </a:lnTo>
                  <a:lnTo>
                    <a:pt x="787491" y="647699"/>
                  </a:lnTo>
                  <a:lnTo>
                    <a:pt x="1246586" y="647699"/>
                  </a:lnTo>
                  <a:lnTo>
                    <a:pt x="1156062" y="634999"/>
                  </a:lnTo>
                  <a:lnTo>
                    <a:pt x="1065537" y="634999"/>
                  </a:lnTo>
                  <a:lnTo>
                    <a:pt x="978227" y="622299"/>
                  </a:lnTo>
                  <a:lnTo>
                    <a:pt x="735757" y="584199"/>
                  </a:lnTo>
                  <a:lnTo>
                    <a:pt x="515918" y="546099"/>
                  </a:lnTo>
                  <a:lnTo>
                    <a:pt x="386608" y="507999"/>
                  </a:lnTo>
                  <a:lnTo>
                    <a:pt x="325178" y="495299"/>
                  </a:lnTo>
                  <a:lnTo>
                    <a:pt x="266984" y="482599"/>
                  </a:lnTo>
                  <a:close/>
                </a:path>
              </a:pathLst>
            </a:custGeom>
            <a:solidFill>
              <a:srgbClr val="7EB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61512" y="1166558"/>
              <a:ext cx="3992879" cy="4546600"/>
            </a:xfrm>
            <a:custGeom>
              <a:avLst/>
              <a:gdLst/>
              <a:ahLst/>
              <a:cxnLst/>
              <a:rect l="l" t="t" r="r" b="b"/>
              <a:pathLst>
                <a:path w="3992879" h="4546600">
                  <a:moveTo>
                    <a:pt x="1283500" y="717664"/>
                  </a:moveTo>
                  <a:lnTo>
                    <a:pt x="662774" y="717664"/>
                  </a:lnTo>
                  <a:lnTo>
                    <a:pt x="947242" y="428053"/>
                  </a:lnTo>
                  <a:lnTo>
                    <a:pt x="927874" y="408012"/>
                  </a:lnTo>
                  <a:lnTo>
                    <a:pt x="636879" y="704469"/>
                  </a:lnTo>
                  <a:lnTo>
                    <a:pt x="636879" y="0"/>
                  </a:lnTo>
                  <a:lnTo>
                    <a:pt x="607783" y="0"/>
                  </a:lnTo>
                  <a:lnTo>
                    <a:pt x="607783" y="697636"/>
                  </a:lnTo>
                  <a:lnTo>
                    <a:pt x="358838" y="441261"/>
                  </a:lnTo>
                  <a:lnTo>
                    <a:pt x="339458" y="460832"/>
                  </a:lnTo>
                  <a:lnTo>
                    <a:pt x="588403" y="717664"/>
                  </a:lnTo>
                  <a:lnTo>
                    <a:pt x="0" y="717664"/>
                  </a:lnTo>
                  <a:lnTo>
                    <a:pt x="0" y="747268"/>
                  </a:lnTo>
                  <a:lnTo>
                    <a:pt x="598093" y="747268"/>
                  </a:lnTo>
                  <a:lnTo>
                    <a:pt x="352361" y="994079"/>
                  </a:lnTo>
                  <a:lnTo>
                    <a:pt x="371779" y="1013841"/>
                  </a:lnTo>
                  <a:lnTo>
                    <a:pt x="607783" y="773684"/>
                  </a:lnTo>
                  <a:lnTo>
                    <a:pt x="607783" y="1583347"/>
                  </a:lnTo>
                  <a:lnTo>
                    <a:pt x="636879" y="1583347"/>
                  </a:lnTo>
                  <a:lnTo>
                    <a:pt x="636879" y="766851"/>
                  </a:lnTo>
                  <a:lnTo>
                    <a:pt x="911669" y="1046772"/>
                  </a:lnTo>
                  <a:lnTo>
                    <a:pt x="931087" y="1027010"/>
                  </a:lnTo>
                  <a:lnTo>
                    <a:pt x="656297" y="747268"/>
                  </a:lnTo>
                  <a:lnTo>
                    <a:pt x="1283500" y="747268"/>
                  </a:lnTo>
                  <a:lnTo>
                    <a:pt x="1283500" y="717664"/>
                  </a:lnTo>
                  <a:close/>
                </a:path>
                <a:path w="3992879" h="4546600">
                  <a:moveTo>
                    <a:pt x="3992588" y="3937050"/>
                  </a:moveTo>
                  <a:lnTo>
                    <a:pt x="3556482" y="3937050"/>
                  </a:lnTo>
                  <a:lnTo>
                    <a:pt x="3756901" y="3736225"/>
                  </a:lnTo>
                  <a:lnTo>
                    <a:pt x="3740378" y="3723068"/>
                  </a:lnTo>
                  <a:lnTo>
                    <a:pt x="3536835" y="3930446"/>
                  </a:lnTo>
                  <a:lnTo>
                    <a:pt x="3536835" y="3433394"/>
                  </a:lnTo>
                  <a:lnTo>
                    <a:pt x="3517646" y="3433394"/>
                  </a:lnTo>
                  <a:lnTo>
                    <a:pt x="3517646" y="3923881"/>
                  </a:lnTo>
                  <a:lnTo>
                    <a:pt x="3342894" y="3746106"/>
                  </a:lnTo>
                  <a:lnTo>
                    <a:pt x="3329990" y="3759263"/>
                  </a:lnTo>
                  <a:lnTo>
                    <a:pt x="3504692" y="3937050"/>
                  </a:lnTo>
                  <a:lnTo>
                    <a:pt x="3090735" y="3937050"/>
                  </a:lnTo>
                  <a:lnTo>
                    <a:pt x="3090735" y="3956761"/>
                  </a:lnTo>
                  <a:lnTo>
                    <a:pt x="3510953" y="3956761"/>
                  </a:lnTo>
                  <a:lnTo>
                    <a:pt x="3339668" y="4131259"/>
                  </a:lnTo>
                  <a:lnTo>
                    <a:pt x="3352622" y="4144429"/>
                  </a:lnTo>
                  <a:lnTo>
                    <a:pt x="3517646" y="3976522"/>
                  </a:lnTo>
                  <a:lnTo>
                    <a:pt x="3517646" y="4546028"/>
                  </a:lnTo>
                  <a:lnTo>
                    <a:pt x="3536835" y="4546028"/>
                  </a:lnTo>
                  <a:lnTo>
                    <a:pt x="3536835" y="3973245"/>
                  </a:lnTo>
                  <a:lnTo>
                    <a:pt x="3731006" y="4167467"/>
                  </a:lnTo>
                  <a:lnTo>
                    <a:pt x="3743960" y="4154309"/>
                  </a:lnTo>
                  <a:lnTo>
                    <a:pt x="3552901" y="3956761"/>
                  </a:lnTo>
                  <a:lnTo>
                    <a:pt x="3992588" y="3956761"/>
                  </a:lnTo>
                  <a:lnTo>
                    <a:pt x="3992588" y="3937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20567" y="2662428"/>
              <a:ext cx="3764279" cy="11445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962" y="704850"/>
            <a:ext cx="8229600" cy="1143000"/>
          </a:xfrm>
          <a:prstGeom prst="rect"/>
          <a:solidFill>
            <a:srgbClr val="009DD9"/>
          </a:solidFill>
          <a:ln w="25907">
            <a:solidFill>
              <a:srgbClr val="00719F"/>
            </a:solidFill>
          </a:ln>
        </p:spPr>
        <p:txBody>
          <a:bodyPr wrap="square" lIns="0" tIns="339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75"/>
              </a:spcBef>
            </a:pPr>
            <a:r>
              <a:rPr dirty="0" sz="5000" spc="22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dirty="0" sz="5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000" spc="-56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5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05483" y="1982723"/>
            <a:ext cx="7698105" cy="3377565"/>
            <a:chOff x="1205483" y="1982723"/>
            <a:chExt cx="7698105" cy="3377565"/>
          </a:xfrm>
        </p:grpSpPr>
        <p:sp>
          <p:nvSpPr>
            <p:cNvPr id="10" name="object 10"/>
            <p:cNvSpPr/>
            <p:nvPr/>
          </p:nvSpPr>
          <p:spPr>
            <a:xfrm>
              <a:off x="1307591" y="2031491"/>
              <a:ext cx="7595616" cy="3328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05483" y="1982723"/>
              <a:ext cx="6164579" cy="3031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1599" y="2057399"/>
              <a:ext cx="7467600" cy="3200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71599" y="2057399"/>
              <a:ext cx="7467600" cy="3200400"/>
            </a:xfrm>
            <a:custGeom>
              <a:avLst/>
              <a:gdLst/>
              <a:ahLst/>
              <a:cxnLst/>
              <a:rect l="l" t="t" r="r" b="b"/>
              <a:pathLst>
                <a:path w="7467600" h="3200400">
                  <a:moveTo>
                    <a:pt x="0" y="3200400"/>
                  </a:moveTo>
                  <a:lnTo>
                    <a:pt x="7467600" y="32004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039A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50594" y="1991080"/>
            <a:ext cx="1525905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600" spc="-60" b="1">
                <a:solidFill>
                  <a:srgbClr val="6F2F9F"/>
                </a:solidFill>
                <a:latin typeface="Times New Roman"/>
                <a:cs typeface="Times New Roman"/>
              </a:rPr>
              <a:t>NAME  </a:t>
            </a:r>
            <a:r>
              <a:rPr dirty="0" sz="2600" spc="-130" b="1">
                <a:solidFill>
                  <a:srgbClr val="6F2F9F"/>
                </a:solidFill>
                <a:latin typeface="Times New Roman"/>
                <a:cs typeface="Times New Roman"/>
              </a:rPr>
              <a:t>CLASS  </a:t>
            </a:r>
            <a:r>
              <a:rPr dirty="0" sz="2600" spc="-250" b="1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dirty="0" sz="2600" spc="-130" b="1">
                <a:solidFill>
                  <a:srgbClr val="6F2F9F"/>
                </a:solidFill>
                <a:latin typeface="Times New Roman"/>
                <a:cs typeface="Times New Roman"/>
              </a:rPr>
              <a:t>OLL</a:t>
            </a:r>
            <a:r>
              <a:rPr dirty="0" sz="2600" spc="-170" b="1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dirty="0" sz="2600" spc="-140" b="1">
                <a:solidFill>
                  <a:srgbClr val="6F2F9F"/>
                </a:solidFill>
                <a:latin typeface="Times New Roman"/>
                <a:cs typeface="Times New Roman"/>
              </a:rPr>
              <a:t>GE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4554" y="6373016"/>
            <a:ext cx="282194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40">
                <a:solidFill>
                  <a:srgbClr val="045C75"/>
                </a:solidFill>
                <a:latin typeface="Times New Roman"/>
                <a:cs typeface="Times New Roman"/>
              </a:rPr>
              <a:t>RAI </a:t>
            </a:r>
            <a:r>
              <a:rPr dirty="0" sz="1200" spc="-35">
                <a:solidFill>
                  <a:srgbClr val="045C75"/>
                </a:solidFill>
                <a:latin typeface="Times New Roman"/>
                <a:cs typeface="Times New Roman"/>
              </a:rPr>
              <a:t>SAHEB </a:t>
            </a:r>
            <a:r>
              <a:rPr dirty="0" sz="1200" spc="-25">
                <a:solidFill>
                  <a:srgbClr val="045C75"/>
                </a:solidFill>
                <a:latin typeface="Times New Roman"/>
                <a:cs typeface="Times New Roman"/>
              </a:rPr>
              <a:t>BHANWAR </a:t>
            </a:r>
            <a:r>
              <a:rPr dirty="0" sz="1200" spc="5">
                <a:solidFill>
                  <a:srgbClr val="045C75"/>
                </a:solidFill>
                <a:latin typeface="Times New Roman"/>
                <a:cs typeface="Times New Roman"/>
              </a:rPr>
              <a:t>SINGH</a:t>
            </a:r>
            <a:r>
              <a:rPr dirty="0" sz="1200" spc="120">
                <a:solidFill>
                  <a:srgbClr val="045C75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045C75"/>
                </a:solidFill>
                <a:latin typeface="Times New Roman"/>
                <a:cs typeface="Times New Roman"/>
              </a:rPr>
              <a:t>COLLEGE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45">
                <a:solidFill>
                  <a:srgbClr val="045C75"/>
                </a:solidFill>
                <a:latin typeface="Times New Roman"/>
                <a:cs typeface="Times New Roman"/>
              </a:rPr>
              <a:t>NASRULLAGANJ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6818" y="6555895"/>
            <a:ext cx="1504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0">
                <a:solidFill>
                  <a:srgbClr val="045C75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3133" y="1991080"/>
            <a:ext cx="3822065" cy="22447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720"/>
              </a:spcBef>
            </a:pPr>
            <a:r>
              <a:rPr dirty="0" sz="2600" spc="-125" b="1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dirty="0" sz="2600" spc="-15" b="1">
                <a:solidFill>
                  <a:srgbClr val="6F2F9F"/>
                </a:solidFill>
                <a:latin typeface="Times New Roman"/>
                <a:cs typeface="Times New Roman"/>
              </a:rPr>
              <a:t>ARUN</a:t>
            </a:r>
            <a:r>
              <a:rPr dirty="0" sz="2600" spc="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600" spc="-40" b="1">
                <a:solidFill>
                  <a:srgbClr val="6F2F9F"/>
                </a:solidFill>
                <a:latin typeface="Times New Roman"/>
                <a:cs typeface="Times New Roman"/>
              </a:rPr>
              <a:t>KUMAR</a:t>
            </a:r>
            <a:endParaRPr sz="26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625"/>
              </a:spcBef>
              <a:tabLst>
                <a:tab pos="2310130" algn="l"/>
              </a:tabLst>
            </a:pPr>
            <a:r>
              <a:rPr dirty="0" sz="2600" spc="-125" b="1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dirty="0" sz="2600" spc="-90" b="1">
                <a:solidFill>
                  <a:srgbClr val="6F2F9F"/>
                </a:solidFill>
                <a:latin typeface="Times New Roman"/>
                <a:cs typeface="Times New Roman"/>
              </a:rPr>
              <a:t>BSC</a:t>
            </a:r>
            <a:r>
              <a:rPr dirty="0" sz="2600" spc="6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600" spc="-75" b="1">
                <a:solidFill>
                  <a:srgbClr val="6F2F9F"/>
                </a:solidFill>
                <a:latin typeface="Times New Roman"/>
                <a:cs typeface="Times New Roman"/>
              </a:rPr>
              <a:t>IV</a:t>
            </a:r>
            <a:r>
              <a:rPr dirty="0" sz="2600" spc="-8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600" spc="-90" b="1">
                <a:solidFill>
                  <a:srgbClr val="6F2F9F"/>
                </a:solidFill>
                <a:latin typeface="Times New Roman"/>
                <a:cs typeface="Times New Roman"/>
              </a:rPr>
              <a:t>SEM	</a:t>
            </a:r>
            <a:r>
              <a:rPr dirty="0" sz="2600" spc="35" b="1">
                <a:solidFill>
                  <a:srgbClr val="6F2F9F"/>
                </a:solidFill>
                <a:latin typeface="Times New Roman"/>
                <a:cs typeface="Times New Roman"/>
              </a:rPr>
              <a:t>(C.S.)</a:t>
            </a:r>
            <a:endParaRPr sz="2600">
              <a:latin typeface="Times New Roman"/>
              <a:cs typeface="Times New Roman"/>
            </a:endParaRPr>
          </a:p>
          <a:p>
            <a:pPr marL="346710" marR="5080" indent="-334645">
              <a:lnSpc>
                <a:spcPct val="100000"/>
              </a:lnSpc>
              <a:spcBef>
                <a:spcPts val="625"/>
              </a:spcBef>
              <a:tabLst>
                <a:tab pos="266700" algn="l"/>
              </a:tabLst>
            </a:pPr>
            <a:r>
              <a:rPr dirty="0" sz="2600" spc="-125" b="1">
                <a:solidFill>
                  <a:srgbClr val="6F2F9F"/>
                </a:solidFill>
                <a:latin typeface="Times New Roman"/>
                <a:cs typeface="Times New Roman"/>
              </a:rPr>
              <a:t>:	</a:t>
            </a:r>
            <a:r>
              <a:rPr dirty="0" sz="2600" spc="-65" b="1">
                <a:solidFill>
                  <a:srgbClr val="6F2F9F"/>
                </a:solidFill>
                <a:latin typeface="Times New Roman"/>
                <a:cs typeface="Times New Roman"/>
              </a:rPr>
              <a:t>RAI </a:t>
            </a:r>
            <a:r>
              <a:rPr dirty="0" sz="2600" spc="-55" b="1">
                <a:solidFill>
                  <a:srgbClr val="6F2F9F"/>
                </a:solidFill>
                <a:latin typeface="Times New Roman"/>
                <a:cs typeface="Times New Roman"/>
              </a:rPr>
              <a:t>SAHEB BHANWAR  </a:t>
            </a:r>
            <a:r>
              <a:rPr dirty="0" sz="2600" spc="5" b="1">
                <a:solidFill>
                  <a:srgbClr val="6F2F9F"/>
                </a:solidFill>
                <a:latin typeface="Times New Roman"/>
                <a:cs typeface="Times New Roman"/>
              </a:rPr>
              <a:t>SINGH </a:t>
            </a:r>
            <a:r>
              <a:rPr dirty="0" sz="2600" spc="-155" b="1">
                <a:solidFill>
                  <a:srgbClr val="6F2F9F"/>
                </a:solidFill>
                <a:latin typeface="Times New Roman"/>
                <a:cs typeface="Times New Roman"/>
              </a:rPr>
              <a:t>COLLEGE  </a:t>
            </a:r>
            <a:r>
              <a:rPr dirty="0" sz="2600" spc="-110" b="1">
                <a:solidFill>
                  <a:srgbClr val="6F2F9F"/>
                </a:solidFill>
                <a:latin typeface="Times New Roman"/>
                <a:cs typeface="Times New Roman"/>
              </a:rPr>
              <a:t>NASRULLAGANJ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4288916"/>
            <a:ext cx="56737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0" b="1">
                <a:solidFill>
                  <a:srgbClr val="6F2F9F"/>
                </a:solidFill>
                <a:latin typeface="Times New Roman"/>
                <a:cs typeface="Times New Roman"/>
              </a:rPr>
              <a:t>SUBMITTED </a:t>
            </a:r>
            <a:r>
              <a:rPr dirty="0" sz="2600" spc="-50" b="1">
                <a:solidFill>
                  <a:srgbClr val="6F2F9F"/>
                </a:solidFill>
                <a:latin typeface="Times New Roman"/>
                <a:cs typeface="Times New Roman"/>
              </a:rPr>
              <a:t>TO: </a:t>
            </a:r>
            <a:r>
              <a:rPr dirty="0" sz="2600" spc="-155" b="1">
                <a:solidFill>
                  <a:srgbClr val="6F2F9F"/>
                </a:solidFill>
                <a:latin typeface="Times New Roman"/>
                <a:cs typeface="Times New Roman"/>
              </a:rPr>
              <a:t>GYAN </a:t>
            </a:r>
            <a:r>
              <a:rPr dirty="0" sz="2600" spc="-45" b="1">
                <a:solidFill>
                  <a:srgbClr val="6F2F9F"/>
                </a:solidFill>
                <a:latin typeface="Times New Roman"/>
                <a:cs typeface="Times New Roman"/>
              </a:rPr>
              <a:t>RAO</a:t>
            </a:r>
            <a:r>
              <a:rPr dirty="0" sz="2600" spc="-5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600" spc="20" b="1">
                <a:solidFill>
                  <a:srgbClr val="6F2F9F"/>
                </a:solidFill>
                <a:latin typeface="Times New Roman"/>
                <a:cs typeface="Times New Roman"/>
              </a:rPr>
              <a:t>DHOTE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975360"/>
            <a:ext cx="6507480" cy="5254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54554" y="6373016"/>
            <a:ext cx="282194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40">
                <a:solidFill>
                  <a:srgbClr val="045C75"/>
                </a:solidFill>
                <a:latin typeface="Times New Roman"/>
                <a:cs typeface="Times New Roman"/>
              </a:rPr>
              <a:t>RAI </a:t>
            </a:r>
            <a:r>
              <a:rPr dirty="0" sz="1200" spc="-35">
                <a:solidFill>
                  <a:srgbClr val="045C75"/>
                </a:solidFill>
                <a:latin typeface="Times New Roman"/>
                <a:cs typeface="Times New Roman"/>
              </a:rPr>
              <a:t>SAHEB </a:t>
            </a:r>
            <a:r>
              <a:rPr dirty="0" sz="1200" spc="-25">
                <a:solidFill>
                  <a:srgbClr val="045C75"/>
                </a:solidFill>
                <a:latin typeface="Times New Roman"/>
                <a:cs typeface="Times New Roman"/>
              </a:rPr>
              <a:t>BHANWAR </a:t>
            </a:r>
            <a:r>
              <a:rPr dirty="0" sz="1200" spc="5">
                <a:solidFill>
                  <a:srgbClr val="045C75"/>
                </a:solidFill>
                <a:latin typeface="Times New Roman"/>
                <a:cs typeface="Times New Roman"/>
              </a:rPr>
              <a:t>SINGH</a:t>
            </a:r>
            <a:r>
              <a:rPr dirty="0" sz="1200" spc="120">
                <a:solidFill>
                  <a:srgbClr val="045C75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045C75"/>
                </a:solidFill>
                <a:latin typeface="Times New Roman"/>
                <a:cs typeface="Times New Roman"/>
              </a:rPr>
              <a:t>COLLEGE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45">
                <a:solidFill>
                  <a:srgbClr val="045C75"/>
                </a:solidFill>
                <a:latin typeface="Times New Roman"/>
                <a:cs typeface="Times New Roman"/>
              </a:rPr>
              <a:t>NASRULLAGANJ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6818" y="6555895"/>
            <a:ext cx="1504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0">
                <a:solidFill>
                  <a:srgbClr val="045C75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889888"/>
            <a:ext cx="7308850" cy="50857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57985" marR="5080" indent="-1645920">
              <a:lnSpc>
                <a:spcPct val="100000"/>
              </a:lnSpc>
              <a:spcBef>
                <a:spcPts val="95"/>
              </a:spcBef>
            </a:pPr>
            <a:r>
              <a:rPr dirty="0" sz="16600" spc="-810" b="1">
                <a:solidFill>
                  <a:srgbClr val="000000"/>
                </a:solidFill>
                <a:latin typeface="Arial"/>
                <a:cs typeface="Arial"/>
              </a:rPr>
              <a:t>Gauss</a:t>
            </a:r>
            <a:r>
              <a:rPr dirty="0" sz="16600" spc="-1565" b="1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dirty="0" sz="16600" spc="-1105" b="1">
                <a:solidFill>
                  <a:srgbClr val="000000"/>
                </a:solidFill>
                <a:latin typeface="Arial"/>
                <a:cs typeface="Arial"/>
              </a:rPr>
              <a:t>s  </a:t>
            </a:r>
            <a:r>
              <a:rPr dirty="0" sz="16600" spc="-85" b="1">
                <a:solidFill>
                  <a:srgbClr val="000000"/>
                </a:solidFill>
                <a:latin typeface="Times New Roman"/>
                <a:cs typeface="Times New Roman"/>
              </a:rPr>
              <a:t>Law</a:t>
            </a:r>
            <a:endParaRPr sz="1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6167" y="726948"/>
            <a:ext cx="2543556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31391" y="1677923"/>
            <a:ext cx="6658609" cy="3377565"/>
            <a:chOff x="1231391" y="1677923"/>
            <a:chExt cx="6658609" cy="3377565"/>
          </a:xfrm>
        </p:grpSpPr>
        <p:sp>
          <p:nvSpPr>
            <p:cNvPr id="4" name="object 4"/>
            <p:cNvSpPr/>
            <p:nvPr/>
          </p:nvSpPr>
          <p:spPr>
            <a:xfrm>
              <a:off x="1231391" y="1726691"/>
              <a:ext cx="6528816" cy="3328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5963" y="1677923"/>
              <a:ext cx="6653784" cy="2714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5399" y="1752599"/>
              <a:ext cx="6400800" cy="320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5399" y="2366771"/>
              <a:ext cx="254507" cy="219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5399" y="2842259"/>
              <a:ext cx="254507" cy="219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95399" y="3317747"/>
              <a:ext cx="254507" cy="219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5399" y="3793235"/>
              <a:ext cx="254507" cy="219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95400" y="1752600"/>
            <a:ext cx="6400800" cy="3200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011929">
              <a:lnSpc>
                <a:spcPct val="100000"/>
              </a:lnSpc>
              <a:spcBef>
                <a:spcPts val="195"/>
              </a:spcBef>
            </a:pPr>
            <a:r>
              <a:rPr dirty="0" sz="2600" spc="95" b="1">
                <a:solidFill>
                  <a:srgbClr val="FF0000"/>
                </a:solidFill>
                <a:latin typeface="Times New Roman"/>
                <a:cs typeface="Times New Roman"/>
              </a:rPr>
              <a:t>Basic</a:t>
            </a:r>
            <a:r>
              <a:rPr dirty="0" sz="26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130" b="1">
                <a:solidFill>
                  <a:srgbClr val="FF0000"/>
                </a:solidFill>
                <a:latin typeface="Times New Roman"/>
                <a:cs typeface="Times New Roman"/>
              </a:rPr>
              <a:t>Concepts</a:t>
            </a:r>
            <a:endParaRPr sz="2600">
              <a:latin typeface="Times New Roman"/>
              <a:cs typeface="Times New Roman"/>
            </a:endParaRPr>
          </a:p>
          <a:p>
            <a:pPr marL="417830" marR="4194810">
              <a:lnSpc>
                <a:spcPct val="120000"/>
              </a:lnSpc>
              <a:spcBef>
                <a:spcPts val="5"/>
              </a:spcBef>
            </a:pPr>
            <a:r>
              <a:rPr dirty="0" sz="2600" spc="55">
                <a:solidFill>
                  <a:srgbClr val="009DD9"/>
                </a:solidFill>
                <a:latin typeface="Times New Roman"/>
                <a:cs typeface="Times New Roman"/>
              </a:rPr>
              <a:t>Electric</a:t>
            </a:r>
            <a:r>
              <a:rPr dirty="0" sz="2600" spc="-13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600" spc="20">
                <a:solidFill>
                  <a:srgbClr val="009DD9"/>
                </a:solidFill>
                <a:latin typeface="Times New Roman"/>
                <a:cs typeface="Times New Roman"/>
              </a:rPr>
              <a:t>Flux  </a:t>
            </a:r>
            <a:r>
              <a:rPr dirty="0" sz="2600" spc="-10">
                <a:solidFill>
                  <a:srgbClr val="009DD9"/>
                </a:solidFill>
                <a:latin typeface="Times New Roman"/>
                <a:cs typeface="Times New Roman"/>
              </a:rPr>
              <a:t>Gauss’s</a:t>
            </a:r>
            <a:r>
              <a:rPr dirty="0" sz="2600" spc="-12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9DD9"/>
                </a:solidFill>
                <a:latin typeface="Times New Roman"/>
                <a:cs typeface="Times New Roman"/>
              </a:rPr>
              <a:t>Law</a:t>
            </a:r>
            <a:endParaRPr sz="2600">
              <a:latin typeface="Times New Roman"/>
              <a:cs typeface="Times New Roman"/>
            </a:endParaRPr>
          </a:p>
          <a:p>
            <a:pPr marL="417830" marR="2047875" indent="-5080">
              <a:lnSpc>
                <a:spcPts val="3750"/>
              </a:lnSpc>
              <a:spcBef>
                <a:spcPts val="225"/>
              </a:spcBef>
            </a:pPr>
            <a:r>
              <a:rPr dirty="0" sz="2600" spc="70">
                <a:solidFill>
                  <a:srgbClr val="009DD9"/>
                </a:solidFill>
                <a:latin typeface="Times New Roman"/>
                <a:cs typeface="Times New Roman"/>
              </a:rPr>
              <a:t>Applications </a:t>
            </a:r>
            <a:r>
              <a:rPr dirty="0" sz="2600" spc="20">
                <a:solidFill>
                  <a:srgbClr val="009DD9"/>
                </a:solidFill>
                <a:latin typeface="Times New Roman"/>
                <a:cs typeface="Times New Roman"/>
              </a:rPr>
              <a:t>of </a:t>
            </a:r>
            <a:r>
              <a:rPr dirty="0" sz="2600" spc="-15">
                <a:solidFill>
                  <a:srgbClr val="009DD9"/>
                </a:solidFill>
                <a:latin typeface="Times New Roman"/>
                <a:cs typeface="Times New Roman"/>
              </a:rPr>
              <a:t>Gauss’s</a:t>
            </a:r>
            <a:r>
              <a:rPr dirty="0" sz="2600" spc="-27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9DD9"/>
                </a:solidFill>
                <a:latin typeface="Times New Roman"/>
                <a:cs typeface="Times New Roman"/>
              </a:rPr>
              <a:t>Law  </a:t>
            </a:r>
            <a:r>
              <a:rPr dirty="0" sz="2600" spc="105">
                <a:solidFill>
                  <a:srgbClr val="009DD9"/>
                </a:solidFill>
                <a:latin typeface="Times New Roman"/>
                <a:cs typeface="Times New Roman"/>
              </a:rPr>
              <a:t>Conductors </a:t>
            </a:r>
            <a:r>
              <a:rPr dirty="0" sz="2600" spc="110">
                <a:solidFill>
                  <a:srgbClr val="009DD9"/>
                </a:solidFill>
                <a:latin typeface="Times New Roman"/>
                <a:cs typeface="Times New Roman"/>
              </a:rPr>
              <a:t>in</a:t>
            </a:r>
            <a:r>
              <a:rPr dirty="0" sz="2600" spc="-26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600" spc="85">
                <a:solidFill>
                  <a:srgbClr val="009DD9"/>
                </a:solidFill>
                <a:latin typeface="Times New Roman"/>
                <a:cs typeface="Times New Roman"/>
              </a:rPr>
              <a:t>Equilibrium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336549"/>
            <a:ext cx="2480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Electric</a:t>
            </a:r>
            <a:r>
              <a:rPr dirty="0" spc="-70"/>
              <a:t> </a:t>
            </a:r>
            <a:r>
              <a:rPr dirty="0" spc="-10"/>
              <a:t>Flux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840" y="1087882"/>
            <a:ext cx="833374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imes New Roman"/>
                <a:cs typeface="Times New Roman"/>
              </a:rPr>
              <a:t>The </a:t>
            </a:r>
            <a:r>
              <a:rPr dirty="0" sz="1800" spc="50">
                <a:latin typeface="Times New Roman"/>
                <a:cs typeface="Times New Roman"/>
              </a:rPr>
              <a:t>electric </a:t>
            </a:r>
            <a:r>
              <a:rPr dirty="0" sz="1800" spc="35">
                <a:latin typeface="Times New Roman"/>
                <a:cs typeface="Times New Roman"/>
              </a:rPr>
              <a:t>flux, </a:t>
            </a:r>
            <a:r>
              <a:rPr dirty="0" sz="1800" spc="10">
                <a:latin typeface="Symbol"/>
                <a:cs typeface="Symbol"/>
              </a:rPr>
              <a:t></a:t>
            </a:r>
            <a:r>
              <a:rPr dirty="0" baseline="-20833" sz="1800" spc="15">
                <a:latin typeface="Symbol"/>
                <a:cs typeface="Symbol"/>
              </a:rPr>
              <a:t></a:t>
            </a:r>
            <a:r>
              <a:rPr dirty="0" sz="1800" spc="10">
                <a:latin typeface="Times New Roman"/>
                <a:cs typeface="Times New Roman"/>
              </a:rPr>
              <a:t>, </a:t>
            </a:r>
            <a:r>
              <a:rPr dirty="0" sz="1800" spc="90">
                <a:latin typeface="Times New Roman"/>
                <a:cs typeface="Times New Roman"/>
              </a:rPr>
              <a:t>through </a:t>
            </a:r>
            <a:r>
              <a:rPr dirty="0" sz="1800" spc="65">
                <a:latin typeface="Times New Roman"/>
                <a:cs typeface="Times New Roman"/>
              </a:rPr>
              <a:t>a </a:t>
            </a:r>
            <a:r>
              <a:rPr dirty="0" sz="1800" spc="45">
                <a:latin typeface="Times New Roman"/>
                <a:cs typeface="Times New Roman"/>
              </a:rPr>
              <a:t>surface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70">
                <a:latin typeface="Times New Roman"/>
                <a:cs typeface="Times New Roman"/>
              </a:rPr>
              <a:t>defined </a:t>
            </a:r>
            <a:r>
              <a:rPr dirty="0" sz="1800" spc="45">
                <a:latin typeface="Times New Roman"/>
                <a:cs typeface="Times New Roman"/>
              </a:rPr>
              <a:t>as </a:t>
            </a:r>
            <a:r>
              <a:rPr dirty="0" sz="1800" spc="105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scalar </a:t>
            </a:r>
            <a:r>
              <a:rPr dirty="0" sz="1800" spc="90">
                <a:latin typeface="Times New Roman"/>
                <a:cs typeface="Times New Roman"/>
              </a:rPr>
              <a:t>product </a:t>
            </a:r>
            <a:r>
              <a:rPr dirty="0" sz="1800" spc="10">
                <a:latin typeface="Times New Roman"/>
                <a:cs typeface="Times New Roman"/>
              </a:rPr>
              <a:t>of </a:t>
            </a:r>
            <a:r>
              <a:rPr dirty="0" sz="1800" spc="-120" b="1">
                <a:latin typeface="Times New Roman"/>
                <a:cs typeface="Times New Roman"/>
              </a:rPr>
              <a:t>E </a:t>
            </a:r>
            <a:r>
              <a:rPr dirty="0" sz="1800" spc="110">
                <a:latin typeface="Times New Roman"/>
                <a:cs typeface="Times New Roman"/>
              </a:rPr>
              <a:t>and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</a:t>
            </a:r>
            <a:r>
              <a:rPr dirty="0" sz="1800" spc="-45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5400" marR="17780">
              <a:lnSpc>
                <a:spcPts val="2140"/>
              </a:lnSpc>
              <a:spcBef>
                <a:spcPts val="85"/>
              </a:spcBef>
              <a:tabLst>
                <a:tab pos="1085850" algn="l"/>
              </a:tabLst>
            </a:pPr>
            <a:r>
              <a:rPr dirty="0" sz="1800" spc="5">
                <a:latin typeface="Symbol"/>
                <a:cs typeface="Symbol"/>
              </a:rPr>
              <a:t></a:t>
            </a:r>
            <a:r>
              <a:rPr dirty="0" baseline="-20833" sz="1800" spc="7">
                <a:latin typeface="Symbol"/>
                <a:cs typeface="Symbol"/>
              </a:rPr>
              <a:t></a:t>
            </a:r>
            <a:r>
              <a:rPr dirty="0" baseline="-20833" sz="1800" spc="-22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=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E</a:t>
            </a:r>
            <a:r>
              <a:rPr dirty="0" sz="1800" spc="-55">
                <a:latin typeface="Symbol"/>
                <a:cs typeface="Symbol"/>
              </a:rPr>
              <a:t></a:t>
            </a:r>
            <a:r>
              <a:rPr dirty="0" sz="1800" spc="-55" b="1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.	</a:t>
            </a:r>
            <a:r>
              <a:rPr dirty="0" sz="1800" spc="-95" b="1">
                <a:latin typeface="Times New Roman"/>
                <a:cs typeface="Times New Roman"/>
              </a:rPr>
              <a:t>A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65">
                <a:latin typeface="Times New Roman"/>
                <a:cs typeface="Times New Roman"/>
              </a:rPr>
              <a:t>a </a:t>
            </a:r>
            <a:r>
              <a:rPr dirty="0" sz="1800" spc="45">
                <a:latin typeface="Times New Roman"/>
                <a:cs typeface="Times New Roman"/>
              </a:rPr>
              <a:t>vector </a:t>
            </a:r>
            <a:r>
              <a:rPr dirty="0" sz="1800" spc="75">
                <a:latin typeface="Times New Roman"/>
                <a:cs typeface="Times New Roman"/>
              </a:rPr>
              <a:t>perpendicular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110">
                <a:latin typeface="Times New Roman"/>
                <a:cs typeface="Times New Roman"/>
              </a:rPr>
              <a:t>the </a:t>
            </a:r>
            <a:r>
              <a:rPr dirty="0" sz="1800" spc="40">
                <a:latin typeface="Times New Roman"/>
                <a:cs typeface="Times New Roman"/>
              </a:rPr>
              <a:t>surface </a:t>
            </a:r>
            <a:r>
              <a:rPr dirty="0" sz="1800" spc="75">
                <a:latin typeface="Times New Roman"/>
                <a:cs typeface="Times New Roman"/>
              </a:rPr>
              <a:t>with </a:t>
            </a:r>
            <a:r>
              <a:rPr dirty="0" sz="1800" spc="65">
                <a:latin typeface="Times New Roman"/>
                <a:cs typeface="Times New Roman"/>
              </a:rPr>
              <a:t>a </a:t>
            </a:r>
            <a:r>
              <a:rPr dirty="0" sz="1800" spc="85">
                <a:latin typeface="Times New Roman"/>
                <a:cs typeface="Times New Roman"/>
              </a:rPr>
              <a:t>magnitude </a:t>
            </a:r>
            <a:r>
              <a:rPr dirty="0" sz="1800" spc="70">
                <a:latin typeface="Times New Roman"/>
                <a:cs typeface="Times New Roman"/>
              </a:rPr>
              <a:t>equal </a:t>
            </a:r>
            <a:r>
              <a:rPr dirty="0" sz="1800" spc="90">
                <a:latin typeface="Times New Roman"/>
                <a:cs typeface="Times New Roman"/>
              </a:rPr>
              <a:t>to </a:t>
            </a:r>
            <a:r>
              <a:rPr dirty="0" sz="1800" spc="105">
                <a:latin typeface="Times New Roman"/>
                <a:cs typeface="Times New Roman"/>
              </a:rPr>
              <a:t>the  </a:t>
            </a:r>
            <a:r>
              <a:rPr dirty="0" sz="1800" spc="45">
                <a:latin typeface="Times New Roman"/>
                <a:cs typeface="Times New Roman"/>
              </a:rPr>
              <a:t>surface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area.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This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true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for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70">
                <a:solidFill>
                  <a:srgbClr val="FF0000"/>
                </a:solidFill>
                <a:latin typeface="Times New Roman"/>
                <a:cs typeface="Times New Roman"/>
              </a:rPr>
              <a:t>uniform</a:t>
            </a: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electric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field.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2175" y="5584647"/>
            <a:ext cx="3427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800" spc="-75">
                <a:solidFill>
                  <a:srgbClr val="FF0000"/>
                </a:solidFill>
                <a:latin typeface="Symbol"/>
                <a:cs typeface="Symbol"/>
              </a:rPr>
              <a:t></a:t>
            </a:r>
            <a:r>
              <a:rPr dirty="0" baseline="-20833" sz="18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-9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1800" spc="20">
                <a:solidFill>
                  <a:srgbClr val="FF0000"/>
                </a:solidFill>
                <a:latin typeface="Times New Roman"/>
                <a:cs typeface="Times New Roman"/>
              </a:rPr>
              <a:t>cos</a:t>
            </a:r>
            <a:r>
              <a:rPr dirty="0" sz="1800" spc="20">
                <a:solidFill>
                  <a:srgbClr val="FF0000"/>
                </a:solidFill>
                <a:latin typeface="Symbol"/>
                <a:cs typeface="Symbol"/>
              </a:rPr>
              <a:t></a:t>
            </a:r>
            <a:r>
              <a:rPr dirty="0" sz="1800" spc="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FF0000"/>
                </a:solidFill>
                <a:latin typeface="Times New Roman"/>
                <a:cs typeface="Times New Roman"/>
              </a:rPr>
              <a:t>so </a:t>
            </a:r>
            <a:r>
              <a:rPr dirty="0" sz="1800" spc="-5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dirty="0" baseline="-20833" sz="1800" spc="-7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-50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dirty="0" baseline="-20833" sz="1800" spc="-75">
                <a:solidFill>
                  <a:srgbClr val="FF0000"/>
                </a:solidFill>
                <a:latin typeface="Symbol"/>
                <a:cs typeface="Symbol"/>
              </a:rPr>
              <a:t></a:t>
            </a:r>
            <a:r>
              <a:rPr dirty="0" baseline="-20833" sz="18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1800" spc="-80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dirty="0" sz="1800" spc="-1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20">
                <a:solidFill>
                  <a:srgbClr val="FF0000"/>
                </a:solidFill>
                <a:latin typeface="Times New Roman"/>
                <a:cs typeface="Times New Roman"/>
              </a:rPr>
              <a:t>cos</a:t>
            </a:r>
            <a:r>
              <a:rPr dirty="0" sz="1800" spc="20">
                <a:solidFill>
                  <a:srgbClr val="FF0000"/>
                </a:solidFill>
                <a:latin typeface="Symbol"/>
                <a:cs typeface="Symbol"/>
              </a:rPr>
              <a:t>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286000"/>
            <a:ext cx="3537204" cy="3489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8284" y="1981200"/>
            <a:ext cx="3921252" cy="3496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53794" y="5737047"/>
            <a:ext cx="866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dirty="0" baseline="-20833" sz="1800" spc="-7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1800" spc="-25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spc="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80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717549"/>
            <a:ext cx="4735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Electric Flux</a:t>
            </a:r>
            <a:r>
              <a:rPr dirty="0" spc="-20"/>
              <a:t> </a:t>
            </a:r>
            <a:r>
              <a:rPr dirty="0" spc="-10"/>
              <a:t>Continued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740" y="1385061"/>
            <a:ext cx="8237220" cy="318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latin typeface="Times New Roman"/>
                <a:cs typeface="Times New Roman"/>
              </a:rPr>
              <a:t>What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about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case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when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electric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field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uniform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and  the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surface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not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flat?</a:t>
            </a:r>
            <a:endParaRPr sz="2400">
              <a:latin typeface="Times New Roman"/>
              <a:cs typeface="Times New Roman"/>
            </a:endParaRPr>
          </a:p>
          <a:p>
            <a:pPr marL="208279" marR="786765">
              <a:lnSpc>
                <a:spcPct val="100000"/>
              </a:lnSpc>
            </a:pPr>
            <a:r>
              <a:rPr dirty="0" sz="2400" spc="114">
                <a:solidFill>
                  <a:srgbClr val="009DD9"/>
                </a:solidFill>
                <a:latin typeface="Times New Roman"/>
                <a:cs typeface="Times New Roman"/>
              </a:rPr>
              <a:t>Then</a:t>
            </a:r>
            <a:r>
              <a:rPr dirty="0" sz="2400" spc="-11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009DD9"/>
                </a:solidFill>
                <a:latin typeface="Times New Roman"/>
                <a:cs typeface="Times New Roman"/>
              </a:rPr>
              <a:t>we</a:t>
            </a:r>
            <a:r>
              <a:rPr dirty="0" sz="2400" spc="-114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009DD9"/>
                </a:solidFill>
                <a:latin typeface="Times New Roman"/>
                <a:cs typeface="Times New Roman"/>
              </a:rPr>
              <a:t>divide</a:t>
            </a:r>
            <a:r>
              <a:rPr dirty="0" sz="2400" spc="-9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2400" spc="-114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009DD9"/>
                </a:solidFill>
                <a:latin typeface="Times New Roman"/>
                <a:cs typeface="Times New Roman"/>
              </a:rPr>
              <a:t>surface</a:t>
            </a:r>
            <a:r>
              <a:rPr dirty="0" sz="2400" spc="-6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009DD9"/>
                </a:solidFill>
                <a:latin typeface="Times New Roman"/>
                <a:cs typeface="Times New Roman"/>
              </a:rPr>
              <a:t>into</a:t>
            </a:r>
            <a:r>
              <a:rPr dirty="0" sz="2400" spc="-10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009DD9"/>
                </a:solidFill>
                <a:latin typeface="Times New Roman"/>
                <a:cs typeface="Times New Roman"/>
              </a:rPr>
              <a:t>small</a:t>
            </a:r>
            <a:r>
              <a:rPr dirty="0" sz="2400" spc="-7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009DD9"/>
                </a:solidFill>
                <a:latin typeface="Times New Roman"/>
                <a:cs typeface="Times New Roman"/>
              </a:rPr>
              <a:t>elements</a:t>
            </a:r>
            <a:r>
              <a:rPr dirty="0" sz="2400" spc="-9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009DD9"/>
                </a:solidFill>
                <a:latin typeface="Times New Roman"/>
                <a:cs typeface="Times New Roman"/>
              </a:rPr>
              <a:t>and</a:t>
            </a:r>
            <a:r>
              <a:rPr dirty="0" sz="2400" spc="-6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009DD9"/>
                </a:solidFill>
                <a:latin typeface="Times New Roman"/>
                <a:cs typeface="Times New Roman"/>
              </a:rPr>
              <a:t>add  </a:t>
            </a:r>
            <a:r>
              <a:rPr dirty="0" sz="2400" spc="145">
                <a:solidFill>
                  <a:srgbClr val="009DD9"/>
                </a:solidFill>
                <a:latin typeface="Times New Roman"/>
                <a:cs typeface="Times New Roman"/>
              </a:rPr>
              <a:t>the</a:t>
            </a:r>
            <a:r>
              <a:rPr dirty="0" sz="2400" spc="-8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009DD9"/>
                </a:solidFill>
                <a:latin typeface="Times New Roman"/>
                <a:cs typeface="Times New Roman"/>
              </a:rPr>
              <a:t>flux</a:t>
            </a:r>
            <a:r>
              <a:rPr dirty="0" sz="2400" spc="-8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009DD9"/>
                </a:solidFill>
                <a:latin typeface="Times New Roman"/>
                <a:cs typeface="Times New Roman"/>
              </a:rPr>
              <a:t>through</a:t>
            </a:r>
            <a:r>
              <a:rPr dirty="0" sz="2400" spc="-95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009DD9"/>
                </a:solidFill>
                <a:latin typeface="Times New Roman"/>
                <a:cs typeface="Times New Roman"/>
              </a:rPr>
              <a:t>each.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3698875">
              <a:lnSpc>
                <a:spcPct val="100000"/>
              </a:lnSpc>
            </a:pPr>
            <a:r>
              <a:rPr dirty="0" sz="2900" spc="165">
                <a:latin typeface="Symbol"/>
                <a:cs typeface="Symbol"/>
              </a:rPr>
              <a:t></a:t>
            </a:r>
            <a:r>
              <a:rPr dirty="0" baseline="-25252" sz="2475" spc="97" i="1">
                <a:latin typeface="Times New Roman"/>
                <a:cs typeface="Times New Roman"/>
              </a:rPr>
              <a:t>E</a:t>
            </a:r>
            <a:r>
              <a:rPr dirty="0" baseline="-25252" sz="2475" i="1">
                <a:latin typeface="Times New Roman"/>
                <a:cs typeface="Times New Roman"/>
              </a:rPr>
              <a:t> </a:t>
            </a:r>
            <a:r>
              <a:rPr dirty="0" baseline="-25252" sz="2475" spc="240" i="1">
                <a:latin typeface="Times New Roman"/>
                <a:cs typeface="Times New Roman"/>
              </a:rPr>
              <a:t> </a:t>
            </a:r>
            <a:r>
              <a:rPr dirty="0" sz="2900" spc="60">
                <a:latin typeface="Symbol"/>
                <a:cs typeface="Symbol"/>
              </a:rPr>
              <a:t></a:t>
            </a:r>
            <a:r>
              <a:rPr dirty="0" sz="2900" spc="-175">
                <a:latin typeface="Times New Roman"/>
                <a:cs typeface="Times New Roman"/>
              </a:rPr>
              <a:t> </a:t>
            </a:r>
            <a:r>
              <a:rPr dirty="0" baseline="-8397" sz="6450" spc="667">
                <a:latin typeface="Symbol"/>
                <a:cs typeface="Symbol"/>
              </a:rPr>
              <a:t></a:t>
            </a:r>
            <a:r>
              <a:rPr dirty="0" sz="2900" spc="-95" i="1">
                <a:latin typeface="Times New Roman"/>
                <a:cs typeface="Times New Roman"/>
              </a:rPr>
              <a:t>E</a:t>
            </a:r>
            <a:r>
              <a:rPr dirty="0" baseline="-25252" sz="2475" spc="37" i="1">
                <a:latin typeface="Times New Roman"/>
                <a:cs typeface="Times New Roman"/>
              </a:rPr>
              <a:t>i</a:t>
            </a:r>
            <a:r>
              <a:rPr dirty="0" baseline="-25252" sz="2475" spc="225" i="1">
                <a:latin typeface="Times New Roman"/>
                <a:cs typeface="Times New Roman"/>
              </a:rPr>
              <a:t> </a:t>
            </a:r>
            <a:r>
              <a:rPr dirty="0" sz="2900" spc="250">
                <a:latin typeface="Symbol"/>
                <a:cs typeface="Symbol"/>
              </a:rPr>
              <a:t></a:t>
            </a:r>
            <a:r>
              <a:rPr dirty="0" sz="2900" spc="55" i="1">
                <a:latin typeface="Times New Roman"/>
                <a:cs typeface="Times New Roman"/>
              </a:rPr>
              <a:t>d</a:t>
            </a:r>
            <a:r>
              <a:rPr dirty="0" sz="2900" spc="75" i="1">
                <a:latin typeface="Times New Roman"/>
                <a:cs typeface="Times New Roman"/>
              </a:rPr>
              <a:t> </a:t>
            </a:r>
            <a:r>
              <a:rPr dirty="0" sz="2900" spc="-310" i="1">
                <a:latin typeface="Times New Roman"/>
                <a:cs typeface="Times New Roman"/>
              </a:rPr>
              <a:t>A</a:t>
            </a:r>
            <a:r>
              <a:rPr dirty="0" baseline="-25252" sz="2475" spc="37" i="1">
                <a:latin typeface="Times New Roman"/>
                <a:cs typeface="Times New Roman"/>
              </a:rPr>
              <a:t>i</a:t>
            </a:r>
            <a:r>
              <a:rPr dirty="0" baseline="-25252" sz="2475" i="1">
                <a:latin typeface="Times New Roman"/>
                <a:cs typeface="Times New Roman"/>
              </a:rPr>
              <a:t> </a:t>
            </a:r>
            <a:r>
              <a:rPr dirty="0" baseline="-25252" sz="2475" spc="135" i="1">
                <a:latin typeface="Times New Roman"/>
                <a:cs typeface="Times New Roman"/>
              </a:rPr>
              <a:t> </a:t>
            </a:r>
            <a:r>
              <a:rPr dirty="0" sz="2900" spc="110">
                <a:latin typeface="Symbol"/>
                <a:cs typeface="Symbol"/>
              </a:rPr>
              <a:t></a:t>
            </a:r>
            <a:r>
              <a:rPr dirty="0" sz="2900" spc="-215">
                <a:latin typeface="Times New Roman"/>
                <a:cs typeface="Times New Roman"/>
              </a:rPr>
              <a:t> </a:t>
            </a:r>
            <a:r>
              <a:rPr dirty="0" baseline="-13565" sz="6450" spc="89">
                <a:latin typeface="Symbol"/>
                <a:cs typeface="Symbol"/>
              </a:rPr>
              <a:t></a:t>
            </a:r>
            <a:r>
              <a:rPr dirty="0" baseline="-13565" sz="6450" spc="-930">
                <a:latin typeface="Times New Roman"/>
                <a:cs typeface="Times New Roman"/>
              </a:rPr>
              <a:t> </a:t>
            </a:r>
            <a:r>
              <a:rPr dirty="0" sz="2900" spc="65" i="1">
                <a:latin typeface="Times New Roman"/>
                <a:cs typeface="Times New Roman"/>
              </a:rPr>
              <a:t>E</a:t>
            </a:r>
            <a:r>
              <a:rPr dirty="0" sz="2900" spc="-430" i="1">
                <a:latin typeface="Times New Roman"/>
                <a:cs typeface="Times New Roman"/>
              </a:rPr>
              <a:t> </a:t>
            </a:r>
            <a:r>
              <a:rPr dirty="0" sz="2900" spc="250">
                <a:latin typeface="Symbol"/>
                <a:cs typeface="Symbol"/>
              </a:rPr>
              <a:t></a:t>
            </a:r>
            <a:r>
              <a:rPr dirty="0" sz="2900" spc="55" i="1">
                <a:latin typeface="Times New Roman"/>
                <a:cs typeface="Times New Roman"/>
              </a:rPr>
              <a:t>d</a:t>
            </a:r>
            <a:r>
              <a:rPr dirty="0" sz="2900" spc="75" i="1">
                <a:latin typeface="Times New Roman"/>
                <a:cs typeface="Times New Roman"/>
              </a:rPr>
              <a:t> </a:t>
            </a:r>
            <a:r>
              <a:rPr dirty="0" sz="2900" spc="65" i="1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  <a:p>
            <a:pPr algn="ctr" marL="1228090">
              <a:lnSpc>
                <a:spcPct val="100000"/>
              </a:lnSpc>
              <a:spcBef>
                <a:spcPts val="244"/>
              </a:spcBef>
            </a:pPr>
            <a:r>
              <a:rPr dirty="0" sz="1650" spc="25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2147" y="3729228"/>
            <a:ext cx="4121150" cy="855344"/>
          </a:xfrm>
          <a:custGeom>
            <a:avLst/>
            <a:gdLst/>
            <a:ahLst/>
            <a:cxnLst/>
            <a:rect l="l" t="t" r="r" b="b"/>
            <a:pathLst>
              <a:path w="4121150" h="855345">
                <a:moveTo>
                  <a:pt x="0" y="854964"/>
                </a:moveTo>
                <a:lnTo>
                  <a:pt x="4120896" y="854964"/>
                </a:lnTo>
                <a:lnTo>
                  <a:pt x="4120896" y="0"/>
                </a:lnTo>
                <a:lnTo>
                  <a:pt x="0" y="0"/>
                </a:lnTo>
                <a:lnTo>
                  <a:pt x="0" y="85496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200" y="2895600"/>
            <a:ext cx="3058667" cy="327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81227" y="832103"/>
            <a:ext cx="3083052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693165"/>
            <a:ext cx="3101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>
                <a:solidFill>
                  <a:srgbClr val="009DD9"/>
                </a:solidFill>
              </a:rPr>
              <a:t>Worked </a:t>
            </a:r>
            <a:r>
              <a:rPr dirty="0" sz="3200" spc="-10">
                <a:solidFill>
                  <a:srgbClr val="009DD9"/>
                </a:solidFill>
              </a:rPr>
              <a:t>Example</a:t>
            </a:r>
            <a:r>
              <a:rPr dirty="0" sz="3200" spc="-20">
                <a:solidFill>
                  <a:srgbClr val="009DD9"/>
                </a:solidFill>
              </a:rPr>
              <a:t> </a:t>
            </a:r>
            <a:r>
              <a:rPr dirty="0" sz="3200">
                <a:solidFill>
                  <a:srgbClr val="009DD9"/>
                </a:solidFill>
              </a:rPr>
              <a:t>1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72490" y="1251584"/>
            <a:ext cx="77666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latin typeface="Times New Roman"/>
                <a:cs typeface="Times New Roman"/>
              </a:rPr>
              <a:t>Compute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electric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flux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through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a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cylinder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with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an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axis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parallel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to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electric  </a:t>
            </a:r>
            <a:r>
              <a:rPr dirty="0" sz="1800" spc="35">
                <a:latin typeface="Times New Roman"/>
                <a:cs typeface="Times New Roman"/>
              </a:rPr>
              <a:t>field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direction.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4000500"/>
            <a:ext cx="6248400" cy="76200"/>
            <a:chOff x="914400" y="4000500"/>
            <a:chExt cx="6248400" cy="76200"/>
          </a:xfrm>
        </p:grpSpPr>
        <p:sp>
          <p:nvSpPr>
            <p:cNvPr id="12" name="object 12"/>
            <p:cNvSpPr/>
            <p:nvPr/>
          </p:nvSpPr>
          <p:spPr>
            <a:xfrm>
              <a:off x="914400" y="4000499"/>
              <a:ext cx="5715000" cy="76200"/>
            </a:xfrm>
            <a:custGeom>
              <a:avLst/>
              <a:gdLst/>
              <a:ahLst/>
              <a:cxnLst/>
              <a:rect l="l" t="t" r="r" b="b"/>
              <a:pathLst>
                <a:path w="5715000" h="76200">
                  <a:moveTo>
                    <a:pt x="914400" y="38100"/>
                  </a:moveTo>
                  <a:lnTo>
                    <a:pt x="901700" y="31750"/>
                  </a:lnTo>
                  <a:lnTo>
                    <a:pt x="838200" y="0"/>
                  </a:lnTo>
                  <a:lnTo>
                    <a:pt x="8382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76200"/>
                  </a:lnTo>
                  <a:lnTo>
                    <a:pt x="901700" y="44450"/>
                  </a:lnTo>
                  <a:lnTo>
                    <a:pt x="914400" y="38100"/>
                  </a:lnTo>
                  <a:close/>
                </a:path>
                <a:path w="5715000" h="76200">
                  <a:moveTo>
                    <a:pt x="2971800" y="38100"/>
                  </a:moveTo>
                  <a:lnTo>
                    <a:pt x="2959100" y="31750"/>
                  </a:lnTo>
                  <a:lnTo>
                    <a:pt x="2895600" y="0"/>
                  </a:lnTo>
                  <a:lnTo>
                    <a:pt x="2895600" y="31750"/>
                  </a:lnTo>
                  <a:lnTo>
                    <a:pt x="914400" y="31750"/>
                  </a:lnTo>
                  <a:lnTo>
                    <a:pt x="914400" y="38100"/>
                  </a:lnTo>
                  <a:lnTo>
                    <a:pt x="914400" y="44450"/>
                  </a:lnTo>
                  <a:lnTo>
                    <a:pt x="2895600" y="44450"/>
                  </a:lnTo>
                  <a:lnTo>
                    <a:pt x="2895600" y="76200"/>
                  </a:lnTo>
                  <a:lnTo>
                    <a:pt x="2959100" y="44450"/>
                  </a:lnTo>
                  <a:lnTo>
                    <a:pt x="2971800" y="38100"/>
                  </a:lnTo>
                  <a:close/>
                </a:path>
                <a:path w="5715000" h="76200">
                  <a:moveTo>
                    <a:pt x="5715000" y="38100"/>
                  </a:moveTo>
                  <a:lnTo>
                    <a:pt x="5702300" y="31750"/>
                  </a:lnTo>
                  <a:lnTo>
                    <a:pt x="5638800" y="0"/>
                  </a:lnTo>
                  <a:lnTo>
                    <a:pt x="5638800" y="31750"/>
                  </a:lnTo>
                  <a:lnTo>
                    <a:pt x="2971800" y="31750"/>
                  </a:lnTo>
                  <a:lnTo>
                    <a:pt x="2971800" y="38100"/>
                  </a:lnTo>
                  <a:lnTo>
                    <a:pt x="2971800" y="44450"/>
                  </a:lnTo>
                  <a:lnTo>
                    <a:pt x="5638800" y="44450"/>
                  </a:lnTo>
                  <a:lnTo>
                    <a:pt x="5638800" y="76200"/>
                  </a:lnTo>
                  <a:lnTo>
                    <a:pt x="5702300" y="44450"/>
                  </a:lnTo>
                  <a:lnTo>
                    <a:pt x="5715000" y="381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29400" y="4038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14400" y="2476500"/>
            <a:ext cx="6253480" cy="1295400"/>
            <a:chOff x="914400" y="2476500"/>
            <a:chExt cx="6253480" cy="1295400"/>
          </a:xfrm>
        </p:grpSpPr>
        <p:sp>
          <p:nvSpPr>
            <p:cNvPr id="15" name="object 15"/>
            <p:cNvSpPr/>
            <p:nvPr/>
          </p:nvSpPr>
          <p:spPr>
            <a:xfrm>
              <a:off x="2895600" y="2742691"/>
              <a:ext cx="2133600" cy="991869"/>
            </a:xfrm>
            <a:custGeom>
              <a:avLst/>
              <a:gdLst/>
              <a:ahLst/>
              <a:cxnLst/>
              <a:rect l="l" t="t" r="r" b="b"/>
              <a:pathLst>
                <a:path w="2133600" h="991870">
                  <a:moveTo>
                    <a:pt x="1777619" y="0"/>
                  </a:moveTo>
                  <a:lnTo>
                    <a:pt x="355219" y="1016"/>
                  </a:lnTo>
                  <a:lnTo>
                    <a:pt x="316482" y="3947"/>
                  </a:lnTo>
                  <a:lnTo>
                    <a:pt x="278956" y="12489"/>
                  </a:lnTo>
                  <a:lnTo>
                    <a:pt x="242856" y="26340"/>
                  </a:lnTo>
                  <a:lnTo>
                    <a:pt x="208400" y="45197"/>
                  </a:lnTo>
                  <a:lnTo>
                    <a:pt x="175805" y="68758"/>
                  </a:lnTo>
                  <a:lnTo>
                    <a:pt x="145289" y="96721"/>
                  </a:lnTo>
                  <a:lnTo>
                    <a:pt x="117067" y="128782"/>
                  </a:lnTo>
                  <a:lnTo>
                    <a:pt x="91359" y="164641"/>
                  </a:lnTo>
                  <a:lnTo>
                    <a:pt x="68380" y="203994"/>
                  </a:lnTo>
                  <a:lnTo>
                    <a:pt x="48349" y="246539"/>
                  </a:lnTo>
                  <a:lnTo>
                    <a:pt x="31482" y="291975"/>
                  </a:lnTo>
                  <a:lnTo>
                    <a:pt x="17996" y="339998"/>
                  </a:lnTo>
                  <a:lnTo>
                    <a:pt x="8109" y="390306"/>
                  </a:lnTo>
                  <a:lnTo>
                    <a:pt x="2038" y="442597"/>
                  </a:lnTo>
                  <a:lnTo>
                    <a:pt x="0" y="496570"/>
                  </a:lnTo>
                  <a:lnTo>
                    <a:pt x="2136" y="550538"/>
                  </a:lnTo>
                  <a:lnTo>
                    <a:pt x="8298" y="602820"/>
                  </a:lnTo>
                  <a:lnTo>
                    <a:pt x="18270" y="653113"/>
                  </a:lnTo>
                  <a:lnTo>
                    <a:pt x="31834" y="701115"/>
                  </a:lnTo>
                  <a:lnTo>
                    <a:pt x="48772" y="746524"/>
                  </a:lnTo>
                  <a:lnTo>
                    <a:pt x="68868" y="789039"/>
                  </a:lnTo>
                  <a:lnTo>
                    <a:pt x="91904" y="828358"/>
                  </a:lnTo>
                  <a:lnTo>
                    <a:pt x="117663" y="864178"/>
                  </a:lnTo>
                  <a:lnTo>
                    <a:pt x="145929" y="896199"/>
                  </a:lnTo>
                  <a:lnTo>
                    <a:pt x="176482" y="924117"/>
                  </a:lnTo>
                  <a:lnTo>
                    <a:pt x="209108" y="947632"/>
                  </a:lnTo>
                  <a:lnTo>
                    <a:pt x="243588" y="966441"/>
                  </a:lnTo>
                  <a:lnTo>
                    <a:pt x="279704" y="980243"/>
                  </a:lnTo>
                  <a:lnTo>
                    <a:pt x="317241" y="988735"/>
                  </a:lnTo>
                  <a:lnTo>
                    <a:pt x="355980" y="991616"/>
                  </a:lnTo>
                  <a:lnTo>
                    <a:pt x="1778380" y="990600"/>
                  </a:lnTo>
                  <a:lnTo>
                    <a:pt x="1817117" y="987668"/>
                  </a:lnTo>
                  <a:lnTo>
                    <a:pt x="1854643" y="979126"/>
                  </a:lnTo>
                  <a:lnTo>
                    <a:pt x="1890743" y="965275"/>
                  </a:lnTo>
                  <a:lnTo>
                    <a:pt x="1925199" y="946418"/>
                  </a:lnTo>
                  <a:lnTo>
                    <a:pt x="1957794" y="922857"/>
                  </a:lnTo>
                  <a:lnTo>
                    <a:pt x="1988310" y="894894"/>
                  </a:lnTo>
                  <a:lnTo>
                    <a:pt x="2016532" y="862833"/>
                  </a:lnTo>
                  <a:lnTo>
                    <a:pt x="2042240" y="826974"/>
                  </a:lnTo>
                  <a:lnTo>
                    <a:pt x="2065219" y="787621"/>
                  </a:lnTo>
                  <a:lnTo>
                    <a:pt x="2085250" y="745076"/>
                  </a:lnTo>
                  <a:lnTo>
                    <a:pt x="2102117" y="699640"/>
                  </a:lnTo>
                  <a:lnTo>
                    <a:pt x="2115603" y="651617"/>
                  </a:lnTo>
                  <a:lnTo>
                    <a:pt x="2125490" y="601309"/>
                  </a:lnTo>
                  <a:lnTo>
                    <a:pt x="2131561" y="549018"/>
                  </a:lnTo>
                  <a:lnTo>
                    <a:pt x="2133600" y="495046"/>
                  </a:lnTo>
                  <a:lnTo>
                    <a:pt x="2131463" y="441077"/>
                  </a:lnTo>
                  <a:lnTo>
                    <a:pt x="2125301" y="388795"/>
                  </a:lnTo>
                  <a:lnTo>
                    <a:pt x="2115329" y="338502"/>
                  </a:lnTo>
                  <a:lnTo>
                    <a:pt x="2101765" y="290500"/>
                  </a:lnTo>
                  <a:lnTo>
                    <a:pt x="2084827" y="245091"/>
                  </a:lnTo>
                  <a:lnTo>
                    <a:pt x="2064731" y="202576"/>
                  </a:lnTo>
                  <a:lnTo>
                    <a:pt x="2041695" y="163257"/>
                  </a:lnTo>
                  <a:lnTo>
                    <a:pt x="2015936" y="127437"/>
                  </a:lnTo>
                  <a:lnTo>
                    <a:pt x="1987670" y="95416"/>
                  </a:lnTo>
                  <a:lnTo>
                    <a:pt x="1957117" y="67498"/>
                  </a:lnTo>
                  <a:lnTo>
                    <a:pt x="1924491" y="43983"/>
                  </a:lnTo>
                  <a:lnTo>
                    <a:pt x="1890011" y="25174"/>
                  </a:lnTo>
                  <a:lnTo>
                    <a:pt x="1853895" y="11372"/>
                  </a:lnTo>
                  <a:lnTo>
                    <a:pt x="1816358" y="2880"/>
                  </a:lnTo>
                  <a:lnTo>
                    <a:pt x="1777619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5600" y="2742691"/>
              <a:ext cx="2133600" cy="991869"/>
            </a:xfrm>
            <a:custGeom>
              <a:avLst/>
              <a:gdLst/>
              <a:ahLst/>
              <a:cxnLst/>
              <a:rect l="l" t="t" r="r" b="b"/>
              <a:pathLst>
                <a:path w="2133600" h="991870">
                  <a:moveTo>
                    <a:pt x="355219" y="1016"/>
                  </a:moveTo>
                  <a:lnTo>
                    <a:pt x="393958" y="3896"/>
                  </a:lnTo>
                  <a:lnTo>
                    <a:pt x="431495" y="12388"/>
                  </a:lnTo>
                  <a:lnTo>
                    <a:pt x="467611" y="26190"/>
                  </a:lnTo>
                  <a:lnTo>
                    <a:pt x="502091" y="44999"/>
                  </a:lnTo>
                  <a:lnTo>
                    <a:pt x="534717" y="68514"/>
                  </a:lnTo>
                  <a:lnTo>
                    <a:pt x="565270" y="96432"/>
                  </a:lnTo>
                  <a:lnTo>
                    <a:pt x="593536" y="128453"/>
                  </a:lnTo>
                  <a:lnTo>
                    <a:pt x="619295" y="164273"/>
                  </a:lnTo>
                  <a:lnTo>
                    <a:pt x="642331" y="203592"/>
                  </a:lnTo>
                  <a:lnTo>
                    <a:pt x="662427" y="246107"/>
                  </a:lnTo>
                  <a:lnTo>
                    <a:pt x="679365" y="291516"/>
                  </a:lnTo>
                  <a:lnTo>
                    <a:pt x="692929" y="339518"/>
                  </a:lnTo>
                  <a:lnTo>
                    <a:pt x="702901" y="389811"/>
                  </a:lnTo>
                  <a:lnTo>
                    <a:pt x="709063" y="442093"/>
                  </a:lnTo>
                  <a:lnTo>
                    <a:pt x="711200" y="496062"/>
                  </a:lnTo>
                  <a:lnTo>
                    <a:pt x="709161" y="550034"/>
                  </a:lnTo>
                  <a:lnTo>
                    <a:pt x="703090" y="602325"/>
                  </a:lnTo>
                  <a:lnTo>
                    <a:pt x="693203" y="652633"/>
                  </a:lnTo>
                  <a:lnTo>
                    <a:pt x="679717" y="700656"/>
                  </a:lnTo>
                  <a:lnTo>
                    <a:pt x="662850" y="746092"/>
                  </a:lnTo>
                  <a:lnTo>
                    <a:pt x="642819" y="788637"/>
                  </a:lnTo>
                  <a:lnTo>
                    <a:pt x="619840" y="827990"/>
                  </a:lnTo>
                  <a:lnTo>
                    <a:pt x="594132" y="863849"/>
                  </a:lnTo>
                  <a:lnTo>
                    <a:pt x="565910" y="895910"/>
                  </a:lnTo>
                  <a:lnTo>
                    <a:pt x="535394" y="923873"/>
                  </a:lnTo>
                  <a:lnTo>
                    <a:pt x="502799" y="947434"/>
                  </a:lnTo>
                  <a:lnTo>
                    <a:pt x="468343" y="966291"/>
                  </a:lnTo>
                  <a:lnTo>
                    <a:pt x="432243" y="980142"/>
                  </a:lnTo>
                  <a:lnTo>
                    <a:pt x="394717" y="988684"/>
                  </a:lnTo>
                  <a:lnTo>
                    <a:pt x="355980" y="991616"/>
                  </a:lnTo>
                </a:path>
                <a:path w="2133600" h="991870">
                  <a:moveTo>
                    <a:pt x="355980" y="991616"/>
                  </a:moveTo>
                  <a:lnTo>
                    <a:pt x="317241" y="988735"/>
                  </a:lnTo>
                  <a:lnTo>
                    <a:pt x="279704" y="980243"/>
                  </a:lnTo>
                  <a:lnTo>
                    <a:pt x="243588" y="966441"/>
                  </a:lnTo>
                  <a:lnTo>
                    <a:pt x="209108" y="947632"/>
                  </a:lnTo>
                  <a:lnTo>
                    <a:pt x="176482" y="924117"/>
                  </a:lnTo>
                  <a:lnTo>
                    <a:pt x="145929" y="896199"/>
                  </a:lnTo>
                  <a:lnTo>
                    <a:pt x="117663" y="864178"/>
                  </a:lnTo>
                  <a:lnTo>
                    <a:pt x="91904" y="828358"/>
                  </a:lnTo>
                  <a:lnTo>
                    <a:pt x="68868" y="789039"/>
                  </a:lnTo>
                  <a:lnTo>
                    <a:pt x="48772" y="746524"/>
                  </a:lnTo>
                  <a:lnTo>
                    <a:pt x="31834" y="701115"/>
                  </a:lnTo>
                  <a:lnTo>
                    <a:pt x="18270" y="653113"/>
                  </a:lnTo>
                  <a:lnTo>
                    <a:pt x="8298" y="602820"/>
                  </a:lnTo>
                  <a:lnTo>
                    <a:pt x="2136" y="550538"/>
                  </a:lnTo>
                  <a:lnTo>
                    <a:pt x="0" y="496570"/>
                  </a:lnTo>
                  <a:lnTo>
                    <a:pt x="2038" y="442597"/>
                  </a:lnTo>
                  <a:lnTo>
                    <a:pt x="8109" y="390306"/>
                  </a:lnTo>
                  <a:lnTo>
                    <a:pt x="17996" y="339998"/>
                  </a:lnTo>
                  <a:lnTo>
                    <a:pt x="31482" y="291975"/>
                  </a:lnTo>
                  <a:lnTo>
                    <a:pt x="48349" y="246539"/>
                  </a:lnTo>
                  <a:lnTo>
                    <a:pt x="68380" y="203994"/>
                  </a:lnTo>
                  <a:lnTo>
                    <a:pt x="91359" y="164641"/>
                  </a:lnTo>
                  <a:lnTo>
                    <a:pt x="117067" y="128782"/>
                  </a:lnTo>
                  <a:lnTo>
                    <a:pt x="145289" y="96721"/>
                  </a:lnTo>
                  <a:lnTo>
                    <a:pt x="175805" y="68758"/>
                  </a:lnTo>
                  <a:lnTo>
                    <a:pt x="208400" y="45197"/>
                  </a:lnTo>
                  <a:lnTo>
                    <a:pt x="242856" y="26340"/>
                  </a:lnTo>
                  <a:lnTo>
                    <a:pt x="278956" y="12489"/>
                  </a:lnTo>
                  <a:lnTo>
                    <a:pt x="316482" y="3947"/>
                  </a:lnTo>
                  <a:lnTo>
                    <a:pt x="355219" y="1016"/>
                  </a:lnTo>
                  <a:lnTo>
                    <a:pt x="1777619" y="0"/>
                  </a:lnTo>
                  <a:lnTo>
                    <a:pt x="1816358" y="2880"/>
                  </a:lnTo>
                  <a:lnTo>
                    <a:pt x="1853895" y="11372"/>
                  </a:lnTo>
                  <a:lnTo>
                    <a:pt x="1890011" y="25174"/>
                  </a:lnTo>
                  <a:lnTo>
                    <a:pt x="1924491" y="43983"/>
                  </a:lnTo>
                  <a:lnTo>
                    <a:pt x="1957117" y="67498"/>
                  </a:lnTo>
                  <a:lnTo>
                    <a:pt x="1987670" y="95416"/>
                  </a:lnTo>
                  <a:lnTo>
                    <a:pt x="2015936" y="127437"/>
                  </a:lnTo>
                  <a:lnTo>
                    <a:pt x="2041695" y="163257"/>
                  </a:lnTo>
                  <a:lnTo>
                    <a:pt x="2064731" y="202576"/>
                  </a:lnTo>
                  <a:lnTo>
                    <a:pt x="2084827" y="245091"/>
                  </a:lnTo>
                  <a:lnTo>
                    <a:pt x="2101765" y="290500"/>
                  </a:lnTo>
                  <a:lnTo>
                    <a:pt x="2115329" y="338502"/>
                  </a:lnTo>
                  <a:lnTo>
                    <a:pt x="2125301" y="388795"/>
                  </a:lnTo>
                  <a:lnTo>
                    <a:pt x="2131463" y="441077"/>
                  </a:lnTo>
                  <a:lnTo>
                    <a:pt x="2133600" y="495046"/>
                  </a:lnTo>
                  <a:lnTo>
                    <a:pt x="2131561" y="549018"/>
                  </a:lnTo>
                  <a:lnTo>
                    <a:pt x="2125490" y="601309"/>
                  </a:lnTo>
                  <a:lnTo>
                    <a:pt x="2115603" y="651617"/>
                  </a:lnTo>
                  <a:lnTo>
                    <a:pt x="2102117" y="699640"/>
                  </a:lnTo>
                  <a:lnTo>
                    <a:pt x="2085250" y="745076"/>
                  </a:lnTo>
                  <a:lnTo>
                    <a:pt x="2065219" y="787621"/>
                  </a:lnTo>
                  <a:lnTo>
                    <a:pt x="2042240" y="826974"/>
                  </a:lnTo>
                  <a:lnTo>
                    <a:pt x="2016532" y="862833"/>
                  </a:lnTo>
                  <a:lnTo>
                    <a:pt x="1988310" y="894894"/>
                  </a:lnTo>
                  <a:lnTo>
                    <a:pt x="1957794" y="922857"/>
                  </a:lnTo>
                  <a:lnTo>
                    <a:pt x="1925199" y="946418"/>
                  </a:lnTo>
                  <a:lnTo>
                    <a:pt x="1890743" y="965275"/>
                  </a:lnTo>
                  <a:lnTo>
                    <a:pt x="1854643" y="979126"/>
                  </a:lnTo>
                  <a:lnTo>
                    <a:pt x="1817117" y="987668"/>
                  </a:lnTo>
                  <a:lnTo>
                    <a:pt x="1778380" y="990600"/>
                  </a:lnTo>
                  <a:lnTo>
                    <a:pt x="355980" y="991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77003" y="2746502"/>
              <a:ext cx="275590" cy="981710"/>
            </a:xfrm>
            <a:custGeom>
              <a:avLst/>
              <a:gdLst/>
              <a:ahLst/>
              <a:cxnLst/>
              <a:rect l="l" t="t" r="r" b="b"/>
              <a:pathLst>
                <a:path w="275589" h="981710">
                  <a:moveTo>
                    <a:pt x="184912" y="0"/>
                  </a:moveTo>
                  <a:lnTo>
                    <a:pt x="165552" y="20700"/>
                  </a:lnTo>
                  <a:lnTo>
                    <a:pt x="144811" y="39592"/>
                  </a:lnTo>
                  <a:lnTo>
                    <a:pt x="124690" y="58721"/>
                  </a:lnTo>
                  <a:lnTo>
                    <a:pt x="79150" y="125194"/>
                  </a:lnTo>
                  <a:lnTo>
                    <a:pt x="56357" y="171686"/>
                  </a:lnTo>
                  <a:lnTo>
                    <a:pt x="38208" y="219509"/>
                  </a:lnTo>
                  <a:lnTo>
                    <a:pt x="24099" y="268559"/>
                  </a:lnTo>
                  <a:lnTo>
                    <a:pt x="13430" y="318730"/>
                  </a:lnTo>
                  <a:lnTo>
                    <a:pt x="5597" y="369919"/>
                  </a:lnTo>
                  <a:lnTo>
                    <a:pt x="0" y="422021"/>
                  </a:lnTo>
                  <a:lnTo>
                    <a:pt x="5994" y="472592"/>
                  </a:lnTo>
                  <a:lnTo>
                    <a:pt x="9810" y="524694"/>
                  </a:lnTo>
                  <a:lnTo>
                    <a:pt x="13198" y="577359"/>
                  </a:lnTo>
                  <a:lnTo>
                    <a:pt x="17906" y="629618"/>
                  </a:lnTo>
                  <a:lnTo>
                    <a:pt x="25687" y="680501"/>
                  </a:lnTo>
                  <a:lnTo>
                    <a:pt x="38290" y="729041"/>
                  </a:lnTo>
                  <a:lnTo>
                    <a:pt x="57465" y="774268"/>
                  </a:lnTo>
                  <a:lnTo>
                    <a:pt x="84962" y="815213"/>
                  </a:lnTo>
                  <a:lnTo>
                    <a:pt x="107922" y="847145"/>
                  </a:lnTo>
                  <a:lnTo>
                    <a:pt x="129667" y="880554"/>
                  </a:lnTo>
                  <a:lnTo>
                    <a:pt x="153793" y="911010"/>
                  </a:lnTo>
                  <a:lnTo>
                    <a:pt x="183896" y="934085"/>
                  </a:lnTo>
                  <a:lnTo>
                    <a:pt x="206414" y="943098"/>
                  </a:lnTo>
                  <a:lnTo>
                    <a:pt x="236315" y="954182"/>
                  </a:lnTo>
                  <a:lnTo>
                    <a:pt x="262834" y="967124"/>
                  </a:lnTo>
                  <a:lnTo>
                    <a:pt x="275209" y="98171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4400" y="3086099"/>
              <a:ext cx="5715000" cy="76200"/>
            </a:xfrm>
            <a:custGeom>
              <a:avLst/>
              <a:gdLst/>
              <a:ahLst/>
              <a:cxnLst/>
              <a:rect l="l" t="t" r="r" b="b"/>
              <a:pathLst>
                <a:path w="5715000" h="76200">
                  <a:moveTo>
                    <a:pt x="914400" y="38100"/>
                  </a:moveTo>
                  <a:lnTo>
                    <a:pt x="901700" y="31750"/>
                  </a:lnTo>
                  <a:lnTo>
                    <a:pt x="838200" y="0"/>
                  </a:lnTo>
                  <a:lnTo>
                    <a:pt x="8382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76200"/>
                  </a:lnTo>
                  <a:lnTo>
                    <a:pt x="901700" y="44450"/>
                  </a:lnTo>
                  <a:lnTo>
                    <a:pt x="914400" y="38100"/>
                  </a:lnTo>
                  <a:close/>
                </a:path>
                <a:path w="5715000" h="76200">
                  <a:moveTo>
                    <a:pt x="5715000" y="38100"/>
                  </a:moveTo>
                  <a:lnTo>
                    <a:pt x="5702300" y="31750"/>
                  </a:lnTo>
                  <a:lnTo>
                    <a:pt x="5638800" y="0"/>
                  </a:lnTo>
                  <a:lnTo>
                    <a:pt x="5638800" y="31750"/>
                  </a:lnTo>
                  <a:lnTo>
                    <a:pt x="2971800" y="31750"/>
                  </a:lnTo>
                  <a:lnTo>
                    <a:pt x="2971800" y="44450"/>
                  </a:lnTo>
                  <a:lnTo>
                    <a:pt x="5638800" y="44450"/>
                  </a:lnTo>
                  <a:lnTo>
                    <a:pt x="5638800" y="76200"/>
                  </a:lnTo>
                  <a:lnTo>
                    <a:pt x="5702300" y="44450"/>
                  </a:lnTo>
                  <a:lnTo>
                    <a:pt x="5715000" y="381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4400" y="2781299"/>
              <a:ext cx="5715000" cy="990600"/>
            </a:xfrm>
            <a:custGeom>
              <a:avLst/>
              <a:gdLst/>
              <a:ahLst/>
              <a:cxnLst/>
              <a:rect l="l" t="t" r="r" b="b"/>
              <a:pathLst>
                <a:path w="5715000" h="990600">
                  <a:moveTo>
                    <a:pt x="914400" y="952500"/>
                  </a:moveTo>
                  <a:lnTo>
                    <a:pt x="901700" y="946150"/>
                  </a:lnTo>
                  <a:lnTo>
                    <a:pt x="838200" y="914400"/>
                  </a:lnTo>
                  <a:lnTo>
                    <a:pt x="838200" y="946150"/>
                  </a:lnTo>
                  <a:lnTo>
                    <a:pt x="0" y="946150"/>
                  </a:lnTo>
                  <a:lnTo>
                    <a:pt x="0" y="958850"/>
                  </a:lnTo>
                  <a:lnTo>
                    <a:pt x="838200" y="958850"/>
                  </a:lnTo>
                  <a:lnTo>
                    <a:pt x="838200" y="990600"/>
                  </a:lnTo>
                  <a:lnTo>
                    <a:pt x="901700" y="958850"/>
                  </a:lnTo>
                  <a:lnTo>
                    <a:pt x="914400" y="952500"/>
                  </a:lnTo>
                  <a:close/>
                </a:path>
                <a:path w="5715000" h="990600">
                  <a:moveTo>
                    <a:pt x="914400" y="647700"/>
                  </a:moveTo>
                  <a:lnTo>
                    <a:pt x="901700" y="641350"/>
                  </a:lnTo>
                  <a:lnTo>
                    <a:pt x="838200" y="609600"/>
                  </a:lnTo>
                  <a:lnTo>
                    <a:pt x="838200" y="641350"/>
                  </a:lnTo>
                  <a:lnTo>
                    <a:pt x="0" y="641350"/>
                  </a:lnTo>
                  <a:lnTo>
                    <a:pt x="0" y="654050"/>
                  </a:lnTo>
                  <a:lnTo>
                    <a:pt x="838200" y="654050"/>
                  </a:lnTo>
                  <a:lnTo>
                    <a:pt x="838200" y="685800"/>
                  </a:lnTo>
                  <a:lnTo>
                    <a:pt x="901700" y="654050"/>
                  </a:lnTo>
                  <a:lnTo>
                    <a:pt x="914400" y="647700"/>
                  </a:lnTo>
                  <a:close/>
                </a:path>
                <a:path w="5715000" h="990600">
                  <a:moveTo>
                    <a:pt x="914400" y="38100"/>
                  </a:moveTo>
                  <a:lnTo>
                    <a:pt x="901700" y="31750"/>
                  </a:lnTo>
                  <a:lnTo>
                    <a:pt x="838200" y="0"/>
                  </a:lnTo>
                  <a:lnTo>
                    <a:pt x="8382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76200"/>
                  </a:lnTo>
                  <a:lnTo>
                    <a:pt x="901700" y="44450"/>
                  </a:lnTo>
                  <a:lnTo>
                    <a:pt x="914400" y="38100"/>
                  </a:lnTo>
                  <a:close/>
                </a:path>
                <a:path w="5715000" h="990600">
                  <a:moveTo>
                    <a:pt x="2971800" y="952500"/>
                  </a:moveTo>
                  <a:lnTo>
                    <a:pt x="2959100" y="946150"/>
                  </a:lnTo>
                  <a:lnTo>
                    <a:pt x="2895600" y="914400"/>
                  </a:lnTo>
                  <a:lnTo>
                    <a:pt x="2895600" y="946150"/>
                  </a:lnTo>
                  <a:lnTo>
                    <a:pt x="914400" y="946150"/>
                  </a:lnTo>
                  <a:lnTo>
                    <a:pt x="914400" y="952500"/>
                  </a:lnTo>
                  <a:lnTo>
                    <a:pt x="914400" y="958850"/>
                  </a:lnTo>
                  <a:lnTo>
                    <a:pt x="2895600" y="958850"/>
                  </a:lnTo>
                  <a:lnTo>
                    <a:pt x="2895600" y="990600"/>
                  </a:lnTo>
                  <a:lnTo>
                    <a:pt x="2959100" y="958850"/>
                  </a:lnTo>
                  <a:lnTo>
                    <a:pt x="2971800" y="952500"/>
                  </a:lnTo>
                  <a:close/>
                </a:path>
                <a:path w="5715000" h="990600">
                  <a:moveTo>
                    <a:pt x="2971800" y="647700"/>
                  </a:moveTo>
                  <a:lnTo>
                    <a:pt x="2959100" y="641350"/>
                  </a:lnTo>
                  <a:lnTo>
                    <a:pt x="2895600" y="609600"/>
                  </a:lnTo>
                  <a:lnTo>
                    <a:pt x="2895600" y="641350"/>
                  </a:lnTo>
                  <a:lnTo>
                    <a:pt x="914400" y="641350"/>
                  </a:lnTo>
                  <a:lnTo>
                    <a:pt x="914400" y="647700"/>
                  </a:lnTo>
                  <a:lnTo>
                    <a:pt x="914400" y="654050"/>
                  </a:lnTo>
                  <a:lnTo>
                    <a:pt x="2895600" y="654050"/>
                  </a:lnTo>
                  <a:lnTo>
                    <a:pt x="2895600" y="685800"/>
                  </a:lnTo>
                  <a:lnTo>
                    <a:pt x="2959100" y="654050"/>
                  </a:lnTo>
                  <a:lnTo>
                    <a:pt x="2971800" y="647700"/>
                  </a:lnTo>
                  <a:close/>
                </a:path>
                <a:path w="5715000" h="990600">
                  <a:moveTo>
                    <a:pt x="2971800" y="342900"/>
                  </a:moveTo>
                  <a:lnTo>
                    <a:pt x="2959100" y="336550"/>
                  </a:lnTo>
                  <a:lnTo>
                    <a:pt x="2895600" y="304800"/>
                  </a:lnTo>
                  <a:lnTo>
                    <a:pt x="2895600" y="336550"/>
                  </a:lnTo>
                  <a:lnTo>
                    <a:pt x="914400" y="336550"/>
                  </a:lnTo>
                  <a:lnTo>
                    <a:pt x="914400" y="349250"/>
                  </a:lnTo>
                  <a:lnTo>
                    <a:pt x="2895600" y="349250"/>
                  </a:lnTo>
                  <a:lnTo>
                    <a:pt x="2895600" y="381000"/>
                  </a:lnTo>
                  <a:lnTo>
                    <a:pt x="2959100" y="349250"/>
                  </a:lnTo>
                  <a:lnTo>
                    <a:pt x="2971800" y="342900"/>
                  </a:lnTo>
                  <a:close/>
                </a:path>
                <a:path w="5715000" h="990600">
                  <a:moveTo>
                    <a:pt x="2971800" y="38100"/>
                  </a:moveTo>
                  <a:lnTo>
                    <a:pt x="2959100" y="31750"/>
                  </a:lnTo>
                  <a:lnTo>
                    <a:pt x="2895600" y="0"/>
                  </a:lnTo>
                  <a:lnTo>
                    <a:pt x="2895600" y="31750"/>
                  </a:lnTo>
                  <a:lnTo>
                    <a:pt x="914400" y="31750"/>
                  </a:lnTo>
                  <a:lnTo>
                    <a:pt x="914400" y="38100"/>
                  </a:lnTo>
                  <a:lnTo>
                    <a:pt x="914400" y="44450"/>
                  </a:lnTo>
                  <a:lnTo>
                    <a:pt x="2895600" y="44450"/>
                  </a:lnTo>
                  <a:lnTo>
                    <a:pt x="2895600" y="76200"/>
                  </a:lnTo>
                  <a:lnTo>
                    <a:pt x="2959100" y="44450"/>
                  </a:lnTo>
                  <a:lnTo>
                    <a:pt x="2971800" y="38100"/>
                  </a:lnTo>
                  <a:close/>
                </a:path>
                <a:path w="5715000" h="990600">
                  <a:moveTo>
                    <a:pt x="5715000" y="952500"/>
                  </a:moveTo>
                  <a:lnTo>
                    <a:pt x="5702300" y="946150"/>
                  </a:lnTo>
                  <a:lnTo>
                    <a:pt x="5638800" y="914400"/>
                  </a:lnTo>
                  <a:lnTo>
                    <a:pt x="5638800" y="946150"/>
                  </a:lnTo>
                  <a:lnTo>
                    <a:pt x="2971800" y="946150"/>
                  </a:lnTo>
                  <a:lnTo>
                    <a:pt x="2971800" y="952500"/>
                  </a:lnTo>
                  <a:lnTo>
                    <a:pt x="2971800" y="958850"/>
                  </a:lnTo>
                  <a:lnTo>
                    <a:pt x="5638800" y="958850"/>
                  </a:lnTo>
                  <a:lnTo>
                    <a:pt x="5638800" y="990600"/>
                  </a:lnTo>
                  <a:lnTo>
                    <a:pt x="5702300" y="958850"/>
                  </a:lnTo>
                  <a:lnTo>
                    <a:pt x="5715000" y="952500"/>
                  </a:lnTo>
                  <a:close/>
                </a:path>
                <a:path w="5715000" h="990600">
                  <a:moveTo>
                    <a:pt x="5715000" y="647700"/>
                  </a:moveTo>
                  <a:lnTo>
                    <a:pt x="5702300" y="641350"/>
                  </a:lnTo>
                  <a:lnTo>
                    <a:pt x="5638800" y="609600"/>
                  </a:lnTo>
                  <a:lnTo>
                    <a:pt x="5638800" y="641350"/>
                  </a:lnTo>
                  <a:lnTo>
                    <a:pt x="2971800" y="641350"/>
                  </a:lnTo>
                  <a:lnTo>
                    <a:pt x="2971800" y="647700"/>
                  </a:lnTo>
                  <a:lnTo>
                    <a:pt x="2971800" y="654050"/>
                  </a:lnTo>
                  <a:lnTo>
                    <a:pt x="5638800" y="654050"/>
                  </a:lnTo>
                  <a:lnTo>
                    <a:pt x="5638800" y="685800"/>
                  </a:lnTo>
                  <a:lnTo>
                    <a:pt x="5702300" y="654050"/>
                  </a:lnTo>
                  <a:lnTo>
                    <a:pt x="5715000" y="647700"/>
                  </a:lnTo>
                  <a:close/>
                </a:path>
                <a:path w="5715000" h="990600">
                  <a:moveTo>
                    <a:pt x="5715000" y="38100"/>
                  </a:moveTo>
                  <a:lnTo>
                    <a:pt x="5702300" y="31750"/>
                  </a:lnTo>
                  <a:lnTo>
                    <a:pt x="5638800" y="0"/>
                  </a:lnTo>
                  <a:lnTo>
                    <a:pt x="5638800" y="31750"/>
                  </a:lnTo>
                  <a:lnTo>
                    <a:pt x="2971800" y="31750"/>
                  </a:lnTo>
                  <a:lnTo>
                    <a:pt x="2971800" y="38100"/>
                  </a:lnTo>
                  <a:lnTo>
                    <a:pt x="2971800" y="44450"/>
                  </a:lnTo>
                  <a:lnTo>
                    <a:pt x="5638800" y="44450"/>
                  </a:lnTo>
                  <a:lnTo>
                    <a:pt x="5638800" y="76200"/>
                  </a:lnTo>
                  <a:lnTo>
                    <a:pt x="5702300" y="44450"/>
                  </a:lnTo>
                  <a:lnTo>
                    <a:pt x="5715000" y="381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29400" y="2819400"/>
              <a:ext cx="533400" cy="914400"/>
            </a:xfrm>
            <a:custGeom>
              <a:avLst/>
              <a:gdLst/>
              <a:ahLst/>
              <a:cxnLst/>
              <a:rect l="l" t="t" r="r" b="b"/>
              <a:pathLst>
                <a:path w="533400" h="914400">
                  <a:moveTo>
                    <a:pt x="0" y="304800"/>
                  </a:moveTo>
                  <a:lnTo>
                    <a:pt x="533400" y="304800"/>
                  </a:lnTo>
                </a:path>
                <a:path w="533400" h="914400">
                  <a:moveTo>
                    <a:pt x="0" y="609600"/>
                  </a:moveTo>
                  <a:lnTo>
                    <a:pt x="533400" y="609600"/>
                  </a:lnTo>
                </a:path>
                <a:path w="533400" h="914400">
                  <a:moveTo>
                    <a:pt x="0" y="914400"/>
                  </a:moveTo>
                  <a:lnTo>
                    <a:pt x="533400" y="914400"/>
                  </a:lnTo>
                </a:path>
                <a:path w="533400" h="914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28800" y="2476500"/>
              <a:ext cx="2057400" cy="76200"/>
            </a:xfrm>
            <a:custGeom>
              <a:avLst/>
              <a:gdLst/>
              <a:ahLst/>
              <a:cxnLst/>
              <a:rect l="l" t="t" r="r" b="b"/>
              <a:pathLst>
                <a:path w="2057400" h="76200">
                  <a:moveTo>
                    <a:pt x="1981200" y="0"/>
                  </a:moveTo>
                  <a:lnTo>
                    <a:pt x="1981200" y="76200"/>
                  </a:lnTo>
                  <a:lnTo>
                    <a:pt x="2044700" y="44450"/>
                  </a:lnTo>
                  <a:lnTo>
                    <a:pt x="1993900" y="44450"/>
                  </a:lnTo>
                  <a:lnTo>
                    <a:pt x="1993900" y="31750"/>
                  </a:lnTo>
                  <a:lnTo>
                    <a:pt x="2044700" y="31750"/>
                  </a:lnTo>
                  <a:lnTo>
                    <a:pt x="1981200" y="0"/>
                  </a:lnTo>
                  <a:close/>
                </a:path>
                <a:path w="2057400" h="76200">
                  <a:moveTo>
                    <a:pt x="1981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81200" y="44450"/>
                  </a:lnTo>
                  <a:lnTo>
                    <a:pt x="1981200" y="31750"/>
                  </a:lnTo>
                  <a:close/>
                </a:path>
                <a:path w="2057400" h="76200">
                  <a:moveTo>
                    <a:pt x="2044700" y="31750"/>
                  </a:moveTo>
                  <a:lnTo>
                    <a:pt x="1993900" y="31750"/>
                  </a:lnTo>
                  <a:lnTo>
                    <a:pt x="1993900" y="44450"/>
                  </a:lnTo>
                  <a:lnTo>
                    <a:pt x="2044700" y="44450"/>
                  </a:lnTo>
                  <a:lnTo>
                    <a:pt x="2057400" y="38100"/>
                  </a:lnTo>
                  <a:lnTo>
                    <a:pt x="2044700" y="317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4400" y="24765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0900" y="44450"/>
                  </a:lnTo>
                  <a:lnTo>
                    <a:pt x="850900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29400" y="2514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86200" y="2476500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>
                  <a:moveTo>
                    <a:pt x="2667000" y="0"/>
                  </a:moveTo>
                  <a:lnTo>
                    <a:pt x="2667000" y="76200"/>
                  </a:lnTo>
                  <a:lnTo>
                    <a:pt x="2730500" y="44450"/>
                  </a:lnTo>
                  <a:lnTo>
                    <a:pt x="2679700" y="44450"/>
                  </a:lnTo>
                  <a:lnTo>
                    <a:pt x="2679700" y="31750"/>
                  </a:lnTo>
                  <a:lnTo>
                    <a:pt x="2730500" y="31750"/>
                  </a:lnTo>
                  <a:lnTo>
                    <a:pt x="2667000" y="0"/>
                  </a:lnTo>
                  <a:close/>
                </a:path>
                <a:path w="2743200" h="76200">
                  <a:moveTo>
                    <a:pt x="2667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0" y="44450"/>
                  </a:lnTo>
                  <a:lnTo>
                    <a:pt x="2667000" y="31750"/>
                  </a:lnTo>
                  <a:close/>
                </a:path>
                <a:path w="2743200" h="76200">
                  <a:moveTo>
                    <a:pt x="2730500" y="31750"/>
                  </a:moveTo>
                  <a:lnTo>
                    <a:pt x="2679700" y="31750"/>
                  </a:lnTo>
                  <a:lnTo>
                    <a:pt x="2679700" y="44450"/>
                  </a:lnTo>
                  <a:lnTo>
                    <a:pt x="2730500" y="44450"/>
                  </a:lnTo>
                  <a:lnTo>
                    <a:pt x="2743200" y="38100"/>
                  </a:lnTo>
                  <a:lnTo>
                    <a:pt x="2730500" y="317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01344" y="2170938"/>
            <a:ext cx="16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3300"/>
                </a:solidFill>
                <a:latin typeface="Jara"/>
                <a:cs typeface="Jara"/>
              </a:rPr>
              <a:t>E</a:t>
            </a:r>
            <a:endParaRPr sz="1800">
              <a:latin typeface="Jara"/>
              <a:cs typeface="Jar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140" y="4514469"/>
            <a:ext cx="8077834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flux 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through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curved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surface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zero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since </a:t>
            </a:r>
            <a:r>
              <a:rPr dirty="0" sz="1800" spc="-120" b="1">
                <a:solidFill>
                  <a:srgbClr val="009DD9"/>
                </a:solidFill>
                <a:latin typeface="Times New Roman"/>
                <a:cs typeface="Times New Roman"/>
              </a:rPr>
              <a:t>E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perpendicular </a:t>
            </a:r>
            <a:r>
              <a:rPr dirty="0" sz="1800" spc="90">
                <a:solidFill>
                  <a:srgbClr val="009DD9"/>
                </a:solidFill>
                <a:latin typeface="Times New Roman"/>
                <a:cs typeface="Times New Roman"/>
              </a:rPr>
              <a:t>to </a:t>
            </a:r>
            <a:r>
              <a:rPr dirty="0" sz="1800" spc="-100" i="1">
                <a:solidFill>
                  <a:srgbClr val="009DD9"/>
                </a:solidFill>
                <a:latin typeface="Georgia"/>
                <a:cs typeface="Georgia"/>
              </a:rPr>
              <a:t>d</a:t>
            </a:r>
            <a:r>
              <a:rPr dirty="0" sz="1800" spc="-100" b="1">
                <a:solidFill>
                  <a:srgbClr val="009DD9"/>
                </a:solidFill>
                <a:latin typeface="Times New Roman"/>
                <a:cs typeface="Times New Roman"/>
              </a:rPr>
              <a:t>A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there.  </a:t>
            </a:r>
            <a:r>
              <a:rPr dirty="0" sz="1800" spc="20">
                <a:solidFill>
                  <a:srgbClr val="009DD9"/>
                </a:solidFill>
                <a:latin typeface="Times New Roman"/>
                <a:cs typeface="Times New Roman"/>
              </a:rPr>
              <a:t>For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ends, </a:t>
            </a:r>
            <a:r>
              <a:rPr dirty="0" sz="1800" spc="105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surfaces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are </a:t>
            </a:r>
            <a:r>
              <a:rPr dirty="0" sz="1800" spc="75">
                <a:solidFill>
                  <a:srgbClr val="009DD9"/>
                </a:solidFill>
                <a:latin typeface="Times New Roman"/>
                <a:cs typeface="Times New Roman"/>
              </a:rPr>
              <a:t>perpendicular </a:t>
            </a:r>
            <a:r>
              <a:rPr dirty="0" sz="1800" spc="80">
                <a:solidFill>
                  <a:srgbClr val="009DD9"/>
                </a:solidFill>
                <a:latin typeface="Times New Roman"/>
                <a:cs typeface="Times New Roman"/>
              </a:rPr>
              <a:t>to </a:t>
            </a:r>
            <a:r>
              <a:rPr dirty="0" sz="1800" spc="-60" b="1">
                <a:solidFill>
                  <a:srgbClr val="009DD9"/>
                </a:solidFill>
                <a:latin typeface="Times New Roman"/>
                <a:cs typeface="Times New Roman"/>
              </a:rPr>
              <a:t>E</a:t>
            </a:r>
            <a:r>
              <a:rPr dirty="0" sz="1800" spc="-60">
                <a:solidFill>
                  <a:srgbClr val="009DD9"/>
                </a:solidFill>
                <a:latin typeface="Times New Roman"/>
                <a:cs typeface="Times New Roman"/>
              </a:rPr>
              <a:t>,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and </a:t>
            </a:r>
            <a:r>
              <a:rPr dirty="0" sz="1800" spc="-120" b="1">
                <a:solidFill>
                  <a:srgbClr val="009DD9"/>
                </a:solidFill>
                <a:latin typeface="Times New Roman"/>
                <a:cs typeface="Times New Roman"/>
              </a:rPr>
              <a:t>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and </a:t>
            </a:r>
            <a:r>
              <a:rPr dirty="0" sz="1800" spc="-95" b="1">
                <a:solidFill>
                  <a:srgbClr val="009DD9"/>
                </a:solidFill>
                <a:latin typeface="Times New Roman"/>
                <a:cs typeface="Times New Roman"/>
              </a:rPr>
              <a:t>A </a:t>
            </a:r>
            <a:r>
              <a:rPr dirty="0" sz="1800" spc="60">
                <a:solidFill>
                  <a:srgbClr val="009DD9"/>
                </a:solidFill>
                <a:latin typeface="Times New Roman"/>
                <a:cs typeface="Times New Roman"/>
              </a:rPr>
              <a:t>are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parallel.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Thus 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flux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through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left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end </a:t>
            </a:r>
            <a:r>
              <a:rPr dirty="0" sz="1800" spc="-15">
                <a:solidFill>
                  <a:srgbClr val="009DD9"/>
                </a:solidFill>
                <a:latin typeface="Times New Roman"/>
                <a:cs typeface="Times New Roman"/>
              </a:rPr>
              <a:t>(</a:t>
            </a:r>
            <a:r>
              <a:rPr dirty="0" sz="1800" spc="-15" i="1">
                <a:solidFill>
                  <a:srgbClr val="009DD9"/>
                </a:solidFill>
                <a:latin typeface="Georgia"/>
                <a:cs typeface="Georgia"/>
              </a:rPr>
              <a:t>into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cylinder)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-45">
                <a:solidFill>
                  <a:srgbClr val="009DD9"/>
                </a:solidFill>
                <a:latin typeface="Times New Roman"/>
                <a:cs typeface="Times New Roman"/>
              </a:rPr>
              <a:t>–</a:t>
            </a:r>
            <a:r>
              <a:rPr dirty="0" sz="1800" spc="-45" i="1">
                <a:solidFill>
                  <a:srgbClr val="009DD9"/>
                </a:solidFill>
                <a:latin typeface="Georgia"/>
                <a:cs typeface="Georgia"/>
              </a:rPr>
              <a:t>EA</a:t>
            </a:r>
            <a:r>
              <a:rPr dirty="0" sz="1800" spc="-45">
                <a:solidFill>
                  <a:srgbClr val="009DD9"/>
                </a:solidFill>
                <a:latin typeface="Times New Roman"/>
                <a:cs typeface="Times New Roman"/>
              </a:rPr>
              <a:t>, </a:t>
            </a:r>
            <a:r>
              <a:rPr dirty="0" sz="1800" spc="35">
                <a:solidFill>
                  <a:srgbClr val="009DD9"/>
                </a:solidFill>
                <a:latin typeface="Times New Roman"/>
                <a:cs typeface="Times New Roman"/>
              </a:rPr>
              <a:t>while </a:t>
            </a:r>
            <a:r>
              <a:rPr dirty="0" sz="1800" spc="114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flux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through 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right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end </a:t>
            </a:r>
            <a:r>
              <a:rPr dirty="0" sz="1800">
                <a:solidFill>
                  <a:srgbClr val="009DD9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009DD9"/>
                </a:solidFill>
                <a:latin typeface="Georgia"/>
                <a:cs typeface="Georgia"/>
              </a:rPr>
              <a:t>out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of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50">
                <a:solidFill>
                  <a:srgbClr val="009DD9"/>
                </a:solidFill>
                <a:latin typeface="Times New Roman"/>
                <a:cs typeface="Times New Roman"/>
              </a:rPr>
              <a:t>cylinder) </a:t>
            </a:r>
            <a:r>
              <a:rPr dirty="0" sz="1800" spc="10">
                <a:solidFill>
                  <a:srgbClr val="009DD9"/>
                </a:solidFill>
                <a:latin typeface="Times New Roman"/>
                <a:cs typeface="Times New Roman"/>
              </a:rPr>
              <a:t>is </a:t>
            </a:r>
            <a:r>
              <a:rPr dirty="0" sz="1800" spc="-50">
                <a:solidFill>
                  <a:srgbClr val="009DD9"/>
                </a:solidFill>
                <a:latin typeface="Times New Roman"/>
                <a:cs typeface="Times New Roman"/>
              </a:rPr>
              <a:t>+</a:t>
            </a:r>
            <a:r>
              <a:rPr dirty="0" sz="1800" spc="-50" i="1">
                <a:solidFill>
                  <a:srgbClr val="009DD9"/>
                </a:solidFill>
                <a:latin typeface="Georgia"/>
                <a:cs typeface="Georgia"/>
              </a:rPr>
              <a:t>EA</a:t>
            </a:r>
            <a:r>
              <a:rPr dirty="0" sz="1800" spc="-50">
                <a:solidFill>
                  <a:srgbClr val="009DD9"/>
                </a:solidFill>
                <a:latin typeface="Times New Roman"/>
                <a:cs typeface="Times New Roman"/>
              </a:rPr>
              <a:t>. </a:t>
            </a:r>
            <a:r>
              <a:rPr dirty="0" sz="1800" spc="70">
                <a:solidFill>
                  <a:srgbClr val="009DD9"/>
                </a:solidFill>
                <a:latin typeface="Times New Roman"/>
                <a:cs typeface="Times New Roman"/>
              </a:rPr>
              <a:t>Hence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net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flux </a:t>
            </a:r>
            <a:r>
              <a:rPr dirty="0" sz="1800" spc="95">
                <a:solidFill>
                  <a:srgbClr val="009DD9"/>
                </a:solidFill>
                <a:latin typeface="Times New Roman"/>
                <a:cs typeface="Times New Roman"/>
              </a:rPr>
              <a:t>through </a:t>
            </a:r>
            <a:r>
              <a:rPr dirty="0" sz="1800" spc="110">
                <a:solidFill>
                  <a:srgbClr val="009DD9"/>
                </a:solidFill>
                <a:latin typeface="Times New Roman"/>
                <a:cs typeface="Times New Roman"/>
              </a:rPr>
              <a:t>the </a:t>
            </a:r>
            <a:r>
              <a:rPr dirty="0" sz="1800" spc="45">
                <a:solidFill>
                  <a:srgbClr val="009DD9"/>
                </a:solidFill>
                <a:latin typeface="Times New Roman"/>
                <a:cs typeface="Times New Roman"/>
              </a:rPr>
              <a:t>cylinder </a:t>
            </a:r>
            <a:r>
              <a:rPr dirty="0" sz="1800" spc="5">
                <a:solidFill>
                  <a:srgbClr val="009DD9"/>
                </a:solidFill>
                <a:latin typeface="Times New Roman"/>
                <a:cs typeface="Times New Roman"/>
              </a:rPr>
              <a:t>is  </a:t>
            </a:r>
            <a:r>
              <a:rPr dirty="0" sz="1800" spc="40">
                <a:solidFill>
                  <a:srgbClr val="009DD9"/>
                </a:solidFill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7845" y="201358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32532" y="2356739"/>
            <a:ext cx="468630" cy="844550"/>
          </a:xfrm>
          <a:custGeom>
            <a:avLst/>
            <a:gdLst/>
            <a:ahLst/>
            <a:cxnLst/>
            <a:rect l="l" t="t" r="r" b="b"/>
            <a:pathLst>
              <a:path w="468630" h="844550">
                <a:moveTo>
                  <a:pt x="420007" y="782375"/>
                </a:moveTo>
                <a:lnTo>
                  <a:pt x="397256" y="794765"/>
                </a:lnTo>
                <a:lnTo>
                  <a:pt x="468630" y="844423"/>
                </a:lnTo>
                <a:lnTo>
                  <a:pt x="466851" y="793750"/>
                </a:lnTo>
                <a:lnTo>
                  <a:pt x="426212" y="793750"/>
                </a:lnTo>
                <a:lnTo>
                  <a:pt x="420007" y="782375"/>
                </a:lnTo>
                <a:close/>
              </a:path>
              <a:path w="468630" h="844550">
                <a:moveTo>
                  <a:pt x="442768" y="769979"/>
                </a:moveTo>
                <a:lnTo>
                  <a:pt x="420007" y="782375"/>
                </a:lnTo>
                <a:lnTo>
                  <a:pt x="426212" y="793750"/>
                </a:lnTo>
                <a:lnTo>
                  <a:pt x="448944" y="781303"/>
                </a:lnTo>
                <a:lnTo>
                  <a:pt x="442768" y="769979"/>
                </a:lnTo>
                <a:close/>
              </a:path>
              <a:path w="468630" h="844550">
                <a:moveTo>
                  <a:pt x="465581" y="757555"/>
                </a:moveTo>
                <a:lnTo>
                  <a:pt x="442768" y="769979"/>
                </a:lnTo>
                <a:lnTo>
                  <a:pt x="448944" y="781303"/>
                </a:lnTo>
                <a:lnTo>
                  <a:pt x="426212" y="793750"/>
                </a:lnTo>
                <a:lnTo>
                  <a:pt x="466851" y="793750"/>
                </a:lnTo>
                <a:lnTo>
                  <a:pt x="465581" y="757555"/>
                </a:lnTo>
                <a:close/>
              </a:path>
              <a:path w="468630" h="844550">
                <a:moveTo>
                  <a:pt x="22860" y="0"/>
                </a:moveTo>
                <a:lnTo>
                  <a:pt x="0" y="12446"/>
                </a:lnTo>
                <a:lnTo>
                  <a:pt x="420007" y="782375"/>
                </a:lnTo>
                <a:lnTo>
                  <a:pt x="442768" y="76997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565149"/>
            <a:ext cx="24784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Gauss’s</a:t>
            </a:r>
            <a:r>
              <a:rPr dirty="0" spc="-65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4390" y="1121105"/>
            <a:ext cx="85699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Times New Roman"/>
                <a:cs typeface="Times New Roman"/>
              </a:rPr>
              <a:t>Gauss’s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Law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relates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electric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flux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through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5" i="1">
                <a:solidFill>
                  <a:srgbClr val="009DD9"/>
                </a:solidFill>
                <a:latin typeface="Georgia"/>
                <a:cs typeface="Georgia"/>
              </a:rPr>
              <a:t>closed</a:t>
            </a:r>
            <a:r>
              <a:rPr dirty="0" sz="2400" spc="-15" i="1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surface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 spc="145">
                <a:latin typeface="Times New Roman"/>
                <a:cs typeface="Times New Roman"/>
              </a:rPr>
              <a:t>the </a:t>
            </a:r>
            <a:r>
              <a:rPr dirty="0" sz="2400" spc="70">
                <a:latin typeface="Times New Roman"/>
                <a:cs typeface="Times New Roman"/>
              </a:rPr>
              <a:t>charge </a:t>
            </a:r>
            <a:r>
              <a:rPr dirty="0" sz="2400" spc="5" i="1">
                <a:solidFill>
                  <a:srgbClr val="009DD9"/>
                </a:solidFill>
                <a:latin typeface="Georgia"/>
                <a:cs typeface="Georgia"/>
              </a:rPr>
              <a:t>Q</a:t>
            </a:r>
            <a:r>
              <a:rPr dirty="0" baseline="-20833" sz="2400" spc="7" i="1">
                <a:solidFill>
                  <a:srgbClr val="009DD9"/>
                </a:solidFill>
                <a:latin typeface="Georgia"/>
                <a:cs typeface="Georgia"/>
              </a:rPr>
              <a:t>in </a:t>
            </a:r>
            <a:r>
              <a:rPr dirty="0" sz="2400" spc="80">
                <a:latin typeface="Times New Roman"/>
                <a:cs typeface="Times New Roman"/>
              </a:rPr>
              <a:t>inside </a:t>
            </a:r>
            <a:r>
              <a:rPr dirty="0" sz="2400" spc="155">
                <a:latin typeface="Times New Roman"/>
                <a:cs typeface="Times New Roman"/>
              </a:rPr>
              <a:t>that</a:t>
            </a:r>
            <a:r>
              <a:rPr dirty="0" sz="2400" spc="-45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surface.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1910" y="2684013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 h="0">
                <a:moveTo>
                  <a:pt x="0" y="0"/>
                </a:moveTo>
                <a:lnTo>
                  <a:pt x="470446" y="0"/>
                </a:lnTo>
              </a:path>
            </a:pathLst>
          </a:custGeom>
          <a:ln w="14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63386" y="2093532"/>
            <a:ext cx="6915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800" algn="l"/>
              </a:tabLst>
            </a:pP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sz="2800" spc="5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4050" y="2643801"/>
            <a:ext cx="15367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25" i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6200" y="2268726"/>
            <a:ext cx="478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4200" spc="-52" i="1">
                <a:latin typeface="Times New Roman"/>
                <a:cs typeface="Times New Roman"/>
              </a:rPr>
              <a:t>Q</a:t>
            </a:r>
            <a:r>
              <a:rPr dirty="0" sz="1600" spc="-35" i="1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0334" y="2226737"/>
            <a:ext cx="258826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3725" algn="l"/>
                <a:tab pos="2379980" algn="l"/>
              </a:tabLst>
            </a:pPr>
            <a:r>
              <a:rPr dirty="0" sz="2800" spc="15">
                <a:latin typeface="Symbol"/>
                <a:cs typeface="Symbol"/>
              </a:rPr>
              <a:t></a:t>
            </a:r>
            <a:r>
              <a:rPr dirty="0" sz="2800" spc="15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Symbol"/>
                <a:cs typeface="Symbol"/>
              </a:rPr>
              <a:t>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baseline="-11243" sz="6300" spc="-2047">
                <a:latin typeface="Times New Roman"/>
                <a:cs typeface="Times New Roman"/>
              </a:rPr>
              <a:t>Ñ</a:t>
            </a:r>
            <a:r>
              <a:rPr dirty="0" baseline="-13227" sz="6300" spc="-2047">
                <a:latin typeface="Symbol"/>
                <a:cs typeface="Symbol"/>
              </a:rPr>
              <a:t></a:t>
            </a:r>
            <a:r>
              <a:rPr dirty="0" baseline="-13227" sz="6300" spc="-345">
                <a:latin typeface="Times New Roman"/>
                <a:cs typeface="Times New Roman"/>
              </a:rPr>
              <a:t> </a:t>
            </a:r>
            <a:r>
              <a:rPr dirty="0" sz="2800" spc="10" i="1">
                <a:latin typeface="Times New Roman"/>
                <a:cs typeface="Times New Roman"/>
              </a:rPr>
              <a:t>E</a:t>
            </a:r>
            <a:r>
              <a:rPr dirty="0" sz="2800" spc="-320" i="1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Symbol"/>
                <a:cs typeface="Symbol"/>
              </a:rPr>
              <a:t></a:t>
            </a:r>
            <a:r>
              <a:rPr dirty="0" sz="2800" spc="-440">
                <a:latin typeface="Times New Roman"/>
                <a:cs typeface="Times New Roman"/>
              </a:rPr>
              <a:t> </a:t>
            </a:r>
            <a:r>
              <a:rPr dirty="0" sz="2800" spc="10" i="1">
                <a:latin typeface="Times New Roman"/>
                <a:cs typeface="Times New Roman"/>
              </a:rPr>
              <a:t>dA</a:t>
            </a:r>
            <a:r>
              <a:rPr dirty="0" sz="2800" spc="-155" i="1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Symbol"/>
                <a:cs typeface="Symbol"/>
              </a:rPr>
              <a:t></a:t>
            </a:r>
            <a:r>
              <a:rPr dirty="0" sz="2800" spc="10">
                <a:latin typeface="Times New Roman"/>
                <a:cs typeface="Times New Roman"/>
              </a:rPr>
              <a:t>	</a:t>
            </a:r>
            <a:r>
              <a:rPr dirty="0" baseline="-41431" sz="4425" spc="-89" i="1">
                <a:latin typeface="Symbol"/>
                <a:cs typeface="Symbol"/>
              </a:rPr>
              <a:t></a:t>
            </a:r>
            <a:endParaRPr baseline="-41431" sz="4425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5723" y="2205227"/>
            <a:ext cx="2871470" cy="1026160"/>
          </a:xfrm>
          <a:custGeom>
            <a:avLst/>
            <a:gdLst/>
            <a:ahLst/>
            <a:cxnLst/>
            <a:rect l="l" t="t" r="r" b="b"/>
            <a:pathLst>
              <a:path w="2871470" h="1026160">
                <a:moveTo>
                  <a:pt x="0" y="1025651"/>
                </a:moveTo>
                <a:lnTo>
                  <a:pt x="2871216" y="1025651"/>
                </a:lnTo>
                <a:lnTo>
                  <a:pt x="2871216" y="0"/>
                </a:lnTo>
                <a:lnTo>
                  <a:pt x="0" y="0"/>
                </a:lnTo>
                <a:lnTo>
                  <a:pt x="0" y="10256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5940" y="2921825"/>
            <a:ext cx="7922895" cy="2085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2517140">
              <a:lnSpc>
                <a:spcPct val="100000"/>
              </a:lnSpc>
              <a:spcBef>
                <a:spcPts val="135"/>
              </a:spcBef>
            </a:pPr>
            <a:r>
              <a:rPr dirty="0" sz="1600" spc="2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55">
                <a:latin typeface="Times New Roman"/>
                <a:cs typeface="Times New Roman"/>
              </a:rPr>
              <a:t>This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is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useful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tool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for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simply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determining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electric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field,  </a:t>
            </a:r>
            <a:r>
              <a:rPr dirty="0" sz="2400" spc="155">
                <a:latin typeface="Times New Roman"/>
                <a:cs typeface="Times New Roman"/>
              </a:rPr>
              <a:t>but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only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certain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situations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where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charge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distribution  </a:t>
            </a:r>
            <a:r>
              <a:rPr dirty="0" sz="2400" spc="25">
                <a:latin typeface="Times New Roman"/>
                <a:cs typeface="Times New Roman"/>
              </a:rPr>
              <a:t>is </a:t>
            </a:r>
            <a:r>
              <a:rPr dirty="0" sz="2400" spc="110">
                <a:latin typeface="Times New Roman"/>
                <a:cs typeface="Times New Roman"/>
              </a:rPr>
              <a:t>either </a:t>
            </a:r>
            <a:r>
              <a:rPr dirty="0" sz="2400" spc="120">
                <a:latin typeface="Times New Roman"/>
                <a:cs typeface="Times New Roman"/>
              </a:rPr>
              <a:t>rather </a:t>
            </a:r>
            <a:r>
              <a:rPr dirty="0" sz="2400" spc="75">
                <a:latin typeface="Times New Roman"/>
                <a:cs typeface="Times New Roman"/>
              </a:rPr>
              <a:t>simple </a:t>
            </a:r>
            <a:r>
              <a:rPr dirty="0" sz="2400" spc="105">
                <a:latin typeface="Times New Roman"/>
                <a:cs typeface="Times New Roman"/>
              </a:rPr>
              <a:t>or </a:t>
            </a:r>
            <a:r>
              <a:rPr dirty="0" sz="2400" spc="65">
                <a:latin typeface="Times New Roman"/>
                <a:cs typeface="Times New Roman"/>
              </a:rPr>
              <a:t>possesses </a:t>
            </a:r>
            <a:r>
              <a:rPr dirty="0" sz="2400" spc="85">
                <a:latin typeface="Times New Roman"/>
                <a:cs typeface="Times New Roman"/>
              </a:rPr>
              <a:t>a </a:t>
            </a:r>
            <a:r>
              <a:rPr dirty="0" sz="2400" spc="95">
                <a:latin typeface="Times New Roman"/>
                <a:cs typeface="Times New Roman"/>
              </a:rPr>
              <a:t>high </a:t>
            </a:r>
            <a:r>
              <a:rPr dirty="0" sz="2400" spc="85">
                <a:latin typeface="Times New Roman"/>
                <a:cs typeface="Times New Roman"/>
              </a:rPr>
              <a:t>degree </a:t>
            </a:r>
            <a:r>
              <a:rPr dirty="0" sz="2400" spc="15">
                <a:latin typeface="Times New Roman"/>
                <a:cs typeface="Times New Roman"/>
              </a:rPr>
              <a:t>of  </a:t>
            </a:r>
            <a:r>
              <a:rPr dirty="0" sz="2400" spc="60">
                <a:latin typeface="Times New Roman"/>
                <a:cs typeface="Times New Roman"/>
              </a:rPr>
              <a:t>symmetry.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15"/>
              <a:t>Physics </a:t>
            </a:r>
            <a:r>
              <a:rPr dirty="0" spc="40"/>
              <a:t>24-Winter</a:t>
            </a:r>
            <a:r>
              <a:rPr dirty="0" spc="-80"/>
              <a:t> </a:t>
            </a:r>
            <a:r>
              <a:rPr dirty="0" spc="-5"/>
              <a:t>2003-L03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9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2021-02-02T14:52:30Z</dcterms:created>
  <dcterms:modified xsi:type="dcterms:W3CDTF">2021-02-02T14:52:30Z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2021-02-02T00:00:00Z</vt:filetime>
  </property>
</Properties>
</file>