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56" r:id="rId3"/>
    <p:sldId id="261" r:id="rId4"/>
    <p:sldId id="262" r:id="rId5"/>
    <p:sldId id="263" r:id="rId6"/>
    <p:sldId id="264" r:id="rId7"/>
    <p:sldId id="275" r:id="rId8"/>
    <p:sldId id="277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4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9231F-0020-4075-8E5A-EB1D18DF25A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CF022-6995-4153-A2C5-14F4AC32FC0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B144F-7D31-46CC-ACB2-9FDCB4FB00E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4BFD4-C6DB-483D-BD74-B3AAD56DC9B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B9FF-41D9-48F3-AE48-4FE94C0B14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7E0DD-E9A7-4ACD-BDD3-930352140B1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838BC-3DF4-4454-83F0-A8A512AEB7D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73AD2-4CCF-42A8-90F9-B9C32DB4A5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51120-6F4E-4B06-AFF2-3EE145B9FE5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69202-4C72-4101-8B89-F658002E952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32FBF-5098-4A74-B3FA-D25D11D76ED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E15D3-DFC7-446E-9000-076EFB1F698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33176-6B2F-4F81-A81B-1103E3D6978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D4D93-DE0E-4D30-81AA-624457395D2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12A66-3DA3-44DC-B793-BDB112552ED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70482-3F8E-4BB1-B7B2-AC7420000BC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3ADF5-98F3-48CD-8D6E-C3311FDD4A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FA54B-8695-4897-A51F-2E20313DD9D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5BB18-6D63-47A2-BEBD-2F8560E461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B93F7-7437-4BE4-9A46-8E06094661E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7CFBD-3D76-4488-87F2-4AA22EEBDA2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C0F8B-A3AC-4937-B7F8-9F7C5A4AAC1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ACBD78-27B7-4ED6-AB7C-97B7EA1BF4A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0DC774-AA1B-4C4A-9948-0C85F71874F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25 Gauss’ Law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Applications of Gauss’ law</a:t>
            </a:r>
          </a:p>
        </p:txBody>
      </p:sp>
      <p:sp>
        <p:nvSpPr>
          <p:cNvPr id="16387" name="Rectangle 3" descr="24-16"/>
          <p:cNvSpPr>
            <a:spLocks noGrp="1" noChangeAspect="1" noChangeArrowheads="1"/>
          </p:cNvSpPr>
          <p:nvPr isPhoto="1"/>
        </p:nvSpPr>
        <p:spPr bwMode="auto">
          <a:xfrm>
            <a:off x="468313" y="1412875"/>
            <a:ext cx="4824412" cy="4335463"/>
          </a:xfrm>
          <a:prstGeom prst="rect">
            <a:avLst/>
          </a:prstGeom>
          <a:blipFill dpi="0" rotWithShape="1">
            <a:blip r:embed="rId2"/>
            <a:srcRect/>
            <a:stretch>
              <a:fillRect b="-18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Applications of Gauss’ law</a:t>
            </a:r>
          </a:p>
        </p:txBody>
      </p:sp>
      <p:sp>
        <p:nvSpPr>
          <p:cNvPr id="17411" name="Rectangle 3" descr="p24-62"/>
          <p:cNvSpPr>
            <a:spLocks noGrp="1" noChangeAspect="1" noChangeArrowheads="1"/>
          </p:cNvSpPr>
          <p:nvPr/>
        </p:nvSpPr>
        <p:spPr bwMode="auto">
          <a:xfrm>
            <a:off x="611188" y="1125538"/>
            <a:ext cx="4516437" cy="5732462"/>
          </a:xfrm>
          <a:prstGeom prst="rect">
            <a:avLst/>
          </a:prstGeom>
          <a:blipFill dpi="0" rotWithShape="1">
            <a:blip r:embed="rId2"/>
            <a:srcRect/>
            <a:stretch>
              <a:fillRect r="-27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Applications of Gauss’ law</a:t>
            </a:r>
          </a:p>
        </p:txBody>
      </p:sp>
      <p:sp>
        <p:nvSpPr>
          <p:cNvPr id="19459" name="Rectangle 3" descr="24-20"/>
          <p:cNvSpPr>
            <a:spLocks noGrp="1" noChangeAspect="1" noChangeArrowheads="1"/>
          </p:cNvSpPr>
          <p:nvPr isPhoto="1"/>
        </p:nvSpPr>
        <p:spPr bwMode="auto">
          <a:xfrm>
            <a:off x="611188" y="1052513"/>
            <a:ext cx="4556125" cy="4824412"/>
          </a:xfrm>
          <a:prstGeom prst="rect">
            <a:avLst/>
          </a:prstGeom>
          <a:blipFill dpi="0" rotWithShape="1">
            <a:blip r:embed="rId2"/>
            <a:srcRect/>
            <a:stretch>
              <a:fillRect b="-2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Applications of Gauss’ law</a:t>
            </a:r>
          </a:p>
        </p:txBody>
      </p:sp>
      <p:sp>
        <p:nvSpPr>
          <p:cNvPr id="18435" name="Rectangle 3" descr="p24-64"/>
          <p:cNvSpPr>
            <a:spLocks noGrp="1" noChangeAspect="1" noChangeArrowheads="1"/>
          </p:cNvSpPr>
          <p:nvPr/>
        </p:nvSpPr>
        <p:spPr bwMode="auto">
          <a:xfrm>
            <a:off x="468313" y="1484313"/>
            <a:ext cx="4448175" cy="3856037"/>
          </a:xfrm>
          <a:prstGeom prst="rect">
            <a:avLst/>
          </a:prstGeom>
          <a:blipFill dpi="0" rotWithShape="1">
            <a:blip r:embed="rId2"/>
            <a:srcRect/>
            <a:stretch>
              <a:fillRect b="-14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Applications of Gauss’ law</a:t>
            </a:r>
          </a:p>
        </p:txBody>
      </p:sp>
      <p:pic>
        <p:nvPicPr>
          <p:cNvPr id="20483" name="Picture 3" descr="lightening pi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25538"/>
            <a:ext cx="4102100" cy="5565775"/>
          </a:xfrm>
          <a:prstGeom prst="rect">
            <a:avLst/>
          </a:prstGeom>
          <a:noFill/>
        </p:spPr>
      </p:pic>
      <p:pic>
        <p:nvPicPr>
          <p:cNvPr id="20484" name="Picture 4" descr="lightening ma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2925" y="2057400"/>
            <a:ext cx="4791075" cy="4800600"/>
          </a:xfrm>
          <a:prstGeom prst="rect">
            <a:avLst/>
          </a:prstGeom>
          <a:noFill/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427538" y="974725"/>
            <a:ext cx="4537075" cy="1006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Given that the linear charge density of a charged air column is -10</a:t>
            </a:r>
            <a:r>
              <a:rPr lang="en-US" altLang="zh-TW" baseline="30000"/>
              <a:t>-3</a:t>
            </a:r>
            <a:r>
              <a:rPr lang="en-US" altLang="zh-TW"/>
              <a:t> C/m, find the radius of the column.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Applications of Gauss’ law</a:t>
            </a:r>
          </a:p>
        </p:txBody>
      </p:sp>
      <p:sp>
        <p:nvSpPr>
          <p:cNvPr id="23555" name="Rectangle 3" descr="p24-53"/>
          <p:cNvSpPr>
            <a:spLocks noGrp="1" noChangeAspect="1" noChangeArrowheads="1"/>
          </p:cNvSpPr>
          <p:nvPr/>
        </p:nvSpPr>
        <p:spPr bwMode="auto">
          <a:xfrm>
            <a:off x="1725613" y="1196975"/>
            <a:ext cx="5511800" cy="5661025"/>
          </a:xfrm>
          <a:prstGeom prst="rect">
            <a:avLst/>
          </a:prstGeom>
          <a:blipFill dpi="0" rotWithShape="1">
            <a:blip r:embed="rId2"/>
            <a:srcRect/>
            <a:stretch>
              <a:fillRect b="-13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7" name="Rectangle 5" descr="CO"/>
          <p:cNvSpPr>
            <a:spLocks noGrp="1" noChangeAspect="1" noChangeArrowheads="1"/>
          </p:cNvSpPr>
          <p:nvPr isPhoto="1"/>
        </p:nvSpPr>
        <p:spPr bwMode="auto">
          <a:xfrm>
            <a:off x="1331913" y="304800"/>
            <a:ext cx="6518275" cy="6553200"/>
          </a:xfrm>
          <a:prstGeom prst="rect">
            <a:avLst/>
          </a:prstGeom>
          <a:blipFill dpi="0" rotWithShape="1">
            <a:blip r:embed="rId2"/>
            <a:srcRect/>
            <a:stretch>
              <a:fillRect r="-3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r>
              <a:rPr lang="en-US" altLang="zh-TW" sz="4000"/>
              <a:t>A new (mathematical) look at Faraday’s electric field lines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435600" y="1909763"/>
          <a:ext cx="3182938" cy="563562"/>
        </p:xfrm>
        <a:graphic>
          <a:graphicData uri="http://schemas.openxmlformats.org/presentationml/2006/ole">
            <p:oleObj spid="_x0000_s10247" name="Equation" r:id="rId3" imgW="1434960" imgH="253800" progId="Equation.DSMT4">
              <p:embed/>
            </p:oleObj>
          </a:graphicData>
        </a:graphic>
      </p:graphicFrame>
      <p:sp>
        <p:nvSpPr>
          <p:cNvPr id="10249" name="Rectangle 9" descr="24-02"/>
          <p:cNvSpPr>
            <a:spLocks noGrp="1" noChangeAspect="1" noChangeArrowheads="1"/>
          </p:cNvSpPr>
          <p:nvPr isPhoto="1"/>
        </p:nvSpPr>
        <p:spPr bwMode="auto">
          <a:xfrm>
            <a:off x="0" y="1765300"/>
            <a:ext cx="5148263" cy="3176588"/>
          </a:xfrm>
          <a:prstGeom prst="rect">
            <a:avLst/>
          </a:prstGeom>
          <a:blipFill dpi="0" rotWithShape="1">
            <a:blip r:embed="rId4"/>
            <a:srcRect/>
            <a:stretch>
              <a:fillRect r="-3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 charged isolated conductor</a:t>
            </a:r>
          </a:p>
        </p:txBody>
      </p:sp>
      <p:sp>
        <p:nvSpPr>
          <p:cNvPr id="11269" name="Rectangle 5" descr="24-18"/>
          <p:cNvSpPr>
            <a:spLocks noGrp="1" noChangeAspect="1" noChangeArrowheads="1"/>
          </p:cNvSpPr>
          <p:nvPr isPhoto="1"/>
        </p:nvSpPr>
        <p:spPr bwMode="auto">
          <a:xfrm>
            <a:off x="179388" y="1196975"/>
            <a:ext cx="5110162" cy="5300663"/>
          </a:xfrm>
          <a:prstGeom prst="rect">
            <a:avLst/>
          </a:prstGeom>
          <a:blipFill dpi="0" rotWithShape="1">
            <a:blip r:embed="rId3"/>
            <a:srcRect/>
            <a:stretch>
              <a:fillRect r="-18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659563" y="2133600"/>
          <a:ext cx="1152525" cy="890588"/>
        </p:xfrm>
        <a:graphic>
          <a:graphicData uri="http://schemas.openxmlformats.org/presentationml/2006/ole">
            <p:oleObj spid="_x0000_s11270" name="Equation" r:id="rId4" imgW="558720" imgH="431640" progId="Equation.DSMT4">
              <p:embed/>
            </p:oleObj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559425" y="1190625"/>
            <a:ext cx="3405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Electric field near the outer surface of a conductor: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Applications of Gauss’ law</a:t>
            </a:r>
          </a:p>
        </p:txBody>
      </p:sp>
      <p:sp>
        <p:nvSpPr>
          <p:cNvPr id="13315" name="Rectangle 3" descr="24-13"/>
          <p:cNvSpPr>
            <a:spLocks noGrp="1" noChangeAspect="1" noChangeArrowheads="1"/>
          </p:cNvSpPr>
          <p:nvPr isPhoto="1"/>
        </p:nvSpPr>
        <p:spPr bwMode="auto">
          <a:xfrm>
            <a:off x="0" y="1160463"/>
            <a:ext cx="9144000" cy="4535487"/>
          </a:xfrm>
          <a:prstGeom prst="rect">
            <a:avLst/>
          </a:prstGeom>
          <a:blipFill dpi="0" rotWithShape="1">
            <a:blip r:embed="rId2"/>
            <a:srcRect/>
            <a:stretch>
              <a:fillRect r="-1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altLang="zh-TW"/>
              <a:t>A uniformly charged sphere</a:t>
            </a:r>
          </a:p>
        </p:txBody>
      </p:sp>
      <p:sp>
        <p:nvSpPr>
          <p:cNvPr id="24581" name="Rectangle 5" descr="24-12"/>
          <p:cNvSpPr>
            <a:spLocks noGrp="1" noChangeAspect="1" noChangeArrowheads="1"/>
          </p:cNvSpPr>
          <p:nvPr isPhoto="1"/>
        </p:nvSpPr>
        <p:spPr bwMode="auto">
          <a:xfrm>
            <a:off x="2051050" y="1484313"/>
            <a:ext cx="4929188" cy="5373687"/>
          </a:xfrm>
          <a:prstGeom prst="rect">
            <a:avLst/>
          </a:prstGeom>
          <a:blipFill dpi="0" rotWithShape="1">
            <a:blip r:embed="rId2"/>
            <a:srcRect/>
            <a:stretch>
              <a:fillRect r="-65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713788" cy="1143000"/>
          </a:xfrm>
        </p:spPr>
        <p:txBody>
          <a:bodyPr/>
          <a:lstStyle/>
          <a:p>
            <a:r>
              <a:rPr lang="en-US" altLang="zh-TW" sz="4000"/>
              <a:t>Problem solving guide for Gauss’ law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412875"/>
            <a:ext cx="8362950" cy="4525963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Use the symmetry of the charge distribution to determine the pattern of the field lines.</a:t>
            </a:r>
          </a:p>
          <a:p>
            <a:r>
              <a:rPr lang="en-US" altLang="zh-TW">
                <a:solidFill>
                  <a:srgbClr val="008000"/>
                </a:solidFill>
              </a:rPr>
              <a:t>Choose a Gaussian surface for which </a:t>
            </a:r>
            <a:r>
              <a:rPr lang="en-US" altLang="zh-TW" b="1" i="1">
                <a:solidFill>
                  <a:srgbClr val="008000"/>
                </a:solidFill>
                <a:latin typeface="Times New Roman" pitchFamily="18" charset="0"/>
              </a:rPr>
              <a:t>E</a:t>
            </a:r>
            <a:r>
              <a:rPr lang="en-US" altLang="zh-TW">
                <a:solidFill>
                  <a:srgbClr val="008000"/>
                </a:solidFill>
              </a:rPr>
              <a:t> is either parallel to or perpendicular to </a:t>
            </a:r>
            <a:r>
              <a:rPr lang="en-US" altLang="zh-TW" i="1">
                <a:solidFill>
                  <a:srgbClr val="008000"/>
                </a:solidFill>
                <a:latin typeface="Times New Roman" pitchFamily="18" charset="0"/>
              </a:rPr>
              <a:t>d</a:t>
            </a:r>
            <a:r>
              <a:rPr lang="en-US" altLang="zh-TW" b="1" i="1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008000"/>
                </a:solidFill>
              </a:rPr>
              <a:t>.</a:t>
            </a:r>
          </a:p>
          <a:p>
            <a:r>
              <a:rPr lang="en-US" altLang="zh-TW">
                <a:solidFill>
                  <a:srgbClr val="990099"/>
                </a:solidFill>
              </a:rPr>
              <a:t>If </a:t>
            </a:r>
            <a:r>
              <a:rPr lang="en-US" altLang="zh-TW" b="1" i="1">
                <a:solidFill>
                  <a:srgbClr val="990099"/>
                </a:solidFill>
                <a:latin typeface="Times New Roman" pitchFamily="18" charset="0"/>
              </a:rPr>
              <a:t>E</a:t>
            </a:r>
            <a:r>
              <a:rPr lang="en-US" altLang="zh-TW">
                <a:solidFill>
                  <a:srgbClr val="990099"/>
                </a:solidFill>
              </a:rPr>
              <a:t> is parallel to </a:t>
            </a:r>
            <a:r>
              <a:rPr lang="en-US" altLang="zh-TW" i="1">
                <a:solidFill>
                  <a:srgbClr val="990099"/>
                </a:solidFill>
                <a:latin typeface="Times New Roman" pitchFamily="18" charset="0"/>
              </a:rPr>
              <a:t>d</a:t>
            </a:r>
            <a:r>
              <a:rPr lang="en-US" altLang="zh-TW" b="1" i="1">
                <a:solidFill>
                  <a:srgbClr val="990099"/>
                </a:solidFill>
                <a:latin typeface="Times New Roman" pitchFamily="18" charset="0"/>
              </a:rPr>
              <a:t>A</a:t>
            </a:r>
            <a:r>
              <a:rPr lang="en-US" altLang="zh-TW">
                <a:solidFill>
                  <a:srgbClr val="990099"/>
                </a:solidFill>
              </a:rPr>
              <a:t>, then the magnitude of </a:t>
            </a:r>
            <a:r>
              <a:rPr lang="en-US" altLang="zh-TW" b="1" i="1">
                <a:solidFill>
                  <a:srgbClr val="990099"/>
                </a:solidFill>
                <a:latin typeface="Times New Roman" pitchFamily="18" charset="0"/>
              </a:rPr>
              <a:t>E</a:t>
            </a:r>
            <a:r>
              <a:rPr lang="en-US" altLang="zh-TW">
                <a:solidFill>
                  <a:srgbClr val="990099"/>
                </a:solidFill>
              </a:rPr>
              <a:t> should be constant over this part of the surface. The integral then reduces to a sum over area elements.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Applications of Gauss’ law</a:t>
            </a:r>
          </a:p>
        </p:txBody>
      </p:sp>
      <p:sp>
        <p:nvSpPr>
          <p:cNvPr id="14339" name="Rectangle 3" descr="24-14a"/>
          <p:cNvSpPr>
            <a:spLocks noGrp="1" noChangeAspect="1" noChangeArrowheads="1"/>
          </p:cNvSpPr>
          <p:nvPr isPhoto="1"/>
        </p:nvSpPr>
        <p:spPr bwMode="auto">
          <a:xfrm>
            <a:off x="539750" y="1052513"/>
            <a:ext cx="4267200" cy="5805487"/>
          </a:xfrm>
          <a:prstGeom prst="rect">
            <a:avLst/>
          </a:prstGeom>
          <a:blipFill dpi="0" rotWithShape="1">
            <a:blip r:embed="rId3"/>
            <a:srcRect/>
            <a:stretch>
              <a:fillRect r="-10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649913" y="1700213"/>
          <a:ext cx="2308225" cy="958850"/>
        </p:xfrm>
        <a:graphic>
          <a:graphicData uri="http://schemas.openxmlformats.org/presentationml/2006/ole">
            <p:oleObj spid="_x0000_s14340" name="Equation" r:id="rId4" imgW="1041120" imgH="431640" progId="Equation.DSMT4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011863" y="2636838"/>
          <a:ext cx="1549400" cy="958850"/>
        </p:xfrm>
        <a:graphic>
          <a:graphicData uri="http://schemas.openxmlformats.org/presentationml/2006/ole">
            <p:oleObj spid="_x0000_s14341" name="Equation" r:id="rId5" imgW="69840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altLang="zh-TW"/>
              <a:t>Applications of Gauss’ law</a:t>
            </a:r>
          </a:p>
        </p:txBody>
      </p:sp>
      <p:sp>
        <p:nvSpPr>
          <p:cNvPr id="15363" name="Rectangle 3" descr="24-15"/>
          <p:cNvSpPr>
            <a:spLocks noGrp="1" noChangeAspect="1" noChangeArrowheads="1"/>
          </p:cNvSpPr>
          <p:nvPr isPhoto="1"/>
        </p:nvSpPr>
        <p:spPr bwMode="auto">
          <a:xfrm>
            <a:off x="539750" y="1341438"/>
            <a:ext cx="4762500" cy="4967287"/>
          </a:xfrm>
          <a:prstGeom prst="rect">
            <a:avLst/>
          </a:prstGeom>
          <a:blipFill dpi="0" rotWithShape="1">
            <a:blip r:embed="rId2"/>
            <a:srcRect/>
            <a:stretch>
              <a:fillRect r="-17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174</Words>
  <Application>Microsoft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新細明體</vt:lpstr>
      <vt:lpstr>標楷體</vt:lpstr>
      <vt:lpstr>Times New Roman</vt:lpstr>
      <vt:lpstr>Symbol</vt:lpstr>
      <vt:lpstr>預設簡報設計</vt:lpstr>
      <vt:lpstr>1_預設簡報設計</vt:lpstr>
      <vt:lpstr>MathType 5.0 Equation</vt:lpstr>
      <vt:lpstr>Chapter 25 Gauss’ Law</vt:lpstr>
      <vt:lpstr>Slide 2</vt:lpstr>
      <vt:lpstr>A new (mathematical) look at Faraday’s electric field lines</vt:lpstr>
      <vt:lpstr>A charged isolated conductor</vt:lpstr>
      <vt:lpstr>Applications of Gauss’ law</vt:lpstr>
      <vt:lpstr>A uniformly charged sphere</vt:lpstr>
      <vt:lpstr>Problem solving guide for Gauss’ law</vt:lpstr>
      <vt:lpstr>Applications of Gauss’ law</vt:lpstr>
      <vt:lpstr>Applications of Gauss’ law</vt:lpstr>
      <vt:lpstr>Applications of Gauss’ law</vt:lpstr>
      <vt:lpstr>Applications of Gauss’ law</vt:lpstr>
      <vt:lpstr>Applications of Gauss’ law</vt:lpstr>
      <vt:lpstr>Applications of Gauss’ law</vt:lpstr>
      <vt:lpstr>Applications of Gauss’ law</vt:lpstr>
      <vt:lpstr>Applications of Gauss’ law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25 Gauss’ Law</dc:title>
  <dc:creator>UST-CNST</dc:creator>
  <cp:lastModifiedBy>Laptop House</cp:lastModifiedBy>
  <cp:revision>13</cp:revision>
  <dcterms:created xsi:type="dcterms:W3CDTF">2004-11-26T23:12:50Z</dcterms:created>
  <dcterms:modified xsi:type="dcterms:W3CDTF">2021-01-28T11:29:38Z</dcterms:modified>
</cp:coreProperties>
</file>