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D333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D333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D333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6998207"/>
            <a:ext cx="8534400" cy="25400"/>
          </a:xfrm>
          <a:custGeom>
            <a:avLst/>
            <a:gdLst/>
            <a:ahLst/>
            <a:cxnLst/>
            <a:rect l="l" t="t" r="r" b="b"/>
            <a:pathLst>
              <a:path w="8534400" h="25400">
                <a:moveTo>
                  <a:pt x="8534400" y="25146"/>
                </a:moveTo>
                <a:lnTo>
                  <a:pt x="8534400" y="0"/>
                </a:lnTo>
                <a:lnTo>
                  <a:pt x="0" y="0"/>
                </a:lnTo>
                <a:lnTo>
                  <a:pt x="0" y="25146"/>
                </a:lnTo>
                <a:lnTo>
                  <a:pt x="8534400" y="25146"/>
                </a:lnTo>
                <a:close/>
              </a:path>
            </a:pathLst>
          </a:custGeom>
          <a:solidFill>
            <a:srgbClr val="0048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2000" y="1041653"/>
            <a:ext cx="8534400" cy="51435"/>
          </a:xfrm>
          <a:custGeom>
            <a:avLst/>
            <a:gdLst/>
            <a:ahLst/>
            <a:cxnLst/>
            <a:rect l="l" t="t" r="r" b="b"/>
            <a:pathLst>
              <a:path w="8534400" h="51434">
                <a:moveTo>
                  <a:pt x="8534400" y="51053"/>
                </a:moveTo>
                <a:lnTo>
                  <a:pt x="8534400" y="0"/>
                </a:lnTo>
                <a:lnTo>
                  <a:pt x="0" y="0"/>
                </a:lnTo>
                <a:lnTo>
                  <a:pt x="0" y="51054"/>
                </a:lnTo>
                <a:lnTo>
                  <a:pt x="8534400" y="51053"/>
                </a:lnTo>
                <a:close/>
              </a:path>
            </a:pathLst>
          </a:custGeom>
          <a:solidFill>
            <a:srgbClr val="0048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507745"/>
            <a:ext cx="29597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D333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64540" y="7037464"/>
            <a:ext cx="216408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3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9205" y="5513323"/>
            <a:ext cx="4253865" cy="136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33325"/>
                </a:solidFill>
                <a:latin typeface="Arial"/>
                <a:cs typeface="Arial"/>
              </a:rPr>
              <a:t>PowerPoint</a:t>
            </a:r>
            <a:r>
              <a:rPr dirty="0" baseline="25462" sz="1800" spc="-7">
                <a:solidFill>
                  <a:srgbClr val="D33325"/>
                </a:solidFill>
                <a:latin typeface="Arial"/>
                <a:cs typeface="Arial"/>
              </a:rPr>
              <a:t>® </a:t>
            </a:r>
            <a:r>
              <a:rPr dirty="0" sz="1800" spc="-5">
                <a:solidFill>
                  <a:srgbClr val="D33325"/>
                </a:solidFill>
                <a:latin typeface="Arial"/>
                <a:cs typeface="Arial"/>
              </a:rPr>
              <a:t>Lectures</a:t>
            </a:r>
            <a:r>
              <a:rPr dirty="0" sz="1800" spc="-175">
                <a:solidFill>
                  <a:srgbClr val="D333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D33325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ts val="2155"/>
              </a:lnSpc>
            </a:pPr>
            <a:r>
              <a:rPr dirty="0" sz="1800" spc="-5" b="1" i="1">
                <a:solidFill>
                  <a:srgbClr val="D33325"/>
                </a:solidFill>
                <a:latin typeface="Arial"/>
                <a:cs typeface="Arial"/>
              </a:rPr>
              <a:t>University Physics, Thirteenth</a:t>
            </a:r>
            <a:r>
              <a:rPr dirty="0" sz="1800" spc="-65" b="1" i="1">
                <a:solidFill>
                  <a:srgbClr val="D33325"/>
                </a:solidFill>
                <a:latin typeface="Arial"/>
                <a:cs typeface="Arial"/>
              </a:rPr>
              <a:t> </a:t>
            </a:r>
            <a:r>
              <a:rPr dirty="0" sz="1800" spc="-5" b="1" i="1">
                <a:solidFill>
                  <a:srgbClr val="D33325"/>
                </a:solidFill>
                <a:latin typeface="Arial"/>
                <a:cs typeface="Arial"/>
              </a:rPr>
              <a:t>Edition</a:t>
            </a:r>
            <a:endParaRPr sz="1800">
              <a:latin typeface="Arial"/>
              <a:cs typeface="Arial"/>
            </a:endParaRPr>
          </a:p>
          <a:p>
            <a:pPr marL="222250">
              <a:lnSpc>
                <a:spcPts val="2155"/>
              </a:lnSpc>
            </a:pPr>
            <a:r>
              <a:rPr dirty="0" sz="1800" b="1" i="1">
                <a:solidFill>
                  <a:srgbClr val="D33325"/>
                </a:solidFill>
                <a:latin typeface="Times New Roman"/>
                <a:cs typeface="Times New Roman"/>
              </a:rPr>
              <a:t>– </a:t>
            </a:r>
            <a:r>
              <a:rPr dirty="0" sz="1800" spc="-5" b="1" i="1">
                <a:solidFill>
                  <a:srgbClr val="D33325"/>
                </a:solidFill>
                <a:latin typeface="Times New Roman"/>
                <a:cs typeface="Times New Roman"/>
              </a:rPr>
              <a:t>Hugh D. </a:t>
            </a:r>
            <a:r>
              <a:rPr dirty="0" sz="1800" spc="-45" b="1" i="1">
                <a:solidFill>
                  <a:srgbClr val="D33325"/>
                </a:solidFill>
                <a:latin typeface="Times New Roman"/>
                <a:cs typeface="Times New Roman"/>
              </a:rPr>
              <a:t>Young </a:t>
            </a:r>
            <a:r>
              <a:rPr dirty="0" sz="1800" b="1" i="1">
                <a:solidFill>
                  <a:srgbClr val="D33325"/>
                </a:solidFill>
                <a:latin typeface="Times New Roman"/>
                <a:cs typeface="Times New Roman"/>
              </a:rPr>
              <a:t>and Roger A.</a:t>
            </a:r>
            <a:r>
              <a:rPr dirty="0" sz="1800" spc="-120" b="1" i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D33325"/>
                </a:solidFill>
                <a:latin typeface="Times New Roman"/>
                <a:cs typeface="Times New Roman"/>
              </a:rPr>
              <a:t>Freedman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dirty="0" sz="1800" spc="-5" b="1">
                <a:solidFill>
                  <a:srgbClr val="D33325"/>
                </a:solidFill>
                <a:latin typeface="Times New Roman"/>
                <a:cs typeface="Times New Roman"/>
              </a:rPr>
              <a:t>Lectures by </a:t>
            </a:r>
            <a:r>
              <a:rPr dirty="0" sz="1800" spc="-25" b="1">
                <a:solidFill>
                  <a:srgbClr val="D33325"/>
                </a:solidFill>
                <a:latin typeface="Times New Roman"/>
                <a:cs typeface="Times New Roman"/>
              </a:rPr>
              <a:t>Wayne</a:t>
            </a:r>
            <a:r>
              <a:rPr dirty="0" sz="1800" spc="-130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D33325"/>
                </a:solidFill>
                <a:latin typeface="Times New Roman"/>
                <a:cs typeface="Times New Roman"/>
              </a:rPr>
              <a:t>Anderson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3204" y="1627886"/>
            <a:ext cx="343789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">
                <a:latin typeface="Arial"/>
                <a:cs typeface="Arial"/>
              </a:rPr>
              <a:t>Chapter</a:t>
            </a:r>
            <a:r>
              <a:rPr dirty="0" sz="5200" spc="-90">
                <a:latin typeface="Arial"/>
                <a:cs typeface="Arial"/>
              </a:rPr>
              <a:t> </a:t>
            </a:r>
            <a:r>
              <a:rPr dirty="0" sz="5200" spc="-5">
                <a:latin typeface="Arial"/>
                <a:cs typeface="Arial"/>
              </a:rPr>
              <a:t>23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9665" y="2908045"/>
            <a:ext cx="4855210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>
                <a:solidFill>
                  <a:srgbClr val="D33325"/>
                </a:solidFill>
                <a:latin typeface="Times New Roman"/>
                <a:cs typeface="Times New Roman"/>
              </a:rPr>
              <a:t>Electric</a:t>
            </a:r>
            <a:r>
              <a:rPr dirty="0" sz="5500" spc="-105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5500">
                <a:solidFill>
                  <a:srgbClr val="D33325"/>
                </a:solidFill>
                <a:latin typeface="Times New Roman"/>
                <a:cs typeface="Times New Roman"/>
              </a:rPr>
              <a:t>Potential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07745"/>
            <a:ext cx="28346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Electric</a:t>
            </a:r>
            <a:r>
              <a:rPr dirty="0" spc="-60"/>
              <a:t> </a:t>
            </a:r>
            <a:r>
              <a:rPr dirty="0"/>
              <a:t>potential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410" y="1163827"/>
            <a:ext cx="8305800" cy="524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Font typeface="Times New Roman"/>
              <a:buChar char="•"/>
              <a:tabLst>
                <a:tab pos="380365" algn="l"/>
                <a:tab pos="38163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Potential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 i="1">
                <a:latin typeface="Times New Roman"/>
                <a:cs typeface="Times New Roman"/>
              </a:rPr>
              <a:t>potential </a:t>
            </a:r>
            <a:r>
              <a:rPr dirty="0" sz="2800" i="1">
                <a:latin typeface="Times New Roman"/>
                <a:cs typeface="Times New Roman"/>
              </a:rPr>
              <a:t>energy </a:t>
            </a:r>
            <a:r>
              <a:rPr dirty="0" sz="2800" spc="-5" i="1">
                <a:latin typeface="Times New Roman"/>
                <a:cs typeface="Times New Roman"/>
              </a:rPr>
              <a:t>per unit</a:t>
            </a:r>
            <a:r>
              <a:rPr dirty="0" sz="2800" spc="-1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charge.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2185"/>
              </a:spcBef>
              <a:buClr>
                <a:srgbClr val="D33325"/>
              </a:buClr>
              <a:buChar char="•"/>
              <a:tabLst>
                <a:tab pos="380365" algn="l"/>
                <a:tab pos="381000" algn="l"/>
              </a:tabLst>
            </a:pPr>
            <a:r>
              <a:rPr dirty="0" sz="2800" spc="-5">
                <a:latin typeface="Times New Roman"/>
                <a:cs typeface="Times New Roman"/>
              </a:rPr>
              <a:t>We can think of the potential difference between points  </a:t>
            </a:r>
            <a:r>
              <a:rPr dirty="0" sz="2800" i="1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and </a:t>
            </a:r>
            <a:r>
              <a:rPr dirty="0" sz="2800" i="1">
                <a:latin typeface="Times New Roman"/>
                <a:cs typeface="Times New Roman"/>
              </a:rPr>
              <a:t>b </a:t>
            </a:r>
            <a:r>
              <a:rPr dirty="0" sz="2800">
                <a:latin typeface="Times New Roman"/>
                <a:cs typeface="Times New Roman"/>
              </a:rPr>
              <a:t>in either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two </a:t>
            </a:r>
            <a:r>
              <a:rPr dirty="0" sz="2800" spc="-5">
                <a:latin typeface="Times New Roman"/>
                <a:cs typeface="Times New Roman"/>
              </a:rPr>
              <a:t>ways.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potential of </a:t>
            </a:r>
            <a:r>
              <a:rPr dirty="0" sz="2800" i="1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with  respect to </a:t>
            </a:r>
            <a:r>
              <a:rPr dirty="0" sz="2800" i="1">
                <a:latin typeface="Times New Roman"/>
                <a:cs typeface="Times New Roman"/>
              </a:rPr>
              <a:t>b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i="1">
                <a:latin typeface="Times New Roman"/>
                <a:cs typeface="Times New Roman"/>
              </a:rPr>
              <a:t>V</a:t>
            </a:r>
            <a:r>
              <a:rPr dirty="0" baseline="-21021" sz="2775" i="1">
                <a:latin typeface="Times New Roman"/>
                <a:cs typeface="Times New Roman"/>
              </a:rPr>
              <a:t>ab </a:t>
            </a:r>
            <a:r>
              <a:rPr dirty="0" sz="2800">
                <a:latin typeface="Times New Roman"/>
                <a:cs typeface="Times New Roman"/>
              </a:rPr>
              <a:t>= </a:t>
            </a:r>
            <a:r>
              <a:rPr dirty="0" sz="2800" i="1">
                <a:latin typeface="Times New Roman"/>
                <a:cs typeface="Times New Roman"/>
              </a:rPr>
              <a:t>V</a:t>
            </a:r>
            <a:r>
              <a:rPr dirty="0" baseline="-21021" sz="2775" i="1">
                <a:latin typeface="Times New Roman"/>
                <a:cs typeface="Times New Roman"/>
              </a:rPr>
              <a:t>a </a:t>
            </a:r>
            <a:r>
              <a:rPr dirty="0" sz="2800" i="1">
                <a:latin typeface="Times New Roman"/>
                <a:cs typeface="Times New Roman"/>
              </a:rPr>
              <a:t>– V</a:t>
            </a:r>
            <a:r>
              <a:rPr dirty="0" baseline="-21021" sz="2775" i="1">
                <a:latin typeface="Times New Roman"/>
                <a:cs typeface="Times New Roman"/>
              </a:rPr>
              <a:t>b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equals:</a:t>
            </a:r>
            <a:endParaRPr sz="2800">
              <a:latin typeface="Times New Roman"/>
              <a:cs typeface="Times New Roman"/>
            </a:endParaRPr>
          </a:p>
          <a:p>
            <a:pPr lvl="1" marL="1177925" indent="-452120">
              <a:lnSpc>
                <a:spcPct val="100000"/>
              </a:lnSpc>
              <a:spcBef>
                <a:spcPts val="2075"/>
              </a:spcBef>
              <a:buClr>
                <a:srgbClr val="D33325"/>
              </a:buClr>
              <a:buFont typeface="Wingdings"/>
              <a:buChar char=""/>
              <a:tabLst>
                <a:tab pos="1177925" algn="l"/>
                <a:tab pos="117856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 work done by the electric force when a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unit</a:t>
            </a:r>
            <a:endParaRPr sz="2600">
              <a:latin typeface="Times New Roman"/>
              <a:cs typeface="Times New Roman"/>
            </a:endParaRPr>
          </a:p>
          <a:p>
            <a:pPr marL="1177925">
              <a:lnSpc>
                <a:spcPct val="100000"/>
              </a:lnSpc>
            </a:pPr>
            <a:r>
              <a:rPr dirty="0" sz="2600" spc="-5">
                <a:latin typeface="Times New Roman"/>
                <a:cs typeface="Times New Roman"/>
              </a:rPr>
              <a:t>charge moves from </a:t>
            </a:r>
            <a:r>
              <a:rPr dirty="0" sz="2600" spc="-5" i="1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lvl="1" marL="1177925" marR="591185" indent="-451484">
              <a:lnSpc>
                <a:spcPct val="100000"/>
              </a:lnSpc>
              <a:spcBef>
                <a:spcPts val="2030"/>
              </a:spcBef>
              <a:buClr>
                <a:srgbClr val="D33325"/>
              </a:buClr>
              <a:buFont typeface="Wingdings"/>
              <a:buChar char=""/>
              <a:tabLst>
                <a:tab pos="1177925" algn="l"/>
                <a:tab pos="117856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 work that must be done to move a </a:t>
            </a:r>
            <a:r>
              <a:rPr dirty="0" sz="2600" spc="-5" i="1">
                <a:latin typeface="Times New Roman"/>
                <a:cs typeface="Times New Roman"/>
              </a:rPr>
              <a:t>unit </a:t>
            </a:r>
            <a:r>
              <a:rPr dirty="0" sz="2600" spc="-5">
                <a:latin typeface="Times New Roman"/>
                <a:cs typeface="Times New Roman"/>
              </a:rPr>
              <a:t>charge  slowly from </a:t>
            </a:r>
            <a:r>
              <a:rPr dirty="0" sz="2600" spc="-5" i="1">
                <a:latin typeface="Times New Roman"/>
                <a:cs typeface="Times New Roman"/>
              </a:rPr>
              <a:t>b </a:t>
            </a:r>
            <a:r>
              <a:rPr dirty="0" sz="2600" spc="-5">
                <a:latin typeface="Times New Roman"/>
                <a:cs typeface="Times New Roman"/>
              </a:rPr>
              <a:t>to </a:t>
            </a:r>
            <a:r>
              <a:rPr dirty="0" sz="2600" spc="-5" i="1">
                <a:latin typeface="Times New Roman"/>
                <a:cs typeface="Times New Roman"/>
              </a:rPr>
              <a:t>a </a:t>
            </a:r>
            <a:r>
              <a:rPr dirty="0" sz="2600" spc="-10">
                <a:latin typeface="Times New Roman"/>
                <a:cs typeface="Times New Roman"/>
              </a:rPr>
              <a:t>against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 spc="-10">
                <a:latin typeface="Times New Roman"/>
                <a:cs typeface="Times New Roman"/>
              </a:rPr>
              <a:t>electric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force.</a:t>
            </a:r>
            <a:endParaRPr sz="2600">
              <a:latin typeface="Times New Roman"/>
              <a:cs typeface="Times New Roman"/>
            </a:endParaRPr>
          </a:p>
          <a:p>
            <a:pPr marL="381000" marR="508634" indent="-342900">
              <a:lnSpc>
                <a:spcPct val="100000"/>
              </a:lnSpc>
              <a:spcBef>
                <a:spcPts val="2135"/>
              </a:spcBef>
              <a:buClr>
                <a:srgbClr val="D33325"/>
              </a:buClr>
              <a:buChar char="•"/>
              <a:tabLst>
                <a:tab pos="380365" algn="l"/>
                <a:tab pos="381635" algn="l"/>
              </a:tabLst>
            </a:pPr>
            <a:r>
              <a:rPr dirty="0" sz="2800" spc="-5">
                <a:latin typeface="Times New Roman"/>
                <a:cs typeface="Times New Roman"/>
              </a:rPr>
              <a:t>Follow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discussion </a:t>
            </a:r>
            <a:r>
              <a:rPr dirty="0" sz="2800">
                <a:latin typeface="Times New Roman"/>
                <a:cs typeface="Times New Roman"/>
              </a:rPr>
              <a:t>in the text </a:t>
            </a:r>
            <a:r>
              <a:rPr dirty="0" sz="2800" spc="-5">
                <a:latin typeface="Times New Roman"/>
                <a:cs typeface="Times New Roman"/>
              </a:rPr>
              <a:t>of how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calculate  </a:t>
            </a:r>
            <a:r>
              <a:rPr dirty="0" sz="2800" spc="-5">
                <a:latin typeface="Times New Roman"/>
                <a:cs typeface="Times New Roman"/>
              </a:rPr>
              <a:t>electric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potential.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74695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Finding </a:t>
            </a:r>
            <a:r>
              <a:rPr dirty="0"/>
              <a:t>electric potential </a:t>
            </a:r>
            <a:r>
              <a:rPr dirty="0" sz="2800" spc="-5"/>
              <a:t>from the electric</a:t>
            </a:r>
            <a:r>
              <a:rPr dirty="0" sz="2800" spc="-80"/>
              <a:t> </a:t>
            </a:r>
            <a:r>
              <a:rPr dirty="0" sz="2800" spc="-5"/>
              <a:t>field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26835" y="1163821"/>
            <a:ext cx="4731385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If you move in the direction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the electric field, the electric  potential </a:t>
            </a:r>
            <a:r>
              <a:rPr dirty="0" sz="2800" spc="-5" i="1">
                <a:latin typeface="Times New Roman"/>
                <a:cs typeface="Times New Roman"/>
              </a:rPr>
              <a:t>decreases</a:t>
            </a:r>
            <a:r>
              <a:rPr dirty="0" sz="2800" spc="-5">
                <a:latin typeface="Times New Roman"/>
                <a:cs typeface="Times New Roman"/>
              </a:rPr>
              <a:t>, </a:t>
            </a:r>
            <a:r>
              <a:rPr dirty="0" sz="2800">
                <a:latin typeface="Times New Roman"/>
                <a:cs typeface="Times New Roman"/>
              </a:rPr>
              <a:t>but if you  move opposite the field, the  </a:t>
            </a:r>
            <a:r>
              <a:rPr dirty="0" sz="2800" spc="-5">
                <a:latin typeface="Times New Roman"/>
                <a:cs typeface="Times New Roman"/>
              </a:rPr>
              <a:t>potential </a:t>
            </a:r>
            <a:r>
              <a:rPr dirty="0" sz="2800" spc="-5" i="1">
                <a:latin typeface="Times New Roman"/>
                <a:cs typeface="Times New Roman"/>
              </a:rPr>
              <a:t>increases</a:t>
            </a:r>
            <a:r>
              <a:rPr dirty="0" sz="2800" spc="-5">
                <a:latin typeface="Times New Roman"/>
                <a:cs typeface="Times New Roman"/>
              </a:rPr>
              <a:t>. </a:t>
            </a:r>
            <a:r>
              <a:rPr dirty="0" sz="2800">
                <a:latin typeface="Times New Roman"/>
                <a:cs typeface="Times New Roman"/>
              </a:rPr>
              <a:t>(See  Figure 23.12 at 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right.)</a:t>
            </a:r>
            <a:endParaRPr sz="2800">
              <a:latin typeface="Times New Roman"/>
              <a:cs typeface="Times New Roman"/>
            </a:endParaRPr>
          </a:p>
          <a:p>
            <a:pPr marL="355600" marR="379730" indent="-342900">
              <a:lnSpc>
                <a:spcPct val="100000"/>
              </a:lnSpc>
              <a:spcBef>
                <a:spcPts val="2185"/>
              </a:spcBef>
              <a:buClr>
                <a:srgbClr val="D33325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Follow the discussion in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  text.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185"/>
              </a:spcBef>
              <a:buClr>
                <a:srgbClr val="D33325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23.3.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7628" y="1400284"/>
            <a:ext cx="3159666" cy="538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11555"/>
            <a:ext cx="51974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Potential due to two point</a:t>
            </a:r>
            <a:r>
              <a:rPr dirty="0" sz="2800" spc="-90"/>
              <a:t> </a:t>
            </a:r>
            <a:r>
              <a:rPr dirty="0" sz="2800"/>
              <a:t>charges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4174" y="1128776"/>
            <a:ext cx="3075940" cy="16167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5600" marR="81280" indent="-342900">
              <a:lnSpc>
                <a:spcPts val="2590"/>
              </a:lnSpc>
              <a:spcBef>
                <a:spcPts val="425"/>
              </a:spcBef>
              <a:buClr>
                <a:srgbClr val="D33325"/>
              </a:buClr>
              <a:buChar char="•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Follow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23.4  using Figure 23.13 at 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D33325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Follow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23.5.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1828" y="1292352"/>
            <a:ext cx="2594675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522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Finding </a:t>
            </a:r>
            <a:r>
              <a:rPr dirty="0"/>
              <a:t>potential </a:t>
            </a:r>
            <a:r>
              <a:rPr dirty="0" spc="-5"/>
              <a:t>by</a:t>
            </a:r>
            <a:r>
              <a:rPr dirty="0" spc="-65"/>
              <a:t> </a:t>
            </a:r>
            <a:r>
              <a:rPr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1164589"/>
            <a:ext cx="3818890" cy="184785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12750" marR="5080" indent="-400685">
              <a:lnSpc>
                <a:spcPts val="2810"/>
              </a:lnSpc>
              <a:spcBef>
                <a:spcPts val="450"/>
              </a:spcBef>
              <a:buClr>
                <a:srgbClr val="D33325"/>
              </a:buClr>
              <a:buChar char="•"/>
              <a:tabLst>
                <a:tab pos="412115" algn="l"/>
                <a:tab pos="413384" algn="l"/>
              </a:tabLst>
            </a:pPr>
            <a:r>
              <a:rPr dirty="0" sz="2600" spc="-5">
                <a:latin typeface="Times New Roman"/>
                <a:cs typeface="Times New Roman"/>
              </a:rPr>
              <a:t>Example 23.6 shows how  to find the potential by  integration. Follow this  example using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Figure</a:t>
            </a:r>
            <a:endParaRPr sz="2600">
              <a:latin typeface="Times New Roman"/>
              <a:cs typeface="Times New Roman"/>
            </a:endParaRPr>
          </a:p>
          <a:p>
            <a:pPr marL="412750">
              <a:lnSpc>
                <a:spcPts val="2760"/>
              </a:lnSpc>
            </a:pPr>
            <a:r>
              <a:rPr dirty="0" sz="2600" spc="-5">
                <a:latin typeface="Times New Roman"/>
                <a:cs typeface="Times New Roman"/>
              </a:rPr>
              <a:t>23.14 at 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right.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4628" y="1292352"/>
            <a:ext cx="4352544" cy="3433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62280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Moving through a potential</a:t>
            </a:r>
            <a:r>
              <a:rPr dirty="0" spc="50"/>
              <a:t> </a:t>
            </a:r>
            <a:r>
              <a:rPr dirty="0" spc="-5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1164589"/>
            <a:ext cx="8515985" cy="77851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12750" marR="5080" indent="-400685">
              <a:lnSpc>
                <a:spcPts val="2810"/>
              </a:lnSpc>
              <a:spcBef>
                <a:spcPts val="450"/>
              </a:spcBef>
              <a:buClr>
                <a:srgbClr val="D33325"/>
              </a:buClr>
              <a:buChar char="•"/>
              <a:tabLst>
                <a:tab pos="412115" algn="l"/>
                <a:tab pos="413384" algn="l"/>
              </a:tabLst>
            </a:pPr>
            <a:r>
              <a:rPr dirty="0" sz="2600" spc="-5">
                <a:latin typeface="Times New Roman"/>
                <a:cs typeface="Times New Roman"/>
              </a:rPr>
              <a:t>Example 23.7 combines electric potential with energy  conservation. Follow this example using Figure 23.15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below.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4683" y="2771893"/>
            <a:ext cx="6148088" cy="1804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4729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Calculating </a:t>
            </a:r>
            <a:r>
              <a:rPr dirty="0"/>
              <a:t>electric</a:t>
            </a:r>
            <a:r>
              <a:rPr dirty="0" spc="-10"/>
              <a:t> </a:t>
            </a:r>
            <a:r>
              <a:rPr dirty="0"/>
              <a:t>potential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846" y="1121155"/>
            <a:ext cx="3618865" cy="26504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5080" indent="-342900">
              <a:lnSpc>
                <a:spcPts val="3020"/>
              </a:lnSpc>
              <a:spcBef>
                <a:spcPts val="484"/>
              </a:spcBef>
              <a:buClr>
                <a:srgbClr val="D33325"/>
              </a:buClr>
              <a:buChar char="•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Read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Problem-Solving  Strategy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23.1.</a:t>
            </a:r>
            <a:endParaRPr sz="2800">
              <a:latin typeface="Times New Roman"/>
              <a:cs typeface="Times New Roman"/>
            </a:endParaRPr>
          </a:p>
          <a:p>
            <a:pPr algn="just" marL="355600" marR="95885" indent="-342900">
              <a:lnSpc>
                <a:spcPts val="3020"/>
              </a:lnSpc>
              <a:spcBef>
                <a:spcPts val="2190"/>
              </a:spcBef>
              <a:buClr>
                <a:srgbClr val="D33325"/>
              </a:buClr>
              <a:buChar char="•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23.8  </a:t>
            </a:r>
            <a:r>
              <a:rPr dirty="0" sz="2800" spc="-5">
                <a:latin typeface="Times New Roman"/>
                <a:cs typeface="Times New Roman"/>
              </a:rPr>
              <a:t>(a </a:t>
            </a:r>
            <a:r>
              <a:rPr dirty="0" sz="2800">
                <a:latin typeface="Times New Roman"/>
                <a:cs typeface="Times New Roman"/>
              </a:rPr>
              <a:t>charged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conducting  sphere) using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Figure</a:t>
            </a:r>
            <a:endParaRPr sz="2800">
              <a:latin typeface="Times New Roman"/>
              <a:cs typeface="Times New Roman"/>
            </a:endParaRPr>
          </a:p>
          <a:p>
            <a:pPr algn="just" marL="355600">
              <a:lnSpc>
                <a:spcPts val="2990"/>
              </a:lnSpc>
            </a:pPr>
            <a:r>
              <a:rPr dirty="0" sz="2800">
                <a:latin typeface="Times New Roman"/>
                <a:cs typeface="Times New Roman"/>
              </a:rPr>
              <a:t>23.16 at the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right.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3228" y="1288186"/>
            <a:ext cx="3625382" cy="5358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55860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Oppositely </a:t>
            </a:r>
            <a:r>
              <a:rPr dirty="0"/>
              <a:t>charged parallel</a:t>
            </a:r>
            <a:r>
              <a:rPr dirty="0" spc="-5"/>
              <a:t> 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174" y="1157731"/>
            <a:ext cx="73075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23.9 using Figure 23.18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9551" y="1878330"/>
            <a:ext cx="6713219" cy="4555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74371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 infinite </a:t>
            </a:r>
            <a:r>
              <a:rPr dirty="0"/>
              <a:t>line charge or </a:t>
            </a:r>
            <a:r>
              <a:rPr dirty="0" spc="-5"/>
              <a:t>conducting</a:t>
            </a:r>
            <a:r>
              <a:rPr dirty="0" spc="-10"/>
              <a:t> </a:t>
            </a:r>
            <a:r>
              <a:rPr dirty="0"/>
              <a:t>cylinder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652" y="1121155"/>
            <a:ext cx="74282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23.10 using Figure 23.19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123338"/>
            <a:ext cx="8546313" cy="400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26822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 </a:t>
            </a:r>
            <a:r>
              <a:rPr dirty="0"/>
              <a:t>ring of</a:t>
            </a:r>
            <a:r>
              <a:rPr dirty="0" spc="-90"/>
              <a:t> </a:t>
            </a:r>
            <a:r>
              <a:rPr dirty="0"/>
              <a:t>charge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1121155"/>
            <a:ext cx="74853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23.11 using Figure 23.20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959" y="2086355"/>
            <a:ext cx="5462288" cy="451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354202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 </a:t>
            </a:r>
            <a:r>
              <a:rPr dirty="0"/>
              <a:t>finite line of</a:t>
            </a:r>
            <a:r>
              <a:rPr dirty="0" spc="-90"/>
              <a:t> </a:t>
            </a:r>
            <a:r>
              <a:rPr dirty="0"/>
              <a:t>charge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401" y="1197355"/>
            <a:ext cx="74853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23.12 using Figure 23.21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3761" y="2052827"/>
            <a:ext cx="3691534" cy="4735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507745"/>
            <a:ext cx="7623809" cy="606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Goals for Chapter</a:t>
            </a:r>
            <a:r>
              <a:rPr dirty="0" sz="3000" spc="5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23</a:t>
            </a:r>
            <a:endParaRPr sz="3000">
              <a:latin typeface="Times New Roman"/>
              <a:cs typeface="Times New Roman"/>
            </a:endParaRPr>
          </a:p>
          <a:p>
            <a:pPr marL="450850" marR="259715" indent="-400050">
              <a:lnSpc>
                <a:spcPct val="100000"/>
              </a:lnSpc>
              <a:spcBef>
                <a:spcPts val="2160"/>
              </a:spcBef>
              <a:buClr>
                <a:srgbClr val="D33325"/>
              </a:buClr>
              <a:buChar char="•"/>
              <a:tabLst>
                <a:tab pos="450215" algn="l"/>
                <a:tab pos="450850" algn="l"/>
              </a:tabLst>
            </a:pPr>
            <a:r>
              <a:rPr dirty="0" sz="3000">
                <a:latin typeface="Times New Roman"/>
                <a:cs typeface="Times New Roman"/>
              </a:rPr>
              <a:t>To calculate the electric potential energy of a  group of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charges</a:t>
            </a:r>
            <a:endParaRPr sz="3000">
              <a:latin typeface="Times New Roman"/>
              <a:cs typeface="Times New Roman"/>
            </a:endParaRPr>
          </a:p>
          <a:p>
            <a:pPr marL="450850" indent="-400050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0215" algn="l"/>
                <a:tab pos="450850" algn="l"/>
              </a:tabLst>
            </a:pPr>
            <a:r>
              <a:rPr dirty="0" sz="3000">
                <a:latin typeface="Times New Roman"/>
                <a:cs typeface="Times New Roman"/>
              </a:rPr>
              <a:t>To know the significance of electric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potential</a:t>
            </a:r>
            <a:endParaRPr sz="3000">
              <a:latin typeface="Times New Roman"/>
              <a:cs typeface="Times New Roman"/>
            </a:endParaRPr>
          </a:p>
          <a:p>
            <a:pPr marL="450850" marR="765175" indent="-400050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0215" algn="l"/>
                <a:tab pos="450850" algn="l"/>
              </a:tabLst>
            </a:pPr>
            <a:r>
              <a:rPr dirty="0" sz="3000">
                <a:latin typeface="Times New Roman"/>
                <a:cs typeface="Times New Roman"/>
              </a:rPr>
              <a:t>To calculate the electric potential due to a  collection of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charges</a:t>
            </a:r>
            <a:endParaRPr sz="3000">
              <a:latin typeface="Times New Roman"/>
              <a:cs typeface="Times New Roman"/>
            </a:endParaRPr>
          </a:p>
          <a:p>
            <a:pPr marL="450850" marR="542290" indent="-400050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0215" algn="l"/>
                <a:tab pos="450850" algn="l"/>
              </a:tabLst>
            </a:pP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equipotential </a:t>
            </a:r>
            <a:r>
              <a:rPr dirty="0" sz="3000" spc="-5">
                <a:latin typeface="Times New Roman"/>
                <a:cs typeface="Times New Roman"/>
              </a:rPr>
              <a:t>surfaces </a:t>
            </a:r>
            <a:r>
              <a:rPr dirty="0" sz="3000">
                <a:latin typeface="Times New Roman"/>
                <a:cs typeface="Times New Roman"/>
              </a:rPr>
              <a:t>to understand  electric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potential</a:t>
            </a:r>
            <a:endParaRPr sz="3000">
              <a:latin typeface="Times New Roman"/>
              <a:cs typeface="Times New Roman"/>
            </a:endParaRPr>
          </a:p>
          <a:p>
            <a:pPr marL="450850" marR="5080" indent="-400050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0215" algn="l"/>
                <a:tab pos="450850" algn="l"/>
              </a:tabLst>
            </a:pPr>
            <a:r>
              <a:rPr dirty="0" sz="3000">
                <a:latin typeface="Times New Roman"/>
                <a:cs typeface="Times New Roman"/>
              </a:rPr>
              <a:t>To calculate the electric field using the electric  potential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6036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Equipotential surfaces and </a:t>
            </a:r>
            <a:r>
              <a:rPr dirty="0"/>
              <a:t>field</a:t>
            </a:r>
            <a:r>
              <a:rPr dirty="0" spc="30"/>
              <a:t> </a:t>
            </a:r>
            <a:r>
              <a:rPr dirty="0" spc="-5"/>
              <a:t>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02" y="1092200"/>
            <a:ext cx="8319770" cy="23298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12750" marR="802640" indent="-400050">
              <a:lnSpc>
                <a:spcPts val="2300"/>
              </a:lnSpc>
              <a:spcBef>
                <a:spcPts val="66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i="1">
                <a:latin typeface="Times New Roman"/>
                <a:cs typeface="Times New Roman"/>
              </a:rPr>
              <a:t>equipotential </a:t>
            </a:r>
            <a:r>
              <a:rPr dirty="0" sz="2400" spc="-5" i="1">
                <a:latin typeface="Times New Roman"/>
                <a:cs typeface="Times New Roman"/>
              </a:rPr>
              <a:t>surface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surface on which the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electric  </a:t>
            </a:r>
            <a:r>
              <a:rPr dirty="0" sz="2400" spc="-5">
                <a:latin typeface="Times New Roman"/>
                <a:cs typeface="Times New Roman"/>
              </a:rPr>
              <a:t>potential is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same </a:t>
            </a:r>
            <a:r>
              <a:rPr dirty="0" sz="2400">
                <a:latin typeface="Times New Roman"/>
                <a:cs typeface="Times New Roman"/>
              </a:rPr>
              <a:t>at every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  <a:p>
            <a:pPr marL="412750" marR="5080" indent="-400050">
              <a:lnSpc>
                <a:spcPts val="2300"/>
              </a:lnSpc>
              <a:spcBef>
                <a:spcPts val="188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Figure 23.23 below </a:t>
            </a:r>
            <a:r>
              <a:rPr dirty="0" sz="2400" spc="-5">
                <a:latin typeface="Times New Roman"/>
                <a:cs typeface="Times New Roman"/>
              </a:rPr>
              <a:t>shows </a:t>
            </a:r>
            <a:r>
              <a:rPr dirty="0" sz="2400">
                <a:latin typeface="Times New Roman"/>
                <a:cs typeface="Times New Roman"/>
              </a:rPr>
              <a:t>the equipotential </a:t>
            </a:r>
            <a:r>
              <a:rPr dirty="0" sz="2400" spc="-5">
                <a:latin typeface="Times New Roman"/>
                <a:cs typeface="Times New Roman"/>
              </a:rPr>
              <a:t>surfaces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electric  field lines for </a:t>
            </a:r>
            <a:r>
              <a:rPr dirty="0" sz="2400" spc="-5">
                <a:latin typeface="Times New Roman"/>
                <a:cs typeface="Times New Roman"/>
              </a:rPr>
              <a:t>assemblies </a:t>
            </a:r>
            <a:r>
              <a:rPr dirty="0" sz="2400">
                <a:latin typeface="Times New Roman"/>
                <a:cs typeface="Times New Roman"/>
              </a:rPr>
              <a:t>of point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charges.</a:t>
            </a:r>
            <a:endParaRPr sz="2400">
              <a:latin typeface="Times New Roman"/>
              <a:cs typeface="Times New Roman"/>
            </a:endParaRPr>
          </a:p>
          <a:p>
            <a:pPr marL="412750" marR="837565" indent="-400050">
              <a:lnSpc>
                <a:spcPts val="2300"/>
              </a:lnSpc>
              <a:spcBef>
                <a:spcPts val="188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Field lines and equipotential </a:t>
            </a:r>
            <a:r>
              <a:rPr dirty="0" sz="2400" spc="-5">
                <a:latin typeface="Times New Roman"/>
                <a:cs typeface="Times New Roman"/>
              </a:rPr>
              <a:t>surfaces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">
                <a:latin typeface="Times New Roman"/>
                <a:cs typeface="Times New Roman"/>
              </a:rPr>
              <a:t>always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mutually  perpendicular.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094" y="3611611"/>
            <a:ext cx="8554211" cy="315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4998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Equipotentials and</a:t>
            </a:r>
            <a:r>
              <a:rPr dirty="0"/>
              <a:t> </a:t>
            </a:r>
            <a:r>
              <a:rPr dirty="0" spc="-5"/>
              <a:t>conductors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001" y="920316"/>
            <a:ext cx="8422005" cy="246761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739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400">
                <a:latin typeface="Times New Roman"/>
                <a:cs typeface="Times New Roman"/>
              </a:rPr>
              <a:t>When all charges are at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rest:</a:t>
            </a:r>
            <a:endParaRPr sz="2400">
              <a:latin typeface="Times New Roman"/>
              <a:cs typeface="Times New Roman"/>
            </a:endParaRPr>
          </a:p>
          <a:p>
            <a:pPr lvl="1" marL="1152525" indent="-452120">
              <a:lnSpc>
                <a:spcPct val="100000"/>
              </a:lnSpc>
              <a:spcBef>
                <a:spcPts val="1510"/>
              </a:spcBef>
              <a:buClr>
                <a:srgbClr val="D33325"/>
              </a:buClr>
              <a:buFont typeface="Wingdings"/>
              <a:buChar char=""/>
              <a:tabLst>
                <a:tab pos="1152525" algn="l"/>
                <a:tab pos="1153160" algn="l"/>
              </a:tabLst>
            </a:pPr>
            <a:r>
              <a:rPr dirty="0" sz="2200">
                <a:latin typeface="Times New Roman"/>
                <a:cs typeface="Times New Roman"/>
              </a:rPr>
              <a:t>the surface of a conductor is always an equipotential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surface.</a:t>
            </a:r>
            <a:endParaRPr sz="2200">
              <a:latin typeface="Times New Roman"/>
              <a:cs typeface="Times New Roman"/>
            </a:endParaRPr>
          </a:p>
          <a:p>
            <a:pPr lvl="1" marL="1152525" marR="5080" indent="-451484">
              <a:lnSpc>
                <a:spcPts val="2380"/>
              </a:lnSpc>
              <a:spcBef>
                <a:spcPts val="1745"/>
              </a:spcBef>
              <a:buClr>
                <a:srgbClr val="D33325"/>
              </a:buClr>
              <a:buFont typeface="Wingdings"/>
              <a:buChar char=""/>
              <a:tabLst>
                <a:tab pos="1152525" algn="l"/>
                <a:tab pos="1153160" algn="l"/>
              </a:tabLst>
            </a:pPr>
            <a:r>
              <a:rPr dirty="0" sz="2200">
                <a:latin typeface="Times New Roman"/>
                <a:cs typeface="Times New Roman"/>
              </a:rPr>
              <a:t>the electric field just outside a conductor is always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perpendicular  to the surface (see figures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below).</a:t>
            </a:r>
            <a:endParaRPr sz="2200">
              <a:latin typeface="Times New Roman"/>
              <a:cs typeface="Times New Roman"/>
            </a:endParaRPr>
          </a:p>
          <a:p>
            <a:pPr lvl="1" marL="1152525" indent="-452120">
              <a:lnSpc>
                <a:spcPct val="100000"/>
              </a:lnSpc>
              <a:spcBef>
                <a:spcPts val="1415"/>
              </a:spcBef>
              <a:buClr>
                <a:srgbClr val="D33325"/>
              </a:buClr>
              <a:buFont typeface="Wingdings"/>
              <a:buChar char=""/>
              <a:tabLst>
                <a:tab pos="1152525" algn="l"/>
                <a:tab pos="1153160" algn="l"/>
              </a:tabLst>
            </a:pPr>
            <a:r>
              <a:rPr dirty="0" sz="2200">
                <a:latin typeface="Times New Roman"/>
                <a:cs typeface="Times New Roman"/>
              </a:rPr>
              <a:t>the entire solid volume of a conductor is at the same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potential.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1777" y="3424427"/>
            <a:ext cx="2664504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4628" y="3578352"/>
            <a:ext cx="4123944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Potential gradient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975909"/>
            <a:ext cx="8025130" cy="239395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945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 spc="-5">
                <a:latin typeface="Times New Roman"/>
                <a:cs typeface="Times New Roman"/>
              </a:rPr>
              <a:t>Read in the text the discussion of </a:t>
            </a:r>
            <a:r>
              <a:rPr dirty="0" sz="2800" spc="-5" i="1">
                <a:latin typeface="Times New Roman"/>
                <a:cs typeface="Times New Roman"/>
              </a:rPr>
              <a:t>potential</a:t>
            </a:r>
            <a:r>
              <a:rPr dirty="0" sz="2800" spc="-8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gradient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85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23.13 which looks at a point</a:t>
            </a:r>
            <a:r>
              <a:rPr dirty="0" sz="2800" spc="-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charge.</a:t>
            </a:r>
            <a:endParaRPr sz="2800">
              <a:latin typeface="Times New Roman"/>
              <a:cs typeface="Times New Roman"/>
            </a:endParaRPr>
          </a:p>
          <a:p>
            <a:pPr marL="412750" marR="567690" indent="-400050">
              <a:lnSpc>
                <a:spcPts val="3020"/>
              </a:lnSpc>
              <a:spcBef>
                <a:spcPts val="223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>
                <a:latin typeface="Times New Roman"/>
                <a:cs typeface="Times New Roman"/>
              </a:rPr>
              <a:t>Follow Example 23.14 which deals with a ring</a:t>
            </a:r>
            <a:r>
              <a:rPr dirty="0" sz="2800" spc="-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 charge.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2101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001" y="1173733"/>
            <a:ext cx="5103495" cy="555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marR="147955" indent="-40005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 spc="-5">
                <a:latin typeface="Times New Roman"/>
                <a:cs typeface="Times New Roman"/>
              </a:rPr>
              <a:t>How is electric potential related  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welding?</a:t>
            </a:r>
            <a:endParaRPr sz="2800">
              <a:latin typeface="Times New Roman"/>
              <a:cs typeface="Times New Roman"/>
            </a:endParaRPr>
          </a:p>
          <a:p>
            <a:pPr marL="412750" marR="5080" indent="-400050">
              <a:lnSpc>
                <a:spcPct val="100000"/>
              </a:lnSpc>
              <a:spcBef>
                <a:spcPts val="2185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 spc="-5">
                <a:latin typeface="Times New Roman"/>
                <a:cs typeface="Times New Roman"/>
              </a:rPr>
              <a:t>Electric potential energy is an  integral part of our technological  society.</a:t>
            </a:r>
            <a:endParaRPr sz="2800">
              <a:latin typeface="Times New Roman"/>
              <a:cs typeface="Times New Roman"/>
            </a:endParaRPr>
          </a:p>
          <a:p>
            <a:pPr marL="412750" marR="265430" indent="-400050">
              <a:lnSpc>
                <a:spcPct val="100000"/>
              </a:lnSpc>
              <a:spcBef>
                <a:spcPts val="2185"/>
              </a:spcBef>
              <a:buClr>
                <a:srgbClr val="D33325"/>
              </a:buClr>
              <a:buChar char="•"/>
              <a:tabLst>
                <a:tab pos="412115" algn="l"/>
                <a:tab pos="412750" algn="l"/>
              </a:tabLst>
            </a:pPr>
            <a:r>
              <a:rPr dirty="0" sz="2800" spc="-5">
                <a:latin typeface="Times New Roman"/>
                <a:cs typeface="Times New Roman"/>
              </a:rPr>
              <a:t>What is the difference between  electric potential and electric  </a:t>
            </a:r>
            <a:r>
              <a:rPr dirty="0" sz="2800">
                <a:latin typeface="Times New Roman"/>
                <a:cs typeface="Times New Roman"/>
              </a:rPr>
              <a:t>potential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energy?</a:t>
            </a:r>
            <a:endParaRPr sz="2800">
              <a:latin typeface="Times New Roman"/>
              <a:cs typeface="Times New Roman"/>
            </a:endParaRPr>
          </a:p>
          <a:p>
            <a:pPr algn="just" marL="412750" marR="57785" indent="-400050">
              <a:lnSpc>
                <a:spcPct val="100000"/>
              </a:lnSpc>
              <a:spcBef>
                <a:spcPts val="2180"/>
              </a:spcBef>
              <a:buClr>
                <a:srgbClr val="D33325"/>
              </a:buClr>
              <a:buChar char="•"/>
              <a:tabLst>
                <a:tab pos="412750" algn="l"/>
              </a:tabLst>
            </a:pPr>
            <a:r>
              <a:rPr dirty="0" sz="2800" spc="-5">
                <a:latin typeface="Times New Roman"/>
                <a:cs typeface="Times New Roman"/>
              </a:rPr>
              <a:t>How is electric potential energy  related </a:t>
            </a:r>
            <a:r>
              <a:rPr dirty="0" sz="2800">
                <a:latin typeface="Times New Roman"/>
                <a:cs typeface="Times New Roman"/>
              </a:rPr>
              <a:t>to charge and the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electric  field?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185" y="1296509"/>
            <a:ext cx="3438211" cy="256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355345"/>
            <a:ext cx="8390255" cy="27762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Electric potential energy </a:t>
            </a: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in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a uniform</a:t>
            </a:r>
            <a:r>
              <a:rPr dirty="0" sz="3000" spc="5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field</a:t>
            </a:r>
            <a:endParaRPr sz="3000">
              <a:latin typeface="Times New Roman"/>
              <a:cs typeface="Times New Roman"/>
            </a:endParaRPr>
          </a:p>
          <a:p>
            <a:pPr marL="478790" marR="5080" indent="-400050">
              <a:lnSpc>
                <a:spcPts val="3240"/>
              </a:lnSpc>
              <a:spcBef>
                <a:spcPts val="160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>
                <a:latin typeface="Times New Roman"/>
                <a:cs typeface="Times New Roman"/>
              </a:rPr>
              <a:t>The behavior of a point charge in a uniform electric  field </a:t>
            </a:r>
            <a:r>
              <a:rPr dirty="0" sz="3000" spc="-5">
                <a:latin typeface="Times New Roman"/>
                <a:cs typeface="Times New Roman"/>
              </a:rPr>
              <a:t>is </a:t>
            </a:r>
            <a:r>
              <a:rPr dirty="0" sz="3000">
                <a:latin typeface="Times New Roman"/>
                <a:cs typeface="Times New Roman"/>
              </a:rPr>
              <a:t>analogous to the motion of a baseball in a  uniform gravitational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field.</a:t>
            </a:r>
            <a:endParaRPr sz="3000">
              <a:latin typeface="Times New Roman"/>
              <a:cs typeface="Times New Roman"/>
            </a:endParaRPr>
          </a:p>
          <a:p>
            <a:pPr marL="478790" indent="-400685">
              <a:lnSpc>
                <a:spcPct val="100000"/>
              </a:lnSpc>
              <a:spcBef>
                <a:spcPts val="193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 spc="-5">
                <a:latin typeface="Times New Roman"/>
                <a:cs typeface="Times New Roman"/>
              </a:rPr>
              <a:t>Figures </a:t>
            </a:r>
            <a:r>
              <a:rPr dirty="0" sz="3000">
                <a:latin typeface="Times New Roman"/>
                <a:cs typeface="Times New Roman"/>
              </a:rPr>
              <a:t>23.1 and 23.2 below illustrate </a:t>
            </a:r>
            <a:r>
              <a:rPr dirty="0" sz="3000" spc="-5">
                <a:latin typeface="Times New Roman"/>
                <a:cs typeface="Times New Roman"/>
              </a:rPr>
              <a:t>this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point.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4819" y="3677974"/>
            <a:ext cx="2581856" cy="287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6509" y="3573712"/>
            <a:ext cx="3197071" cy="3051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355345"/>
            <a:ext cx="8693785" cy="31877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A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positive charge moving </a:t>
            </a: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in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a uniform</a:t>
            </a:r>
            <a:r>
              <a:rPr dirty="0" sz="3000" spc="-15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field</a:t>
            </a:r>
            <a:endParaRPr sz="3000">
              <a:latin typeface="Times New Roman"/>
              <a:cs typeface="Times New Roman"/>
            </a:endParaRPr>
          </a:p>
          <a:p>
            <a:pPr marL="478790" marR="5080" indent="-400050">
              <a:lnSpc>
                <a:spcPts val="3240"/>
              </a:lnSpc>
              <a:spcBef>
                <a:spcPts val="160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>
                <a:latin typeface="Times New Roman"/>
                <a:cs typeface="Times New Roman"/>
              </a:rPr>
              <a:t>If the positive charge moves in the direction of the  field, the potential energy </a:t>
            </a:r>
            <a:r>
              <a:rPr dirty="0" sz="3000" spc="-5" i="1">
                <a:latin typeface="Times New Roman"/>
                <a:cs typeface="Times New Roman"/>
              </a:rPr>
              <a:t>decreases</a:t>
            </a:r>
            <a:r>
              <a:rPr dirty="0" sz="3000" spc="-5">
                <a:latin typeface="Times New Roman"/>
                <a:cs typeface="Times New Roman"/>
              </a:rPr>
              <a:t>, </a:t>
            </a:r>
            <a:r>
              <a:rPr dirty="0" sz="3000">
                <a:latin typeface="Times New Roman"/>
                <a:cs typeface="Times New Roman"/>
              </a:rPr>
              <a:t>but if the charge  moves opposite the field, the potential energy  </a:t>
            </a:r>
            <a:r>
              <a:rPr dirty="0" sz="3000" spc="-5" i="1">
                <a:latin typeface="Times New Roman"/>
                <a:cs typeface="Times New Roman"/>
              </a:rPr>
              <a:t>increases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78790" indent="-400685">
              <a:lnSpc>
                <a:spcPct val="100000"/>
              </a:lnSpc>
              <a:spcBef>
                <a:spcPts val="193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>
                <a:latin typeface="Times New Roman"/>
                <a:cs typeface="Times New Roman"/>
              </a:rPr>
              <a:t>Figure 23.3 below illustrates </a:t>
            </a:r>
            <a:r>
              <a:rPr dirty="0" sz="3000" spc="-5">
                <a:latin typeface="Times New Roman"/>
                <a:cs typeface="Times New Roman"/>
              </a:rPr>
              <a:t>this </a:t>
            </a:r>
            <a:r>
              <a:rPr dirty="0" sz="3000">
                <a:latin typeface="Times New Roman"/>
                <a:cs typeface="Times New Roman"/>
              </a:rPr>
              <a:t>point.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6751" y="3806951"/>
            <a:ext cx="5038344" cy="2698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1" y="355345"/>
            <a:ext cx="8630285" cy="31877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A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negative charge moving </a:t>
            </a: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in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a uniform</a:t>
            </a:r>
            <a:r>
              <a:rPr dirty="0" sz="3000" spc="-40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field</a:t>
            </a:r>
            <a:endParaRPr sz="3000">
              <a:latin typeface="Times New Roman"/>
              <a:cs typeface="Times New Roman"/>
            </a:endParaRPr>
          </a:p>
          <a:p>
            <a:pPr marL="478790" marR="5080" indent="-400050">
              <a:lnSpc>
                <a:spcPts val="3240"/>
              </a:lnSpc>
              <a:spcBef>
                <a:spcPts val="160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>
                <a:latin typeface="Times New Roman"/>
                <a:cs typeface="Times New Roman"/>
              </a:rPr>
              <a:t>If the negative charge moves in the direction of the  field, the potential energy </a:t>
            </a:r>
            <a:r>
              <a:rPr dirty="0" sz="3000" spc="-5" i="1">
                <a:latin typeface="Times New Roman"/>
                <a:cs typeface="Times New Roman"/>
              </a:rPr>
              <a:t>increases</a:t>
            </a:r>
            <a:r>
              <a:rPr dirty="0" sz="3000" spc="-5">
                <a:latin typeface="Times New Roman"/>
                <a:cs typeface="Times New Roman"/>
              </a:rPr>
              <a:t>, </a:t>
            </a:r>
            <a:r>
              <a:rPr dirty="0" sz="3000">
                <a:latin typeface="Times New Roman"/>
                <a:cs typeface="Times New Roman"/>
              </a:rPr>
              <a:t>but if the charge  moves opposite the field, the potential energy  </a:t>
            </a:r>
            <a:r>
              <a:rPr dirty="0" sz="3000" spc="-5" i="1">
                <a:latin typeface="Times New Roman"/>
                <a:cs typeface="Times New Roman"/>
              </a:rPr>
              <a:t>decreases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78790" indent="-400685">
              <a:lnSpc>
                <a:spcPct val="100000"/>
              </a:lnSpc>
              <a:spcBef>
                <a:spcPts val="1935"/>
              </a:spcBef>
              <a:buClr>
                <a:srgbClr val="D33325"/>
              </a:buClr>
              <a:buChar char="•"/>
              <a:tabLst>
                <a:tab pos="478790" algn="l"/>
                <a:tab pos="479425" algn="l"/>
              </a:tabLst>
            </a:pPr>
            <a:r>
              <a:rPr dirty="0" sz="3000">
                <a:latin typeface="Times New Roman"/>
                <a:cs typeface="Times New Roman"/>
              </a:rPr>
              <a:t>Figure 23.4 below illustrates </a:t>
            </a:r>
            <a:r>
              <a:rPr dirty="0" sz="3000" spc="-5">
                <a:latin typeface="Times New Roman"/>
                <a:cs typeface="Times New Roman"/>
              </a:rPr>
              <a:t>this </a:t>
            </a:r>
            <a:r>
              <a:rPr dirty="0" sz="3000">
                <a:latin typeface="Times New Roman"/>
                <a:cs typeface="Times New Roman"/>
              </a:rPr>
              <a:t>point.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6104" y="3806952"/>
            <a:ext cx="4955353" cy="2635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11555"/>
            <a:ext cx="69195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Electric potential energy of two point</a:t>
            </a:r>
            <a:r>
              <a:rPr dirty="0" sz="2800" spc="-130"/>
              <a:t> </a:t>
            </a:r>
            <a:r>
              <a:rPr dirty="0" sz="2800"/>
              <a:t>charges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4202" y="1227836"/>
            <a:ext cx="8456930" cy="134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 indent="-400050">
              <a:lnSpc>
                <a:spcPct val="100000"/>
              </a:lnSpc>
              <a:spcBef>
                <a:spcPts val="100"/>
              </a:spcBef>
              <a:buClr>
                <a:srgbClr val="D33325"/>
              </a:buClr>
              <a:buChar char="•"/>
              <a:tabLst>
                <a:tab pos="437515" algn="l"/>
                <a:tab pos="438150" algn="l"/>
              </a:tabLst>
            </a:pPr>
            <a:r>
              <a:rPr dirty="0" sz="2200">
                <a:latin typeface="Times New Roman"/>
                <a:cs typeface="Times New Roman"/>
              </a:rPr>
              <a:t>Follow the discussion of the motion of a test charge </a:t>
            </a:r>
            <a:r>
              <a:rPr dirty="0" sz="2200" i="1">
                <a:latin typeface="Times New Roman"/>
                <a:cs typeface="Times New Roman"/>
              </a:rPr>
              <a:t>q</a:t>
            </a:r>
            <a:r>
              <a:rPr dirty="0" baseline="-21072" sz="2175">
                <a:latin typeface="Times New Roman"/>
                <a:cs typeface="Times New Roman"/>
              </a:rPr>
              <a:t>0 </a:t>
            </a:r>
            <a:r>
              <a:rPr dirty="0" sz="2200">
                <a:latin typeface="Times New Roman"/>
                <a:cs typeface="Times New Roman"/>
              </a:rPr>
              <a:t>in the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text.</a:t>
            </a:r>
            <a:endParaRPr sz="2200">
              <a:latin typeface="Times New Roman"/>
              <a:cs typeface="Times New Roman"/>
            </a:endParaRPr>
          </a:p>
          <a:p>
            <a:pPr marL="438150" marR="43180" indent="-400050">
              <a:lnSpc>
                <a:spcPct val="129299"/>
              </a:lnSpc>
              <a:spcBef>
                <a:spcPts val="945"/>
              </a:spcBef>
              <a:buClr>
                <a:srgbClr val="D33325"/>
              </a:buClr>
              <a:buChar char="•"/>
              <a:tabLst>
                <a:tab pos="437515" algn="l"/>
                <a:tab pos="438784" algn="l"/>
              </a:tabLst>
            </a:pPr>
            <a:r>
              <a:rPr dirty="0" sz="2200">
                <a:latin typeface="Times New Roman"/>
                <a:cs typeface="Times New Roman"/>
              </a:rPr>
              <a:t>The electric potential is the same whether </a:t>
            </a:r>
            <a:r>
              <a:rPr dirty="0" sz="2200" i="1">
                <a:latin typeface="Times New Roman"/>
                <a:cs typeface="Times New Roman"/>
              </a:rPr>
              <a:t>q</a:t>
            </a:r>
            <a:r>
              <a:rPr dirty="0" baseline="-21072" sz="2175">
                <a:latin typeface="Times New Roman"/>
                <a:cs typeface="Times New Roman"/>
              </a:rPr>
              <a:t>0 </a:t>
            </a:r>
            <a:r>
              <a:rPr dirty="0" sz="2200">
                <a:latin typeface="Times New Roman"/>
                <a:cs typeface="Times New Roman"/>
              </a:rPr>
              <a:t>moves in a radial line (left  figure) or along an arbitrary path (right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figure).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7760" y="2584704"/>
            <a:ext cx="3051319" cy="435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99126" y="2813304"/>
            <a:ext cx="3646170" cy="4061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2" y="309625"/>
            <a:ext cx="4998085" cy="421640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Graphs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D33325"/>
                </a:solidFill>
                <a:latin typeface="Times New Roman"/>
                <a:cs typeface="Times New Roman"/>
              </a:rPr>
              <a:t>the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potential</a:t>
            </a:r>
            <a:r>
              <a:rPr dirty="0" sz="3000" spc="-65" b="1">
                <a:solidFill>
                  <a:srgbClr val="D33325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D33325"/>
                </a:solidFill>
                <a:latin typeface="Times New Roman"/>
                <a:cs typeface="Times New Roman"/>
              </a:rPr>
              <a:t>energy</a:t>
            </a:r>
            <a:endParaRPr sz="3000">
              <a:latin typeface="Times New Roman"/>
              <a:cs typeface="Times New Roman"/>
            </a:endParaRPr>
          </a:p>
          <a:p>
            <a:pPr marL="455295" marR="756920" indent="-400050">
              <a:lnSpc>
                <a:spcPct val="100000"/>
              </a:lnSpc>
              <a:spcBef>
                <a:spcPts val="1560"/>
              </a:spcBef>
              <a:buClr>
                <a:srgbClr val="D33325"/>
              </a:buClr>
              <a:buChar char="•"/>
              <a:tabLst>
                <a:tab pos="455295" algn="l"/>
                <a:tab pos="455930" algn="l"/>
              </a:tabLst>
            </a:pPr>
            <a:r>
              <a:rPr dirty="0" sz="3000">
                <a:latin typeface="Times New Roman"/>
                <a:cs typeface="Times New Roman"/>
              </a:rPr>
              <a:t>The sign of the potential  energy depends on the  </a:t>
            </a:r>
            <a:r>
              <a:rPr dirty="0" sz="3000" spc="-5">
                <a:latin typeface="Times New Roman"/>
                <a:cs typeface="Times New Roman"/>
              </a:rPr>
              <a:t>signs </a:t>
            </a:r>
            <a:r>
              <a:rPr dirty="0" sz="3000">
                <a:latin typeface="Times New Roman"/>
                <a:cs typeface="Times New Roman"/>
              </a:rPr>
              <a:t>of the </a:t>
            </a:r>
            <a:r>
              <a:rPr dirty="0" sz="3000" spc="-5">
                <a:latin typeface="Times New Roman"/>
                <a:cs typeface="Times New Roman"/>
              </a:rPr>
              <a:t>two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charges.</a:t>
            </a:r>
            <a:endParaRPr sz="3000">
              <a:latin typeface="Times New Roman"/>
              <a:cs typeface="Times New Roman"/>
            </a:endParaRPr>
          </a:p>
          <a:p>
            <a:pPr marL="455295" marR="1198245" indent="-400050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5295" algn="l"/>
                <a:tab pos="455930" algn="l"/>
              </a:tabLst>
            </a:pPr>
            <a:r>
              <a:rPr dirty="0" sz="3000" spc="-5">
                <a:latin typeface="Times New Roman"/>
                <a:cs typeface="Times New Roman"/>
              </a:rPr>
              <a:t>See </a:t>
            </a:r>
            <a:r>
              <a:rPr dirty="0" sz="3000">
                <a:latin typeface="Times New Roman"/>
                <a:cs typeface="Times New Roman"/>
              </a:rPr>
              <a:t>Figure 23.7 at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 right.</a:t>
            </a:r>
            <a:endParaRPr sz="3000">
              <a:latin typeface="Times New Roman"/>
              <a:cs typeface="Times New Roman"/>
            </a:endParaRPr>
          </a:p>
          <a:p>
            <a:pPr marL="455295" indent="-400685">
              <a:lnSpc>
                <a:spcPct val="100000"/>
              </a:lnSpc>
              <a:spcBef>
                <a:spcPts val="2340"/>
              </a:spcBef>
              <a:buClr>
                <a:srgbClr val="D33325"/>
              </a:buClr>
              <a:buChar char="•"/>
              <a:tabLst>
                <a:tab pos="455295" algn="l"/>
                <a:tab pos="455930" algn="l"/>
              </a:tabLst>
            </a:pPr>
            <a:r>
              <a:rPr dirty="0" sz="3000" spc="-5">
                <a:latin typeface="Times New Roman"/>
                <a:cs typeface="Times New Roman"/>
              </a:rPr>
              <a:t>Follow </a:t>
            </a:r>
            <a:r>
              <a:rPr dirty="0" sz="3000">
                <a:latin typeface="Times New Roman"/>
                <a:cs typeface="Times New Roman"/>
              </a:rPr>
              <a:t>Example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23.1.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6213" y="1246360"/>
            <a:ext cx="2536202" cy="5616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507745"/>
            <a:ext cx="74688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Electrical potential </a:t>
            </a:r>
            <a:r>
              <a:rPr dirty="0" spc="-5"/>
              <a:t>with </a:t>
            </a:r>
            <a:r>
              <a:rPr dirty="0"/>
              <a:t>several </a:t>
            </a:r>
            <a:r>
              <a:rPr dirty="0" spc="-5"/>
              <a:t>point</a:t>
            </a:r>
            <a:r>
              <a:rPr dirty="0" spc="-40"/>
              <a:t> </a:t>
            </a:r>
            <a:r>
              <a:rPr dirty="0"/>
              <a:t>charges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02" y="1128776"/>
            <a:ext cx="4094479" cy="35001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06400" marR="68580" indent="-342900">
              <a:lnSpc>
                <a:spcPts val="2590"/>
              </a:lnSpc>
              <a:spcBef>
                <a:spcPts val="425"/>
              </a:spcBef>
              <a:buClr>
                <a:srgbClr val="D33325"/>
              </a:buClr>
              <a:buChar char="•"/>
              <a:tabLst>
                <a:tab pos="405765" algn="l"/>
                <a:tab pos="406400" algn="l"/>
              </a:tabLst>
            </a:pPr>
            <a:r>
              <a:rPr dirty="0" sz="2400">
                <a:latin typeface="Times New Roman"/>
                <a:cs typeface="Times New Roman"/>
              </a:rPr>
              <a:t>The potential energy  associated with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20833" sz="2400">
                <a:latin typeface="Times New Roman"/>
                <a:cs typeface="Times New Roman"/>
              </a:rPr>
              <a:t>0 </a:t>
            </a:r>
            <a:r>
              <a:rPr dirty="0" sz="2400">
                <a:latin typeface="Times New Roman"/>
                <a:cs typeface="Times New Roman"/>
              </a:rPr>
              <a:t>depends  on the other charges and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  distances from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20833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>
                <a:latin typeface="Times New Roman"/>
                <a:cs typeface="Times New Roman"/>
              </a:rPr>
              <a:t>as shown 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Figure 23.8 </a:t>
            </a:r>
            <a:r>
              <a:rPr dirty="0" sz="2400">
                <a:latin typeface="Times New Roman"/>
                <a:cs typeface="Times New Roman"/>
              </a:rPr>
              <a:t>at the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marL="406400" marR="297180" indent="-342900">
              <a:lnSpc>
                <a:spcPts val="2590"/>
              </a:lnSpc>
              <a:spcBef>
                <a:spcPts val="1885"/>
              </a:spcBef>
              <a:buClr>
                <a:srgbClr val="D33325"/>
              </a:buClr>
              <a:buChar char="•"/>
              <a:tabLst>
                <a:tab pos="405765" algn="l"/>
                <a:tab pos="4064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Follow </a:t>
            </a:r>
            <a:r>
              <a:rPr dirty="0" sz="2400">
                <a:latin typeface="Times New Roman"/>
                <a:cs typeface="Times New Roman"/>
              </a:rPr>
              <a:t>the derivation in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 text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formula for </a:t>
            </a:r>
            <a:r>
              <a:rPr dirty="0" sz="2400">
                <a:latin typeface="Times New Roman"/>
                <a:cs typeface="Times New Roman"/>
              </a:rPr>
              <a:t>the  total </a:t>
            </a:r>
            <a:r>
              <a:rPr dirty="0" sz="2400" spc="-5">
                <a:latin typeface="Times New Roman"/>
                <a:cs typeface="Times New Roman"/>
              </a:rPr>
              <a:t>potential </a:t>
            </a:r>
            <a:r>
              <a:rPr dirty="0" sz="2400">
                <a:latin typeface="Times New Roman"/>
                <a:cs typeface="Times New Roman"/>
              </a:rPr>
              <a:t>energy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1550"/>
              </a:spcBef>
              <a:buClr>
                <a:srgbClr val="D33325"/>
              </a:buClr>
              <a:buChar char="•"/>
              <a:tabLst>
                <a:tab pos="405765" algn="l"/>
                <a:tab pos="406400" algn="l"/>
              </a:tabLst>
            </a:pPr>
            <a:r>
              <a:rPr dirty="0" sz="2400" spc="-5">
                <a:latin typeface="Times New Roman"/>
                <a:cs typeface="Times New Roman"/>
              </a:rPr>
              <a:t>Follow </a:t>
            </a:r>
            <a:r>
              <a:rPr dirty="0" sz="2400">
                <a:latin typeface="Times New Roman"/>
                <a:cs typeface="Times New Roman"/>
              </a:rPr>
              <a:t>Example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23.2.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6503" y="1412747"/>
            <a:ext cx="3745991" cy="3267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pc="-5"/>
              <a:t>Copyright </a:t>
            </a:r>
            <a:r>
              <a:rPr dirty="0"/>
              <a:t>© 2012 Pearson </a:t>
            </a:r>
            <a:r>
              <a:rPr dirty="0" spc="-5"/>
              <a:t>Education</a:t>
            </a:r>
            <a:r>
              <a:rPr dirty="0" spc="-5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tyson</dc:creator>
  <dc:title>Microsoft PowerPoint - 23_Lecture_Outline.ppt [Compatibility Mode]</dc:title>
  <dcterms:created xsi:type="dcterms:W3CDTF">2021-02-02T14:46:19Z</dcterms:created>
  <dcterms:modified xsi:type="dcterms:W3CDTF">2021-02-02T14:46:19Z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2021-02-02T00:00:00Z</vt:filetime>
  </property>
</Properties>
</file>