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73" r:id="rId4"/>
    <p:sldId id="259" r:id="rId5"/>
    <p:sldId id="260" r:id="rId6"/>
    <p:sldId id="267" r:id="rId7"/>
    <p:sldId id="261" r:id="rId8"/>
    <p:sldId id="268" r:id="rId9"/>
    <p:sldId id="269" r:id="rId10"/>
    <p:sldId id="270" r:id="rId11"/>
    <p:sldId id="271" r:id="rId12"/>
    <p:sldId id="272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4" d="100"/>
          <a:sy n="64" d="100"/>
        </p:scale>
        <p:origin x="-131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53614-6D24-4340-AC04-CE7BC19DC1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5C3E9-AE4C-4800-B336-BE95DBD8E7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5C3E9-AE4C-4800-B336-BE95DBD8E7D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7867B-CA3F-4CC8-BB2B-A46982899BEF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Securing and Scaling the Network Infrastructure for </a:t>
            </a:r>
            <a:r>
              <a:rPr lang="en-US" b="1" i="1" dirty="0" smtClean="0">
                <a:solidFill>
                  <a:schemeClr val="bg1"/>
                </a:solidFill>
              </a:rPr>
              <a:t>ITC</a:t>
            </a:r>
            <a:r>
              <a:rPr lang="en-US" b="1" i="1" dirty="0" smtClean="0">
                <a:solidFill>
                  <a:schemeClr val="bg1"/>
                </a:solidFill>
              </a:rPr>
              <a:t/>
            </a:r>
            <a:br>
              <a:rPr lang="en-US" b="1" i="1" dirty="0" smtClean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429000"/>
            <a:ext cx="8229600" cy="228601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Network Design and Implementation for multi branch Campus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600" b="1" dirty="0" smtClean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Phase 2 - Network Design and Scalability Considerations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Design Highlights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Implemented </a:t>
            </a:r>
            <a:r>
              <a:rPr lang="en-US" dirty="0" err="1" smtClean="0">
                <a:solidFill>
                  <a:schemeClr val="bg1"/>
                </a:solidFill>
              </a:rPr>
              <a:t>EtherChannel</a:t>
            </a:r>
            <a:r>
              <a:rPr lang="en-US" dirty="0" smtClean="0">
                <a:solidFill>
                  <a:schemeClr val="bg1"/>
                </a:solidFill>
              </a:rPr>
              <a:t> (LACP) for link aggregation.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Enabled STP </a:t>
            </a:r>
            <a:r>
              <a:rPr lang="en-US" dirty="0" err="1" smtClean="0">
                <a:solidFill>
                  <a:schemeClr val="bg1"/>
                </a:solidFill>
              </a:rPr>
              <a:t>PortFast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BPDUguard</a:t>
            </a:r>
            <a:r>
              <a:rPr lang="en-US" dirty="0" smtClean="0">
                <a:solidFill>
                  <a:schemeClr val="bg1"/>
                </a:solidFill>
              </a:rPr>
              <a:t> for network protection.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Future Growth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Designed to support up to 50,000 users by 2030.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Phase 3 - Hardware and Software Configuration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Hardware Setup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Cisco ASA 5506-X firewalls.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Catalyst 3650 and 2960 switches.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Wireless LAN Controllers (WLC) for managing access points.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Software Setup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Configured OSPF routing protocol for dynamic routing.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Established basic security settings (hostnames, passwords, SSH).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Phase 4 - Security Enhancements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Goals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Ensure secure communication across the network.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Key Actions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Configuration of Cisco ASA Firewalls for security zones.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Established ACLs to restrict administrative access.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Key Technologies and Components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Firewalls and Security Zones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of Cisco ASA 5506-X firewalls for secure segmentation.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Routing and Switching Infrastructure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Multilayer switches for data forwarding and routing.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Wireless LAN Infrastructure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Centrally managed wireless network with WLC.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Addressing and </a:t>
            </a:r>
            <a:r>
              <a:rPr lang="en-US" b="1" dirty="0" err="1" smtClean="0">
                <a:solidFill>
                  <a:schemeClr val="bg1"/>
                </a:solidFill>
              </a:rPr>
              <a:t>Subnetting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Subnetting</a:t>
            </a:r>
            <a:r>
              <a:rPr lang="en-US" b="1" dirty="0" smtClean="0">
                <a:solidFill>
                  <a:schemeClr val="bg1"/>
                </a:solidFill>
              </a:rPr>
              <a:t> Details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Management: 192.168.10.0/24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WLAN: 10.10.0.0/16 (Main), 10.11.0.0/16 (Branch)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DMZ: 10.20.20.0/27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LAN: 172.16.0.0/16 (Main), 172.17.0.0/16 (Branch)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Public Addressing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105.100.50.0/30 (Main), 205.200.100.0/30 (Branch)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Challenges and Solutions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Challenge 1:</a:t>
            </a:r>
            <a:r>
              <a:rPr lang="en-US" dirty="0" smtClean="0">
                <a:solidFill>
                  <a:schemeClr val="bg1"/>
                </a:solidFill>
              </a:rPr>
              <a:t> Ensuring secure communication while maintaining performance.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Solution:</a:t>
            </a:r>
            <a:r>
              <a:rPr lang="en-US" dirty="0" smtClean="0">
                <a:solidFill>
                  <a:schemeClr val="bg1"/>
                </a:solidFill>
              </a:rPr>
              <a:t> Implemented VLANs and access controls with OSPF.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Challenge 2:</a:t>
            </a:r>
            <a:r>
              <a:rPr lang="en-US" dirty="0" smtClean="0">
                <a:solidFill>
                  <a:schemeClr val="bg1"/>
                </a:solidFill>
              </a:rPr>
              <a:t> Providing a scalable solution for future growth.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Solution:</a:t>
            </a:r>
            <a:r>
              <a:rPr lang="en-US" dirty="0" smtClean="0">
                <a:solidFill>
                  <a:schemeClr val="bg1"/>
                </a:solidFill>
              </a:rPr>
              <a:t> Designed with ample IP space and modular VLAN segmentation.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Final Testing and Results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Testing Overview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Inter-VLAN Routing: Confirmed successful communication.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ACL and Firewall Rules: Tested security policies.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 Testing: Verified speed and redundancy.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Conclusion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Summary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network for ITC University is robust, scalable, and secure.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Capable of handling anticipated growth and ensuring secure communication.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Future Readiness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Prepared for future demands and technology advancements.</a:t>
            </a:r>
          </a:p>
          <a:p>
            <a:pPr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Introduction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Overview of ITC University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Operates across two campuses.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Serves approximately 25,000 users.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Growth Projections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Anticipated doubling of users by 2030.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Project Goal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Design and implement a scalable, secure, and reliable network infrastructure.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  <p:pic>
        <p:nvPicPr>
          <p:cNvPr id="2050" name="Picture 2" descr="C:\Users\mallb\Desktop\pp2222 final\ITC Universit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143116"/>
            <a:ext cx="9144000" cy="4764324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ITC Network Diagram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Project 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Network Scalability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Design a network capable of accommodating a growing user base.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Security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Implement robust security measures to protect data.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Redundancy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Ensure high availability and minimize downtime.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Seamless Connectivity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Facilitate secure communication between campuses.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Robust Management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Manage the network with VLANs, firewalls, and access controls.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Network Design Overview</a:t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Hierarchical Design Model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Enhances scalability, redundancy, and ease of management.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Three Layers of the Design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Core Layer</a:t>
            </a:r>
            <a:r>
              <a:rPr lang="en-US" dirty="0" smtClean="0">
                <a:solidFill>
                  <a:schemeClr val="bg1"/>
                </a:solidFill>
              </a:rPr>
              <a:t>: Centralized management using multilayer switches (Catalyst 3650).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Distribution Layer</a:t>
            </a:r>
            <a:r>
              <a:rPr lang="en-US" dirty="0" smtClean="0">
                <a:solidFill>
                  <a:schemeClr val="bg1"/>
                </a:solidFill>
              </a:rPr>
              <a:t>: Interconnects various VLANs and enables inter-VLAN routing.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Access Layer</a:t>
            </a:r>
            <a:r>
              <a:rPr lang="en-US" dirty="0" smtClean="0">
                <a:solidFill>
                  <a:schemeClr val="bg1"/>
                </a:solidFill>
              </a:rPr>
              <a:t>: Connects individual faculties and departments using Catalyst 2960 switches.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Key Protocols and Technologies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Routing and Switching Protocols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OSPF for dynamic routing.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LACP </a:t>
            </a:r>
            <a:r>
              <a:rPr lang="en-US" dirty="0" err="1" smtClean="0">
                <a:solidFill>
                  <a:schemeClr val="bg1"/>
                </a:solidFill>
              </a:rPr>
              <a:t>EtherChannel</a:t>
            </a:r>
            <a:r>
              <a:rPr lang="en-US" dirty="0" smtClean="0">
                <a:solidFill>
                  <a:schemeClr val="bg1"/>
                </a:solidFill>
              </a:rPr>
              <a:t> for increased bandwidth.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HSRP for redundancy and high availability.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Traffic Management and Security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STP </a:t>
            </a:r>
            <a:r>
              <a:rPr lang="en-US" dirty="0" err="1" smtClean="0">
                <a:solidFill>
                  <a:schemeClr val="bg1"/>
                </a:solidFill>
              </a:rPr>
              <a:t>PortFast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BPDUguard</a:t>
            </a:r>
            <a:r>
              <a:rPr lang="en-US" dirty="0" smtClean="0">
                <a:solidFill>
                  <a:schemeClr val="bg1"/>
                </a:solidFill>
              </a:rPr>
              <a:t> to prevent loops.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ACLs for traffic management.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Network Addressing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NAT for IP management.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VLAN Segmentation</a:t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Purpose of VLANs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Increase security and improve network performance.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VLAN Assignments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VLAN 10</a:t>
            </a:r>
            <a:r>
              <a:rPr lang="en-US" dirty="0" smtClean="0">
                <a:solidFill>
                  <a:schemeClr val="bg1"/>
                </a:solidFill>
              </a:rPr>
              <a:t>: Management (192.168.10.0/24)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VLAN 20 &amp; 60</a:t>
            </a:r>
            <a:r>
              <a:rPr lang="en-US" dirty="0" smtClean="0">
                <a:solidFill>
                  <a:schemeClr val="bg1"/>
                </a:solidFill>
              </a:rPr>
              <a:t>: LAN (172.16.0.0/16, 172.17.0.0/16)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VLAN 50 &amp; 90</a:t>
            </a:r>
            <a:r>
              <a:rPr lang="en-US" dirty="0" smtClean="0">
                <a:solidFill>
                  <a:schemeClr val="bg1"/>
                </a:solidFill>
              </a:rPr>
              <a:t>: WLAN (10.10.0.0/16, 10.11.0.0/16)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VLAN 199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Blackhole</a:t>
            </a:r>
            <a:r>
              <a:rPr lang="en-US" dirty="0" smtClean="0">
                <a:solidFill>
                  <a:schemeClr val="bg1"/>
                </a:solidFill>
              </a:rPr>
              <a:t> VLAN for unused ports.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Inter-VLAN Routing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Achieved via core multilayer switches.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Implementation Phases Overview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Phases of Implementation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systematic approach to project execution.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Key Goals of Each Phase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Planning, design, configuration, and security enhancements.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Phase 1 - Planning and Requirements Gathering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Goals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Identify current and future network requirements.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Key Actions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Meetings with university IT staff to assess operational needs.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Evaluation of the current infrastructure for scalability.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658</Words>
  <Application>Microsoft Office PowerPoint</Application>
  <PresentationFormat>On-screen Show (4:3)</PresentationFormat>
  <Paragraphs>121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Securing and Scaling the Network Infrastructure for ITC </vt:lpstr>
      <vt:lpstr>Introduction</vt:lpstr>
      <vt:lpstr>ITC Network Diagram</vt:lpstr>
      <vt:lpstr>Project Objectives</vt:lpstr>
      <vt:lpstr>Network Design Overview </vt:lpstr>
      <vt:lpstr>Key Protocols and Technologies</vt:lpstr>
      <vt:lpstr>VLAN Segmentation </vt:lpstr>
      <vt:lpstr>Implementation Phases Overview</vt:lpstr>
      <vt:lpstr>Phase 1 - Planning and Requirements Gathering</vt:lpstr>
      <vt:lpstr>Phase 2 - Network Design and Scalability Considerations</vt:lpstr>
      <vt:lpstr>Phase 3 - Hardware and Software Configuration</vt:lpstr>
      <vt:lpstr>Phase 4 - Security Enhancements</vt:lpstr>
      <vt:lpstr>Key Technologies and Components</vt:lpstr>
      <vt:lpstr>Addressing and Subnetting</vt:lpstr>
      <vt:lpstr>Challenges and Solutions</vt:lpstr>
      <vt:lpstr>Final Testing and 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and Scaling the Network Infrastructure for MLK </dc:title>
  <dc:creator>Moshiir Elsayed</dc:creator>
  <cp:lastModifiedBy>Moshiir Elsayed</cp:lastModifiedBy>
  <cp:revision>19</cp:revision>
  <dcterms:created xsi:type="dcterms:W3CDTF">2024-10-14T13:28:12Z</dcterms:created>
  <dcterms:modified xsi:type="dcterms:W3CDTF">2024-10-20T12:46:27Z</dcterms:modified>
</cp:coreProperties>
</file>