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
      <p:font typeface="Lor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A0815B-B143-4DEF-88FC-35BC70D3F8C5}">
  <a:tblStyle styleId="{B4A0815B-B143-4DEF-88FC-35BC70D3F8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italic.fntdata"/><Relationship Id="rId11" Type="http://schemas.openxmlformats.org/officeDocument/2006/relationships/slide" Target="slides/slide5.xml"/><Relationship Id="rId22" Type="http://schemas.openxmlformats.org/officeDocument/2006/relationships/font" Target="fonts/AlfaSlabOne-regular.fntdata"/><Relationship Id="rId10" Type="http://schemas.openxmlformats.org/officeDocument/2006/relationships/slide" Target="slides/slide4.xml"/><Relationship Id="rId21" Type="http://schemas.openxmlformats.org/officeDocument/2006/relationships/font" Target="fonts/Lora-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1.xml"/><Relationship Id="rId19" Type="http://schemas.openxmlformats.org/officeDocument/2006/relationships/font" Target="fonts/Lora-bold.fntdata"/><Relationship Id="rId6" Type="http://schemas.openxmlformats.org/officeDocument/2006/relationships/notesMaster" Target="notesMasters/notesMaster1.xml"/><Relationship Id="rId18" Type="http://schemas.openxmlformats.org/officeDocument/2006/relationships/font" Target="fonts/Lor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alyticsindiamag.com/beautiful-soup-webscraping-python/" TargetMode="External"/></Relationships>
</file>

<file path=ppt/notesSlides/_rels/notesSlide5.xml.rels><?xml version="1.0" encoding="UTF-8" standalone="yes"?><Relationships xmlns="http://schemas.openxmlformats.org/package/2006/relationships"><Relationship Id="rId11" Type="http://schemas.openxmlformats.org/officeDocument/2006/relationships/hyperlink" Target="https://www.bet365.com/" TargetMode="External"/><Relationship Id="rId10" Type="http://schemas.openxmlformats.org/officeDocument/2006/relationships/hyperlink" Target="https://www.soccerstats.com/" TargetMode="External"/><Relationship Id="rId13" Type="http://schemas.openxmlformats.org/officeDocument/2006/relationships/hyperlink" Target="https://smarkets.com/" TargetMode="External"/><Relationship Id="rId12" Type="http://schemas.openxmlformats.org/officeDocument/2006/relationships/hyperlink" Target="https://www.betfair.com/sport/" TargetMode="External"/><Relationship Id="rId1" Type="http://schemas.openxmlformats.org/officeDocument/2006/relationships/notesMaster" Target="../notesMasters/notesMaster1.xml"/><Relationship Id="rId2" Type="http://schemas.openxmlformats.org/officeDocument/2006/relationships/hyperlink" Target="https://developer.mozilla.org/en-US/docs/Web/JavaScript" TargetMode="External"/><Relationship Id="rId3" Type="http://schemas.openxmlformats.org/officeDocument/2006/relationships/hyperlink" Target="https://www.python.org/" TargetMode="External"/><Relationship Id="rId4" Type="http://schemas.openxmlformats.org/officeDocument/2006/relationships/hyperlink" Target="https://golang.org/" TargetMode="External"/><Relationship Id="rId9" Type="http://schemas.openxmlformats.org/officeDocument/2006/relationships/hyperlink" Target="https://www.whoscored.com/Statistics" TargetMode="External"/><Relationship Id="rId5" Type="http://schemas.openxmlformats.org/officeDocument/2006/relationships/hyperlink" Target="https://www.php.net/" TargetMode="External"/><Relationship Id="rId6" Type="http://schemas.openxmlformats.org/officeDocument/2006/relationships/hyperlink" Target="https://www.worldwidewebsize.com/" TargetMode="External"/><Relationship Id="rId7" Type="http://schemas.openxmlformats.org/officeDocument/2006/relationships/hyperlink" Target="https://www.youtube.com/" TargetMode="External"/><Relationship Id="rId8" Type="http://schemas.openxmlformats.org/officeDocument/2006/relationships/hyperlink" Target="https://facebook.co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aperapi.com/?fpr=james-10"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Title + team members</a:t>
            </a:r>
            <a:endParaRPr/>
          </a:p>
          <a:p>
            <a:pPr indent="-298450" lvl="0" marL="457200" rtl="0" algn="l">
              <a:spcBef>
                <a:spcPts val="0"/>
              </a:spcBef>
              <a:spcAft>
                <a:spcPts val="0"/>
              </a:spcAft>
              <a:buSzPts val="1100"/>
              <a:buChar char="●"/>
            </a:pPr>
            <a:r>
              <a:rPr lang="en"/>
              <a:t>Air travel is the main carbon source at the personal level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1b45dc3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1b45dc3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Left: the main structure and flow chart (skip)</a:t>
            </a:r>
            <a:endParaRPr/>
          </a:p>
          <a:p>
            <a:pPr indent="-298450" lvl="0" marL="457200" rtl="0" algn="l">
              <a:spcBef>
                <a:spcPts val="0"/>
              </a:spcBef>
              <a:spcAft>
                <a:spcPts val="0"/>
              </a:spcAft>
              <a:buSzPts val="1100"/>
              <a:buChar char="●"/>
            </a:pPr>
            <a:r>
              <a:rPr lang="en">
                <a:solidFill>
                  <a:schemeClr val="dk1"/>
                </a:solidFill>
              </a:rPr>
              <a:t>Interactive system (website) -&gt; users can search flight tickets and get the basic results and the estimated carbon emission -&gt; we recommend users to use various approaches to make their travels neutral</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Today, </a:t>
            </a:r>
            <a:r>
              <a:rPr lang="en"/>
              <a:t>we mainly focus on one main step, which is the stops within the red dash line.  after </a:t>
            </a:r>
            <a:r>
              <a:rPr lang="en"/>
              <a:t>receiving requests from users, how to</a:t>
            </a:r>
            <a:r>
              <a:rPr lang="en"/>
              <a:t> get the flight ticket information, even </a:t>
            </a:r>
            <a:r>
              <a:rPr lang="en">
                <a:solidFill>
                  <a:schemeClr val="dk1"/>
                </a:solidFill>
              </a:rPr>
              <a:t>real-time data</a:t>
            </a:r>
            <a:r>
              <a:rPr lang="en"/>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1b45dc30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1b45dc30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three </a:t>
            </a:r>
            <a:r>
              <a:rPr lang="en"/>
              <a:t>potential</a:t>
            </a:r>
            <a:r>
              <a:rPr lang="en"/>
              <a:t> </a:t>
            </a:r>
            <a:r>
              <a:rPr lang="en"/>
              <a:t>technologies</a:t>
            </a:r>
            <a:r>
              <a:rPr lang="en">
                <a:solidFill>
                  <a:schemeClr val="dk1"/>
                </a:solidFill>
              </a:rPr>
              <a:t> to extract our flight ticket data.</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Static database is the most direct idea, but there is no existing database including flight ticket prices.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API is a software intermediary that allows two applications to talk to each 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do some tech review on Existing API, we found there are several open-source API, but most of them have lots of limitations when we using in our project. Additionally, most of these data is not up-to-date, and not free of charge.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Therefore, we would choose to do a self-made robot, which could crawl the r</a:t>
            </a:r>
            <a:r>
              <a:rPr lang="en"/>
              <a:t>eal time data from </a:t>
            </a:r>
            <a:r>
              <a:rPr lang="en"/>
              <a:t>existing </a:t>
            </a:r>
            <a:r>
              <a:rPr lang="en"/>
              <a:t>flight booking website.</a:t>
            </a:r>
            <a:endParaRPr/>
          </a:p>
          <a:p>
            <a:pPr indent="0" lvl="0" marL="0" rtl="0" algn="l">
              <a:spcBef>
                <a:spcPts val="0"/>
              </a:spcBef>
              <a:spcAft>
                <a:spcPts val="0"/>
              </a:spcAft>
              <a:buNone/>
            </a:pPr>
            <a:r>
              <a:rPr lang="en"/>
              <a:t>It is more </a:t>
            </a:r>
            <a:r>
              <a:rPr lang="en"/>
              <a:t>flexible, and we could get the ticket prices we need.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1b45dc3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1b45dc3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rPr>
              <a:t>there are two main packages that could do the crawling, Scrappy and Beautifulsoup</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Scrapy is a complete </a:t>
            </a:r>
            <a:r>
              <a:rPr lang="en" sz="1200">
                <a:solidFill>
                  <a:srgbClr val="202124"/>
                </a:solidFill>
                <a:highlight>
                  <a:srgbClr val="FFFFFF"/>
                </a:highlight>
              </a:rPr>
              <a:t>package to crawl data in python and it could get big jobs done very easily.</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However, we we will use another package, Beautifulsoup, to extract data.</a:t>
            </a:r>
            <a:endParaRPr sz="1200">
              <a:solidFill>
                <a:srgbClr val="202124"/>
              </a:solidFill>
              <a:highlight>
                <a:srgbClr val="FFFFFF"/>
              </a:highlight>
            </a:endParaRPr>
          </a:p>
          <a:p>
            <a:pPr indent="0" lvl="0" marL="0" rtl="0" algn="l">
              <a:lnSpc>
                <a:spcPct val="115000"/>
              </a:lnSpc>
              <a:spcBef>
                <a:spcPts val="0"/>
              </a:spcBef>
              <a:spcAft>
                <a:spcPts val="0"/>
              </a:spcAft>
              <a:buNone/>
            </a:pPr>
            <a:r>
              <a:rPr b="1" lang="en" sz="1500">
                <a:solidFill>
                  <a:schemeClr val="dk1"/>
                </a:solidFill>
              </a:rPr>
              <a:t>Beautifulsoup: </a:t>
            </a:r>
            <a:r>
              <a:rPr lang="en" sz="1500">
                <a:solidFill>
                  <a:srgbClr val="202124"/>
                </a:solidFill>
                <a:highlight>
                  <a:schemeClr val="lt1"/>
                </a:highlight>
              </a:rPr>
              <a:t>a P</a:t>
            </a:r>
            <a:r>
              <a:rPr lang="en" sz="1500">
                <a:solidFill>
                  <a:schemeClr val="dk1"/>
                </a:solidFill>
                <a:highlight>
                  <a:schemeClr val="lt1"/>
                </a:highlight>
              </a:rPr>
              <a:t>ython library that is used for web scraping purposes to pull the data out of HTML files</a:t>
            </a:r>
            <a:endParaRPr sz="1200">
              <a:solidFill>
                <a:srgbClr val="202124"/>
              </a:solidFill>
              <a:highlight>
                <a:srgbClr val="FFFFFF"/>
              </a:highlight>
            </a:endParaRPr>
          </a:p>
          <a:p>
            <a:pPr indent="0" lvl="0" marL="0" rtl="0" algn="l">
              <a:lnSpc>
                <a:spcPct val="115000"/>
              </a:lnSpc>
              <a:spcBef>
                <a:spcPts val="1200"/>
              </a:spcBef>
              <a:spcAft>
                <a:spcPts val="0"/>
              </a:spcAft>
              <a:buNone/>
            </a:pPr>
            <a:r>
              <a:rPr lang="en" sz="1200">
                <a:solidFill>
                  <a:srgbClr val="202124"/>
                </a:solidFill>
                <a:highlight>
                  <a:schemeClr val="lt1"/>
                </a:highlight>
              </a:rPr>
              <a:t>It is more easy to understand for newbies, and to do some simple jobs</a:t>
            </a:r>
            <a:r>
              <a:rPr lang="en" sz="1000">
                <a:solidFill>
                  <a:schemeClr val="dk1"/>
                </a:solidFill>
                <a:highlight>
                  <a:srgbClr val="FFFFFF"/>
                </a:highlight>
                <a:latin typeface="Lora"/>
                <a:ea typeface="Lora"/>
                <a:cs typeface="Lora"/>
                <a:sym typeface="Lora"/>
              </a:rPr>
              <a:t> with efficiency.</a:t>
            </a:r>
            <a:endParaRPr sz="1000">
              <a:solidFill>
                <a:schemeClr val="dk1"/>
              </a:solidFill>
              <a:highlight>
                <a:srgbClr val="FFFFFF"/>
              </a:highlight>
              <a:latin typeface="Lora"/>
              <a:ea typeface="Lora"/>
              <a:cs typeface="Lora"/>
              <a:sym typeface="Lora"/>
            </a:endParaRPr>
          </a:p>
          <a:p>
            <a:pPr indent="0" lvl="0" marL="0" rtl="0" algn="l">
              <a:spcBef>
                <a:spcPts val="1200"/>
              </a:spcBef>
              <a:spcAft>
                <a:spcPts val="0"/>
              </a:spcAft>
              <a:buNone/>
            </a:pPr>
            <a:r>
              <a:rPr lang="en" sz="1200">
                <a:solidFill>
                  <a:srgbClr val="202124"/>
                </a:solidFill>
                <a:highlight>
                  <a:srgbClr val="FFFFFF"/>
                </a:highlight>
              </a:rPr>
              <a:t>And we will use </a:t>
            </a:r>
            <a:r>
              <a:rPr lang="en" sz="1200">
                <a:solidFill>
                  <a:srgbClr val="202124"/>
                </a:solidFill>
                <a:highlight>
                  <a:schemeClr val="lt1"/>
                </a:highlight>
              </a:rPr>
              <a:t>REQUEST with </a:t>
            </a:r>
            <a:r>
              <a:rPr lang="en" sz="1200">
                <a:solidFill>
                  <a:srgbClr val="202124"/>
                </a:solidFill>
                <a:highlight>
                  <a:srgbClr val="FFFFFF"/>
                </a:highlight>
              </a:rPr>
              <a:t>BEAUTIFULSOUP, which help us send requests to specific website.</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Requests: the requests module allows you </a:t>
            </a:r>
            <a:r>
              <a:rPr b="1" lang="en" sz="1200">
                <a:solidFill>
                  <a:srgbClr val="202124"/>
                </a:solidFill>
                <a:highlight>
                  <a:srgbClr val="FFFFFF"/>
                </a:highlight>
              </a:rPr>
              <a:t>to send HTTP requests using Python</a:t>
            </a:r>
            <a:r>
              <a:rPr lang="en" sz="1200">
                <a:solidFill>
                  <a:srgbClr val="202124"/>
                </a:solidFill>
                <a:highlight>
                  <a:srgbClr val="FFFFFF"/>
                </a:highlight>
              </a:rPr>
              <a:t>. The HTTP request returns a Response Object with all the response data (content, encoding, status, etc).</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Request: allows you to send HTTP/1.1 requests extremely easily. There’s no need to manually add query strings to your URLs, or to form-encode your POST data. Keep-alive and HTTP connection pooling are 100% automatic, thanks to urllib3.</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Advantage: </a:t>
            </a:r>
            <a:endParaRPr sz="1200">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202124"/>
                </a:solidFill>
                <a:highlight>
                  <a:schemeClr val="lt1"/>
                </a:highlight>
              </a:rPr>
              <a:t>Be ready for today’s web</a:t>
            </a:r>
            <a:endParaRPr sz="1200">
              <a:solidFill>
                <a:srgbClr val="202124"/>
              </a:solidFill>
              <a:highlight>
                <a:schemeClr val="lt1"/>
              </a:highlight>
            </a:endParaRPr>
          </a:p>
          <a:p>
            <a:pPr indent="0" lvl="0" marL="0" rtl="0" algn="l">
              <a:spcBef>
                <a:spcPts val="0"/>
              </a:spcBef>
              <a:spcAft>
                <a:spcPts val="0"/>
              </a:spcAft>
              <a:buClr>
                <a:schemeClr val="dk1"/>
              </a:buClr>
              <a:buSzPts val="1100"/>
              <a:buFont typeface="Arial"/>
              <a:buNone/>
            </a:pPr>
            <a:r>
              <a:rPr lang="en" sz="1200">
                <a:solidFill>
                  <a:srgbClr val="202124"/>
                </a:solidFill>
                <a:highlight>
                  <a:schemeClr val="lt1"/>
                </a:highlight>
              </a:rPr>
              <a:t>Keep-Alive &amp; Connection Pooling</a:t>
            </a:r>
            <a:endParaRPr sz="1200">
              <a:solidFill>
                <a:srgbClr val="202124"/>
              </a:solidFill>
              <a:highlight>
                <a:schemeClr val="lt1"/>
              </a:highlight>
            </a:endParaRPr>
          </a:p>
          <a:p>
            <a:pPr indent="0" lvl="0" marL="0" rtl="0" algn="l">
              <a:spcBef>
                <a:spcPts val="0"/>
              </a:spcBef>
              <a:spcAft>
                <a:spcPts val="0"/>
              </a:spcAft>
              <a:buClr>
                <a:schemeClr val="dk1"/>
              </a:buClr>
              <a:buSzPts val="1100"/>
              <a:buFont typeface="Arial"/>
              <a:buNone/>
            </a:pPr>
            <a:r>
              <a:rPr lang="en" sz="1200">
                <a:solidFill>
                  <a:srgbClr val="202124"/>
                </a:solidFill>
                <a:highlight>
                  <a:schemeClr val="lt1"/>
                </a:highlight>
              </a:rPr>
              <a:t>International Domains and URLs</a:t>
            </a:r>
            <a:endParaRPr sz="1200">
              <a:solidFill>
                <a:srgbClr val="202124"/>
              </a:solidFill>
              <a:highlight>
                <a:schemeClr val="lt1"/>
              </a:highlight>
            </a:endParaRPr>
          </a:p>
          <a:p>
            <a:pPr indent="0" lvl="0" marL="0" rtl="0" algn="l">
              <a:spcBef>
                <a:spcPts val="0"/>
              </a:spcBef>
              <a:spcAft>
                <a:spcPts val="0"/>
              </a:spcAft>
              <a:buClr>
                <a:schemeClr val="dk1"/>
              </a:buClr>
              <a:buSzPts val="1100"/>
              <a:buFont typeface="Arial"/>
              <a:buNone/>
            </a:pPr>
            <a:r>
              <a:rPr lang="en" sz="1200">
                <a:solidFill>
                  <a:srgbClr val="202124"/>
                </a:solidFill>
                <a:highlight>
                  <a:schemeClr val="lt1"/>
                </a:highlight>
              </a:rPr>
              <a:t>Automatic Content Decoding</a:t>
            </a:r>
            <a:endParaRPr sz="1200">
              <a:solidFill>
                <a:srgbClr val="202124"/>
              </a:solidFill>
              <a:highlight>
                <a:schemeClr val="lt1"/>
              </a:highlight>
            </a:endParaRPr>
          </a:p>
          <a:p>
            <a:pPr indent="0" lvl="0" marL="0" rtl="0" algn="l">
              <a:spcBef>
                <a:spcPts val="0"/>
              </a:spcBef>
              <a:spcAft>
                <a:spcPts val="0"/>
              </a:spcAft>
              <a:buClr>
                <a:schemeClr val="dk1"/>
              </a:buClr>
              <a:buSzPts val="1100"/>
              <a:buFont typeface="Arial"/>
              <a:buNone/>
            </a:pPr>
            <a:r>
              <a:rPr lang="en" sz="1200">
                <a:solidFill>
                  <a:srgbClr val="202124"/>
                </a:solidFill>
                <a:highlight>
                  <a:schemeClr val="lt1"/>
                </a:highlight>
              </a:rPr>
              <a:t>Multipart File Uploads</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Beautiful Soup is a Python library that is </a:t>
            </a:r>
            <a:r>
              <a:rPr lang="en" sz="1200">
                <a:solidFill>
                  <a:srgbClr val="EA4335"/>
                </a:solidFill>
                <a:highlight>
                  <a:srgbClr val="FFFFFF"/>
                </a:highlight>
              </a:rPr>
              <a:t>used for web scraping purposes</a:t>
            </a:r>
            <a:r>
              <a:rPr lang="en" sz="1200">
                <a:solidFill>
                  <a:srgbClr val="202124"/>
                </a:solidFill>
                <a:highlight>
                  <a:srgbClr val="FFFFFF"/>
                </a:highlight>
              </a:rPr>
              <a:t> to pull the data out of HTML and XML files. It creates a parse tree from page source code that can be used to extract data in a hierarchical and more readable manner.</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Advantage:</a:t>
            </a:r>
            <a:endParaRPr sz="1200">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202124"/>
                </a:solidFill>
                <a:highlight>
                  <a:schemeClr val="lt1"/>
                </a:highlight>
              </a:rPr>
              <a:t>Very fast</a:t>
            </a:r>
            <a:endParaRPr sz="1200">
              <a:solidFill>
                <a:srgbClr val="202124"/>
              </a:solidFill>
              <a:highlight>
                <a:schemeClr val="lt1"/>
              </a:highlight>
            </a:endParaRPr>
          </a:p>
          <a:p>
            <a:pPr indent="0" lvl="0" marL="0" rtl="0" algn="l">
              <a:spcBef>
                <a:spcPts val="0"/>
              </a:spcBef>
              <a:spcAft>
                <a:spcPts val="0"/>
              </a:spcAft>
              <a:buClr>
                <a:schemeClr val="dk1"/>
              </a:buClr>
              <a:buSzPts val="1100"/>
              <a:buFont typeface="Arial"/>
              <a:buNone/>
            </a:pPr>
            <a:r>
              <a:rPr lang="en" sz="1200">
                <a:solidFill>
                  <a:srgbClr val="202124"/>
                </a:solidFill>
                <a:highlight>
                  <a:schemeClr val="lt1"/>
                </a:highlight>
              </a:rPr>
              <a:t>Extremely lenient</a:t>
            </a:r>
            <a:endParaRPr sz="1200">
              <a:solidFill>
                <a:srgbClr val="202124"/>
              </a:solidFill>
              <a:highlight>
                <a:schemeClr val="lt1"/>
              </a:highlight>
            </a:endParaRPr>
          </a:p>
          <a:p>
            <a:pPr indent="0" lvl="0" marL="0" rtl="0" algn="l">
              <a:spcBef>
                <a:spcPts val="0"/>
              </a:spcBef>
              <a:spcAft>
                <a:spcPts val="0"/>
              </a:spcAft>
              <a:buClr>
                <a:schemeClr val="dk1"/>
              </a:buClr>
              <a:buSzPts val="1100"/>
              <a:buFont typeface="Arial"/>
              <a:buNone/>
            </a:pPr>
            <a:r>
              <a:rPr lang="en" sz="1200">
                <a:solidFill>
                  <a:srgbClr val="202124"/>
                </a:solidFill>
                <a:highlight>
                  <a:schemeClr val="lt1"/>
                </a:highlight>
              </a:rPr>
              <a:t>Parses pages the same way a Browser does</a:t>
            </a:r>
            <a:endParaRPr sz="1200">
              <a:solidFill>
                <a:srgbClr val="202124"/>
              </a:solidFill>
              <a:highlight>
                <a:schemeClr val="lt1"/>
              </a:highlight>
            </a:endParaRPr>
          </a:p>
          <a:p>
            <a:pPr indent="0" lvl="0" marL="0" rtl="0" algn="l">
              <a:spcBef>
                <a:spcPts val="0"/>
              </a:spcBef>
              <a:spcAft>
                <a:spcPts val="0"/>
              </a:spcAft>
              <a:buNone/>
            </a:pPr>
            <a:r>
              <a:rPr lang="en" sz="1200">
                <a:solidFill>
                  <a:srgbClr val="202124"/>
                </a:solidFill>
                <a:highlight>
                  <a:schemeClr val="lt1"/>
                </a:highlight>
              </a:rPr>
              <a:t>Prettify the Source Code</a:t>
            </a:r>
            <a:endParaRPr sz="1200">
              <a:solidFill>
                <a:srgbClr val="202124"/>
              </a:solidFill>
              <a:highlight>
                <a:schemeClr val="lt1"/>
              </a:highlight>
            </a:endParaRPr>
          </a:p>
          <a:p>
            <a:pPr indent="0" lvl="0" marL="0" rtl="0" algn="l">
              <a:spcBef>
                <a:spcPts val="0"/>
              </a:spcBef>
              <a:spcAft>
                <a:spcPts val="0"/>
              </a:spcAft>
              <a:buNone/>
            </a:pPr>
            <a:r>
              <a:rPr lang="en" sz="1200" u="sng">
                <a:solidFill>
                  <a:schemeClr val="hlink"/>
                </a:solidFill>
                <a:highlight>
                  <a:schemeClr val="lt1"/>
                </a:highlight>
                <a:hlinkClick r:id="rId2"/>
              </a:rPr>
              <a:t>https://analyticsindiamag.com/beautiful-soup-webscraping-python/</a:t>
            </a:r>
            <a:endParaRPr sz="1200">
              <a:solidFill>
                <a:srgbClr val="202124"/>
              </a:solidFill>
              <a:highlight>
                <a:schemeClr val="lt1"/>
              </a:highlight>
            </a:endParaRPr>
          </a:p>
          <a:p>
            <a:pPr indent="0" lvl="0" marL="0" rtl="0" algn="l">
              <a:spcBef>
                <a:spcPts val="0"/>
              </a:spcBef>
              <a:spcAft>
                <a:spcPts val="0"/>
              </a:spcAft>
              <a:buClr>
                <a:schemeClr val="dk1"/>
              </a:buClr>
              <a:buSzPts val="1100"/>
              <a:buFont typeface="Arial"/>
              <a:buNone/>
            </a:pPr>
            <a:r>
              <a:t/>
            </a:r>
            <a:endParaRPr sz="1200">
              <a:solidFill>
                <a:srgbClr val="202124"/>
              </a:solidFill>
              <a:highlight>
                <a:schemeClr val="lt1"/>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1b45dc3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1b45dc3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1300">
                <a:solidFill>
                  <a:srgbClr val="152035"/>
                </a:solidFill>
                <a:highlight>
                  <a:srgbClr val="FFFFFF"/>
                </a:highlight>
              </a:rPr>
              <a:t>Achieve Automation</a:t>
            </a:r>
            <a:endParaRPr sz="1300">
              <a:solidFill>
                <a:srgbClr val="152035"/>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rPr lang="en" sz="1200">
                <a:solidFill>
                  <a:srgbClr val="596172"/>
                </a:solidFill>
                <a:highlight>
                  <a:srgbClr val="FFFFFF"/>
                </a:highlight>
                <a:latin typeface="Roboto"/>
                <a:ea typeface="Roboto"/>
                <a:cs typeface="Roboto"/>
                <a:sym typeface="Roboto"/>
              </a:rPr>
              <a:t>Robust web scrapers allow you to automatically extract data from websites, this allows you or your co-workers to save time that would’ve have otherwise been spent on mundane data collection tasks. It also means that you can collect data at greater volume than a single human could ever hope to achieve.</a:t>
            </a:r>
            <a:endParaRPr sz="1200">
              <a:solidFill>
                <a:srgbClr val="59617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596172"/>
                </a:solidFill>
                <a:highlight>
                  <a:srgbClr val="FFFFFF"/>
                </a:highlight>
                <a:latin typeface="Roboto"/>
                <a:ea typeface="Roboto"/>
                <a:cs typeface="Roboto"/>
                <a:sym typeface="Roboto"/>
              </a:rPr>
              <a:t>Also it’s possible for you to create sophisticated web bots to automate online activities with either web scraping software or using a programming language such as</a:t>
            </a:r>
            <a:r>
              <a:rPr lang="en" sz="1200">
                <a:solidFill>
                  <a:srgbClr val="394A6D"/>
                </a:solidFill>
                <a:highlight>
                  <a:srgbClr val="FFFFFF"/>
                </a:highlight>
                <a:uFill>
                  <a:noFill/>
                </a:uFill>
                <a:latin typeface="Roboto"/>
                <a:ea typeface="Roboto"/>
                <a:cs typeface="Roboto"/>
                <a:sym typeface="Roboto"/>
                <a:hlinkClick r:id="rId2">
                  <a:extLst>
                    <a:ext uri="{A12FA001-AC4F-418D-AE19-62706E023703}">
                      <ahyp:hlinkClr val="tx"/>
                    </a:ext>
                  </a:extLst>
                </a:hlinkClick>
              </a:rPr>
              <a:t> javascript</a:t>
            </a:r>
            <a:r>
              <a:rPr lang="en" sz="1200">
                <a:solidFill>
                  <a:srgbClr val="596172"/>
                </a:solidFill>
                <a:highlight>
                  <a:srgbClr val="FFFFFF"/>
                </a:highlight>
                <a:latin typeface="Roboto"/>
                <a:ea typeface="Roboto"/>
                <a:cs typeface="Roboto"/>
                <a:sym typeface="Roboto"/>
              </a:rPr>
              <a:t>, </a:t>
            </a:r>
            <a:r>
              <a:rPr lang="en" sz="1200">
                <a:solidFill>
                  <a:srgbClr val="394A6D"/>
                </a:solidFill>
                <a:highlight>
                  <a:srgbClr val="FFFFFF"/>
                </a:highlight>
                <a:uFill>
                  <a:noFill/>
                </a:uFill>
                <a:latin typeface="Roboto"/>
                <a:ea typeface="Roboto"/>
                <a:cs typeface="Roboto"/>
                <a:sym typeface="Roboto"/>
                <a:hlinkClick r:id="rId3">
                  <a:extLst>
                    <a:ext uri="{A12FA001-AC4F-418D-AE19-62706E023703}">
                      <ahyp:hlinkClr val="tx"/>
                    </a:ext>
                  </a:extLst>
                </a:hlinkClick>
              </a:rPr>
              <a:t>python</a:t>
            </a:r>
            <a:r>
              <a:rPr lang="en" sz="1200">
                <a:solidFill>
                  <a:srgbClr val="596172"/>
                </a:solidFill>
                <a:highlight>
                  <a:srgbClr val="FFFFFF"/>
                </a:highlight>
                <a:latin typeface="Roboto"/>
                <a:ea typeface="Roboto"/>
                <a:cs typeface="Roboto"/>
                <a:sym typeface="Roboto"/>
              </a:rPr>
              <a:t>, </a:t>
            </a:r>
            <a:r>
              <a:rPr lang="en" sz="1200">
                <a:solidFill>
                  <a:srgbClr val="394A6D"/>
                </a:solidFill>
                <a:highlight>
                  <a:srgbClr val="FFFFFF"/>
                </a:highlight>
                <a:uFill>
                  <a:noFill/>
                </a:uFill>
                <a:latin typeface="Roboto"/>
                <a:ea typeface="Roboto"/>
                <a:cs typeface="Roboto"/>
                <a:sym typeface="Roboto"/>
                <a:hlinkClick r:id="rId4">
                  <a:extLst>
                    <a:ext uri="{A12FA001-AC4F-418D-AE19-62706E023703}">
                      <ahyp:hlinkClr val="tx"/>
                    </a:ext>
                  </a:extLst>
                </a:hlinkClick>
              </a:rPr>
              <a:t>go</a:t>
            </a:r>
            <a:r>
              <a:rPr lang="en" sz="1200">
                <a:solidFill>
                  <a:srgbClr val="596172"/>
                </a:solidFill>
                <a:highlight>
                  <a:srgbClr val="FFFFFF"/>
                </a:highlight>
                <a:latin typeface="Roboto"/>
                <a:ea typeface="Roboto"/>
                <a:cs typeface="Roboto"/>
                <a:sym typeface="Roboto"/>
              </a:rPr>
              <a:t> or </a:t>
            </a:r>
            <a:r>
              <a:rPr lang="en" sz="1200">
                <a:solidFill>
                  <a:srgbClr val="394A6D"/>
                </a:solidFill>
                <a:highlight>
                  <a:srgbClr val="FFFFFF"/>
                </a:highlight>
                <a:uFill>
                  <a:noFill/>
                </a:uFill>
                <a:latin typeface="Roboto"/>
                <a:ea typeface="Roboto"/>
                <a:cs typeface="Roboto"/>
                <a:sym typeface="Roboto"/>
                <a:hlinkClick r:id="rId5">
                  <a:extLst>
                    <a:ext uri="{A12FA001-AC4F-418D-AE19-62706E023703}">
                      <ahyp:hlinkClr val="tx"/>
                    </a:ext>
                  </a:extLst>
                </a:hlinkClick>
              </a:rPr>
              <a:t>php</a:t>
            </a:r>
            <a:r>
              <a:rPr lang="en" sz="1200">
                <a:solidFill>
                  <a:srgbClr val="596172"/>
                </a:solidFill>
                <a:highlight>
                  <a:srgbClr val="FFFFFF"/>
                </a:highlight>
                <a:latin typeface="Roboto"/>
                <a:ea typeface="Roboto"/>
                <a:cs typeface="Roboto"/>
                <a:sym typeface="Roboto"/>
              </a:rPr>
              <a:t>. </a:t>
            </a:r>
            <a:endParaRPr sz="1200">
              <a:solidFill>
                <a:srgbClr val="59617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596172"/>
              </a:solidFill>
              <a:highlight>
                <a:srgbClr val="FFFFFF"/>
              </a:highlight>
              <a:latin typeface="Roboto"/>
              <a:ea typeface="Roboto"/>
              <a:cs typeface="Roboto"/>
              <a:sym typeface="Roboto"/>
            </a:endParaRPr>
          </a:p>
          <a:p>
            <a:pPr indent="0" lvl="0" marL="0" rtl="0" algn="l">
              <a:lnSpc>
                <a:spcPct val="120000"/>
              </a:lnSpc>
              <a:spcBef>
                <a:spcPts val="0"/>
              </a:spcBef>
              <a:spcAft>
                <a:spcPts val="0"/>
              </a:spcAft>
              <a:buClr>
                <a:schemeClr val="dk1"/>
              </a:buClr>
              <a:buSzPts val="1100"/>
              <a:buFont typeface="Arial"/>
              <a:buNone/>
            </a:pPr>
            <a:r>
              <a:rPr lang="en" sz="1300">
                <a:solidFill>
                  <a:srgbClr val="152035"/>
                </a:solidFill>
                <a:highlight>
                  <a:srgbClr val="FFFFFF"/>
                </a:highlight>
              </a:rPr>
              <a:t>Business Intelligence &amp; Insights</a:t>
            </a:r>
            <a:endParaRPr sz="1300">
              <a:solidFill>
                <a:srgbClr val="152035"/>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rPr lang="en" sz="1200">
                <a:solidFill>
                  <a:srgbClr val="596172"/>
                </a:solidFill>
                <a:highlight>
                  <a:srgbClr val="FFFFFF"/>
                </a:highlight>
                <a:latin typeface="Roboto"/>
                <a:ea typeface="Roboto"/>
                <a:cs typeface="Roboto"/>
                <a:sym typeface="Roboto"/>
              </a:rPr>
              <a:t>Web scraping data from the internet allows you to search for competitor prices, monitor their marketing activity and to swiftly market research your industry online. By downloading, cleaning and analysing data at significant volume, you’ll be able to build a better picture of your market, your competitor’s activity which in turn will lead to better business decision making.</a:t>
            </a:r>
            <a:endParaRPr sz="1200">
              <a:solidFill>
                <a:srgbClr val="59617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596172"/>
              </a:solidFill>
              <a:highlight>
                <a:srgbClr val="FFFFFF"/>
              </a:highlight>
              <a:latin typeface="Roboto"/>
              <a:ea typeface="Roboto"/>
              <a:cs typeface="Roboto"/>
              <a:sym typeface="Roboto"/>
            </a:endParaRPr>
          </a:p>
          <a:p>
            <a:pPr indent="0" lvl="0" marL="0" rtl="0" algn="l">
              <a:lnSpc>
                <a:spcPct val="120000"/>
              </a:lnSpc>
              <a:spcBef>
                <a:spcPts val="0"/>
              </a:spcBef>
              <a:spcAft>
                <a:spcPts val="0"/>
              </a:spcAft>
              <a:buClr>
                <a:schemeClr val="dk1"/>
              </a:buClr>
              <a:buSzPts val="1100"/>
              <a:buFont typeface="Arial"/>
              <a:buNone/>
            </a:pPr>
            <a:r>
              <a:rPr lang="en" sz="1300">
                <a:solidFill>
                  <a:srgbClr val="152035"/>
                </a:solidFill>
                <a:highlight>
                  <a:srgbClr val="FFFFFF"/>
                </a:highlight>
              </a:rPr>
              <a:t>Unique and rich datasets</a:t>
            </a:r>
            <a:endParaRPr sz="1300">
              <a:solidFill>
                <a:srgbClr val="152035"/>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rPr lang="en" sz="1200">
                <a:solidFill>
                  <a:srgbClr val="596172"/>
                </a:solidFill>
                <a:highlight>
                  <a:srgbClr val="FFFFFF"/>
                </a:highlight>
                <a:latin typeface="Roboto"/>
                <a:ea typeface="Roboto"/>
                <a:cs typeface="Roboto"/>
                <a:sym typeface="Roboto"/>
              </a:rPr>
              <a:t>The internet provides you with a rich amount of text, image, video and numerical data and </a:t>
            </a:r>
            <a:r>
              <a:rPr lang="en" sz="1200">
                <a:solidFill>
                  <a:srgbClr val="394A6D"/>
                </a:solidFill>
                <a:highlight>
                  <a:srgbClr val="FFFFFF"/>
                </a:highlight>
                <a:uFill>
                  <a:noFill/>
                </a:uFill>
                <a:latin typeface="Roboto"/>
                <a:ea typeface="Roboto"/>
                <a:cs typeface="Roboto"/>
                <a:sym typeface="Roboto"/>
                <a:hlinkClick r:id="rId6">
                  <a:extLst>
                    <a:ext uri="{A12FA001-AC4F-418D-AE19-62706E023703}">
                      <ahyp:hlinkClr val="tx"/>
                    </a:ext>
                  </a:extLst>
                </a:hlinkClick>
              </a:rPr>
              <a:t>currently contains at least 6.05 billion pages. </a:t>
            </a:r>
            <a:r>
              <a:rPr lang="en" sz="1200">
                <a:solidFill>
                  <a:srgbClr val="596172"/>
                </a:solidFill>
                <a:highlight>
                  <a:srgbClr val="FFFFFF"/>
                </a:highlight>
                <a:latin typeface="Roboto"/>
                <a:ea typeface="Roboto"/>
                <a:cs typeface="Roboto"/>
                <a:sym typeface="Roboto"/>
              </a:rPr>
              <a:t>Depending upon what your objective is, you can find relevant websites, setup website crawlers and then make your own custom dataset for analysis. </a:t>
            </a:r>
            <a:endParaRPr sz="1200">
              <a:solidFill>
                <a:srgbClr val="59617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596172"/>
                </a:solidFill>
                <a:highlight>
                  <a:srgbClr val="FFFFFF"/>
                </a:highlight>
                <a:latin typeface="Roboto"/>
                <a:ea typeface="Roboto"/>
                <a:cs typeface="Roboto"/>
                <a:sym typeface="Roboto"/>
              </a:rPr>
              <a:t>For example, let’s pretend you’re interested in UK football and want to understand the sports market in depth. </a:t>
            </a:r>
            <a:endParaRPr sz="1200">
              <a:solidFill>
                <a:srgbClr val="59617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596172"/>
                </a:solidFill>
                <a:highlight>
                  <a:srgbClr val="FFFFFF"/>
                </a:highlight>
                <a:latin typeface="Roboto"/>
                <a:ea typeface="Roboto"/>
                <a:cs typeface="Roboto"/>
                <a:sym typeface="Roboto"/>
              </a:rPr>
              <a:t>You could setup webscapers to gather the following information:</a:t>
            </a:r>
            <a:endParaRPr sz="1200">
              <a:solidFill>
                <a:srgbClr val="596172"/>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596172"/>
              </a:buClr>
              <a:buSzPts val="1200"/>
              <a:buFont typeface="Roboto"/>
              <a:buChar char="●"/>
            </a:pPr>
            <a:r>
              <a:rPr lang="en" sz="1200">
                <a:solidFill>
                  <a:srgbClr val="596172"/>
                </a:solidFill>
                <a:highlight>
                  <a:srgbClr val="FFFFFF"/>
                </a:highlight>
                <a:latin typeface="Roboto"/>
                <a:ea typeface="Roboto"/>
                <a:cs typeface="Roboto"/>
                <a:sym typeface="Roboto"/>
              </a:rPr>
              <a:t>Video Content: To download all of the football games from </a:t>
            </a:r>
            <a:r>
              <a:rPr lang="en" sz="1200">
                <a:solidFill>
                  <a:srgbClr val="152035"/>
                </a:solidFill>
                <a:highlight>
                  <a:srgbClr val="FFFFFF"/>
                </a:highlight>
                <a:uFill>
                  <a:noFill/>
                </a:uFill>
                <a:latin typeface="Roboto"/>
                <a:ea typeface="Roboto"/>
                <a:cs typeface="Roboto"/>
                <a:sym typeface="Roboto"/>
                <a:hlinkClick r:id="rId7">
                  <a:extLst>
                    <a:ext uri="{A12FA001-AC4F-418D-AE19-62706E023703}">
                      <ahyp:hlinkClr val="tx"/>
                    </a:ext>
                  </a:extLst>
                </a:hlinkClick>
              </a:rPr>
              <a:t>YouTube</a:t>
            </a:r>
            <a:r>
              <a:rPr lang="en" sz="1200">
                <a:solidFill>
                  <a:srgbClr val="596172"/>
                </a:solidFill>
                <a:highlight>
                  <a:srgbClr val="FFFFFF"/>
                </a:highlight>
                <a:latin typeface="Roboto"/>
                <a:ea typeface="Roboto"/>
                <a:cs typeface="Roboto"/>
                <a:sym typeface="Roboto"/>
              </a:rPr>
              <a:t> or </a:t>
            </a:r>
            <a:r>
              <a:rPr lang="en" sz="1200">
                <a:solidFill>
                  <a:srgbClr val="152035"/>
                </a:solidFill>
                <a:highlight>
                  <a:srgbClr val="FFFFFF"/>
                </a:highlight>
                <a:uFill>
                  <a:noFill/>
                </a:uFill>
                <a:latin typeface="Roboto"/>
                <a:ea typeface="Roboto"/>
                <a:cs typeface="Roboto"/>
                <a:sym typeface="Roboto"/>
                <a:hlinkClick r:id="rId8">
                  <a:extLst>
                    <a:ext uri="{A12FA001-AC4F-418D-AE19-62706E023703}">
                      <ahyp:hlinkClr val="tx"/>
                    </a:ext>
                  </a:extLst>
                </a:hlinkClick>
              </a:rPr>
              <a:t>Facebook.com</a:t>
            </a:r>
            <a:r>
              <a:rPr lang="en" sz="1200">
                <a:solidFill>
                  <a:srgbClr val="596172"/>
                </a:solidFill>
                <a:highlight>
                  <a:srgbClr val="FFFFFF"/>
                </a:highlight>
                <a:latin typeface="Roboto"/>
                <a:ea typeface="Roboto"/>
                <a:cs typeface="Roboto"/>
                <a:sym typeface="Roboto"/>
              </a:rPr>
              <a:t>.</a:t>
            </a:r>
            <a:endParaRPr sz="1200">
              <a:solidFill>
                <a:srgbClr val="59617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596172"/>
              </a:buClr>
              <a:buSzPts val="1200"/>
              <a:buFont typeface="Roboto"/>
              <a:buChar char="●"/>
            </a:pPr>
            <a:r>
              <a:rPr lang="en" sz="1200">
                <a:solidFill>
                  <a:srgbClr val="596172"/>
                </a:solidFill>
                <a:highlight>
                  <a:srgbClr val="FFFFFF"/>
                </a:highlight>
                <a:latin typeface="Roboto"/>
                <a:ea typeface="Roboto"/>
                <a:cs typeface="Roboto"/>
                <a:sym typeface="Roboto"/>
              </a:rPr>
              <a:t>Football Statistics: You could download your desired team’s historical match statistics.</a:t>
            </a:r>
            <a:endParaRPr sz="1200">
              <a:solidFill>
                <a:srgbClr val="596172"/>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596172"/>
              </a:buClr>
              <a:buSzPts val="1200"/>
              <a:buFont typeface="Roboto"/>
              <a:buChar char="○"/>
            </a:pPr>
            <a:r>
              <a:rPr lang="en" sz="1200">
                <a:solidFill>
                  <a:srgbClr val="152035"/>
                </a:solidFill>
                <a:highlight>
                  <a:srgbClr val="FFFFFF"/>
                </a:highlight>
                <a:uFill>
                  <a:noFill/>
                </a:uFill>
                <a:latin typeface="Roboto"/>
                <a:ea typeface="Roboto"/>
                <a:cs typeface="Roboto"/>
                <a:sym typeface="Roboto"/>
                <a:hlinkClick r:id="rId9">
                  <a:extLst>
                    <a:ext uri="{A12FA001-AC4F-418D-AE19-62706E023703}">
                      <ahyp:hlinkClr val="tx"/>
                    </a:ext>
                  </a:extLst>
                </a:hlinkClick>
              </a:rPr>
              <a:t>WhoScored – Goal Data.</a:t>
            </a:r>
            <a:endParaRPr sz="1200">
              <a:solidFill>
                <a:srgbClr val="152035"/>
              </a:solidFill>
              <a:highlight>
                <a:srgbClr val="FFFFFF"/>
              </a:highlight>
              <a:latin typeface="Roboto"/>
              <a:ea typeface="Roboto"/>
              <a:cs typeface="Roboto"/>
              <a:sym typeface="Roboto"/>
            </a:endParaRPr>
          </a:p>
          <a:p>
            <a:pPr indent="-304800" lvl="1" marL="914400" rtl="0" algn="l">
              <a:lnSpc>
                <a:spcPct val="115000"/>
              </a:lnSpc>
              <a:spcBef>
                <a:spcPts val="0"/>
              </a:spcBef>
              <a:spcAft>
                <a:spcPts val="0"/>
              </a:spcAft>
              <a:buClr>
                <a:srgbClr val="596172"/>
              </a:buClr>
              <a:buSzPts val="1200"/>
              <a:buFont typeface="Roboto"/>
              <a:buChar char="○"/>
            </a:pPr>
            <a:r>
              <a:rPr lang="en" sz="1200">
                <a:solidFill>
                  <a:srgbClr val="152035"/>
                </a:solidFill>
                <a:highlight>
                  <a:srgbClr val="FFFFFF"/>
                </a:highlight>
                <a:uFill>
                  <a:noFill/>
                </a:uFill>
                <a:latin typeface="Roboto"/>
                <a:ea typeface="Roboto"/>
                <a:cs typeface="Roboto"/>
                <a:sym typeface="Roboto"/>
                <a:hlinkClick r:id="rId10">
                  <a:extLst>
                    <a:ext uri="{A12FA001-AC4F-418D-AE19-62706E023703}">
                      <ahyp:hlinkClr val="tx"/>
                    </a:ext>
                  </a:extLst>
                </a:hlinkClick>
              </a:rPr>
              <a:t>SoccerStats</a:t>
            </a:r>
            <a:r>
              <a:rPr lang="en" sz="1200">
                <a:solidFill>
                  <a:srgbClr val="596172"/>
                </a:solidFill>
                <a:highlight>
                  <a:srgbClr val="FFFFFF"/>
                </a:highlight>
                <a:latin typeface="Roboto"/>
                <a:ea typeface="Roboto"/>
                <a:cs typeface="Roboto"/>
                <a:sym typeface="Roboto"/>
              </a:rPr>
              <a:t>.</a:t>
            </a:r>
            <a:endParaRPr sz="1200">
              <a:solidFill>
                <a:srgbClr val="59617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596172"/>
              </a:buClr>
              <a:buSzPts val="1200"/>
              <a:buFont typeface="Roboto"/>
              <a:buChar char="●"/>
            </a:pPr>
            <a:r>
              <a:rPr lang="en" sz="1200">
                <a:solidFill>
                  <a:srgbClr val="596172"/>
                </a:solidFill>
                <a:highlight>
                  <a:srgbClr val="FFFFFF"/>
                </a:highlight>
                <a:latin typeface="Roboto"/>
                <a:ea typeface="Roboto"/>
                <a:cs typeface="Roboto"/>
                <a:sym typeface="Roboto"/>
              </a:rPr>
              <a:t>Betting Odds: You could collect the betting odds for football matches from bookmaker’s such as </a:t>
            </a:r>
            <a:r>
              <a:rPr lang="en" sz="1200">
                <a:solidFill>
                  <a:srgbClr val="152035"/>
                </a:solidFill>
                <a:highlight>
                  <a:srgbClr val="FFFFFF"/>
                </a:highlight>
                <a:uFill>
                  <a:noFill/>
                </a:uFill>
                <a:latin typeface="Roboto"/>
                <a:ea typeface="Roboto"/>
                <a:cs typeface="Roboto"/>
                <a:sym typeface="Roboto"/>
                <a:hlinkClick r:id="rId11">
                  <a:extLst>
                    <a:ext uri="{A12FA001-AC4F-418D-AE19-62706E023703}">
                      <ahyp:hlinkClr val="tx"/>
                    </a:ext>
                  </a:extLst>
                </a:hlinkClick>
              </a:rPr>
              <a:t>Bet365</a:t>
            </a:r>
            <a:r>
              <a:rPr lang="en" sz="1200">
                <a:solidFill>
                  <a:srgbClr val="596172"/>
                </a:solidFill>
                <a:highlight>
                  <a:srgbClr val="FFFFFF"/>
                </a:highlight>
                <a:latin typeface="Roboto"/>
                <a:ea typeface="Roboto"/>
                <a:cs typeface="Roboto"/>
                <a:sym typeface="Roboto"/>
              </a:rPr>
              <a:t> or from player betting exchanges such as </a:t>
            </a:r>
            <a:r>
              <a:rPr lang="en" sz="1200">
                <a:solidFill>
                  <a:srgbClr val="152035"/>
                </a:solidFill>
                <a:highlight>
                  <a:srgbClr val="FFFFFF"/>
                </a:highlight>
                <a:uFill>
                  <a:noFill/>
                </a:uFill>
                <a:latin typeface="Roboto"/>
                <a:ea typeface="Roboto"/>
                <a:cs typeface="Roboto"/>
                <a:sym typeface="Roboto"/>
                <a:hlinkClick r:id="rId12">
                  <a:extLst>
                    <a:ext uri="{A12FA001-AC4F-418D-AE19-62706E023703}">
                      <ahyp:hlinkClr val="tx"/>
                    </a:ext>
                  </a:extLst>
                </a:hlinkClick>
              </a:rPr>
              <a:t>Betfair</a:t>
            </a:r>
            <a:r>
              <a:rPr lang="en" sz="1200">
                <a:solidFill>
                  <a:srgbClr val="596172"/>
                </a:solidFill>
                <a:highlight>
                  <a:srgbClr val="FFFFFF"/>
                </a:highlight>
                <a:latin typeface="Roboto"/>
                <a:ea typeface="Roboto"/>
                <a:cs typeface="Roboto"/>
                <a:sym typeface="Roboto"/>
              </a:rPr>
              <a:t> or </a:t>
            </a:r>
            <a:r>
              <a:rPr lang="en" sz="1200">
                <a:solidFill>
                  <a:srgbClr val="152035"/>
                </a:solidFill>
                <a:highlight>
                  <a:srgbClr val="FFFFFF"/>
                </a:highlight>
                <a:uFill>
                  <a:noFill/>
                </a:uFill>
                <a:latin typeface="Roboto"/>
                <a:ea typeface="Roboto"/>
                <a:cs typeface="Roboto"/>
                <a:sym typeface="Roboto"/>
                <a:hlinkClick r:id="rId13">
                  <a:extLst>
                    <a:ext uri="{A12FA001-AC4F-418D-AE19-62706E023703}">
                      <ahyp:hlinkClr val="tx"/>
                    </a:ext>
                  </a:extLst>
                </a:hlinkClick>
              </a:rPr>
              <a:t>Smarkets</a:t>
            </a:r>
            <a:r>
              <a:rPr lang="en" sz="1200">
                <a:solidFill>
                  <a:srgbClr val="596172"/>
                </a:solidFill>
                <a:highlight>
                  <a:srgbClr val="FFFFFF"/>
                </a:highlight>
                <a:latin typeface="Roboto"/>
                <a:ea typeface="Roboto"/>
                <a:cs typeface="Roboto"/>
                <a:sym typeface="Roboto"/>
              </a:rPr>
              <a:t>.</a:t>
            </a:r>
            <a:endParaRPr sz="1200">
              <a:solidFill>
                <a:srgbClr val="596172"/>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Clr>
                <a:schemeClr val="dk1"/>
              </a:buClr>
              <a:buSzPts val="1100"/>
              <a:buFont typeface="Arial"/>
              <a:buNone/>
            </a:pPr>
            <a:r>
              <a:t/>
            </a:r>
            <a:endParaRPr sz="1200">
              <a:solidFill>
                <a:srgbClr val="596172"/>
              </a:solidFill>
              <a:highlight>
                <a:srgbClr val="FFFFFF"/>
              </a:highlight>
              <a:latin typeface="Roboto"/>
              <a:ea typeface="Roboto"/>
              <a:cs typeface="Roboto"/>
              <a:sym typeface="Roboto"/>
            </a:endParaRPr>
          </a:p>
          <a:p>
            <a:pPr indent="0" lvl="0" marL="0" rtl="0" algn="l">
              <a:lnSpc>
                <a:spcPct val="120000"/>
              </a:lnSpc>
              <a:spcBef>
                <a:spcPts val="0"/>
              </a:spcBef>
              <a:spcAft>
                <a:spcPts val="0"/>
              </a:spcAft>
              <a:buClr>
                <a:schemeClr val="dk1"/>
              </a:buClr>
              <a:buSzPts val="1100"/>
              <a:buFont typeface="Arial"/>
              <a:buNone/>
            </a:pPr>
            <a:r>
              <a:rPr lang="en" sz="1300">
                <a:solidFill>
                  <a:srgbClr val="152035"/>
                </a:solidFill>
                <a:highlight>
                  <a:srgbClr val="FFFFFF"/>
                </a:highlight>
              </a:rPr>
              <a:t>Create applications for tools that don’t have a public developer API</a:t>
            </a:r>
            <a:endParaRPr sz="1300">
              <a:solidFill>
                <a:srgbClr val="152035"/>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rPr lang="en" sz="1200">
                <a:solidFill>
                  <a:srgbClr val="596172"/>
                </a:solidFill>
                <a:highlight>
                  <a:srgbClr val="FFFFFF"/>
                </a:highlight>
                <a:latin typeface="Roboto"/>
                <a:ea typeface="Roboto"/>
                <a:cs typeface="Roboto"/>
                <a:sym typeface="Roboto"/>
              </a:rPr>
              <a:t>By web scraping data, you will never need to rely on the website releasing a public application programming interface (API) to access the data which they show on their webpages. There are several benefits to web scraping in comparison to accessing a public API:</a:t>
            </a:r>
            <a:endParaRPr sz="1200">
              <a:solidFill>
                <a:srgbClr val="596172"/>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596172"/>
              </a:buClr>
              <a:buSzPts val="1200"/>
              <a:buFont typeface="Roboto"/>
              <a:buChar char="●"/>
            </a:pPr>
            <a:r>
              <a:rPr lang="en" sz="1200">
                <a:solidFill>
                  <a:srgbClr val="596172"/>
                </a:solidFill>
                <a:highlight>
                  <a:srgbClr val="FFFFFF"/>
                </a:highlight>
                <a:latin typeface="Roboto"/>
                <a:ea typeface="Roboto"/>
                <a:cs typeface="Roboto"/>
                <a:sym typeface="Roboto"/>
              </a:rPr>
              <a:t>You can access and collect any data that is available on their website.</a:t>
            </a:r>
            <a:endParaRPr sz="1200">
              <a:solidFill>
                <a:srgbClr val="59617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596172"/>
              </a:buClr>
              <a:buSzPts val="1200"/>
              <a:buFont typeface="Roboto"/>
              <a:buChar char="●"/>
            </a:pPr>
            <a:r>
              <a:rPr lang="en" sz="1200">
                <a:solidFill>
                  <a:srgbClr val="596172"/>
                </a:solidFill>
                <a:highlight>
                  <a:srgbClr val="FFFFFF"/>
                </a:highlight>
                <a:latin typeface="Roboto"/>
                <a:ea typeface="Roboto"/>
                <a:cs typeface="Roboto"/>
                <a:sym typeface="Roboto"/>
              </a:rPr>
              <a:t>You are not limited to a specific number of queries.</a:t>
            </a:r>
            <a:endParaRPr sz="1200">
              <a:solidFill>
                <a:srgbClr val="59617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596172"/>
              </a:buClr>
              <a:buSzPts val="1200"/>
              <a:buFont typeface="Roboto"/>
              <a:buChar char="●"/>
            </a:pPr>
            <a:r>
              <a:rPr lang="en" sz="1200">
                <a:solidFill>
                  <a:srgbClr val="596172"/>
                </a:solidFill>
                <a:highlight>
                  <a:srgbClr val="FFFFFF"/>
                </a:highlight>
                <a:latin typeface="Roboto"/>
                <a:ea typeface="Roboto"/>
                <a:cs typeface="Roboto"/>
                <a:sym typeface="Roboto"/>
              </a:rPr>
              <a:t>You don’t have to sign up for an API key or need to abide by their rules.</a:t>
            </a:r>
            <a:endParaRPr sz="1200">
              <a:solidFill>
                <a:srgbClr val="596172"/>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Clr>
                <a:schemeClr val="dk1"/>
              </a:buClr>
              <a:buSzPts val="1100"/>
              <a:buFont typeface="Arial"/>
              <a:buNone/>
            </a:pPr>
            <a:r>
              <a:t/>
            </a:r>
            <a:endParaRPr sz="1200">
              <a:solidFill>
                <a:srgbClr val="596172"/>
              </a:solidFill>
              <a:highlight>
                <a:srgbClr val="FFFFFF"/>
              </a:highlight>
              <a:latin typeface="Roboto"/>
              <a:ea typeface="Roboto"/>
              <a:cs typeface="Roboto"/>
              <a:sym typeface="Roboto"/>
            </a:endParaRPr>
          </a:p>
          <a:p>
            <a:pPr indent="0" lvl="0" marL="0" rtl="0" algn="l">
              <a:lnSpc>
                <a:spcPct val="120000"/>
              </a:lnSpc>
              <a:spcBef>
                <a:spcPts val="0"/>
              </a:spcBef>
              <a:spcAft>
                <a:spcPts val="0"/>
              </a:spcAft>
              <a:buClr>
                <a:schemeClr val="dk1"/>
              </a:buClr>
              <a:buSzPts val="1100"/>
              <a:buFont typeface="Arial"/>
              <a:buNone/>
            </a:pPr>
            <a:r>
              <a:rPr lang="en" sz="1300">
                <a:solidFill>
                  <a:srgbClr val="152035"/>
                </a:solidFill>
                <a:highlight>
                  <a:srgbClr val="FFFFFF"/>
                </a:highlight>
              </a:rPr>
              <a:t>Effective Data Management</a:t>
            </a:r>
            <a:endParaRPr sz="1300">
              <a:solidFill>
                <a:srgbClr val="152035"/>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rPr lang="en" sz="1200">
                <a:solidFill>
                  <a:srgbClr val="596172"/>
                </a:solidFill>
                <a:highlight>
                  <a:srgbClr val="FFFFFF"/>
                </a:highlight>
                <a:latin typeface="Roboto"/>
                <a:ea typeface="Roboto"/>
                <a:cs typeface="Roboto"/>
                <a:sym typeface="Roboto"/>
              </a:rPr>
              <a:t>Instead of copying and pasting data from the internet, you can choose what data you would like to collect from a range of websites, then you can accurately collect it with web scraping. For more advanced web scraping / crawling techniques your data will be stored within a cloud database, and will likely be running on a daily basis.</a:t>
            </a:r>
            <a:endParaRPr sz="1200">
              <a:solidFill>
                <a:srgbClr val="59617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596172"/>
                </a:solidFill>
                <a:highlight>
                  <a:srgbClr val="FFFFFF"/>
                </a:highlight>
                <a:latin typeface="Roboto"/>
                <a:ea typeface="Roboto"/>
                <a:cs typeface="Roboto"/>
                <a:sym typeface="Roboto"/>
              </a:rPr>
              <a:t>Storing data with automatic software and programs means that your company, operations or employees can spend less time copying and pasting information and more time on creative work.</a:t>
            </a:r>
            <a:endParaRPr sz="1200">
              <a:solidFill>
                <a:srgbClr val="59617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1b45dc3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1b45dc3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1300">
                <a:solidFill>
                  <a:srgbClr val="152035"/>
                </a:solidFill>
                <a:highlight>
                  <a:srgbClr val="FFFFFF"/>
                </a:highlight>
              </a:rPr>
              <a:t>You will need to learn programming, use web scraping software or to pay a developer</a:t>
            </a:r>
            <a:endParaRPr sz="1300">
              <a:solidFill>
                <a:srgbClr val="152035"/>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rPr lang="en" sz="1200">
                <a:solidFill>
                  <a:srgbClr val="596172"/>
                </a:solidFill>
                <a:highlight>
                  <a:srgbClr val="FFFFFF"/>
                </a:highlight>
                <a:latin typeface="Roboto"/>
                <a:ea typeface="Roboto"/>
                <a:cs typeface="Roboto"/>
                <a:sym typeface="Roboto"/>
              </a:rPr>
              <a:t>If you are looking to collect and organise a vast amount of information from the internet, you will find that existing web scraping software is limited in functionality. Although the software can be good for extracting several elements from a web page, as soon as you need to crawl multiple websites they are less effective.</a:t>
            </a:r>
            <a:endParaRPr sz="1200">
              <a:solidFill>
                <a:srgbClr val="59617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596172"/>
                </a:solidFill>
                <a:highlight>
                  <a:srgbClr val="FFFFFF"/>
                </a:highlight>
                <a:latin typeface="Roboto"/>
                <a:ea typeface="Roboto"/>
                <a:cs typeface="Roboto"/>
                <a:sym typeface="Roboto"/>
              </a:rPr>
              <a:t>Therefore you will need to either invest in learning web scraping techniques in a programming language such as javascript, python, ruby, go or php. Alternatively you can hire a freelance web scraping developer, regardless both of these two approaches will </a:t>
            </a:r>
            <a:r>
              <a:rPr i="1" lang="en" sz="1200">
                <a:solidFill>
                  <a:srgbClr val="152035"/>
                </a:solidFill>
                <a:highlight>
                  <a:srgbClr val="FFFFFF"/>
                </a:highlight>
              </a:rPr>
              <a:t>add an overhead to your data collection operations. </a:t>
            </a:r>
            <a:endParaRPr i="1" sz="1200">
              <a:solidFill>
                <a:srgbClr val="15203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i="1" sz="1200">
              <a:solidFill>
                <a:srgbClr val="152035"/>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lang="en" sz="1300">
                <a:solidFill>
                  <a:srgbClr val="152035"/>
                </a:solidFill>
                <a:highlight>
                  <a:srgbClr val="FFFFFF"/>
                </a:highlight>
              </a:rPr>
              <a:t>Websites regularly change their structure and crawlers require maintenance</a:t>
            </a:r>
            <a:endParaRPr sz="1300">
              <a:solidFill>
                <a:srgbClr val="152035"/>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rPr lang="en" sz="1200">
                <a:solidFill>
                  <a:srgbClr val="596172"/>
                </a:solidFill>
                <a:highlight>
                  <a:srgbClr val="FFFFFF"/>
                </a:highlight>
                <a:latin typeface="Roboto"/>
                <a:ea typeface="Roboto"/>
                <a:cs typeface="Roboto"/>
                <a:sym typeface="Roboto"/>
              </a:rPr>
              <a:t>As websites regularly change their HTML structure, sometimes your crawlers will break. Whether you’re using web scraping software or you’re writing the web scraping code, there is a certain amount of maintenance that needs to be regularly performed to keep your data collection pipelines clean and operational.</a:t>
            </a:r>
            <a:endParaRPr sz="1200">
              <a:solidFill>
                <a:srgbClr val="59617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596172"/>
                </a:solidFill>
                <a:highlight>
                  <a:srgbClr val="FFFFFF"/>
                </a:highlight>
                <a:latin typeface="Roboto"/>
                <a:ea typeface="Roboto"/>
                <a:cs typeface="Roboto"/>
                <a:sym typeface="Roboto"/>
              </a:rPr>
              <a:t>For every website that you write a custom encoding script, adds on a certain amount of </a:t>
            </a:r>
            <a:r>
              <a:rPr i="1" lang="en" sz="1200">
                <a:solidFill>
                  <a:srgbClr val="152035"/>
                </a:solidFill>
                <a:highlight>
                  <a:srgbClr val="FFFFFF"/>
                </a:highlight>
              </a:rPr>
              <a:t>technical debt. </a:t>
            </a:r>
            <a:r>
              <a:rPr lang="en" sz="1200">
                <a:solidFill>
                  <a:srgbClr val="596172"/>
                </a:solidFill>
                <a:highlight>
                  <a:srgbClr val="FFFFFF"/>
                </a:highlight>
                <a:latin typeface="Roboto"/>
                <a:ea typeface="Roboto"/>
                <a:cs typeface="Roboto"/>
                <a:sym typeface="Roboto"/>
              </a:rPr>
              <a:t>If lots of websites that you’re collecting data from suddenly decide to redesign their websites, you will need to invest in fixing your crawlers.</a:t>
            </a:r>
            <a:endParaRPr sz="1200">
              <a:solidFill>
                <a:srgbClr val="59617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596172"/>
              </a:solidFill>
              <a:highlight>
                <a:srgbClr val="FFFFFF"/>
              </a:highlight>
              <a:latin typeface="Roboto"/>
              <a:ea typeface="Roboto"/>
              <a:cs typeface="Roboto"/>
              <a:sym typeface="Roboto"/>
            </a:endParaRPr>
          </a:p>
          <a:p>
            <a:pPr indent="0" lvl="0" marL="0" rtl="0" algn="l">
              <a:lnSpc>
                <a:spcPct val="120000"/>
              </a:lnSpc>
              <a:spcBef>
                <a:spcPts val="0"/>
              </a:spcBef>
              <a:spcAft>
                <a:spcPts val="0"/>
              </a:spcAft>
              <a:buClr>
                <a:schemeClr val="dk1"/>
              </a:buClr>
              <a:buSzPts val="1100"/>
              <a:buFont typeface="Arial"/>
              <a:buNone/>
            </a:pPr>
            <a:r>
              <a:rPr lang="en" sz="1300">
                <a:solidFill>
                  <a:srgbClr val="152035"/>
                </a:solidFill>
                <a:highlight>
                  <a:srgbClr val="FFFFFF"/>
                </a:highlight>
              </a:rPr>
              <a:t>IP detection</a:t>
            </a:r>
            <a:endParaRPr sz="1300">
              <a:solidFill>
                <a:srgbClr val="152035"/>
              </a:solidFill>
              <a:highlight>
                <a:srgbClr val="FFFFFF"/>
              </a:highlight>
            </a:endParaRPr>
          </a:p>
          <a:p>
            <a:pPr indent="0" lvl="0" marL="0" rtl="0" algn="l">
              <a:lnSpc>
                <a:spcPct val="115000"/>
              </a:lnSpc>
              <a:spcBef>
                <a:spcPts val="400"/>
              </a:spcBef>
              <a:spcAft>
                <a:spcPts val="0"/>
              </a:spcAft>
              <a:buClr>
                <a:schemeClr val="dk1"/>
              </a:buClr>
              <a:buSzPts val="1100"/>
              <a:buFont typeface="Arial"/>
              <a:buNone/>
            </a:pPr>
            <a:r>
              <a:rPr lang="en" sz="1200">
                <a:solidFill>
                  <a:srgbClr val="596172"/>
                </a:solidFill>
                <a:highlight>
                  <a:srgbClr val="FFFFFF"/>
                </a:highlight>
                <a:latin typeface="Roboto"/>
                <a:ea typeface="Roboto"/>
                <a:cs typeface="Roboto"/>
                <a:sym typeface="Roboto"/>
              </a:rPr>
              <a:t>If you want to conduct data mining/crawling for one website, it would be wise to invest in proxies. The reason for this is that if you want to crawl a large website, in order to send enough daily HTTP requests by using a </a:t>
            </a:r>
            <a:r>
              <a:rPr lang="en" sz="1200">
                <a:solidFill>
                  <a:srgbClr val="394A6D"/>
                </a:solidFill>
                <a:highlight>
                  <a:srgbClr val="FFFFFF"/>
                </a:highlight>
                <a:uFill>
                  <a:noFill/>
                </a:uFill>
                <a:latin typeface="Roboto"/>
                <a:ea typeface="Roboto"/>
                <a:cs typeface="Roboto"/>
                <a:sym typeface="Roboto"/>
                <a:hlinkClick r:id="rId2">
                  <a:extLst>
                    <a:ext uri="{A12FA001-AC4F-418D-AE19-62706E023703}">
                      <ahyp:hlinkClr val="tx"/>
                    </a:ext>
                  </a:extLst>
                </a:hlinkClick>
              </a:rPr>
              <a:t>proxy </a:t>
            </a:r>
            <a:r>
              <a:rPr lang="en" sz="1200">
                <a:solidFill>
                  <a:srgbClr val="596172"/>
                </a:solidFill>
                <a:highlight>
                  <a:srgbClr val="FFFFFF"/>
                </a:highlight>
                <a:latin typeface="Roboto"/>
                <a:ea typeface="Roboto"/>
                <a:cs typeface="Roboto"/>
                <a:sym typeface="Roboto"/>
              </a:rPr>
              <a:t>you’ll limit the chance that your IP will be banned. </a:t>
            </a:r>
            <a:endParaRPr sz="1200">
              <a:solidFill>
                <a:srgbClr val="59617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596172"/>
                </a:solidFill>
                <a:highlight>
                  <a:srgbClr val="FFFFFF"/>
                </a:highlight>
                <a:latin typeface="Roboto"/>
                <a:ea typeface="Roboto"/>
                <a:cs typeface="Roboto"/>
                <a:sym typeface="Roboto"/>
              </a:rPr>
              <a:t>Remember that when you’re web scraping someone’s website you will be using their server’s resources, so its always best practice to:</a:t>
            </a:r>
            <a:endParaRPr sz="1200">
              <a:solidFill>
                <a:srgbClr val="596172"/>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596172"/>
              </a:buClr>
              <a:buSzPts val="1200"/>
              <a:buFont typeface="Roboto"/>
              <a:buChar char="●"/>
            </a:pPr>
            <a:r>
              <a:rPr lang="en" sz="1200">
                <a:solidFill>
                  <a:srgbClr val="596172"/>
                </a:solidFill>
                <a:highlight>
                  <a:srgbClr val="FFFFFF"/>
                </a:highlight>
                <a:latin typeface="Roboto"/>
                <a:ea typeface="Roboto"/>
                <a:cs typeface="Roboto"/>
                <a:sym typeface="Roboto"/>
              </a:rPr>
              <a:t>Be respectful and avoid plagiarising their content.</a:t>
            </a:r>
            <a:endParaRPr sz="1200">
              <a:solidFill>
                <a:srgbClr val="59617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596172"/>
              </a:buClr>
              <a:buSzPts val="1200"/>
              <a:buFont typeface="Roboto"/>
              <a:buChar char="●"/>
            </a:pPr>
            <a:r>
              <a:rPr lang="en" sz="1200">
                <a:solidFill>
                  <a:srgbClr val="596172"/>
                </a:solidFill>
                <a:highlight>
                  <a:srgbClr val="FFFFFF"/>
                </a:highlight>
                <a:latin typeface="Roboto"/>
                <a:ea typeface="Roboto"/>
                <a:cs typeface="Roboto"/>
                <a:sym typeface="Roboto"/>
              </a:rPr>
              <a:t>Set gentle rate limits on how many daily HTTP requests you will make to their website.</a:t>
            </a:r>
            <a:endParaRPr sz="1200">
              <a:solidFill>
                <a:srgbClr val="59617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596172"/>
              </a:buClr>
              <a:buSzPts val="1200"/>
              <a:buFont typeface="Roboto"/>
              <a:buChar char="●"/>
            </a:pPr>
            <a:r>
              <a:rPr lang="en" sz="1200">
                <a:solidFill>
                  <a:srgbClr val="596172"/>
                </a:solidFill>
                <a:highlight>
                  <a:srgbClr val="FFFFFF"/>
                </a:highlight>
                <a:latin typeface="Roboto"/>
                <a:ea typeface="Roboto"/>
                <a:cs typeface="Roboto"/>
                <a:sym typeface="Roboto"/>
              </a:rPr>
              <a:t>Use proxies to mitigate that your crawling efforts are discovered. </a:t>
            </a:r>
            <a:endParaRPr sz="1200">
              <a:solidFill>
                <a:srgbClr val="596172"/>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Clr>
                <a:schemeClr val="dk1"/>
              </a:buClr>
              <a:buSzPts val="1100"/>
              <a:buFont typeface="Arial"/>
              <a:buNone/>
            </a:pPr>
            <a:r>
              <a:t/>
            </a:r>
            <a:endParaRPr sz="1200">
              <a:solidFill>
                <a:srgbClr val="596172"/>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1b45dc30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1b45dc30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python-requests.org/en/latest/" TargetMode="External"/><Relationship Id="rId4" Type="http://schemas.openxmlformats.org/officeDocument/2006/relationships/hyperlink" Target="https://analyticsindiamag.com/beautiful-soup-webscraping-python/" TargetMode="External"/><Relationship Id="rId5" Type="http://schemas.openxmlformats.org/officeDocument/2006/relationships/hyperlink" Target="https://understandingdata.com/the-advantages-disadvantages-of-web-scraping-data/" TargetMode="External"/><Relationship Id="rId6" Type="http://schemas.openxmlformats.org/officeDocument/2006/relationships/hyperlink" Target="https://www.youtube.com/watch?v=YHc6KvLsv20" TargetMode="External"/><Relationship Id="rId7" Type="http://schemas.openxmlformats.org/officeDocument/2006/relationships/hyperlink" Target="https://www.datacamp.com/community/tutorials/making-web-crawlers-scrapy-pyth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34000"/>
          </a:blip>
          <a:stretch>
            <a:fillRect/>
          </a:stretch>
        </p:blipFill>
        <p:spPr>
          <a:xfrm>
            <a:off x="939150" y="876900"/>
            <a:ext cx="880800" cy="880800"/>
          </a:xfrm>
          <a:prstGeom prst="rect">
            <a:avLst/>
          </a:prstGeom>
          <a:noFill/>
          <a:ln>
            <a:noFill/>
          </a:ln>
        </p:spPr>
      </p:pic>
      <p:pic>
        <p:nvPicPr>
          <p:cNvPr id="55" name="Google Shape;55;p13"/>
          <p:cNvPicPr preferRelativeResize="0"/>
          <p:nvPr/>
        </p:nvPicPr>
        <p:blipFill>
          <a:blip r:embed="rId4">
            <a:alphaModFix amt="60000"/>
          </a:blip>
          <a:stretch>
            <a:fillRect/>
          </a:stretch>
        </p:blipFill>
        <p:spPr>
          <a:xfrm>
            <a:off x="6590525" y="49675"/>
            <a:ext cx="2447949" cy="2244324"/>
          </a:xfrm>
          <a:prstGeom prst="rect">
            <a:avLst/>
          </a:prstGeom>
          <a:noFill/>
          <a:ln>
            <a:noFill/>
          </a:ln>
        </p:spPr>
      </p:pic>
      <p:sp>
        <p:nvSpPr>
          <p:cNvPr id="56" name="Google Shape;56;p13"/>
          <p:cNvSpPr txBox="1"/>
          <p:nvPr>
            <p:ph type="ctrTitle"/>
          </p:nvPr>
        </p:nvSpPr>
        <p:spPr>
          <a:xfrm>
            <a:off x="1060650" y="1304100"/>
            <a:ext cx="7022700" cy="1501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000">
                <a:solidFill>
                  <a:srgbClr val="434343"/>
                </a:solidFill>
                <a:latin typeface="Calibri"/>
                <a:ea typeface="Calibri"/>
                <a:cs typeface="Calibri"/>
                <a:sym typeface="Calibri"/>
              </a:rPr>
              <a:t>Zero-Carbon Travel Patterns Decision-making System</a:t>
            </a:r>
            <a:endParaRPr b="1" sz="4000">
              <a:solidFill>
                <a:srgbClr val="434343"/>
              </a:solidFill>
              <a:latin typeface="Calibri"/>
              <a:ea typeface="Calibri"/>
              <a:cs typeface="Calibri"/>
              <a:sym typeface="Calibri"/>
            </a:endParaRPr>
          </a:p>
        </p:txBody>
      </p:sp>
      <p:sp>
        <p:nvSpPr>
          <p:cNvPr id="57" name="Google Shape;57;p13"/>
          <p:cNvSpPr txBox="1"/>
          <p:nvPr>
            <p:ph idx="1" type="subTitle"/>
          </p:nvPr>
        </p:nvSpPr>
        <p:spPr>
          <a:xfrm>
            <a:off x="269400" y="3037175"/>
            <a:ext cx="8520600" cy="11505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b="1" lang="en" sz="1640">
                <a:solidFill>
                  <a:srgbClr val="FF9900"/>
                </a:solidFill>
                <a:latin typeface="Calibri"/>
                <a:ea typeface="Calibri"/>
                <a:cs typeface="Calibri"/>
                <a:sym typeface="Calibri"/>
              </a:rPr>
              <a:t>U</a:t>
            </a:r>
            <a:r>
              <a:rPr b="1" lang="en" sz="1640">
                <a:solidFill>
                  <a:srgbClr val="FF9900"/>
                </a:solidFill>
                <a:latin typeface="Calibri"/>
                <a:ea typeface="Calibri"/>
                <a:cs typeface="Calibri"/>
                <a:sym typeface="Calibri"/>
              </a:rPr>
              <a:t>niversity of Washington, CSE 583 Software Development for Data Scientists, Fall 2021</a:t>
            </a:r>
            <a:endParaRPr b="1" sz="1640">
              <a:solidFill>
                <a:srgbClr val="FF9900"/>
              </a:solidFill>
              <a:latin typeface="Calibri"/>
              <a:ea typeface="Calibri"/>
              <a:cs typeface="Calibri"/>
              <a:sym typeface="Calibri"/>
            </a:endParaRPr>
          </a:p>
          <a:p>
            <a:pPr indent="0" lvl="0" marL="0" rtl="0" algn="ctr">
              <a:lnSpc>
                <a:spcPct val="80000"/>
              </a:lnSpc>
              <a:spcBef>
                <a:spcPts val="0"/>
              </a:spcBef>
              <a:spcAft>
                <a:spcPts val="0"/>
              </a:spcAft>
              <a:buSzPts val="605"/>
              <a:buNone/>
            </a:pPr>
            <a:r>
              <a:t/>
            </a:r>
            <a:endParaRPr b="1" sz="1640">
              <a:solidFill>
                <a:schemeClr val="dk1"/>
              </a:solidFill>
              <a:latin typeface="Calibri"/>
              <a:ea typeface="Calibri"/>
              <a:cs typeface="Calibri"/>
              <a:sym typeface="Calibri"/>
            </a:endParaRPr>
          </a:p>
          <a:p>
            <a:pPr indent="0" lvl="0" marL="0" rtl="0" algn="ctr">
              <a:lnSpc>
                <a:spcPct val="80000"/>
              </a:lnSpc>
              <a:spcBef>
                <a:spcPts val="0"/>
              </a:spcBef>
              <a:spcAft>
                <a:spcPts val="0"/>
              </a:spcAft>
              <a:buSzPts val="605"/>
              <a:buNone/>
            </a:pPr>
            <a:r>
              <a:rPr b="1" lang="en" sz="1640">
                <a:solidFill>
                  <a:schemeClr val="dk1"/>
                </a:solidFill>
                <a:latin typeface="Calibri"/>
                <a:ea typeface="Calibri"/>
                <a:cs typeface="Calibri"/>
                <a:sym typeface="Calibri"/>
              </a:rPr>
              <a:t>Chin-Wei Chen, </a:t>
            </a:r>
            <a:r>
              <a:rPr b="1" lang="en" sz="1640">
                <a:solidFill>
                  <a:schemeClr val="dk1"/>
                </a:solidFill>
                <a:latin typeface="Calibri"/>
                <a:ea typeface="Calibri"/>
                <a:cs typeface="Calibri"/>
                <a:sym typeface="Calibri"/>
              </a:rPr>
              <a:t>Zining Cheng</a:t>
            </a:r>
            <a:r>
              <a:rPr b="1" lang="en" sz="1640">
                <a:solidFill>
                  <a:schemeClr val="dk1"/>
                </a:solidFill>
                <a:latin typeface="Calibri"/>
                <a:ea typeface="Calibri"/>
                <a:cs typeface="Calibri"/>
                <a:sym typeface="Calibri"/>
              </a:rPr>
              <a:t>, Iman Haji, </a:t>
            </a:r>
            <a:r>
              <a:rPr b="1" lang="en" sz="1640">
                <a:solidFill>
                  <a:schemeClr val="dk1"/>
                </a:solidFill>
                <a:latin typeface="Calibri"/>
                <a:ea typeface="Calibri"/>
                <a:cs typeface="Calibri"/>
                <a:sym typeface="Calibri"/>
              </a:rPr>
              <a:t>Haoyu Yue</a:t>
            </a:r>
            <a:endParaRPr b="1" sz="1640">
              <a:solidFill>
                <a:schemeClr val="dk1"/>
              </a:solidFill>
              <a:latin typeface="Calibri"/>
              <a:ea typeface="Calibri"/>
              <a:cs typeface="Calibri"/>
              <a:sym typeface="Calibri"/>
            </a:endParaRPr>
          </a:p>
          <a:p>
            <a:pPr indent="0" lvl="0" marL="0" rtl="0" algn="ctr">
              <a:lnSpc>
                <a:spcPct val="80000"/>
              </a:lnSpc>
              <a:spcBef>
                <a:spcPts val="0"/>
              </a:spcBef>
              <a:spcAft>
                <a:spcPts val="0"/>
              </a:spcAft>
              <a:buSzPts val="605"/>
              <a:buNone/>
            </a:pPr>
            <a:r>
              <a:t/>
            </a:r>
            <a:endParaRPr b="1" sz="1640">
              <a:solidFill>
                <a:schemeClr val="dk1"/>
              </a:solidFill>
              <a:latin typeface="Calibri"/>
              <a:ea typeface="Calibri"/>
              <a:cs typeface="Calibri"/>
              <a:sym typeface="Calibri"/>
            </a:endParaRPr>
          </a:p>
          <a:p>
            <a:pPr indent="0" lvl="0" marL="0" rtl="0" algn="ctr">
              <a:lnSpc>
                <a:spcPct val="80000"/>
              </a:lnSpc>
              <a:spcBef>
                <a:spcPts val="0"/>
              </a:spcBef>
              <a:spcAft>
                <a:spcPts val="0"/>
              </a:spcAft>
              <a:buSzPts val="605"/>
              <a:buNone/>
            </a:pPr>
            <a:r>
              <a:rPr b="1" lang="en" sz="1640">
                <a:solidFill>
                  <a:schemeClr val="dk1"/>
                </a:solidFill>
                <a:latin typeface="Calibri"/>
                <a:ea typeface="Calibri"/>
                <a:cs typeface="Calibri"/>
                <a:sym typeface="Calibri"/>
              </a:rPr>
              <a:t>Nov 16, 2021</a:t>
            </a:r>
            <a:endParaRPr b="1" sz="164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solidFill>
                  <a:srgbClr val="FF9900"/>
                </a:solidFill>
                <a:latin typeface="Alfa Slab One"/>
                <a:ea typeface="Alfa Slab One"/>
                <a:cs typeface="Alfa Slab One"/>
                <a:sym typeface="Alfa Slab One"/>
              </a:rPr>
              <a:t>Background</a:t>
            </a:r>
            <a:endParaRPr>
              <a:solidFill>
                <a:srgbClr val="FF9900"/>
              </a:solidFill>
            </a:endParaRPr>
          </a:p>
        </p:txBody>
      </p:sp>
      <p:pic>
        <p:nvPicPr>
          <p:cNvPr id="63" name="Google Shape;63;p14"/>
          <p:cNvPicPr preferRelativeResize="0"/>
          <p:nvPr/>
        </p:nvPicPr>
        <p:blipFill>
          <a:blip r:embed="rId3">
            <a:alphaModFix/>
          </a:blip>
          <a:stretch>
            <a:fillRect/>
          </a:stretch>
        </p:blipFill>
        <p:spPr>
          <a:xfrm>
            <a:off x="244000" y="1017725"/>
            <a:ext cx="5938309" cy="3963699"/>
          </a:xfrm>
          <a:prstGeom prst="rect">
            <a:avLst/>
          </a:prstGeom>
          <a:noFill/>
          <a:ln>
            <a:noFill/>
          </a:ln>
        </p:spPr>
      </p:pic>
      <p:sp>
        <p:nvSpPr>
          <p:cNvPr id="64" name="Google Shape;64;p14"/>
          <p:cNvSpPr txBox="1"/>
          <p:nvPr/>
        </p:nvSpPr>
        <p:spPr>
          <a:xfrm>
            <a:off x="6211000" y="1244238"/>
            <a:ext cx="2691900" cy="4002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1200"/>
              </a:spcAft>
              <a:buClr>
                <a:schemeClr val="dk1"/>
              </a:buClr>
              <a:buSzPts val="1100"/>
              <a:buFont typeface="Arial"/>
              <a:buNone/>
            </a:pPr>
            <a:r>
              <a:t/>
            </a:r>
            <a:endParaRPr>
              <a:latin typeface="Calibri"/>
              <a:ea typeface="Calibri"/>
              <a:cs typeface="Calibri"/>
              <a:sym typeface="Calibri"/>
            </a:endParaRPr>
          </a:p>
        </p:txBody>
      </p:sp>
      <p:sp>
        <p:nvSpPr>
          <p:cNvPr id="65" name="Google Shape;65;p14"/>
          <p:cNvSpPr/>
          <p:nvPr/>
        </p:nvSpPr>
        <p:spPr>
          <a:xfrm>
            <a:off x="3377950" y="1289900"/>
            <a:ext cx="2612050" cy="3426325"/>
          </a:xfrm>
          <a:custGeom>
            <a:rect b="b" l="l" r="r" t="t"/>
            <a:pathLst>
              <a:path extrusionOk="0" h="137053" w="104482">
                <a:moveTo>
                  <a:pt x="47726" y="0"/>
                </a:moveTo>
                <a:lnTo>
                  <a:pt x="104482" y="0"/>
                </a:lnTo>
                <a:lnTo>
                  <a:pt x="104482" y="132538"/>
                </a:lnTo>
                <a:lnTo>
                  <a:pt x="55788" y="132538"/>
                </a:lnTo>
                <a:lnTo>
                  <a:pt x="55788" y="137053"/>
                </a:lnTo>
                <a:lnTo>
                  <a:pt x="0" y="137053"/>
                </a:lnTo>
                <a:lnTo>
                  <a:pt x="0" y="75137"/>
                </a:lnTo>
                <a:lnTo>
                  <a:pt x="48049" y="75137"/>
                </a:lnTo>
                <a:close/>
              </a:path>
            </a:pathLst>
          </a:custGeom>
          <a:noFill/>
          <a:ln cap="flat" cmpd="sng" w="28575">
            <a:solidFill>
              <a:srgbClr val="CC0000"/>
            </a:solidFill>
            <a:prstDash val="dash"/>
            <a:round/>
            <a:headEnd len="med" w="med" type="none"/>
            <a:tailEnd len="med" w="med" type="none"/>
          </a:ln>
        </p:spPr>
      </p:sp>
      <p:sp>
        <p:nvSpPr>
          <p:cNvPr id="66" name="Google Shape;66;p14"/>
          <p:cNvSpPr/>
          <p:nvPr/>
        </p:nvSpPr>
        <p:spPr>
          <a:xfrm>
            <a:off x="6353800" y="3373913"/>
            <a:ext cx="2406300" cy="326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Access to the databases</a:t>
            </a:r>
            <a:endParaRPr b="1">
              <a:latin typeface="Calibri"/>
              <a:ea typeface="Calibri"/>
              <a:cs typeface="Calibri"/>
              <a:sym typeface="Calibri"/>
            </a:endParaRPr>
          </a:p>
        </p:txBody>
      </p:sp>
      <p:sp>
        <p:nvSpPr>
          <p:cNvPr id="67" name="Google Shape;67;p14"/>
          <p:cNvSpPr/>
          <p:nvPr/>
        </p:nvSpPr>
        <p:spPr>
          <a:xfrm>
            <a:off x="6353800" y="4446453"/>
            <a:ext cx="2406300" cy="326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Extract Flight Info</a:t>
            </a:r>
            <a:endParaRPr b="1">
              <a:latin typeface="Calibri"/>
              <a:ea typeface="Calibri"/>
              <a:cs typeface="Calibri"/>
              <a:sym typeface="Calibri"/>
            </a:endParaRPr>
          </a:p>
        </p:txBody>
      </p:sp>
      <p:cxnSp>
        <p:nvCxnSpPr>
          <p:cNvPr id="68" name="Google Shape;68;p14"/>
          <p:cNvCxnSpPr>
            <a:stCxn id="66" idx="2"/>
            <a:endCxn id="67" idx="0"/>
          </p:cNvCxnSpPr>
          <p:nvPr/>
        </p:nvCxnSpPr>
        <p:spPr>
          <a:xfrm>
            <a:off x="7556950" y="3700613"/>
            <a:ext cx="0" cy="745800"/>
          </a:xfrm>
          <a:prstGeom prst="straightConnector1">
            <a:avLst/>
          </a:prstGeom>
          <a:noFill/>
          <a:ln cap="flat" cmpd="sng" w="9525">
            <a:solidFill>
              <a:schemeClr val="dk2"/>
            </a:solidFill>
            <a:prstDash val="solid"/>
            <a:round/>
            <a:headEnd len="med" w="med" type="none"/>
            <a:tailEnd len="med" w="med" type="triangle"/>
          </a:ln>
        </p:spPr>
      </p:cxnSp>
      <p:sp>
        <p:nvSpPr>
          <p:cNvPr id="69" name="Google Shape;69;p14"/>
          <p:cNvSpPr/>
          <p:nvPr/>
        </p:nvSpPr>
        <p:spPr>
          <a:xfrm>
            <a:off x="6353800" y="2348200"/>
            <a:ext cx="2406300" cy="326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alibri"/>
                <a:ea typeface="Calibri"/>
                <a:cs typeface="Calibri"/>
                <a:sym typeface="Calibri"/>
              </a:rPr>
              <a:t>Users Input the Requests</a:t>
            </a:r>
            <a:endParaRPr b="1">
              <a:latin typeface="Calibri"/>
              <a:ea typeface="Calibri"/>
              <a:cs typeface="Calibri"/>
              <a:sym typeface="Calibri"/>
            </a:endParaRPr>
          </a:p>
        </p:txBody>
      </p:sp>
      <p:cxnSp>
        <p:nvCxnSpPr>
          <p:cNvPr id="70" name="Google Shape;70;p14"/>
          <p:cNvCxnSpPr>
            <a:stCxn id="69" idx="2"/>
            <a:endCxn id="66" idx="0"/>
          </p:cNvCxnSpPr>
          <p:nvPr/>
        </p:nvCxnSpPr>
        <p:spPr>
          <a:xfrm>
            <a:off x="7556950" y="2674900"/>
            <a:ext cx="0" cy="699000"/>
          </a:xfrm>
          <a:prstGeom prst="straightConnector1">
            <a:avLst/>
          </a:prstGeom>
          <a:noFill/>
          <a:ln cap="flat" cmpd="sng" w="9525">
            <a:solidFill>
              <a:schemeClr val="dk2"/>
            </a:solidFill>
            <a:prstDash val="solid"/>
            <a:round/>
            <a:headEnd len="med" w="med" type="none"/>
            <a:tailEnd len="med" w="med" type="triangle"/>
          </a:ln>
        </p:spPr>
      </p:cxnSp>
      <p:sp>
        <p:nvSpPr>
          <p:cNvPr id="71" name="Google Shape;71;p14"/>
          <p:cNvSpPr txBox="1"/>
          <p:nvPr/>
        </p:nvSpPr>
        <p:spPr>
          <a:xfrm>
            <a:off x="6058900" y="1104900"/>
            <a:ext cx="2996100" cy="88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500">
                <a:latin typeface="Calibri"/>
                <a:ea typeface="Calibri"/>
                <a:cs typeface="Calibri"/>
                <a:sym typeface="Calibri"/>
              </a:rPr>
              <a:t>Today We FOCUS on</a:t>
            </a:r>
            <a:endParaRPr b="1" sz="2500">
              <a:latin typeface="Calibri"/>
              <a:ea typeface="Calibri"/>
              <a:cs typeface="Calibri"/>
              <a:sym typeface="Calibri"/>
            </a:endParaRPr>
          </a:p>
          <a:p>
            <a:pPr indent="0" lvl="0" marL="0" rtl="0" algn="ctr">
              <a:spcBef>
                <a:spcPts val="0"/>
              </a:spcBef>
              <a:spcAft>
                <a:spcPts val="0"/>
              </a:spcAft>
              <a:buNone/>
            </a:pPr>
            <a:r>
              <a:rPr b="1" lang="en" sz="1700" u="sng">
                <a:solidFill>
                  <a:srgbClr val="4C1130"/>
                </a:solidFill>
                <a:latin typeface="Calibri"/>
                <a:ea typeface="Calibri"/>
                <a:cs typeface="Calibri"/>
                <a:sym typeface="Calibri"/>
              </a:rPr>
              <a:t>How to Get Flight Ticket Data</a:t>
            </a:r>
            <a:r>
              <a:rPr b="1" lang="en" sz="1700" u="sng">
                <a:solidFill>
                  <a:srgbClr val="134F5C"/>
                </a:solidFill>
                <a:latin typeface="Calibri"/>
                <a:ea typeface="Calibri"/>
                <a:cs typeface="Calibri"/>
                <a:sym typeface="Calibri"/>
              </a:rPr>
              <a:t> </a:t>
            </a:r>
            <a:endParaRPr b="1" sz="1700" u="sng">
              <a:solidFill>
                <a:srgbClr val="134F5C"/>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lang="en" sz="3000">
                <a:solidFill>
                  <a:srgbClr val="FF9900"/>
                </a:solidFill>
                <a:latin typeface="Alfa Slab One"/>
                <a:ea typeface="Alfa Slab One"/>
                <a:cs typeface="Alfa Slab One"/>
                <a:sym typeface="Alfa Slab One"/>
              </a:rPr>
              <a:t>What technologies you considered</a:t>
            </a:r>
            <a:endParaRPr>
              <a:solidFill>
                <a:srgbClr val="FF9900"/>
              </a:solidFill>
            </a:endParaRPr>
          </a:p>
        </p:txBody>
      </p:sp>
      <p:grpSp>
        <p:nvGrpSpPr>
          <p:cNvPr id="77" name="Google Shape;77;p15"/>
          <p:cNvGrpSpPr/>
          <p:nvPr/>
        </p:nvGrpSpPr>
        <p:grpSpPr>
          <a:xfrm>
            <a:off x="472991" y="1266698"/>
            <a:ext cx="2669680" cy="872109"/>
            <a:chOff x="1030225" y="1526300"/>
            <a:chExt cx="2861700" cy="915600"/>
          </a:xfrm>
        </p:grpSpPr>
        <p:sp>
          <p:nvSpPr>
            <p:cNvPr id="78" name="Google Shape;78;p15"/>
            <p:cNvSpPr/>
            <p:nvPr/>
          </p:nvSpPr>
          <p:spPr>
            <a:xfrm>
              <a:off x="1030225" y="1526300"/>
              <a:ext cx="2861700" cy="915600"/>
            </a:xfrm>
            <a:prstGeom prst="rect">
              <a:avLst/>
            </a:prstGeom>
            <a:gradFill>
              <a:gsLst>
                <a:gs pos="0">
                  <a:schemeClr val="lt1"/>
                </a:gs>
                <a:gs pos="0">
                  <a:schemeClr val="lt1"/>
                </a:gs>
                <a:gs pos="100000">
                  <a:srgbClr val="9FC5E8"/>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alibri"/>
                  <a:ea typeface="Calibri"/>
                  <a:cs typeface="Calibri"/>
                  <a:sym typeface="Calibri"/>
                </a:rPr>
                <a:t>Static Databases</a:t>
              </a:r>
              <a:endParaRPr b="1" sz="1800">
                <a:solidFill>
                  <a:schemeClr val="dk1"/>
                </a:solidFill>
                <a:latin typeface="Calibri"/>
                <a:ea typeface="Calibri"/>
                <a:cs typeface="Calibri"/>
                <a:sym typeface="Calibri"/>
              </a:endParaRPr>
            </a:p>
          </p:txBody>
        </p:sp>
        <p:cxnSp>
          <p:nvCxnSpPr>
            <p:cNvPr id="79" name="Google Shape;79;p15"/>
            <p:cNvCxnSpPr/>
            <p:nvPr/>
          </p:nvCxnSpPr>
          <p:spPr>
            <a:xfrm>
              <a:off x="1030225" y="1526300"/>
              <a:ext cx="0" cy="915600"/>
            </a:xfrm>
            <a:prstGeom prst="straightConnector1">
              <a:avLst/>
            </a:prstGeom>
            <a:noFill/>
            <a:ln cap="flat" cmpd="sng" w="19050">
              <a:solidFill>
                <a:srgbClr val="0B5394"/>
              </a:solidFill>
              <a:prstDash val="solid"/>
              <a:round/>
              <a:headEnd len="med" w="med" type="none"/>
              <a:tailEnd len="med" w="med" type="none"/>
            </a:ln>
          </p:spPr>
        </p:cxnSp>
      </p:grpSp>
      <p:grpSp>
        <p:nvGrpSpPr>
          <p:cNvPr id="80" name="Google Shape;80;p15"/>
          <p:cNvGrpSpPr/>
          <p:nvPr/>
        </p:nvGrpSpPr>
        <p:grpSpPr>
          <a:xfrm>
            <a:off x="472991" y="2570607"/>
            <a:ext cx="2669680" cy="872109"/>
            <a:chOff x="1030225" y="1526300"/>
            <a:chExt cx="2861700" cy="915600"/>
          </a:xfrm>
        </p:grpSpPr>
        <p:sp>
          <p:nvSpPr>
            <p:cNvPr id="81" name="Google Shape;81;p15"/>
            <p:cNvSpPr/>
            <p:nvPr/>
          </p:nvSpPr>
          <p:spPr>
            <a:xfrm>
              <a:off x="1030225" y="1526300"/>
              <a:ext cx="2861700" cy="915600"/>
            </a:xfrm>
            <a:prstGeom prst="rect">
              <a:avLst/>
            </a:prstGeom>
            <a:gradFill>
              <a:gsLst>
                <a:gs pos="0">
                  <a:schemeClr val="lt1"/>
                </a:gs>
                <a:gs pos="0">
                  <a:schemeClr val="lt1"/>
                </a:gs>
                <a:gs pos="100000">
                  <a:srgbClr val="B4A7D6"/>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alibri"/>
                  <a:ea typeface="Calibri"/>
                  <a:cs typeface="Calibri"/>
                  <a:sym typeface="Calibri"/>
                </a:rPr>
                <a:t>E</a:t>
              </a:r>
              <a:r>
                <a:rPr b="1" lang="en" sz="1800">
                  <a:solidFill>
                    <a:schemeClr val="dk1"/>
                  </a:solidFill>
                  <a:latin typeface="Calibri"/>
                  <a:ea typeface="Calibri"/>
                  <a:cs typeface="Calibri"/>
                  <a:sym typeface="Calibri"/>
                </a:rPr>
                <a:t>xisting API</a:t>
              </a:r>
              <a:endParaRPr b="1" sz="1800">
                <a:solidFill>
                  <a:schemeClr val="dk1"/>
                </a:solidFill>
                <a:latin typeface="Calibri"/>
                <a:ea typeface="Calibri"/>
                <a:cs typeface="Calibri"/>
                <a:sym typeface="Calibri"/>
              </a:endParaRPr>
            </a:p>
          </p:txBody>
        </p:sp>
        <p:cxnSp>
          <p:nvCxnSpPr>
            <p:cNvPr id="82" name="Google Shape;82;p15"/>
            <p:cNvCxnSpPr/>
            <p:nvPr/>
          </p:nvCxnSpPr>
          <p:spPr>
            <a:xfrm>
              <a:off x="1030225" y="1526300"/>
              <a:ext cx="0" cy="915600"/>
            </a:xfrm>
            <a:prstGeom prst="straightConnector1">
              <a:avLst/>
            </a:prstGeom>
            <a:noFill/>
            <a:ln cap="flat" cmpd="sng" w="19050">
              <a:solidFill>
                <a:srgbClr val="351C75"/>
              </a:solidFill>
              <a:prstDash val="solid"/>
              <a:round/>
              <a:headEnd len="med" w="med" type="none"/>
              <a:tailEnd len="med" w="med" type="none"/>
            </a:ln>
          </p:spPr>
        </p:cxnSp>
      </p:grpSp>
      <p:grpSp>
        <p:nvGrpSpPr>
          <p:cNvPr id="83" name="Google Shape;83;p15"/>
          <p:cNvGrpSpPr/>
          <p:nvPr/>
        </p:nvGrpSpPr>
        <p:grpSpPr>
          <a:xfrm>
            <a:off x="472991" y="3874512"/>
            <a:ext cx="2669680" cy="872109"/>
            <a:chOff x="1030225" y="1526300"/>
            <a:chExt cx="2861700" cy="915600"/>
          </a:xfrm>
        </p:grpSpPr>
        <p:sp>
          <p:nvSpPr>
            <p:cNvPr id="84" name="Google Shape;84;p15"/>
            <p:cNvSpPr/>
            <p:nvPr/>
          </p:nvSpPr>
          <p:spPr>
            <a:xfrm>
              <a:off x="1030225" y="1526300"/>
              <a:ext cx="2861700" cy="915600"/>
            </a:xfrm>
            <a:prstGeom prst="rect">
              <a:avLst/>
            </a:prstGeom>
            <a:gradFill>
              <a:gsLst>
                <a:gs pos="0">
                  <a:schemeClr val="lt1"/>
                </a:gs>
                <a:gs pos="0">
                  <a:schemeClr val="lt1"/>
                </a:gs>
                <a:gs pos="100000">
                  <a:srgbClr val="EA9999"/>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alibri"/>
                  <a:ea typeface="Calibri"/>
                  <a:cs typeface="Calibri"/>
                  <a:sym typeface="Calibri"/>
                </a:rPr>
                <a:t>Self-made Robots</a:t>
              </a:r>
              <a:endParaRPr b="1" sz="1800">
                <a:solidFill>
                  <a:schemeClr val="dk1"/>
                </a:solidFill>
                <a:latin typeface="Calibri"/>
                <a:ea typeface="Calibri"/>
                <a:cs typeface="Calibri"/>
                <a:sym typeface="Calibri"/>
              </a:endParaRPr>
            </a:p>
          </p:txBody>
        </p:sp>
        <p:cxnSp>
          <p:nvCxnSpPr>
            <p:cNvPr id="85" name="Google Shape;85;p15"/>
            <p:cNvCxnSpPr/>
            <p:nvPr/>
          </p:nvCxnSpPr>
          <p:spPr>
            <a:xfrm>
              <a:off x="1030225" y="1526300"/>
              <a:ext cx="0" cy="915600"/>
            </a:xfrm>
            <a:prstGeom prst="straightConnector1">
              <a:avLst/>
            </a:prstGeom>
            <a:noFill/>
            <a:ln cap="flat" cmpd="sng" w="19050">
              <a:solidFill>
                <a:srgbClr val="990000"/>
              </a:solidFill>
              <a:prstDash val="solid"/>
              <a:round/>
              <a:headEnd len="med" w="med" type="none"/>
              <a:tailEnd len="med" w="med" type="none"/>
            </a:ln>
          </p:spPr>
        </p:cxnSp>
      </p:grpSp>
      <p:sp>
        <p:nvSpPr>
          <p:cNvPr id="86" name="Google Shape;86;p15"/>
          <p:cNvSpPr txBox="1"/>
          <p:nvPr/>
        </p:nvSpPr>
        <p:spPr>
          <a:xfrm>
            <a:off x="3197725" y="1510313"/>
            <a:ext cx="378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latin typeface="Calibri"/>
                <a:ea typeface="Calibri"/>
                <a:cs typeface="Calibri"/>
                <a:sym typeface="Calibri"/>
              </a:rPr>
              <a:t>Hard to find with prices, meaningless, huge dataset </a:t>
            </a:r>
            <a:endParaRPr sz="1300">
              <a:solidFill>
                <a:srgbClr val="666666"/>
              </a:solidFill>
              <a:latin typeface="Calibri"/>
              <a:ea typeface="Calibri"/>
              <a:cs typeface="Calibri"/>
              <a:sym typeface="Calibri"/>
            </a:endParaRPr>
          </a:p>
        </p:txBody>
      </p:sp>
      <p:sp>
        <p:nvSpPr>
          <p:cNvPr id="87" name="Google Shape;87;p15"/>
          <p:cNvSpPr txBox="1"/>
          <p:nvPr/>
        </p:nvSpPr>
        <p:spPr>
          <a:xfrm>
            <a:off x="3197725" y="2814225"/>
            <a:ext cx="4609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latin typeface="Calibri"/>
                <a:ea typeface="Calibri"/>
                <a:cs typeface="Calibri"/>
                <a:sym typeface="Calibri"/>
              </a:rPr>
              <a:t>Not up-to-date, do not fit our demands, limited functions for free</a:t>
            </a:r>
            <a:endParaRPr sz="1300">
              <a:solidFill>
                <a:srgbClr val="666666"/>
              </a:solidFill>
              <a:latin typeface="Calibri"/>
              <a:ea typeface="Calibri"/>
              <a:cs typeface="Calibri"/>
              <a:sym typeface="Calibri"/>
            </a:endParaRPr>
          </a:p>
        </p:txBody>
      </p:sp>
      <p:cxnSp>
        <p:nvCxnSpPr>
          <p:cNvPr id="88" name="Google Shape;88;p15"/>
          <p:cNvCxnSpPr/>
          <p:nvPr/>
        </p:nvCxnSpPr>
        <p:spPr>
          <a:xfrm flipH="1">
            <a:off x="8496975" y="1258859"/>
            <a:ext cx="4200" cy="3479700"/>
          </a:xfrm>
          <a:prstGeom prst="straightConnector1">
            <a:avLst/>
          </a:prstGeom>
          <a:noFill/>
          <a:ln cap="flat" cmpd="sng" w="9525">
            <a:solidFill>
              <a:srgbClr val="999999"/>
            </a:solidFill>
            <a:prstDash val="solid"/>
            <a:round/>
            <a:headEnd len="med" w="med" type="oval"/>
            <a:tailEnd len="med" w="med" type="none"/>
          </a:ln>
        </p:spPr>
      </p:cxnSp>
      <p:sp>
        <p:nvSpPr>
          <p:cNvPr id="89" name="Google Shape;89;p15"/>
          <p:cNvSpPr/>
          <p:nvPr/>
        </p:nvSpPr>
        <p:spPr>
          <a:xfrm flipH="1">
            <a:off x="6172575" y="3874525"/>
            <a:ext cx="2328900" cy="872100"/>
          </a:xfrm>
          <a:prstGeom prst="rect">
            <a:avLst/>
          </a:prstGeom>
          <a:gradFill>
            <a:gsLst>
              <a:gs pos="0">
                <a:srgbClr val="FFFFFF"/>
              </a:gs>
              <a:gs pos="100000">
                <a:srgbClr val="B3B3B3"/>
              </a:gs>
            </a:gsLst>
            <a:lin ang="10800025" scaled="0"/>
          </a:gra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600">
                <a:solidFill>
                  <a:srgbClr val="EA4335"/>
                </a:solidFill>
                <a:latin typeface="Calibri"/>
                <a:ea typeface="Calibri"/>
                <a:cs typeface="Calibri"/>
                <a:sym typeface="Calibri"/>
              </a:rPr>
              <a:t>Decision √</a:t>
            </a:r>
            <a:endParaRPr b="1" sz="2600">
              <a:solidFill>
                <a:srgbClr val="EA4335"/>
              </a:solidFill>
              <a:latin typeface="Calibri"/>
              <a:ea typeface="Calibri"/>
              <a:cs typeface="Calibri"/>
              <a:sym typeface="Calibri"/>
            </a:endParaRPr>
          </a:p>
        </p:txBody>
      </p:sp>
      <p:sp>
        <p:nvSpPr>
          <p:cNvPr id="90" name="Google Shape;90;p15"/>
          <p:cNvSpPr txBox="1"/>
          <p:nvPr/>
        </p:nvSpPr>
        <p:spPr>
          <a:xfrm>
            <a:off x="3197725" y="4118125"/>
            <a:ext cx="378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latin typeface="Calibri"/>
                <a:ea typeface="Calibri"/>
                <a:cs typeface="Calibri"/>
                <a:sym typeface="Calibri"/>
              </a:rPr>
              <a:t>Practice chance, fit our project perfectly</a:t>
            </a:r>
            <a:endParaRPr sz="1300">
              <a:solidFill>
                <a:srgbClr val="666666"/>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1200"/>
              </a:spcAft>
              <a:buNone/>
            </a:pPr>
            <a:r>
              <a:rPr lang="en" sz="3000">
                <a:solidFill>
                  <a:srgbClr val="FF9900"/>
                </a:solidFill>
                <a:latin typeface="Alfa Slab One"/>
                <a:ea typeface="Alfa Slab One"/>
                <a:cs typeface="Alfa Slab One"/>
                <a:sym typeface="Alfa Slab One"/>
              </a:rPr>
              <a:t>Crawling in python</a:t>
            </a:r>
            <a:r>
              <a:rPr lang="en" sz="3000">
                <a:solidFill>
                  <a:srgbClr val="FF9900"/>
                </a:solidFill>
                <a:latin typeface="Alfa Slab One"/>
                <a:ea typeface="Alfa Slab One"/>
                <a:cs typeface="Alfa Slab One"/>
                <a:sym typeface="Alfa Slab One"/>
              </a:rPr>
              <a:t>: what you chose to use</a:t>
            </a:r>
            <a:endParaRPr>
              <a:solidFill>
                <a:srgbClr val="FF9900"/>
              </a:solidFill>
            </a:endParaRPr>
          </a:p>
        </p:txBody>
      </p:sp>
      <p:sp>
        <p:nvSpPr>
          <p:cNvPr id="96" name="Google Shape;96;p16"/>
          <p:cNvSpPr txBox="1"/>
          <p:nvPr>
            <p:ph idx="1" type="body"/>
          </p:nvPr>
        </p:nvSpPr>
        <p:spPr>
          <a:xfrm>
            <a:off x="311700" y="1034250"/>
            <a:ext cx="4776000" cy="15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Request: </a:t>
            </a:r>
            <a:r>
              <a:rPr lang="en" sz="1500">
                <a:solidFill>
                  <a:schemeClr val="dk1"/>
                </a:solidFill>
                <a:highlight>
                  <a:schemeClr val="lt1"/>
                </a:highlight>
              </a:rPr>
              <a:t>the requests module allows you to send HTTP requests using Python</a:t>
            </a:r>
            <a:endParaRPr sz="1500">
              <a:solidFill>
                <a:schemeClr val="dk1"/>
              </a:solidFill>
              <a:highlight>
                <a:srgbClr val="FFFFFF"/>
              </a:highlight>
              <a:latin typeface="Georgia"/>
              <a:ea typeface="Georgia"/>
              <a:cs typeface="Georgia"/>
              <a:sym typeface="Georgia"/>
            </a:endParaRPr>
          </a:p>
          <a:p>
            <a:pPr indent="0" lvl="0" marL="0" rtl="0" algn="l">
              <a:spcBef>
                <a:spcPts val="1200"/>
              </a:spcBef>
              <a:spcAft>
                <a:spcPts val="1200"/>
              </a:spcAft>
              <a:buClr>
                <a:schemeClr val="dk1"/>
              </a:buClr>
              <a:buSzPts val="1100"/>
              <a:buFont typeface="Arial"/>
              <a:buNone/>
            </a:pPr>
            <a:r>
              <a:rPr b="1" lang="en" sz="1500">
                <a:solidFill>
                  <a:schemeClr val="dk1"/>
                </a:solidFill>
              </a:rPr>
              <a:t>Beautifulsoup: </a:t>
            </a:r>
            <a:r>
              <a:rPr lang="en" sz="1500">
                <a:solidFill>
                  <a:srgbClr val="202124"/>
                </a:solidFill>
                <a:highlight>
                  <a:schemeClr val="lt1"/>
                </a:highlight>
              </a:rPr>
              <a:t>a P</a:t>
            </a:r>
            <a:r>
              <a:rPr lang="en" sz="1500">
                <a:solidFill>
                  <a:schemeClr val="dk1"/>
                </a:solidFill>
                <a:highlight>
                  <a:schemeClr val="lt1"/>
                </a:highlight>
              </a:rPr>
              <a:t>ython library that is used for web scraping purposes to pull the data out of HTML files</a:t>
            </a:r>
            <a:endParaRPr sz="1500">
              <a:solidFill>
                <a:schemeClr val="dk1"/>
              </a:solidFill>
            </a:endParaRPr>
          </a:p>
        </p:txBody>
      </p:sp>
      <p:grpSp>
        <p:nvGrpSpPr>
          <p:cNvPr id="97" name="Google Shape;97;p16"/>
          <p:cNvGrpSpPr/>
          <p:nvPr/>
        </p:nvGrpSpPr>
        <p:grpSpPr>
          <a:xfrm>
            <a:off x="209754" y="2454703"/>
            <a:ext cx="4534372" cy="2481158"/>
            <a:chOff x="182850" y="2276463"/>
            <a:chExt cx="5943600" cy="2884732"/>
          </a:xfrm>
        </p:grpSpPr>
        <p:pic>
          <p:nvPicPr>
            <p:cNvPr id="98" name="Google Shape;98;p16"/>
            <p:cNvPicPr preferRelativeResize="0"/>
            <p:nvPr/>
          </p:nvPicPr>
          <p:blipFill>
            <a:blip r:embed="rId3">
              <a:alphaModFix/>
            </a:blip>
            <a:stretch>
              <a:fillRect/>
            </a:stretch>
          </p:blipFill>
          <p:spPr>
            <a:xfrm>
              <a:off x="182850" y="2276463"/>
              <a:ext cx="5943600" cy="2867025"/>
            </a:xfrm>
            <a:prstGeom prst="rect">
              <a:avLst/>
            </a:prstGeom>
            <a:noFill/>
            <a:ln>
              <a:noFill/>
            </a:ln>
          </p:spPr>
        </p:pic>
        <p:sp>
          <p:nvSpPr>
            <p:cNvPr id="99" name="Google Shape;99;p16"/>
            <p:cNvSpPr txBox="1"/>
            <p:nvPr/>
          </p:nvSpPr>
          <p:spPr>
            <a:xfrm>
              <a:off x="2509650" y="3232400"/>
              <a:ext cx="1290000" cy="447300"/>
            </a:xfrm>
            <a:prstGeom prst="rect">
              <a:avLst/>
            </a:prstGeom>
            <a:solidFill>
              <a:srgbClr val="4A86E8"/>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300">
                  <a:solidFill>
                    <a:schemeClr val="lt1"/>
                  </a:solidFill>
                </a:rPr>
                <a:t>USER</a:t>
              </a:r>
              <a:endParaRPr sz="1100">
                <a:solidFill>
                  <a:schemeClr val="lt1"/>
                </a:solidFill>
              </a:endParaRPr>
            </a:p>
          </p:txBody>
        </p:sp>
        <p:sp>
          <p:nvSpPr>
            <p:cNvPr id="100" name="Google Shape;100;p16"/>
            <p:cNvSpPr txBox="1"/>
            <p:nvPr/>
          </p:nvSpPr>
          <p:spPr>
            <a:xfrm>
              <a:off x="3286559" y="4767594"/>
              <a:ext cx="1595700" cy="39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000">
                  <a:solidFill>
                    <a:srgbClr val="EA4335"/>
                  </a:solidFill>
                </a:rPr>
                <a:t>Beautiful-soup</a:t>
              </a:r>
              <a:endParaRPr sz="700">
                <a:solidFill>
                  <a:srgbClr val="EA4335"/>
                </a:solidFill>
              </a:endParaRPr>
            </a:p>
          </p:txBody>
        </p:sp>
      </p:grpSp>
      <p:graphicFrame>
        <p:nvGraphicFramePr>
          <p:cNvPr id="101" name="Google Shape;101;p16"/>
          <p:cNvGraphicFramePr/>
          <p:nvPr/>
        </p:nvGraphicFramePr>
        <p:xfrm>
          <a:off x="5196275" y="994825"/>
          <a:ext cx="3000000" cy="3000000"/>
        </p:xfrm>
        <a:graphic>
          <a:graphicData uri="http://schemas.openxmlformats.org/drawingml/2006/table">
            <a:tbl>
              <a:tblPr>
                <a:solidFill>
                  <a:srgbClr val="FFFFFF"/>
                </a:solidFill>
                <a:tableStyleId>{B4A0815B-B143-4DEF-88FC-35BC70D3F8C5}</a:tableStyleId>
              </a:tblPr>
              <a:tblGrid>
                <a:gridCol w="1014450"/>
                <a:gridCol w="1259425"/>
                <a:gridCol w="1515525"/>
              </a:tblGrid>
              <a:tr h="369700">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c>
                  <a:txBody>
                    <a:bodyPr/>
                    <a:lstStyle/>
                    <a:p>
                      <a:pPr indent="0" lvl="0" marL="0" rtl="0" algn="ctr">
                        <a:lnSpc>
                          <a:spcPct val="115000"/>
                        </a:lnSpc>
                        <a:spcBef>
                          <a:spcPts val="0"/>
                        </a:spcBef>
                        <a:spcAft>
                          <a:spcPts val="0"/>
                        </a:spcAft>
                        <a:buNone/>
                      </a:pPr>
                      <a:r>
                        <a:rPr b="1" lang="en" sz="1000">
                          <a:solidFill>
                            <a:schemeClr val="dk1"/>
                          </a:solidFill>
                          <a:highlight>
                            <a:srgbClr val="FFFFFF"/>
                          </a:highlight>
                        </a:rPr>
                        <a:t>Scrapy</a:t>
                      </a:r>
                      <a:endParaRPr b="1" sz="1000">
                        <a:solidFill>
                          <a:schemeClr val="dk1"/>
                        </a:solidFill>
                        <a:highlight>
                          <a:srgbClr val="FFFFFF"/>
                        </a:highlight>
                      </a:endParaRPr>
                    </a:p>
                  </a:txBody>
                  <a:tcPr marT="91425" marB="91425" marR="91425" marL="91425"/>
                </a:tc>
                <a:tc>
                  <a:txBody>
                    <a:bodyPr/>
                    <a:lstStyle/>
                    <a:p>
                      <a:pPr indent="0" lvl="0" marL="0" rtl="0" algn="ctr">
                        <a:lnSpc>
                          <a:spcPct val="115000"/>
                        </a:lnSpc>
                        <a:spcBef>
                          <a:spcPts val="0"/>
                        </a:spcBef>
                        <a:spcAft>
                          <a:spcPts val="0"/>
                        </a:spcAft>
                        <a:buNone/>
                      </a:pPr>
                      <a:r>
                        <a:rPr b="1" lang="en" sz="1000">
                          <a:solidFill>
                            <a:schemeClr val="dk1"/>
                          </a:solidFill>
                          <a:highlight>
                            <a:srgbClr val="FFFFFF"/>
                          </a:highlight>
                        </a:rPr>
                        <a:t>BeautifulSoup</a:t>
                      </a:r>
                      <a:endParaRPr sz="1000">
                        <a:solidFill>
                          <a:schemeClr val="dk1"/>
                        </a:solidFill>
                      </a:endParaRPr>
                    </a:p>
                  </a:txBody>
                  <a:tcPr marT="91425" marB="91425" marR="91425" marL="91425"/>
                </a:tc>
              </a:tr>
              <a:tr h="1033075">
                <a:tc>
                  <a:txBody>
                    <a:bodyPr/>
                    <a:lstStyle/>
                    <a:p>
                      <a:pPr indent="0" lvl="0" marL="0" rtl="0" algn="l">
                        <a:spcBef>
                          <a:spcPts val="0"/>
                        </a:spcBef>
                        <a:spcAft>
                          <a:spcPts val="0"/>
                        </a:spcAft>
                        <a:buClr>
                          <a:schemeClr val="dk1"/>
                        </a:buClr>
                        <a:buSzPts val="1100"/>
                        <a:buFont typeface="Arial"/>
                        <a:buNone/>
                      </a:pPr>
                      <a:r>
                        <a:rPr b="1" lang="en" sz="1000">
                          <a:solidFill>
                            <a:schemeClr val="dk1"/>
                          </a:solidFill>
                          <a:highlight>
                            <a:srgbClr val="FFFFFF"/>
                          </a:highlight>
                          <a:latin typeface="Lora"/>
                          <a:ea typeface="Lora"/>
                          <a:cs typeface="Lora"/>
                          <a:sym typeface="Lora"/>
                        </a:rPr>
                        <a:t>Functionality</a:t>
                      </a:r>
                      <a:endParaRPr sz="10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Lora"/>
                          <a:ea typeface="Lora"/>
                          <a:cs typeface="Lora"/>
                          <a:sym typeface="Lora"/>
                        </a:rPr>
                        <a:t>C</a:t>
                      </a:r>
                      <a:r>
                        <a:rPr lang="en" sz="1000">
                          <a:solidFill>
                            <a:schemeClr val="dk1"/>
                          </a:solidFill>
                          <a:highlight>
                            <a:srgbClr val="FFFFFF"/>
                          </a:highlight>
                          <a:latin typeface="Lora"/>
                          <a:ea typeface="Lora"/>
                          <a:cs typeface="Lora"/>
                          <a:sym typeface="Lora"/>
                        </a:rPr>
                        <a:t>omplete package</a:t>
                      </a:r>
                      <a:endParaRPr sz="10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Lora"/>
                          <a:ea typeface="Lora"/>
                          <a:cs typeface="Lora"/>
                          <a:sym typeface="Lora"/>
                        </a:rPr>
                        <a:t>Basically an HTML parser </a:t>
                      </a:r>
                      <a:endParaRPr sz="1000">
                        <a:solidFill>
                          <a:schemeClr val="dk1"/>
                        </a:solidFill>
                        <a:highlight>
                          <a:srgbClr val="FFFFFF"/>
                        </a:highlight>
                        <a:latin typeface="Lora"/>
                        <a:ea typeface="Lora"/>
                        <a:cs typeface="Lora"/>
                        <a:sym typeface="Lora"/>
                      </a:endParaRPr>
                    </a:p>
                    <a:p>
                      <a:pPr indent="0" lvl="0" marL="0" rtl="0" algn="l">
                        <a:spcBef>
                          <a:spcPts val="0"/>
                        </a:spcBef>
                        <a:spcAft>
                          <a:spcPts val="0"/>
                        </a:spcAft>
                        <a:buNone/>
                      </a:pPr>
                      <a:r>
                        <a:rPr lang="en" sz="1000">
                          <a:solidFill>
                            <a:schemeClr val="dk1"/>
                          </a:solidFill>
                          <a:highlight>
                            <a:srgbClr val="FFFFFF"/>
                          </a:highlight>
                          <a:latin typeface="Lora"/>
                          <a:ea typeface="Lora"/>
                          <a:cs typeface="Lora"/>
                          <a:sym typeface="Lora"/>
                        </a:rPr>
                        <a:t>Requires additional libraries to open URLs and store the result</a:t>
                      </a:r>
                      <a:endParaRPr sz="1000">
                        <a:solidFill>
                          <a:schemeClr val="dk1"/>
                        </a:solidFill>
                        <a:highlight>
                          <a:srgbClr val="FFFFFF"/>
                        </a:highlight>
                        <a:latin typeface="Lora"/>
                        <a:ea typeface="Lora"/>
                        <a:cs typeface="Lora"/>
                        <a:sym typeface="Lora"/>
                      </a:endParaRPr>
                    </a:p>
                  </a:txBody>
                  <a:tcPr marT="91425" marB="91425" marR="91425" marL="91425"/>
                </a:tc>
              </a:tr>
              <a:tr h="866450">
                <a:tc>
                  <a:txBody>
                    <a:bodyPr/>
                    <a:lstStyle/>
                    <a:p>
                      <a:pPr indent="0" lvl="0" marL="0" rtl="0" algn="l">
                        <a:spcBef>
                          <a:spcPts val="0"/>
                        </a:spcBef>
                        <a:spcAft>
                          <a:spcPts val="0"/>
                        </a:spcAft>
                        <a:buClr>
                          <a:schemeClr val="dk1"/>
                        </a:buClr>
                        <a:buSzPts val="1100"/>
                        <a:buFont typeface="Arial"/>
                        <a:buNone/>
                      </a:pPr>
                      <a:r>
                        <a:rPr b="1" lang="en" sz="1000">
                          <a:solidFill>
                            <a:schemeClr val="dk1"/>
                          </a:solidFill>
                          <a:highlight>
                            <a:srgbClr val="FFFFFF"/>
                          </a:highlight>
                          <a:latin typeface="Lora"/>
                          <a:ea typeface="Lora"/>
                          <a:cs typeface="Lora"/>
                          <a:sym typeface="Lora"/>
                        </a:rPr>
                        <a:t>Learning Curve</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highlight>
                            <a:srgbClr val="FFFFFF"/>
                          </a:highlight>
                          <a:latin typeface="Lora"/>
                          <a:ea typeface="Lora"/>
                          <a:cs typeface="Lora"/>
                          <a:sym typeface="Lora"/>
                        </a:rPr>
                        <a:t>A powerhouse for web scraping, but requires more time to learn</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highlight>
                            <a:srgbClr val="FFFFFF"/>
                          </a:highlight>
                          <a:latin typeface="Lora"/>
                          <a:ea typeface="Lora"/>
                          <a:cs typeface="Lora"/>
                          <a:sym typeface="Lora"/>
                        </a:rPr>
                        <a:t>Relatively easy to understand for newbies</a:t>
                      </a:r>
                      <a:endParaRPr sz="1000">
                        <a:solidFill>
                          <a:schemeClr val="dk1"/>
                        </a:solidFill>
                      </a:endParaRPr>
                    </a:p>
                  </a:txBody>
                  <a:tcPr marT="91425" marB="91425" marR="91425" marL="91425"/>
                </a:tc>
              </a:tr>
              <a:tr h="866450">
                <a:tc>
                  <a:txBody>
                    <a:bodyPr/>
                    <a:lstStyle/>
                    <a:p>
                      <a:pPr indent="0" lvl="0" marL="0" rtl="0" algn="l">
                        <a:spcBef>
                          <a:spcPts val="0"/>
                        </a:spcBef>
                        <a:spcAft>
                          <a:spcPts val="0"/>
                        </a:spcAft>
                        <a:buClr>
                          <a:schemeClr val="dk1"/>
                        </a:buClr>
                        <a:buSzPts val="1100"/>
                        <a:buFont typeface="Arial"/>
                        <a:buNone/>
                      </a:pPr>
                      <a:r>
                        <a:rPr b="1" lang="en" sz="1000">
                          <a:solidFill>
                            <a:schemeClr val="dk1"/>
                          </a:solidFill>
                          <a:highlight>
                            <a:srgbClr val="FFFFFF"/>
                          </a:highlight>
                          <a:latin typeface="Lora"/>
                          <a:ea typeface="Lora"/>
                          <a:cs typeface="Lora"/>
                          <a:sym typeface="Lora"/>
                        </a:rPr>
                        <a:t>Speed and Load</a:t>
                      </a:r>
                      <a:endParaRPr sz="10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Lora"/>
                          <a:ea typeface="Lora"/>
                          <a:cs typeface="Lora"/>
                          <a:sym typeface="Lora"/>
                        </a:rPr>
                        <a:t>Scrapy can get big jobs done very easily</a:t>
                      </a:r>
                      <a:endParaRPr sz="10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Lora"/>
                          <a:ea typeface="Lora"/>
                          <a:cs typeface="Lora"/>
                          <a:sym typeface="Lora"/>
                        </a:rPr>
                        <a:t>Used for simple scraping jobs with efficiency, although it is slower</a:t>
                      </a:r>
                      <a:endParaRPr sz="1000">
                        <a:solidFill>
                          <a:schemeClr val="dk1"/>
                        </a:solidFill>
                      </a:endParaRPr>
                    </a:p>
                  </a:txBody>
                  <a:tcPr marT="91425" marB="91425" marR="91425" marL="91425"/>
                </a:tc>
              </a:tr>
              <a:tr h="866450">
                <a:tc>
                  <a:txBody>
                    <a:bodyPr/>
                    <a:lstStyle/>
                    <a:p>
                      <a:pPr indent="0" lvl="0" marL="0" rtl="0" algn="l">
                        <a:spcBef>
                          <a:spcPts val="0"/>
                        </a:spcBef>
                        <a:spcAft>
                          <a:spcPts val="0"/>
                        </a:spcAft>
                        <a:buClr>
                          <a:schemeClr val="dk1"/>
                        </a:buClr>
                        <a:buSzPts val="1100"/>
                        <a:buFont typeface="Arial"/>
                        <a:buNone/>
                      </a:pPr>
                      <a:r>
                        <a:rPr b="1" lang="en" sz="1000">
                          <a:solidFill>
                            <a:schemeClr val="dk1"/>
                          </a:solidFill>
                          <a:highlight>
                            <a:srgbClr val="FFFFFF"/>
                          </a:highlight>
                          <a:latin typeface="Lora"/>
                          <a:ea typeface="Lora"/>
                          <a:cs typeface="Lora"/>
                          <a:sym typeface="Lora"/>
                        </a:rPr>
                        <a:t>Extending functionality</a:t>
                      </a:r>
                      <a:endParaRPr sz="10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latin typeface="Lora"/>
                          <a:ea typeface="Lora"/>
                          <a:cs typeface="Lora"/>
                          <a:sym typeface="Lora"/>
                        </a:rPr>
                        <a:t>Allow to write functions in your spider that can process your data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highlight>
                            <a:srgbClr val="FFFFFF"/>
                          </a:highlight>
                          <a:latin typeface="Lora"/>
                          <a:ea typeface="Lora"/>
                          <a:cs typeface="Lora"/>
                          <a:sym typeface="Lora"/>
                        </a:rPr>
                        <a:t>If the project does not require much logic</a:t>
                      </a:r>
                      <a:endParaRPr sz="1000">
                        <a:solidFill>
                          <a:schemeClr val="dk1"/>
                        </a:solidFill>
                        <a:highlight>
                          <a:srgbClr val="FFFFFF"/>
                        </a:highlight>
                        <a:latin typeface="Lora"/>
                        <a:ea typeface="Lora"/>
                        <a:cs typeface="Lora"/>
                        <a:sym typeface="Lora"/>
                      </a:endParaRPr>
                    </a:p>
                  </a:txBody>
                  <a:tcPr marT="91425" marB="91425" marR="91425" marL="91425"/>
                </a:tc>
              </a:tr>
            </a:tbl>
          </a:graphicData>
        </a:graphic>
      </p:graphicFrame>
      <p:sp>
        <p:nvSpPr>
          <p:cNvPr id="102" name="Google Shape;102;p16"/>
          <p:cNvSpPr txBox="1"/>
          <p:nvPr/>
        </p:nvSpPr>
        <p:spPr>
          <a:xfrm>
            <a:off x="46875" y="4820400"/>
            <a:ext cx="7017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Source: Datacamp. </a:t>
            </a:r>
            <a:r>
              <a:rPr lang="en" sz="700"/>
              <a:t>https://www.datacamp.com/community/tutorials/making-web-crawlers-scrapy-python</a:t>
            </a:r>
            <a:endParaRPr sz="700"/>
          </a:p>
        </p:txBody>
      </p:sp>
      <p:pic>
        <p:nvPicPr>
          <p:cNvPr id="103" name="Google Shape;103;p16"/>
          <p:cNvPicPr preferRelativeResize="0"/>
          <p:nvPr/>
        </p:nvPicPr>
        <p:blipFill>
          <a:blip r:embed="rId4">
            <a:alphaModFix/>
          </a:blip>
          <a:stretch>
            <a:fillRect/>
          </a:stretch>
        </p:blipFill>
        <p:spPr>
          <a:xfrm>
            <a:off x="8722551" y="1364525"/>
            <a:ext cx="263125" cy="373199"/>
          </a:xfrm>
          <a:prstGeom prst="rect">
            <a:avLst/>
          </a:prstGeom>
          <a:noFill/>
          <a:ln>
            <a:noFill/>
          </a:ln>
        </p:spPr>
      </p:pic>
      <p:pic>
        <p:nvPicPr>
          <p:cNvPr id="104" name="Google Shape;104;p16"/>
          <p:cNvPicPr preferRelativeResize="0"/>
          <p:nvPr/>
        </p:nvPicPr>
        <p:blipFill>
          <a:blip r:embed="rId4">
            <a:alphaModFix/>
          </a:blip>
          <a:stretch>
            <a:fillRect/>
          </a:stretch>
        </p:blipFill>
        <p:spPr>
          <a:xfrm>
            <a:off x="8722551" y="2385150"/>
            <a:ext cx="263125" cy="373199"/>
          </a:xfrm>
          <a:prstGeom prst="rect">
            <a:avLst/>
          </a:prstGeom>
          <a:noFill/>
          <a:ln>
            <a:noFill/>
          </a:ln>
        </p:spPr>
      </p:pic>
      <p:pic>
        <p:nvPicPr>
          <p:cNvPr id="105" name="Google Shape;105;p16"/>
          <p:cNvPicPr preferRelativeResize="0"/>
          <p:nvPr/>
        </p:nvPicPr>
        <p:blipFill>
          <a:blip r:embed="rId4">
            <a:alphaModFix/>
          </a:blip>
          <a:stretch>
            <a:fillRect/>
          </a:stretch>
        </p:blipFill>
        <p:spPr>
          <a:xfrm>
            <a:off x="8722551" y="3264050"/>
            <a:ext cx="263125" cy="373199"/>
          </a:xfrm>
          <a:prstGeom prst="rect">
            <a:avLst/>
          </a:prstGeom>
          <a:noFill/>
          <a:ln>
            <a:noFill/>
          </a:ln>
        </p:spPr>
      </p:pic>
      <p:pic>
        <p:nvPicPr>
          <p:cNvPr id="106" name="Google Shape;106;p16"/>
          <p:cNvPicPr preferRelativeResize="0"/>
          <p:nvPr/>
        </p:nvPicPr>
        <p:blipFill>
          <a:blip r:embed="rId4">
            <a:alphaModFix/>
          </a:blip>
          <a:stretch>
            <a:fillRect/>
          </a:stretch>
        </p:blipFill>
        <p:spPr>
          <a:xfrm>
            <a:off x="8722551" y="4447200"/>
            <a:ext cx="263125" cy="373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lang="en" sz="3000">
                <a:solidFill>
                  <a:srgbClr val="FF9900"/>
                </a:solidFill>
                <a:latin typeface="Alfa Slab One"/>
                <a:ea typeface="Alfa Slab One"/>
                <a:cs typeface="Alfa Slab One"/>
                <a:sym typeface="Alfa Slab One"/>
              </a:rPr>
              <a:t>Crawling- Appeal of choice</a:t>
            </a:r>
            <a:endParaRPr>
              <a:solidFill>
                <a:srgbClr val="FF9900"/>
              </a:solidFill>
            </a:endParaRPr>
          </a:p>
        </p:txBody>
      </p:sp>
      <p:sp>
        <p:nvSpPr>
          <p:cNvPr id="112" name="Google Shape;112;p17"/>
          <p:cNvSpPr txBox="1"/>
          <p:nvPr>
            <p:ph idx="1" type="body"/>
          </p:nvPr>
        </p:nvSpPr>
        <p:spPr>
          <a:xfrm>
            <a:off x="311700" y="1228675"/>
            <a:ext cx="8250000" cy="3479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152035"/>
              </a:buClr>
              <a:buSzPts val="1800"/>
              <a:buChar char="●"/>
            </a:pPr>
            <a:r>
              <a:rPr b="1" lang="en">
                <a:solidFill>
                  <a:srgbClr val="152035"/>
                </a:solidFill>
                <a:highlight>
                  <a:srgbClr val="FFFFFF"/>
                </a:highlight>
              </a:rPr>
              <a:t>Achieve Automation</a:t>
            </a:r>
            <a:endParaRPr b="1">
              <a:solidFill>
                <a:srgbClr val="152035"/>
              </a:solidFill>
              <a:highlight>
                <a:srgbClr val="FFFFFF"/>
              </a:highlight>
            </a:endParaRPr>
          </a:p>
          <a:p>
            <a:pPr indent="-342900" lvl="0" marL="457200" rtl="0" algn="l">
              <a:lnSpc>
                <a:spcPct val="200000"/>
              </a:lnSpc>
              <a:spcBef>
                <a:spcPts val="0"/>
              </a:spcBef>
              <a:spcAft>
                <a:spcPts val="0"/>
              </a:spcAft>
              <a:buClr>
                <a:srgbClr val="152035"/>
              </a:buClr>
              <a:buSzPts val="1800"/>
              <a:buChar char="●"/>
            </a:pPr>
            <a:r>
              <a:rPr b="1" lang="en">
                <a:solidFill>
                  <a:srgbClr val="152035"/>
                </a:solidFill>
                <a:highlight>
                  <a:srgbClr val="FFFFFF"/>
                </a:highlight>
              </a:rPr>
              <a:t>Business Intelligence &amp; Insights</a:t>
            </a:r>
            <a:endParaRPr b="1">
              <a:solidFill>
                <a:srgbClr val="152035"/>
              </a:solidFill>
              <a:highlight>
                <a:srgbClr val="FFFFFF"/>
              </a:highlight>
            </a:endParaRPr>
          </a:p>
          <a:p>
            <a:pPr indent="-342900" lvl="0" marL="457200" rtl="0" algn="l">
              <a:lnSpc>
                <a:spcPct val="200000"/>
              </a:lnSpc>
              <a:spcBef>
                <a:spcPts val="0"/>
              </a:spcBef>
              <a:spcAft>
                <a:spcPts val="0"/>
              </a:spcAft>
              <a:buClr>
                <a:srgbClr val="152035"/>
              </a:buClr>
              <a:buSzPts val="1800"/>
              <a:buChar char="●"/>
            </a:pPr>
            <a:r>
              <a:rPr b="1" lang="en">
                <a:solidFill>
                  <a:srgbClr val="152035"/>
                </a:solidFill>
                <a:highlight>
                  <a:srgbClr val="FFFFFF"/>
                </a:highlight>
              </a:rPr>
              <a:t>Unique and rich datasets</a:t>
            </a:r>
            <a:endParaRPr b="1">
              <a:solidFill>
                <a:srgbClr val="152035"/>
              </a:solidFill>
              <a:highlight>
                <a:srgbClr val="FFFFFF"/>
              </a:highlight>
            </a:endParaRPr>
          </a:p>
          <a:p>
            <a:pPr indent="-342900" lvl="0" marL="457200" rtl="0" algn="l">
              <a:lnSpc>
                <a:spcPct val="200000"/>
              </a:lnSpc>
              <a:spcBef>
                <a:spcPts val="0"/>
              </a:spcBef>
              <a:spcAft>
                <a:spcPts val="0"/>
              </a:spcAft>
              <a:buClr>
                <a:srgbClr val="152035"/>
              </a:buClr>
              <a:buSzPts val="1800"/>
              <a:buChar char="●"/>
            </a:pPr>
            <a:r>
              <a:rPr b="1" lang="en">
                <a:solidFill>
                  <a:srgbClr val="152035"/>
                </a:solidFill>
                <a:highlight>
                  <a:srgbClr val="FFFFFF"/>
                </a:highlight>
              </a:rPr>
              <a:t>Create applications for tools that don’t have a public developer API</a:t>
            </a:r>
            <a:endParaRPr b="1">
              <a:solidFill>
                <a:srgbClr val="152035"/>
              </a:solidFill>
              <a:highlight>
                <a:srgbClr val="FFFFFF"/>
              </a:highlight>
            </a:endParaRPr>
          </a:p>
          <a:p>
            <a:pPr indent="-342900" lvl="0" marL="457200" rtl="0" algn="l">
              <a:lnSpc>
                <a:spcPct val="200000"/>
              </a:lnSpc>
              <a:spcBef>
                <a:spcPts val="0"/>
              </a:spcBef>
              <a:spcAft>
                <a:spcPts val="0"/>
              </a:spcAft>
              <a:buClr>
                <a:srgbClr val="152035"/>
              </a:buClr>
              <a:buSzPts val="1800"/>
              <a:buChar char="●"/>
            </a:pPr>
            <a:r>
              <a:rPr b="1" lang="en">
                <a:solidFill>
                  <a:srgbClr val="152035"/>
                </a:solidFill>
                <a:highlight>
                  <a:srgbClr val="FFFFFF"/>
                </a:highlight>
              </a:rPr>
              <a:t>Effective Data Management</a:t>
            </a:r>
            <a:endParaRPr b="1">
              <a:solidFill>
                <a:srgbClr val="152035"/>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3000">
                <a:solidFill>
                  <a:srgbClr val="FF9900"/>
                </a:solidFill>
                <a:latin typeface="Alfa Slab One"/>
                <a:ea typeface="Alfa Slab One"/>
                <a:cs typeface="Alfa Slab One"/>
                <a:sym typeface="Alfa Slab One"/>
              </a:rPr>
              <a:t>Crawling- Drawbacks of choice</a:t>
            </a:r>
            <a:endParaRPr>
              <a:solidFill>
                <a:srgbClr val="FF9900"/>
              </a:solidFill>
            </a:endParaRPr>
          </a:p>
        </p:txBody>
      </p:sp>
      <p:sp>
        <p:nvSpPr>
          <p:cNvPr id="118" name="Google Shape;11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152035"/>
              </a:buClr>
              <a:buSzPts val="1800"/>
              <a:buChar char="●"/>
            </a:pPr>
            <a:r>
              <a:rPr b="1" lang="en">
                <a:solidFill>
                  <a:srgbClr val="152035"/>
                </a:solidFill>
                <a:highlight>
                  <a:srgbClr val="FFFFFF"/>
                </a:highlight>
              </a:rPr>
              <a:t>N</a:t>
            </a:r>
            <a:r>
              <a:rPr b="1" lang="en">
                <a:solidFill>
                  <a:srgbClr val="152035"/>
                </a:solidFill>
                <a:highlight>
                  <a:srgbClr val="FFFFFF"/>
                </a:highlight>
              </a:rPr>
              <a:t>eed to learn programming, use web scraping software or to pay a developer</a:t>
            </a:r>
            <a:endParaRPr b="1">
              <a:solidFill>
                <a:srgbClr val="152035"/>
              </a:solidFill>
              <a:highlight>
                <a:srgbClr val="FFFFFF"/>
              </a:highlight>
            </a:endParaRPr>
          </a:p>
          <a:p>
            <a:pPr indent="-342900" lvl="0" marL="457200" rtl="0" algn="l">
              <a:lnSpc>
                <a:spcPct val="200000"/>
              </a:lnSpc>
              <a:spcBef>
                <a:spcPts val="0"/>
              </a:spcBef>
              <a:spcAft>
                <a:spcPts val="0"/>
              </a:spcAft>
              <a:buClr>
                <a:srgbClr val="152035"/>
              </a:buClr>
              <a:buSzPts val="1800"/>
              <a:buChar char="●"/>
            </a:pPr>
            <a:r>
              <a:rPr b="1" lang="en">
                <a:solidFill>
                  <a:srgbClr val="152035"/>
                </a:solidFill>
                <a:highlight>
                  <a:srgbClr val="FFFFFF"/>
                </a:highlight>
              </a:rPr>
              <a:t>Websites regularly change their structure and crawlers require maintenance</a:t>
            </a:r>
            <a:endParaRPr b="1">
              <a:solidFill>
                <a:srgbClr val="152035"/>
              </a:solidFill>
              <a:highlight>
                <a:srgbClr val="FFFFFF"/>
              </a:highlight>
            </a:endParaRPr>
          </a:p>
          <a:p>
            <a:pPr indent="-342900" lvl="0" marL="457200" rtl="0" algn="l">
              <a:lnSpc>
                <a:spcPct val="200000"/>
              </a:lnSpc>
              <a:spcBef>
                <a:spcPts val="0"/>
              </a:spcBef>
              <a:spcAft>
                <a:spcPts val="0"/>
              </a:spcAft>
              <a:buClr>
                <a:srgbClr val="152035"/>
              </a:buClr>
              <a:buSzPts val="1800"/>
              <a:buChar char="●"/>
            </a:pPr>
            <a:r>
              <a:rPr b="1" lang="en">
                <a:solidFill>
                  <a:srgbClr val="152035"/>
                </a:solidFill>
                <a:highlight>
                  <a:srgbClr val="FFFFFF"/>
                </a:highlight>
              </a:rPr>
              <a:t>Careful about IP detection and robot.txt</a:t>
            </a:r>
            <a:endParaRPr b="1">
              <a:solidFill>
                <a:srgbClr val="152035"/>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0"/>
              </a:spcAft>
              <a:buNone/>
            </a:pPr>
            <a:r>
              <a:rPr lang="en" sz="3000">
                <a:solidFill>
                  <a:srgbClr val="FF9900"/>
                </a:solidFill>
                <a:latin typeface="Alfa Slab One"/>
                <a:ea typeface="Alfa Slab One"/>
                <a:cs typeface="Alfa Slab One"/>
                <a:sym typeface="Alfa Slab One"/>
              </a:rPr>
              <a:t>Reference</a:t>
            </a:r>
            <a:endParaRPr/>
          </a:p>
          <a:p>
            <a:pPr indent="0" lvl="0" marL="0" rtl="0" algn="l">
              <a:spcBef>
                <a:spcPts val="1200"/>
              </a:spcBef>
              <a:spcAft>
                <a:spcPts val="0"/>
              </a:spcAft>
              <a:buNone/>
            </a:pPr>
            <a:r>
              <a:t/>
            </a:r>
            <a:endParaRPr/>
          </a:p>
        </p:txBody>
      </p:sp>
      <p:sp>
        <p:nvSpPr>
          <p:cNvPr id="124" name="Google Shape;12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highlight>
                  <a:srgbClr val="FFFFFF"/>
                </a:highlight>
              </a:rPr>
              <a:t>Requests: HTTP for Humans™. </a:t>
            </a:r>
            <a:r>
              <a:rPr lang="en" sz="1300" u="sng">
                <a:solidFill>
                  <a:schemeClr val="dk1"/>
                </a:solidFill>
                <a:hlinkClick r:id="rId3">
                  <a:extLst>
                    <a:ext uri="{A12FA001-AC4F-418D-AE19-62706E023703}">
                      <ahyp:hlinkClr val="tx"/>
                    </a:ext>
                  </a:extLst>
                </a:hlinkClick>
              </a:rPr>
              <a:t>https://docs.python-requests.org/en/latest/</a:t>
            </a:r>
            <a:endParaRPr sz="1300">
              <a:solidFill>
                <a:schemeClr val="dk1"/>
              </a:solidFill>
            </a:endParaRPr>
          </a:p>
          <a:p>
            <a:pPr indent="0" lvl="0" marL="0" rtl="0" algn="l">
              <a:spcBef>
                <a:spcPts val="800"/>
              </a:spcBef>
              <a:spcAft>
                <a:spcPts val="0"/>
              </a:spcAft>
              <a:buNone/>
            </a:pPr>
            <a:r>
              <a:rPr lang="en" sz="1300">
                <a:solidFill>
                  <a:schemeClr val="dk1"/>
                </a:solidFill>
              </a:rPr>
              <a:t>Scrape Beautifully With Beautiful Soup In Python. </a:t>
            </a:r>
            <a:r>
              <a:rPr lang="en" sz="1300" u="sng">
                <a:solidFill>
                  <a:schemeClr val="dk1"/>
                </a:solidFill>
                <a:hlinkClick r:id="rId4">
                  <a:extLst>
                    <a:ext uri="{A12FA001-AC4F-418D-AE19-62706E023703}">
                      <ahyp:hlinkClr val="tx"/>
                    </a:ext>
                  </a:extLst>
                </a:hlinkClick>
              </a:rPr>
              <a:t>https://analyticsindiamag.com/beautiful-soup-webscraping-python/</a:t>
            </a:r>
            <a:endParaRPr sz="1300">
              <a:solidFill>
                <a:schemeClr val="dk1"/>
              </a:solidFill>
              <a:highlight>
                <a:srgbClr val="FFFFFF"/>
              </a:highlight>
            </a:endParaRPr>
          </a:p>
          <a:p>
            <a:pPr indent="0" lvl="0" marL="0" rtl="0" algn="l">
              <a:lnSpc>
                <a:spcPct val="120000"/>
              </a:lnSpc>
              <a:spcBef>
                <a:spcPts val="1200"/>
              </a:spcBef>
              <a:spcAft>
                <a:spcPts val="0"/>
              </a:spcAft>
              <a:buNone/>
            </a:pPr>
            <a:r>
              <a:rPr lang="en" sz="1300">
                <a:solidFill>
                  <a:schemeClr val="dk1"/>
                </a:solidFill>
                <a:highlight>
                  <a:srgbClr val="FFFFFF"/>
                </a:highlight>
              </a:rPr>
              <a:t>The Advantages &amp; Disadvantages of Web Scraping Data. </a:t>
            </a:r>
            <a:r>
              <a:rPr lang="en" sz="1300" u="sng">
                <a:solidFill>
                  <a:schemeClr val="dk1"/>
                </a:solidFill>
                <a:highlight>
                  <a:srgbClr val="FFFFFF"/>
                </a:highlight>
                <a:hlinkClick r:id="rId5">
                  <a:extLst>
                    <a:ext uri="{A12FA001-AC4F-418D-AE19-62706E023703}">
                      <ahyp:hlinkClr val="tx"/>
                    </a:ext>
                  </a:extLst>
                </a:hlinkClick>
              </a:rPr>
              <a:t>https://understandingdata.com/the-advantages-disadvantages-of-web-scraping-data/</a:t>
            </a:r>
            <a:endParaRPr sz="1300">
              <a:solidFill>
                <a:schemeClr val="dk1"/>
              </a:solidFill>
              <a:highlight>
                <a:srgbClr val="FFFFFF"/>
              </a:highlight>
            </a:endParaRPr>
          </a:p>
          <a:p>
            <a:pPr indent="0" lvl="0" marL="0" rtl="0" algn="l">
              <a:spcBef>
                <a:spcPts val="0"/>
              </a:spcBef>
              <a:spcAft>
                <a:spcPts val="0"/>
              </a:spcAft>
              <a:buNone/>
            </a:pPr>
            <a:r>
              <a:t/>
            </a:r>
            <a:endParaRPr sz="1300">
              <a:solidFill>
                <a:schemeClr val="dk1"/>
              </a:solidFill>
              <a:highlight>
                <a:srgbClr val="FFFFFF"/>
              </a:highlight>
            </a:endParaRPr>
          </a:p>
          <a:p>
            <a:pPr indent="0" lvl="0" marL="0" rtl="0" algn="l">
              <a:spcBef>
                <a:spcPts val="1200"/>
              </a:spcBef>
              <a:spcAft>
                <a:spcPts val="0"/>
              </a:spcAft>
              <a:buNone/>
            </a:pPr>
            <a:r>
              <a:rPr lang="en" sz="1300">
                <a:solidFill>
                  <a:schemeClr val="dk1"/>
                </a:solidFill>
                <a:highlight>
                  <a:srgbClr val="FFFFFF"/>
                </a:highlight>
              </a:rPr>
              <a:t>Web Crawlers in Python- A case in </a:t>
            </a:r>
            <a:r>
              <a:rPr lang="en" sz="1300">
                <a:solidFill>
                  <a:schemeClr val="dk1"/>
                </a:solidFill>
              </a:rPr>
              <a:t>PCHOME website. [Mandarin]. .</a:t>
            </a:r>
            <a:r>
              <a:rPr lang="en" sz="1300" u="sng">
                <a:solidFill>
                  <a:schemeClr val="dk1"/>
                </a:solidFill>
                <a:hlinkClick r:id="rId6">
                  <a:extLst>
                    <a:ext uri="{A12FA001-AC4F-418D-AE19-62706E023703}">
                      <ahyp:hlinkClr val="tx"/>
                    </a:ext>
                  </a:extLst>
                </a:hlinkClick>
              </a:rPr>
              <a:t>https://www.youtube.com/watch?v=YHc6KvLsv20</a:t>
            </a:r>
            <a:endParaRPr sz="1300">
              <a:solidFill>
                <a:schemeClr val="dk1"/>
              </a:solidFill>
            </a:endParaRPr>
          </a:p>
          <a:p>
            <a:pPr indent="0" lvl="0" marL="0" rtl="0" algn="l">
              <a:lnSpc>
                <a:spcPct val="130000"/>
              </a:lnSpc>
              <a:spcBef>
                <a:spcPts val="1500"/>
              </a:spcBef>
              <a:spcAft>
                <a:spcPts val="0"/>
              </a:spcAft>
              <a:buNone/>
            </a:pPr>
            <a:r>
              <a:rPr lang="en" sz="1300">
                <a:solidFill>
                  <a:schemeClr val="dk1"/>
                </a:solidFill>
                <a:highlight>
                  <a:srgbClr val="FFFFFF"/>
                </a:highlight>
              </a:rPr>
              <a:t>Making Web Crawlers Using Scrapy for Python. </a:t>
            </a:r>
            <a:r>
              <a:rPr lang="en" sz="1300" u="sng">
                <a:solidFill>
                  <a:schemeClr val="hlink"/>
                </a:solidFill>
                <a:hlinkClick r:id="rId7"/>
              </a:rPr>
              <a:t>https://www.datacamp.com/community/tutorials/making-web-crawlers-scrapy-python</a:t>
            </a:r>
            <a:endParaRPr sz="1300">
              <a:solidFill>
                <a:schemeClr val="dk1"/>
              </a:solidFill>
            </a:endParaRPr>
          </a:p>
          <a:p>
            <a:pPr indent="0" lvl="0" marL="0" rtl="0" algn="l">
              <a:lnSpc>
                <a:spcPct val="130000"/>
              </a:lnSpc>
              <a:spcBef>
                <a:spcPts val="1500"/>
              </a:spcBef>
              <a:spcAft>
                <a:spcPts val="0"/>
              </a:spcAft>
              <a:buNone/>
            </a:pPr>
            <a:r>
              <a:t/>
            </a:r>
            <a:endParaRPr sz="1300">
              <a:solidFill>
                <a:schemeClr val="dk1"/>
              </a:solidFill>
            </a:endParaRPr>
          </a:p>
          <a:p>
            <a:pPr indent="0" lvl="0" marL="0" rtl="0" algn="l">
              <a:spcBef>
                <a:spcPts val="1500"/>
              </a:spcBef>
              <a:spcAft>
                <a:spcPts val="1200"/>
              </a:spcAft>
              <a:buNone/>
            </a:pPr>
            <a:r>
              <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