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0" r:id="rId3"/>
    <p:sldId id="393" r:id="rId4"/>
    <p:sldId id="394" r:id="rId5"/>
    <p:sldId id="395" r:id="rId6"/>
    <p:sldId id="396" r:id="rId7"/>
    <p:sldId id="397" r:id="rId8"/>
    <p:sldId id="399" r:id="rId9"/>
    <p:sldId id="400" r:id="rId10"/>
    <p:sldId id="401" r:id="rId11"/>
    <p:sldId id="288" r:id="rId1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5125">
          <p15:clr>
            <a:srgbClr val="A4A3A4"/>
          </p15:clr>
        </p15:guide>
        <p15:guide id="3" pos="1507">
          <p15:clr>
            <a:srgbClr val="A4A3A4"/>
          </p15:clr>
        </p15:guide>
        <p15:guide id="4" orient="horz" pos="1150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orient="horz" pos="3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428" y="72"/>
      </p:cViewPr>
      <p:guideLst>
        <p:guide orient="horz" pos="288"/>
        <p:guide pos="5125"/>
        <p:guide pos="1507"/>
        <p:guide orient="horz" pos="1150"/>
        <p:guide orient="horz" pos="2296"/>
        <p:guide orient="horz" pos="3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1"/>
            <a:ext cx="2057400" cy="365125"/>
          </a:xfrm>
        </p:spPr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63970" y="6276976"/>
            <a:ext cx="2057400" cy="365125"/>
          </a:xfr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/>
        </p:nvSpPr>
        <p:spPr>
          <a:xfrm>
            <a:off x="6584950" y="6483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380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3970" y="6521451"/>
            <a:ext cx="2057400" cy="365125"/>
          </a:xfr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630" y="6356351"/>
            <a:ext cx="3086100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19/10/2019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189327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1427" y="2752072"/>
            <a:ext cx="733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数字图像处理</a:t>
            </a:r>
            <a:endParaRPr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84" y="193222"/>
            <a:ext cx="1996366" cy="1986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1989" y="4527418"/>
            <a:ext cx="197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展示人：祁志洋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610" y="6436360"/>
            <a:ext cx="3390265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7BF56A-568C-4B82-89FE-A517830FCB9C}"/>
              </a:ext>
            </a:extLst>
          </p:cNvPr>
          <p:cNvSpPr/>
          <p:nvPr/>
        </p:nvSpPr>
        <p:spPr>
          <a:xfrm>
            <a:off x="469338" y="1586039"/>
            <a:ext cx="8140588" cy="1351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78246B-0ED2-4D6A-B2B5-6AEF3DE41FC9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4539632" y="1586039"/>
            <a:ext cx="0" cy="135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5DD989-4858-40C1-B688-404DC002B077}"/>
              </a:ext>
            </a:extLst>
          </p:cNvPr>
          <p:cNvCxnSpPr/>
          <p:nvPr/>
        </p:nvCxnSpPr>
        <p:spPr>
          <a:xfrm>
            <a:off x="2217218" y="1586039"/>
            <a:ext cx="0" cy="135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7A9486-217A-454D-830A-2AEC29E1BF4F}"/>
              </a:ext>
            </a:extLst>
          </p:cNvPr>
          <p:cNvCxnSpPr/>
          <p:nvPr/>
        </p:nvCxnSpPr>
        <p:spPr>
          <a:xfrm>
            <a:off x="6497904" y="1586039"/>
            <a:ext cx="0" cy="135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2ABD30-41B3-44C7-B4CC-2E5B5464C543}"/>
              </a:ext>
            </a:extLst>
          </p:cNvPr>
          <p:cNvSpPr txBox="1"/>
          <p:nvPr/>
        </p:nvSpPr>
        <p:spPr>
          <a:xfrm>
            <a:off x="862698" y="2077058"/>
            <a:ext cx="11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文件头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92F352-381F-4213-A509-2DBF9B8958E4}"/>
              </a:ext>
            </a:extLst>
          </p:cNvPr>
          <p:cNvSpPr txBox="1"/>
          <p:nvPr/>
        </p:nvSpPr>
        <p:spPr>
          <a:xfrm>
            <a:off x="2940380" y="2077058"/>
            <a:ext cx="11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信息头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4ED615-1BA8-4032-879F-D84E15EC0A0D}"/>
              </a:ext>
            </a:extLst>
          </p:cNvPr>
          <p:cNvSpPr txBox="1"/>
          <p:nvPr/>
        </p:nvSpPr>
        <p:spPr>
          <a:xfrm>
            <a:off x="5035322" y="2059975"/>
            <a:ext cx="11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调色板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0739766-E69C-40C1-8571-7EE49B632522}"/>
              </a:ext>
            </a:extLst>
          </p:cNvPr>
          <p:cNvSpPr txBox="1"/>
          <p:nvPr/>
        </p:nvSpPr>
        <p:spPr>
          <a:xfrm>
            <a:off x="7098812" y="2059975"/>
            <a:ext cx="11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位图数据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86F931-BF48-43C6-B208-BD399CCA4531}"/>
              </a:ext>
            </a:extLst>
          </p:cNvPr>
          <p:cNvSpPr txBox="1"/>
          <p:nvPr/>
        </p:nvSpPr>
        <p:spPr>
          <a:xfrm>
            <a:off x="1437815" y="3335983"/>
            <a:ext cx="6816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文件头：</a:t>
            </a:r>
            <a:r>
              <a:rPr lang="en-US" altLang="zh-CN" dirty="0"/>
              <a:t>14</a:t>
            </a:r>
            <a:r>
              <a:rPr lang="zh-CN" altLang="en-US" dirty="0"/>
              <a:t>字节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信息头：</a:t>
            </a:r>
            <a:r>
              <a:rPr lang="en-US" altLang="zh-CN" dirty="0"/>
              <a:t>40</a:t>
            </a:r>
            <a:r>
              <a:rPr lang="zh-CN" altLang="en-US" dirty="0"/>
              <a:t>字节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调色板：仅对灰度图像和索引图像，真彩图像无此数据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位图数据：灰度图像</a:t>
            </a:r>
            <a:r>
              <a:rPr lang="en-US" altLang="zh-CN" dirty="0"/>
              <a:t>/</a:t>
            </a:r>
            <a:r>
              <a:rPr lang="zh-CN" altLang="en-US" dirty="0"/>
              <a:t>索引图形：调色版对应索引值</a:t>
            </a:r>
            <a:endParaRPr lang="en-US" altLang="zh-CN" dirty="0"/>
          </a:p>
          <a:p>
            <a:r>
              <a:rPr lang="en-US" altLang="zh-CN" dirty="0"/>
              <a:t>	     </a:t>
            </a:r>
            <a:r>
              <a:rPr lang="zh-CN" altLang="en-US" dirty="0"/>
              <a:t>真彩图像：对应</a:t>
            </a:r>
            <a:r>
              <a:rPr lang="en-US" altLang="zh-CN" dirty="0"/>
              <a:t>RGB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（位图数据每一行的字节数都必须为</a:t>
            </a:r>
            <a:r>
              <a:rPr lang="en-US" altLang="zh-CN" dirty="0"/>
              <a:t>4</a:t>
            </a:r>
            <a:r>
              <a:rPr lang="zh-CN" altLang="en-US" dirty="0"/>
              <a:t>的倍数）</a:t>
            </a:r>
          </a:p>
        </p:txBody>
      </p:sp>
    </p:spTree>
    <p:extLst>
      <p:ext uri="{BB962C8B-B14F-4D97-AF65-F5344CB8AC3E}">
        <p14:creationId xmlns:p14="http://schemas.microsoft.com/office/powerpoint/2010/main" val="370054871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FDAC65-F3E7-4FD8-B6E1-B475599FC693}"/>
              </a:ext>
            </a:extLst>
          </p:cNvPr>
          <p:cNvSpPr txBox="1"/>
          <p:nvPr/>
        </p:nvSpPr>
        <p:spPr>
          <a:xfrm>
            <a:off x="1945036" y="2278250"/>
            <a:ext cx="4510007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BMP</a:t>
            </a:r>
            <a:r>
              <a:rPr lang="zh-CN" altLang="en-US" dirty="0"/>
              <a:t>文件的数据存放格式为从下到上，从左到右，位图数据是倒置的。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读取</a:t>
            </a:r>
            <a:r>
              <a:rPr lang="en-US" altLang="zh-CN" dirty="0"/>
              <a:t>bmp</a:t>
            </a:r>
            <a:r>
              <a:rPr lang="zh-CN" altLang="en-US" dirty="0"/>
              <a:t>文件时，先读取的是最下面的数据，然后依次从下往上读取数据</a:t>
            </a:r>
          </a:p>
        </p:txBody>
      </p:sp>
    </p:spTree>
    <p:extLst>
      <p:ext uri="{BB962C8B-B14F-4D97-AF65-F5344CB8AC3E}">
        <p14:creationId xmlns:p14="http://schemas.microsoft.com/office/powerpoint/2010/main" val="108520726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905D0A-A5FF-4422-B082-C413EE7B7EAB}"/>
              </a:ext>
            </a:extLst>
          </p:cNvPr>
          <p:cNvSpPr txBox="1"/>
          <p:nvPr/>
        </p:nvSpPr>
        <p:spPr>
          <a:xfrm>
            <a:off x="4638675" y="1889266"/>
            <a:ext cx="3876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bfType</a:t>
            </a:r>
            <a:r>
              <a:rPr lang="zh-CN" altLang="en-US" dirty="0">
                <a:ea typeface="黑体" panose="02010609060101010101" pitchFamily="49" charset="-122"/>
              </a:rPr>
              <a:t>：说明文件类型，为字符‘</a:t>
            </a:r>
            <a:r>
              <a:rPr lang="en-US" altLang="zh-CN" dirty="0">
                <a:ea typeface="黑体" panose="02010609060101010101" pitchFamily="49" charset="-122"/>
              </a:rPr>
              <a:t>BM</a:t>
            </a:r>
            <a:r>
              <a:rPr lang="zh-CN" altLang="en-US" dirty="0">
                <a:ea typeface="黑体" panose="02010609060101010101" pitchFamily="49" charset="-122"/>
              </a:rPr>
              <a:t>’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bfSize</a:t>
            </a:r>
            <a:r>
              <a:rPr lang="zh-CN" altLang="en-US" dirty="0">
                <a:ea typeface="黑体" panose="02010609060101010101" pitchFamily="49" charset="-122"/>
              </a:rPr>
              <a:t>：说明该位图的文件的大小，以字节为单位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bfReserved1</a:t>
            </a:r>
            <a:r>
              <a:rPr lang="zh-CN" altLang="en-US" dirty="0">
                <a:ea typeface="黑体" panose="02010609060101010101" pitchFamily="49" charset="-122"/>
              </a:rPr>
              <a:t>：值为零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bfReserved2</a:t>
            </a:r>
            <a:r>
              <a:rPr lang="zh-CN" altLang="en-US" dirty="0">
                <a:ea typeface="黑体" panose="02010609060101010101" pitchFamily="49" charset="-122"/>
              </a:rPr>
              <a:t>：值为零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bfOffset</a:t>
            </a:r>
            <a:r>
              <a:rPr lang="zh-CN" altLang="en-US" dirty="0">
                <a:ea typeface="黑体" panose="02010609060101010101" pitchFamily="49" charset="-122"/>
              </a:rPr>
              <a:t>：从文件头开始到实际的图象数据之间的字节的偏移量，</a:t>
            </a:r>
            <a:r>
              <a:rPr lang="en-US" altLang="zh-CN" dirty="0">
                <a:ea typeface="黑体" panose="02010609060101010101" pitchFamily="49" charset="-122"/>
              </a:rPr>
              <a:t>16</a:t>
            </a:r>
            <a:r>
              <a:rPr lang="zh-CN" altLang="en-US" dirty="0">
                <a:ea typeface="黑体" panose="02010609060101010101" pitchFamily="49" charset="-122"/>
              </a:rPr>
              <a:t>色为</a:t>
            </a:r>
            <a:r>
              <a:rPr lang="en-US" altLang="zh-CN" dirty="0">
                <a:ea typeface="黑体" panose="02010609060101010101" pitchFamily="49" charset="-122"/>
              </a:rPr>
              <a:t>118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256</a:t>
            </a:r>
            <a:r>
              <a:rPr lang="zh-CN" altLang="en-US" dirty="0">
                <a:ea typeface="黑体" panose="02010609060101010101" pitchFamily="49" charset="-122"/>
              </a:rPr>
              <a:t>色为</a:t>
            </a:r>
            <a:r>
              <a:rPr lang="en-US" altLang="zh-CN" dirty="0">
                <a:ea typeface="黑体" panose="02010609060101010101" pitchFamily="49" charset="-122"/>
              </a:rPr>
              <a:t>1078</a:t>
            </a:r>
            <a:endParaRPr lang="zh-CN" altLang="en-US" dirty="0"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557E14-1C10-452C-8B67-0E8E288C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7" y="1963808"/>
            <a:ext cx="4073386" cy="29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3435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26CE2B-A558-4FAC-9E20-763B62F226B3}"/>
              </a:ext>
            </a:extLst>
          </p:cNvPr>
          <p:cNvSpPr txBox="1"/>
          <p:nvPr/>
        </p:nvSpPr>
        <p:spPr>
          <a:xfrm>
            <a:off x="4332364" y="1539581"/>
            <a:ext cx="452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biSize</a:t>
            </a:r>
            <a:r>
              <a:rPr lang="zh-CN" altLang="en-US" sz="1200" dirty="0"/>
              <a:t>：说明信息头结构的所需要的字数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biWidth</a:t>
            </a:r>
            <a:r>
              <a:rPr lang="zh-CN" altLang="en-US" sz="1200" dirty="0"/>
              <a:t>：说明图像的宽度，以像素为单位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biHeight</a:t>
            </a:r>
            <a:r>
              <a:rPr lang="zh-CN" altLang="en-US" sz="1200" dirty="0"/>
              <a:t>：说明图像的高度，以像素为单位</a:t>
            </a:r>
            <a:endParaRPr lang="en-US" altLang="zh-CN" sz="1200" dirty="0"/>
          </a:p>
          <a:p>
            <a:r>
              <a:rPr lang="zh-CN" altLang="en-US" sz="1200" dirty="0"/>
              <a:t>（值为正，说明图像倒向，反之）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biPlanes</a:t>
            </a:r>
            <a:r>
              <a:rPr lang="zh-CN" altLang="en-US" sz="1200" dirty="0"/>
              <a:t>：说明位面数，总被设为一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bitBitCount</a:t>
            </a:r>
            <a:r>
              <a:rPr lang="zh-CN" altLang="en-US" sz="1200" dirty="0"/>
              <a:t>：说明比特数</a:t>
            </a:r>
            <a:r>
              <a:rPr lang="en-US" altLang="zh-CN" sz="1200" dirty="0"/>
              <a:t>/</a:t>
            </a:r>
            <a:r>
              <a:rPr lang="zh-CN" altLang="en-US" sz="1200" dirty="0"/>
              <a:t>像素，</a:t>
            </a:r>
            <a:r>
              <a:rPr lang="en-US" altLang="zh-CN" sz="1200" dirty="0"/>
              <a:t>1</a:t>
            </a:r>
            <a:r>
              <a:rPr lang="zh-CN" altLang="en-US" sz="1200" dirty="0"/>
              <a:t>，</a:t>
            </a:r>
            <a:r>
              <a:rPr lang="en-US" altLang="zh-CN" sz="1200" dirty="0"/>
              <a:t>4</a:t>
            </a:r>
            <a:r>
              <a:rPr lang="zh-CN" altLang="en-US" sz="1200" dirty="0"/>
              <a:t>，</a:t>
            </a:r>
            <a:r>
              <a:rPr lang="en-US" altLang="zh-CN" sz="1200" dirty="0"/>
              <a:t>8</a:t>
            </a:r>
            <a:r>
              <a:rPr lang="zh-CN" altLang="en-US" sz="1200" dirty="0"/>
              <a:t>，</a:t>
            </a:r>
            <a:r>
              <a:rPr lang="en-US" altLang="zh-CN" sz="1200" dirty="0"/>
              <a:t>16</a:t>
            </a:r>
            <a:r>
              <a:rPr lang="zh-CN" altLang="en-US" sz="1200" dirty="0"/>
              <a:t>，</a:t>
            </a:r>
            <a:r>
              <a:rPr lang="en-US" altLang="zh-CN" sz="1200" dirty="0"/>
              <a:t>24</a:t>
            </a:r>
            <a:r>
              <a:rPr lang="zh-CN" altLang="en-US" sz="1200" dirty="0"/>
              <a:t>，</a:t>
            </a:r>
            <a:r>
              <a:rPr lang="en-US" altLang="zh-CN" sz="1200" dirty="0"/>
              <a:t>32;</a:t>
            </a:r>
            <a:r>
              <a:rPr lang="zh-CN" altLang="en-US" sz="1200" dirty="0"/>
              <a:t>大多为</a:t>
            </a:r>
            <a:r>
              <a:rPr lang="en-US" altLang="zh-CN" sz="1200" dirty="0"/>
              <a:t>24</a:t>
            </a:r>
            <a:r>
              <a:rPr lang="zh-CN" altLang="en-US" sz="1200" dirty="0"/>
              <a:t>和</a:t>
            </a:r>
            <a:r>
              <a:rPr lang="en-US" altLang="zh-CN" sz="1200" dirty="0"/>
              <a:t>32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biCompression</a:t>
            </a:r>
            <a:r>
              <a:rPr lang="zh-CN" altLang="en-US" sz="1200" dirty="0"/>
              <a:t>：说明数据压缩的类型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biSizeImage</a:t>
            </a:r>
            <a:r>
              <a:rPr lang="zh-CN" altLang="en-US" sz="1200" dirty="0"/>
              <a:t>：说明图像大小，以字节为单位 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biXplosPerMeter</a:t>
            </a:r>
            <a:r>
              <a:rPr lang="zh-CN" altLang="en-US" sz="1200" dirty="0"/>
              <a:t>：说明水平分辨率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biYplosPerMerter</a:t>
            </a:r>
            <a:r>
              <a:rPr lang="zh-CN" altLang="en-US" sz="1200" dirty="0"/>
              <a:t>：说明垂直分辨率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biClrUsed</a:t>
            </a:r>
            <a:r>
              <a:rPr lang="zh-CN" altLang="en-US" sz="1200" dirty="0"/>
              <a:t>：说明位图中实际使用的彩色表的中的颜色索引数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biClrImportant</a:t>
            </a:r>
            <a:r>
              <a:rPr lang="zh-CN" altLang="en-US" sz="1200" dirty="0"/>
              <a:t>：说明对图像显示有重要影响的颜色索引的数目</a:t>
            </a:r>
            <a:endParaRPr lang="en-US" altLang="zh-CN" sz="1200" dirty="0"/>
          </a:p>
          <a:p>
            <a:r>
              <a:rPr lang="zh-CN" altLang="en-US" sz="1200" dirty="0"/>
              <a:t>（若都为</a:t>
            </a:r>
            <a:r>
              <a:rPr lang="en-US" altLang="zh-CN" sz="1200" dirty="0"/>
              <a:t>0</a:t>
            </a:r>
            <a:r>
              <a:rPr lang="zh-CN" altLang="en-US" sz="1200" dirty="0"/>
              <a:t>表示都重要）</a:t>
            </a:r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9A9A56-A837-40F4-9FC0-B9EFFC7B5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4" y="1658934"/>
            <a:ext cx="3822896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275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AE1B7B-05C7-4CD1-B9FC-CCFC19204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2483227"/>
            <a:ext cx="4014370" cy="2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40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9AA51F-DBEE-4899-B259-DDB1B23E2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" y="1711469"/>
            <a:ext cx="8123238" cy="22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242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B25FCD-C113-4164-824E-E1A191C4144E}"/>
              </a:ext>
            </a:extLst>
          </p:cNvPr>
          <p:cNvSpPr txBox="1"/>
          <p:nvPr/>
        </p:nvSpPr>
        <p:spPr>
          <a:xfrm>
            <a:off x="1517650" y="15367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homework1.cpp</a:t>
            </a:r>
            <a:r>
              <a:rPr lang="zh-CN" altLang="en-US" dirty="0"/>
              <a:t>，将图片的内容写入</a:t>
            </a:r>
            <a:r>
              <a:rPr lang="en-US" altLang="zh-CN" dirty="0"/>
              <a:t>txt</a:t>
            </a:r>
            <a:r>
              <a:rPr lang="zh-CN" altLang="en-US" dirty="0"/>
              <a:t>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4D6E2-8858-4089-B0B8-CD27DEB027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166592"/>
            <a:ext cx="3979382" cy="37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733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5080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C29B6B-3E15-4FF4-9855-E13BDEFA76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2" y="1892300"/>
            <a:ext cx="6563978" cy="2531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C430E9-6D82-428C-ABF4-F412184F11BE}"/>
              </a:ext>
            </a:extLst>
          </p:cNvPr>
          <p:cNvSpPr txBox="1"/>
          <p:nvPr/>
        </p:nvSpPr>
        <p:spPr>
          <a:xfrm>
            <a:off x="1778000" y="1028700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bmp.txt</a:t>
            </a:r>
            <a:r>
              <a:rPr lang="zh-CN" altLang="en-US" dirty="0"/>
              <a:t>中我们可以看到图片的信息，例如一开始</a:t>
            </a:r>
            <a:r>
              <a:rPr lang="en-US" altLang="zh-CN" dirty="0"/>
              <a:t>42 4d</a:t>
            </a:r>
            <a:r>
              <a:rPr lang="zh-CN" altLang="en-US" dirty="0"/>
              <a:t>对应的就是文件头</a:t>
            </a:r>
            <a:r>
              <a:rPr lang="en-US" altLang="zh-CN" dirty="0"/>
              <a:t>B 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9639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346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zhiyang Qi</cp:lastModifiedBy>
  <cp:revision>186</cp:revision>
  <dcterms:created xsi:type="dcterms:W3CDTF">2015-02-19T23:46:00Z</dcterms:created>
  <dcterms:modified xsi:type="dcterms:W3CDTF">2019-10-19T05:14:08Z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