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67" r:id="rId15"/>
  </p:sldIdLst>
  <p:sldSz cx="12192000" cy="6858000"/>
  <p:notesSz cx="6858000" cy="9144000"/>
  <p:embeddedFontLst>
    <p:embeddedFont>
      <p:font typeface="Proxima Nova" panose="02000506030000020004" pitchFamily="2" charset="0"/>
      <p:regular r:id="rId16"/>
    </p:embeddedFont>
    <p:embeddedFont>
      <p:font typeface="Proxima Nova Bold" panose="02000506030000020004" pitchFamily="2" charset="0"/>
      <p:regular r:id="rId17"/>
      <p:bold r:id="rId18"/>
    </p:embeddedFont>
    <p:embeddedFont>
      <p:font typeface="Proxima Nova Bold Italics" panose="02000506030000020004" pitchFamily="2" charset="0"/>
      <p:regular r:id="rId19"/>
      <p:bold r:id="rId20"/>
      <p:italic r:id="rId21"/>
      <p:boldItalic r:id="rId22"/>
    </p:embeddedFont>
    <p:embeddedFont>
      <p:font typeface="Proxima Nova Italics" panose="02000506030000020004" pitchFamily="2" charset="0"/>
      <p:regular r:id="rId23"/>
      <p:italic r:id="rId24"/>
    </p:embeddedFont>
    <p:embeddedFont>
      <p:font typeface="Proxima Nova Light" panose="02000506030000020004" pitchFamily="2" charset="0"/>
      <p:regular r:id="rId25"/>
    </p:embeddedFont>
    <p:embeddedFont>
      <p:font typeface="Proxima Nova Light Italics" panose="02000506030000020004" pitchFamily="2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 autoAdjust="0"/>
    <p:restoredTop sz="94570" autoAdjust="0"/>
  </p:normalViewPr>
  <p:slideViewPr>
    <p:cSldViewPr>
      <p:cViewPr varScale="1">
        <p:scale>
          <a:sx n="100" d="100"/>
          <a:sy n="100" d="100"/>
        </p:scale>
        <p:origin x="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12318997" cy="6984997"/>
            <a:chOff x="0" y="0"/>
            <a:chExt cx="12319000" cy="6985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2170791" cy="6858000"/>
            </a:xfrm>
            <a:custGeom>
              <a:avLst/>
              <a:gdLst/>
              <a:ahLst/>
              <a:cxnLst/>
              <a:rect l="l" t="t" r="r" b="b"/>
              <a:pathLst>
                <a:path w="12170791" h="6858000">
                  <a:moveTo>
                    <a:pt x="0" y="0"/>
                  </a:moveTo>
                  <a:lnTo>
                    <a:pt x="0" y="6858000"/>
                  </a:lnTo>
                  <a:lnTo>
                    <a:pt x="12170791" y="6858000"/>
                  </a:lnTo>
                  <a:lnTo>
                    <a:pt x="12170791" y="0"/>
                  </a:lnTo>
                  <a:close/>
                </a:path>
              </a:pathLst>
            </a:custGeom>
            <a:solidFill>
              <a:srgbClr val="F2F2F2">
                <a:alpha val="3922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6159500" y="6350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0" y="0"/>
                  </a:moveTo>
                  <a:lnTo>
                    <a:pt x="6096000" y="0"/>
                  </a:lnTo>
                  <a:lnTo>
                    <a:pt x="6096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7500112" y="4094607"/>
              <a:ext cx="1560195" cy="12700"/>
            </a:xfrm>
            <a:custGeom>
              <a:avLst/>
              <a:gdLst/>
              <a:ahLst/>
              <a:cxnLst/>
              <a:rect l="l" t="t" r="r" b="b"/>
              <a:pathLst>
                <a:path w="1560195" h="12700">
                  <a:moveTo>
                    <a:pt x="0" y="0"/>
                  </a:moveTo>
                  <a:lnTo>
                    <a:pt x="1560195" y="0"/>
                  </a:lnTo>
                  <a:lnTo>
                    <a:pt x="1560195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>
                <a:alpha val="25098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7114413" y="4081907"/>
              <a:ext cx="470916" cy="38100"/>
            </a:xfrm>
            <a:custGeom>
              <a:avLst/>
              <a:gdLst/>
              <a:ahLst/>
              <a:cxnLst/>
              <a:rect l="l" t="t" r="r" b="b"/>
              <a:pathLst>
                <a:path w="470916" h="38100">
                  <a:moveTo>
                    <a:pt x="0" y="0"/>
                  </a:moveTo>
                  <a:lnTo>
                    <a:pt x="470916" y="0"/>
                  </a:lnTo>
                  <a:lnTo>
                    <a:pt x="470916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9954158" y="349434"/>
            <a:ext cx="1831391" cy="326507"/>
          </a:xfrm>
          <a:custGeom>
            <a:avLst/>
            <a:gdLst/>
            <a:ahLst/>
            <a:cxnLst/>
            <a:rect l="l" t="t" r="r" b="b"/>
            <a:pathLst>
              <a:path w="1831391" h="326507">
                <a:moveTo>
                  <a:pt x="0" y="0"/>
                </a:moveTo>
                <a:lnTo>
                  <a:pt x="1831391" y="0"/>
                </a:lnTo>
                <a:lnTo>
                  <a:pt x="1831391" y="326508"/>
                </a:lnTo>
                <a:lnTo>
                  <a:pt x="0" y="326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0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395441" y="4319397"/>
            <a:ext cx="2796559" cy="2538603"/>
          </a:xfrm>
          <a:custGeom>
            <a:avLst/>
            <a:gdLst/>
            <a:ahLst/>
            <a:cxnLst/>
            <a:rect l="l" t="t" r="r" b="b"/>
            <a:pathLst>
              <a:path w="2796559" h="2538603">
                <a:moveTo>
                  <a:pt x="0" y="0"/>
                </a:moveTo>
                <a:lnTo>
                  <a:pt x="2796559" y="0"/>
                </a:lnTo>
                <a:lnTo>
                  <a:pt x="2796559" y="2538603"/>
                </a:lnTo>
                <a:lnTo>
                  <a:pt x="0" y="2538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4144" b="-477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95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000" r="-500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978663" y="3154385"/>
            <a:ext cx="1654451" cy="457493"/>
          </a:xfrm>
          <a:custGeom>
            <a:avLst/>
            <a:gdLst/>
            <a:ahLst/>
            <a:cxnLst/>
            <a:rect l="l" t="t" r="r" b="b"/>
            <a:pathLst>
              <a:path w="1654451" h="457493">
                <a:moveTo>
                  <a:pt x="0" y="0"/>
                </a:moveTo>
                <a:lnTo>
                  <a:pt x="1654451" y="0"/>
                </a:lnTo>
                <a:lnTo>
                  <a:pt x="1654451" y="457494"/>
                </a:lnTo>
                <a:lnTo>
                  <a:pt x="0" y="457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972" b="-18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7007238" y="2514162"/>
            <a:ext cx="4104684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6600" spc="198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</a:t>
            </a:r>
          </a:p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rPr>
              <a:t>POST PURCHASE SURVEYS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6698" y="6412830"/>
            <a:ext cx="1645739" cy="172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3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ECOMMERCE TEAM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96233" y="3686317"/>
            <a:ext cx="2594846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300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October 2024 - 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40152" cy="3453384"/>
          </a:xfrm>
          <a:custGeom>
            <a:avLst/>
            <a:gdLst/>
            <a:ahLst/>
            <a:cxnLst/>
            <a:rect l="l" t="t" r="r" b="b"/>
            <a:pathLst>
              <a:path w="2740152" h="3453384">
                <a:moveTo>
                  <a:pt x="0" y="0"/>
                </a:moveTo>
                <a:lnTo>
                  <a:pt x="2740152" y="0"/>
                </a:lnTo>
                <a:lnTo>
                  <a:pt x="2740152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872757" y="538934"/>
            <a:ext cx="10328643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212B36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2221" y="461424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72757" y="5049641"/>
            <a:ext cx="64578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22439" y="2030959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9931E6B-012F-AE35-795C-DD07F1C8ED57}"/>
              </a:ext>
            </a:extLst>
          </p:cNvPr>
          <p:cNvSpPr txBox="1"/>
          <p:nvPr/>
        </p:nvSpPr>
        <p:spPr>
          <a:xfrm>
            <a:off x="6886309" y="2454318"/>
            <a:ext cx="493495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D041CAF0-5E12-B3D0-0801-2F97A89B943D}"/>
              </a:ext>
            </a:extLst>
          </p:cNvPr>
          <p:cNvSpPr txBox="1"/>
          <p:nvPr/>
        </p:nvSpPr>
        <p:spPr>
          <a:xfrm>
            <a:off x="489531" y="2102081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ADFE1-FABA-FD7D-E3FE-3EBECB3E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ECE6A3F-EC56-FAA9-D149-3577CBC3DDDF}"/>
              </a:ext>
            </a:extLst>
          </p:cNvPr>
          <p:cNvSpPr/>
          <p:nvPr/>
        </p:nvSpPr>
        <p:spPr>
          <a:xfrm>
            <a:off x="0" y="0"/>
            <a:ext cx="2740152" cy="3453384"/>
          </a:xfrm>
          <a:custGeom>
            <a:avLst/>
            <a:gdLst/>
            <a:ahLst/>
            <a:cxnLst/>
            <a:rect l="l" t="t" r="r" b="b"/>
            <a:pathLst>
              <a:path w="2740152" h="3453384">
                <a:moveTo>
                  <a:pt x="0" y="0"/>
                </a:moveTo>
                <a:lnTo>
                  <a:pt x="2740152" y="0"/>
                </a:lnTo>
                <a:lnTo>
                  <a:pt x="2740152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6D99B12-FEB9-36D0-9F27-09D38E6E7735}"/>
              </a:ext>
            </a:extLst>
          </p:cNvPr>
          <p:cNvSpPr txBox="1"/>
          <p:nvPr/>
        </p:nvSpPr>
        <p:spPr>
          <a:xfrm>
            <a:off x="872757" y="538934"/>
            <a:ext cx="8481031" cy="52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212B36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5DF8317-4392-3A8E-C41D-0D1E20CCEBB1}"/>
              </a:ext>
            </a:extLst>
          </p:cNvPr>
          <p:cNvSpPr txBox="1"/>
          <p:nvPr/>
        </p:nvSpPr>
        <p:spPr>
          <a:xfrm>
            <a:off x="1222221" y="461424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EC4CA60-6910-EE58-24B7-D43E2918007C}"/>
              </a:ext>
            </a:extLst>
          </p:cNvPr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93B5BBB-0D46-E465-26CC-92E70F36F2D4}"/>
              </a:ext>
            </a:extLst>
          </p:cNvPr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D1EF6D4-540A-3E06-E116-AD50E22409A5}"/>
              </a:ext>
            </a:extLst>
          </p:cNvPr>
          <p:cNvSpPr txBox="1"/>
          <p:nvPr/>
        </p:nvSpPr>
        <p:spPr>
          <a:xfrm>
            <a:off x="872757" y="5049641"/>
            <a:ext cx="64578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9D635B7-C9F1-E0B4-AC57-F2FF72E162FB}"/>
              </a:ext>
            </a:extLst>
          </p:cNvPr>
          <p:cNvSpPr txBox="1"/>
          <p:nvPr/>
        </p:nvSpPr>
        <p:spPr>
          <a:xfrm>
            <a:off x="8422439" y="2030959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8761336E-63E4-0CC5-D106-BA57D1902754}"/>
              </a:ext>
            </a:extLst>
          </p:cNvPr>
          <p:cNvSpPr txBox="1"/>
          <p:nvPr/>
        </p:nvSpPr>
        <p:spPr>
          <a:xfrm>
            <a:off x="6886309" y="2454318"/>
            <a:ext cx="493495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7EEBB83A-5904-8D52-AD9B-32F155E5A751}"/>
              </a:ext>
            </a:extLst>
          </p:cNvPr>
          <p:cNvSpPr txBox="1"/>
          <p:nvPr/>
        </p:nvSpPr>
        <p:spPr>
          <a:xfrm>
            <a:off x="381000" y="2035561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  <p:extLst>
      <p:ext uri="{BB962C8B-B14F-4D97-AF65-F5344CB8AC3E}">
        <p14:creationId xmlns:p14="http://schemas.microsoft.com/office/powerpoint/2010/main" val="180385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D708-E037-44C5-1050-9C9A2886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C25602C-815C-465D-4994-B6ABF03CE1E9}"/>
              </a:ext>
            </a:extLst>
          </p:cNvPr>
          <p:cNvSpPr/>
          <p:nvPr/>
        </p:nvSpPr>
        <p:spPr>
          <a:xfrm>
            <a:off x="0" y="0"/>
            <a:ext cx="2740152" cy="3453384"/>
          </a:xfrm>
          <a:custGeom>
            <a:avLst/>
            <a:gdLst/>
            <a:ahLst/>
            <a:cxnLst/>
            <a:rect l="l" t="t" r="r" b="b"/>
            <a:pathLst>
              <a:path w="2740152" h="3453384">
                <a:moveTo>
                  <a:pt x="0" y="0"/>
                </a:moveTo>
                <a:lnTo>
                  <a:pt x="2740152" y="0"/>
                </a:lnTo>
                <a:lnTo>
                  <a:pt x="2740152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33B0352-50C8-8FD6-AECD-EA759B3243C2}"/>
              </a:ext>
            </a:extLst>
          </p:cNvPr>
          <p:cNvSpPr txBox="1"/>
          <p:nvPr/>
        </p:nvSpPr>
        <p:spPr>
          <a:xfrm>
            <a:off x="872757" y="538934"/>
            <a:ext cx="8481031" cy="52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212B36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F77BF4-C523-AA81-0E99-DD0BAE750C50}"/>
              </a:ext>
            </a:extLst>
          </p:cNvPr>
          <p:cNvSpPr txBox="1"/>
          <p:nvPr/>
        </p:nvSpPr>
        <p:spPr>
          <a:xfrm>
            <a:off x="1222221" y="461424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DC7E4D2-AE80-43D7-73FA-2FBFAD236331}"/>
              </a:ext>
            </a:extLst>
          </p:cNvPr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B23F46E-8E94-3A2E-3521-A640B58BF9AA}"/>
              </a:ext>
            </a:extLst>
          </p:cNvPr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B419B0B-61E3-F895-7605-AA728921AE75}"/>
              </a:ext>
            </a:extLst>
          </p:cNvPr>
          <p:cNvSpPr txBox="1"/>
          <p:nvPr/>
        </p:nvSpPr>
        <p:spPr>
          <a:xfrm>
            <a:off x="872757" y="5049641"/>
            <a:ext cx="64578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47B90DE-EB70-038A-4B54-A122FFE88ED4}"/>
              </a:ext>
            </a:extLst>
          </p:cNvPr>
          <p:cNvSpPr txBox="1"/>
          <p:nvPr/>
        </p:nvSpPr>
        <p:spPr>
          <a:xfrm>
            <a:off x="8422439" y="2030959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E3050BFF-3E93-A0A7-6224-B78B3FEDFAA0}"/>
              </a:ext>
            </a:extLst>
          </p:cNvPr>
          <p:cNvSpPr txBox="1"/>
          <p:nvPr/>
        </p:nvSpPr>
        <p:spPr>
          <a:xfrm>
            <a:off x="6886309" y="2454318"/>
            <a:ext cx="493495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00F74E1C-018E-C95F-F6A0-93CE4BE53467}"/>
              </a:ext>
            </a:extLst>
          </p:cNvPr>
          <p:cNvSpPr txBox="1"/>
          <p:nvPr/>
        </p:nvSpPr>
        <p:spPr>
          <a:xfrm>
            <a:off x="381000" y="2030959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  <p:extLst>
      <p:ext uri="{BB962C8B-B14F-4D97-AF65-F5344CB8AC3E}">
        <p14:creationId xmlns:p14="http://schemas.microsoft.com/office/powerpoint/2010/main" val="151561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168D-B2A4-B744-216B-4153B8B3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8574DE5-315B-3A79-6802-3B2CB46D7539}"/>
              </a:ext>
            </a:extLst>
          </p:cNvPr>
          <p:cNvSpPr/>
          <p:nvPr/>
        </p:nvSpPr>
        <p:spPr>
          <a:xfrm>
            <a:off x="0" y="0"/>
            <a:ext cx="2740152" cy="3453384"/>
          </a:xfrm>
          <a:custGeom>
            <a:avLst/>
            <a:gdLst/>
            <a:ahLst/>
            <a:cxnLst/>
            <a:rect l="l" t="t" r="r" b="b"/>
            <a:pathLst>
              <a:path w="2740152" h="3453384">
                <a:moveTo>
                  <a:pt x="0" y="0"/>
                </a:moveTo>
                <a:lnTo>
                  <a:pt x="2740152" y="0"/>
                </a:lnTo>
                <a:lnTo>
                  <a:pt x="2740152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871F0EF-1370-102D-B871-411D2F19444C}"/>
              </a:ext>
            </a:extLst>
          </p:cNvPr>
          <p:cNvSpPr txBox="1"/>
          <p:nvPr/>
        </p:nvSpPr>
        <p:spPr>
          <a:xfrm>
            <a:off x="872757" y="538934"/>
            <a:ext cx="8481031" cy="52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212B36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064E759-B7B1-66C1-1635-44452AAE0AA5}"/>
              </a:ext>
            </a:extLst>
          </p:cNvPr>
          <p:cNvSpPr txBox="1"/>
          <p:nvPr/>
        </p:nvSpPr>
        <p:spPr>
          <a:xfrm>
            <a:off x="1222221" y="461424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58BC858-C30B-D6B5-A6D3-C62E9B5B54F3}"/>
              </a:ext>
            </a:extLst>
          </p:cNvPr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8D90041-49AD-CE7E-8325-7601157744FB}"/>
              </a:ext>
            </a:extLst>
          </p:cNvPr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BAD2388-09F6-2994-CC78-5F58C47E7E61}"/>
              </a:ext>
            </a:extLst>
          </p:cNvPr>
          <p:cNvSpPr txBox="1"/>
          <p:nvPr/>
        </p:nvSpPr>
        <p:spPr>
          <a:xfrm>
            <a:off x="872757" y="5049641"/>
            <a:ext cx="64578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616ADBF-DEF0-ACC3-32EE-C002F85EA933}"/>
              </a:ext>
            </a:extLst>
          </p:cNvPr>
          <p:cNvSpPr txBox="1"/>
          <p:nvPr/>
        </p:nvSpPr>
        <p:spPr>
          <a:xfrm>
            <a:off x="8422439" y="2030959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781AF136-392F-3D0E-C0F6-CBDF162BC905}"/>
              </a:ext>
            </a:extLst>
          </p:cNvPr>
          <p:cNvSpPr txBox="1"/>
          <p:nvPr/>
        </p:nvSpPr>
        <p:spPr>
          <a:xfrm>
            <a:off x="6886309" y="2454318"/>
            <a:ext cx="493495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C4330E98-06F1-5CC5-B86B-F1B998552DE2}"/>
              </a:ext>
            </a:extLst>
          </p:cNvPr>
          <p:cNvSpPr txBox="1"/>
          <p:nvPr/>
        </p:nvSpPr>
        <p:spPr>
          <a:xfrm>
            <a:off x="381000" y="2001791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  <p:extLst>
      <p:ext uri="{BB962C8B-B14F-4D97-AF65-F5344CB8AC3E}">
        <p14:creationId xmlns:p14="http://schemas.microsoft.com/office/powerpoint/2010/main" val="123717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711416" y="416560"/>
            <a:ext cx="8769168" cy="45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 dirty="0">
                <a:solidFill>
                  <a:srgbClr val="212B36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BUYER PERSON: “[Name]”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6049" y="1261124"/>
            <a:ext cx="5603891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Demographics</a:t>
            </a:r>
          </a:p>
          <a:p>
            <a:pPr marL="345441" lvl="1" indent="-172721" algn="l">
              <a:lnSpc>
                <a:spcPts val="1920"/>
              </a:lnSpc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Age: [Age]</a:t>
            </a:r>
          </a:p>
          <a:p>
            <a:pPr marL="345441" lvl="1" indent="-172721" algn="l">
              <a:lnSpc>
                <a:spcPts val="1920"/>
              </a:lnSpc>
              <a:buFont typeface="Arial"/>
              <a:buChar char="•"/>
            </a:pP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Occupation: [Occupation].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19940" y="1125848"/>
            <a:ext cx="5786812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Motivations &amp; Goals</a:t>
            </a:r>
          </a:p>
          <a:p>
            <a:pPr marL="172720" lvl="1"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Motivations:</a:t>
            </a: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 [Motivations]</a:t>
            </a:r>
          </a:p>
          <a:p>
            <a:pPr marL="172720" lvl="1" algn="l">
              <a:lnSpc>
                <a:spcPts val="1920"/>
              </a:lnSpc>
            </a:pPr>
            <a:endParaRPr lang="en-US" sz="1600" i="1" dirty="0">
              <a:solidFill>
                <a:srgbClr val="000000"/>
              </a:solidFill>
              <a:latin typeface="Proxima Nova Italics"/>
              <a:ea typeface="Proxima Nova Italics"/>
              <a:cs typeface="Proxima Nova Italics"/>
              <a:sym typeface="Proxima Nova Italics"/>
            </a:endParaRPr>
          </a:p>
          <a:p>
            <a:pPr marL="172720" lvl="1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Goals:</a:t>
            </a: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 [Goals]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6049" y="2208854"/>
            <a:ext cx="5603891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Lifestyle &amp; Behavior</a:t>
            </a:r>
          </a:p>
          <a:p>
            <a:pPr marL="172720" lvl="1"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Behaviors:</a:t>
            </a: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 [Behaviors]</a:t>
            </a:r>
          </a:p>
          <a:p>
            <a:pPr marL="172720" lvl="1" algn="l">
              <a:lnSpc>
                <a:spcPts val="1920"/>
              </a:lnSpc>
            </a:pPr>
            <a:endParaRPr lang="en-US" sz="1600" i="1" dirty="0">
              <a:solidFill>
                <a:srgbClr val="000000"/>
              </a:solidFill>
              <a:latin typeface="Proxima Nova Italics"/>
              <a:ea typeface="Proxima Nova Italics"/>
              <a:cs typeface="Proxima Nova Italics"/>
              <a:sym typeface="Proxima Nova Italics"/>
            </a:endParaRPr>
          </a:p>
          <a:p>
            <a:pPr marL="172720" lvl="1"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Lifestyle:</a:t>
            </a: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 [Lifestyle]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64482" y="4064692"/>
            <a:ext cx="5297728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Frustrations &amp; Pain Points</a:t>
            </a:r>
          </a:p>
          <a:p>
            <a:pPr marL="172720" lvl="1" algn="l">
              <a:lnSpc>
                <a:spcPts val="1920"/>
              </a:lnSpc>
            </a:pP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[Points]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4800" y="4772035"/>
            <a:ext cx="60960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20"/>
              </a:lnSpc>
            </a:pPr>
            <a:r>
              <a:rPr lang="en-US" sz="1600" b="1" i="1" dirty="0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Daily Life</a:t>
            </a:r>
          </a:p>
          <a:p>
            <a:pPr marL="172720" lvl="1" algn="l">
              <a:lnSpc>
                <a:spcPts val="1920"/>
              </a:lnSpc>
            </a:pPr>
            <a:r>
              <a:rPr lang="en-US" sz="1600" i="1" dirty="0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[Life]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09800" y="2333368"/>
            <a:ext cx="7772400" cy="1431255"/>
          </a:xfrm>
          <a:custGeom>
            <a:avLst/>
            <a:gdLst/>
            <a:ahLst/>
            <a:cxnLst/>
            <a:rect l="l" t="t" r="r" b="b"/>
            <a:pathLst>
              <a:path w="7772400" h="1431255">
                <a:moveTo>
                  <a:pt x="0" y="0"/>
                </a:moveTo>
                <a:lnTo>
                  <a:pt x="7772400" y="0"/>
                </a:lnTo>
                <a:lnTo>
                  <a:pt x="7772400" y="1431255"/>
                </a:lnTo>
                <a:lnTo>
                  <a:pt x="0" y="1431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111182" y="3943836"/>
            <a:ext cx="1957149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sz="3199" i="1" spc="198">
                <a:solidFill>
                  <a:srgbClr val="FFFFFF"/>
                </a:solidFill>
                <a:latin typeface="Proxima Nova Light Italics"/>
                <a:ea typeface="Proxima Nova Light Italics"/>
                <a:cs typeface="Proxima Nova Light Italics"/>
                <a:sym typeface="Proxima Nova Light Italics"/>
              </a:rPr>
              <a:t>INSIGHTS</a:t>
            </a:r>
          </a:p>
          <a:p>
            <a:pPr algn="ctr">
              <a:lnSpc>
                <a:spcPts val="3000"/>
              </a:lnSpc>
            </a:pPr>
            <a:r>
              <a:rPr lang="en-US" sz="1200" spc="199">
                <a:solidFill>
                  <a:srgbClr val="FFFFFF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35128"/>
            <a:ext cx="2380488" cy="3453384"/>
          </a:xfrm>
          <a:custGeom>
            <a:avLst/>
            <a:gdLst/>
            <a:ahLst/>
            <a:cxnLst/>
            <a:rect l="l" t="t" r="r" b="b"/>
            <a:pathLst>
              <a:path w="2380488" h="3453384">
                <a:moveTo>
                  <a:pt x="0" y="0"/>
                </a:moveTo>
                <a:lnTo>
                  <a:pt x="2380488" y="0"/>
                </a:lnTo>
                <a:lnTo>
                  <a:pt x="2380488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53707" y="538934"/>
            <a:ext cx="10791129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15413" y="2084757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200" y="4844403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7200" y="2307759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40568DA1-48B8-052C-5676-BEF482CF6867}"/>
              </a:ext>
            </a:extLst>
          </p:cNvPr>
          <p:cNvSpPr txBox="1"/>
          <p:nvPr/>
        </p:nvSpPr>
        <p:spPr>
          <a:xfrm>
            <a:off x="6187254" y="2469817"/>
            <a:ext cx="5457582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DA87F44C-263F-B97D-6883-086010D4E5DC}"/>
              </a:ext>
            </a:extLst>
          </p:cNvPr>
          <p:cNvSpPr txBox="1"/>
          <p:nvPr/>
        </p:nvSpPr>
        <p:spPr>
          <a:xfrm>
            <a:off x="457200" y="5181600"/>
            <a:ext cx="5457582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353" y="0"/>
            <a:ext cx="2715768" cy="3453384"/>
          </a:xfrm>
          <a:custGeom>
            <a:avLst/>
            <a:gdLst/>
            <a:ahLst/>
            <a:cxnLst/>
            <a:rect l="l" t="t" r="r" b="b"/>
            <a:pathLst>
              <a:path w="2715768" h="3453384">
                <a:moveTo>
                  <a:pt x="0" y="0"/>
                </a:moveTo>
                <a:lnTo>
                  <a:pt x="2715768" y="0"/>
                </a:lnTo>
                <a:lnTo>
                  <a:pt x="2715768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2756" y="538934"/>
            <a:ext cx="10934885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2757" y="4407246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6" name="Freeform 16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872757" y="4875400"/>
            <a:ext cx="6457855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56833" y="1453008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26682" y="1953673"/>
            <a:ext cx="4477031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835521A4-50D6-E534-24FA-F6CC189A227C}"/>
              </a:ext>
            </a:extLst>
          </p:cNvPr>
          <p:cNvSpPr txBox="1"/>
          <p:nvPr/>
        </p:nvSpPr>
        <p:spPr>
          <a:xfrm>
            <a:off x="571034" y="2167485"/>
            <a:ext cx="5524966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03576" cy="3453384"/>
          </a:xfrm>
          <a:custGeom>
            <a:avLst/>
            <a:gdLst/>
            <a:ahLst/>
            <a:cxnLst/>
            <a:rect l="l" t="t" r="r" b="b"/>
            <a:pathLst>
              <a:path w="2703576" h="3453384">
                <a:moveTo>
                  <a:pt x="0" y="0"/>
                </a:moveTo>
                <a:lnTo>
                  <a:pt x="2703576" y="0"/>
                </a:lnTo>
                <a:lnTo>
                  <a:pt x="2703576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72757" y="538934"/>
            <a:ext cx="10862043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5003" y="4747511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7" name="Freeform 7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599961" y="1816729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2757" y="5148529"/>
            <a:ext cx="6457855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CEE94-09F7-2EB3-A867-6BA08C3594D0}"/>
              </a:ext>
            </a:extLst>
          </p:cNvPr>
          <p:cNvSpPr txBox="1"/>
          <p:nvPr/>
        </p:nvSpPr>
        <p:spPr>
          <a:xfrm>
            <a:off x="7162800" y="2181082"/>
            <a:ext cx="4572000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80ACC25-7119-531F-AFCA-E8F8EC06C86D}"/>
              </a:ext>
            </a:extLst>
          </p:cNvPr>
          <p:cNvSpPr txBox="1"/>
          <p:nvPr/>
        </p:nvSpPr>
        <p:spPr>
          <a:xfrm>
            <a:off x="457200" y="1958329"/>
            <a:ext cx="5638800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34056" cy="3453384"/>
          </a:xfrm>
          <a:custGeom>
            <a:avLst/>
            <a:gdLst/>
            <a:ahLst/>
            <a:cxnLst/>
            <a:rect l="l" t="t" r="r" b="b"/>
            <a:pathLst>
              <a:path w="2734056" h="3453384">
                <a:moveTo>
                  <a:pt x="0" y="0"/>
                </a:moveTo>
                <a:lnTo>
                  <a:pt x="2734056" y="0"/>
                </a:lnTo>
                <a:lnTo>
                  <a:pt x="2734056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72757" y="538934"/>
            <a:ext cx="10328643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431878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7" name="Freeform 7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474554" y="1453008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2757" y="4796784"/>
            <a:ext cx="6457855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B8152-8116-93FA-A281-4C3B211A3862}"/>
              </a:ext>
            </a:extLst>
          </p:cNvPr>
          <p:cNvSpPr txBox="1"/>
          <p:nvPr/>
        </p:nvSpPr>
        <p:spPr>
          <a:xfrm>
            <a:off x="7162800" y="1949839"/>
            <a:ext cx="4572000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257AA559-A6A1-33E2-B65E-87D63BCF7F76}"/>
              </a:ext>
            </a:extLst>
          </p:cNvPr>
          <p:cNvSpPr txBox="1"/>
          <p:nvPr/>
        </p:nvSpPr>
        <p:spPr>
          <a:xfrm>
            <a:off x="381000" y="2061215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37104" cy="3453384"/>
          </a:xfrm>
          <a:custGeom>
            <a:avLst/>
            <a:gdLst/>
            <a:ahLst/>
            <a:cxnLst/>
            <a:rect l="l" t="t" r="r" b="b"/>
            <a:pathLst>
              <a:path w="2737104" h="3453384">
                <a:moveTo>
                  <a:pt x="0" y="0"/>
                </a:moveTo>
                <a:lnTo>
                  <a:pt x="2737104" y="0"/>
                </a:lnTo>
                <a:lnTo>
                  <a:pt x="2737104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872757" y="538934"/>
            <a:ext cx="10761059" cy="52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2757" y="4299071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70893" y="1535246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48661A-2418-6A5D-83DC-1FFA33D028B9}"/>
              </a:ext>
            </a:extLst>
          </p:cNvPr>
          <p:cNvSpPr txBox="1"/>
          <p:nvPr/>
        </p:nvSpPr>
        <p:spPr>
          <a:xfrm>
            <a:off x="7162800" y="1949839"/>
            <a:ext cx="4572000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5113B896-21E5-6979-5CF1-70633514147D}"/>
              </a:ext>
            </a:extLst>
          </p:cNvPr>
          <p:cNvSpPr txBox="1"/>
          <p:nvPr/>
        </p:nvSpPr>
        <p:spPr>
          <a:xfrm>
            <a:off x="872757" y="4796784"/>
            <a:ext cx="6457855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0B79095D-7536-26DE-675B-7CF3140E1376}"/>
              </a:ext>
            </a:extLst>
          </p:cNvPr>
          <p:cNvSpPr txBox="1"/>
          <p:nvPr/>
        </p:nvSpPr>
        <p:spPr>
          <a:xfrm>
            <a:off x="457200" y="2061215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37104" cy="3453384"/>
          </a:xfrm>
          <a:custGeom>
            <a:avLst/>
            <a:gdLst/>
            <a:ahLst/>
            <a:cxnLst/>
            <a:rect l="l" t="t" r="r" b="b"/>
            <a:pathLst>
              <a:path w="2737104" h="3453384">
                <a:moveTo>
                  <a:pt x="0" y="0"/>
                </a:moveTo>
                <a:lnTo>
                  <a:pt x="2737104" y="0"/>
                </a:lnTo>
                <a:lnTo>
                  <a:pt x="2737104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72756" y="538934"/>
            <a:ext cx="10709643" cy="5243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2757" y="4593708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6" name="Freeform 6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8394783" y="1396252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2757" y="4877513"/>
            <a:ext cx="6457855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56295" y="1817634"/>
            <a:ext cx="4678237" cy="2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94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9C8D54EE-23F6-4F6C-7128-9D37A007726E}"/>
              </a:ext>
            </a:extLst>
          </p:cNvPr>
          <p:cNvSpPr txBox="1"/>
          <p:nvPr/>
        </p:nvSpPr>
        <p:spPr>
          <a:xfrm>
            <a:off x="457200" y="2092192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618232" cy="3453384"/>
          </a:xfrm>
          <a:custGeom>
            <a:avLst/>
            <a:gdLst/>
            <a:ahLst/>
            <a:cxnLst/>
            <a:rect l="l" t="t" r="r" b="b"/>
            <a:pathLst>
              <a:path w="2618232" h="3453384">
                <a:moveTo>
                  <a:pt x="0" y="0"/>
                </a:moveTo>
                <a:lnTo>
                  <a:pt x="2618232" y="0"/>
                </a:lnTo>
                <a:lnTo>
                  <a:pt x="2618232" y="3453384"/>
                </a:lnTo>
                <a:lnTo>
                  <a:pt x="0" y="3453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72757" y="529961"/>
            <a:ext cx="9642196" cy="45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 dirty="0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[Question]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2757" y="4878312"/>
            <a:ext cx="1053570" cy="24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599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</a:t>
            </a:r>
          </a:p>
        </p:txBody>
      </p:sp>
      <p:sp>
        <p:nvSpPr>
          <p:cNvPr id="10" name="Freeform 10"/>
          <p:cNvSpPr/>
          <p:nvPr/>
        </p:nvSpPr>
        <p:spPr>
          <a:xfrm>
            <a:off x="7757950" y="5077425"/>
            <a:ext cx="4454252" cy="1794834"/>
          </a:xfrm>
          <a:custGeom>
            <a:avLst/>
            <a:gdLst/>
            <a:ahLst/>
            <a:cxnLst/>
            <a:rect l="l" t="t" r="r" b="b"/>
            <a:pathLst>
              <a:path w="4454252" h="1794834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69" r="-83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073059" y="6450497"/>
            <a:ext cx="2000545" cy="368393"/>
          </a:xfrm>
          <a:custGeom>
            <a:avLst/>
            <a:gdLst/>
            <a:ahLst/>
            <a:cxnLst/>
            <a:rect l="l" t="t" r="r" b="b"/>
            <a:pathLst>
              <a:path w="2000545" h="368393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872757" y="5220437"/>
            <a:ext cx="6457855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[Insights]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09323" y="1573795"/>
            <a:ext cx="1801263" cy="27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OPPORTUNITIES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42475" y="2022716"/>
            <a:ext cx="493495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31" lvl="1" algn="l">
              <a:lnSpc>
                <a:spcPts val="1624"/>
              </a:lnSpc>
            </a:pPr>
            <a:r>
              <a:rPr lang="en-US" sz="1400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[Opportunities]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B7ED7E27-4703-CF0E-A1C3-20C6269430F8}"/>
              </a:ext>
            </a:extLst>
          </p:cNvPr>
          <p:cNvSpPr txBox="1"/>
          <p:nvPr/>
        </p:nvSpPr>
        <p:spPr>
          <a:xfrm>
            <a:off x="514567" y="2038832"/>
            <a:ext cx="5547547" cy="222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1130" lvl="1" algn="l">
              <a:lnSpc>
                <a:spcPts val="1944"/>
              </a:lnSpc>
            </a:pPr>
            <a:r>
              <a:rPr lang="en-US" sz="1399" dirty="0">
                <a:solidFill>
                  <a:srgbClr val="000000"/>
                </a:solidFill>
                <a:latin typeface="Proxima Nova Light"/>
                <a:ea typeface="Proxima Nova Light"/>
                <a:cs typeface="Proxima Nova Light"/>
                <a:sym typeface="Proxima Nova Light"/>
              </a:rPr>
              <a:t>[Results]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222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Proxima Nova Light</vt:lpstr>
      <vt:lpstr>Proxima Nova Bold Italics</vt:lpstr>
      <vt:lpstr>Proxima Nova Italics</vt:lpstr>
      <vt:lpstr>Proxima Nova Light Italics</vt:lpstr>
      <vt:lpstr>Arial</vt:lpstr>
      <vt:lpstr>Proxima Nova Bold</vt:lpstr>
      <vt:lpstr>Calibri</vt:lpstr>
      <vt:lpstr>Proxima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OKENDO INSIGHTS 2025 - 1</dc:title>
  <cp:lastModifiedBy>ztogroup</cp:lastModifiedBy>
  <cp:revision>15</cp:revision>
  <dcterms:created xsi:type="dcterms:W3CDTF">2006-08-16T00:00:00Z</dcterms:created>
  <dcterms:modified xsi:type="dcterms:W3CDTF">2025-06-12T16:24:08Z</dcterms:modified>
  <dc:identifier>DAGjBrMsogw</dc:identifier>
</cp:coreProperties>
</file>