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8CFEC-4578-4809-B9C6-87C4952D5748}" type="datetimeFigureOut">
              <a:rPr lang="en-IN" smtClean="0"/>
              <a:t>29-10-2020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A747C-5B1D-4F4B-AEA1-8D090FF0F227}" type="slidenum">
              <a:rPr lang="en-IN" smtClean="0"/>
              <a:t>‹#›</a:t>
            </a:fld>
            <a:endParaRPr lang="en-IN"/>
          </a:p>
        </p:txBody>
      </p:sp>
    </p:spTree>
    <p:extLst>
      <p:ext uri="{BB962C8B-B14F-4D97-AF65-F5344CB8AC3E}">
        <p14:creationId xmlns:p14="http://schemas.microsoft.com/office/powerpoint/2010/main" val="159623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Capstone Project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Predicting Accident Severity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5E7B-8DF3-4C29-BB78-712268A9AE1F}"/>
              </a:ext>
            </a:extLst>
          </p:cNvPr>
          <p:cNvSpPr>
            <a:spLocks noGrp="1"/>
          </p:cNvSpPr>
          <p:nvPr>
            <p:ph type="title"/>
          </p:nvPr>
        </p:nvSpPr>
        <p:spPr/>
        <p:txBody>
          <a:bodyPr/>
          <a:lstStyle/>
          <a:p>
            <a:r>
              <a:rPr lang="en-US" dirty="0"/>
              <a:t>Exploratory Analysis	</a:t>
            </a:r>
            <a:endParaRPr lang="en-IN" dirty="0"/>
          </a:p>
        </p:txBody>
      </p:sp>
      <p:pic>
        <p:nvPicPr>
          <p:cNvPr id="5" name="Content Placeholder 4">
            <a:extLst>
              <a:ext uri="{FF2B5EF4-FFF2-40B4-BE49-F238E27FC236}">
                <a16:creationId xmlns:a16="http://schemas.microsoft.com/office/drawing/2014/main" id="{63DAA51D-EA41-49DE-AFE2-4D7C69937F8F}"/>
              </a:ext>
            </a:extLst>
          </p:cNvPr>
          <p:cNvPicPr>
            <a:picLocks noGrp="1" noChangeAspect="1"/>
          </p:cNvPicPr>
          <p:nvPr>
            <p:ph idx="1"/>
          </p:nvPr>
        </p:nvPicPr>
        <p:blipFill>
          <a:blip r:embed="rId2"/>
          <a:stretch>
            <a:fillRect/>
          </a:stretch>
        </p:blipFill>
        <p:spPr>
          <a:xfrm>
            <a:off x="757531" y="2093394"/>
            <a:ext cx="4213964" cy="2706025"/>
          </a:xfrm>
        </p:spPr>
      </p:pic>
      <p:pic>
        <p:nvPicPr>
          <p:cNvPr id="7" name="Picture 6">
            <a:extLst>
              <a:ext uri="{FF2B5EF4-FFF2-40B4-BE49-F238E27FC236}">
                <a16:creationId xmlns:a16="http://schemas.microsoft.com/office/drawing/2014/main" id="{8C21A77D-DBA7-49DE-B0E9-11CE2AF354C0}"/>
              </a:ext>
            </a:extLst>
          </p:cNvPr>
          <p:cNvPicPr>
            <a:picLocks noChangeAspect="1"/>
          </p:cNvPicPr>
          <p:nvPr/>
        </p:nvPicPr>
        <p:blipFill>
          <a:blip r:embed="rId3"/>
          <a:stretch>
            <a:fillRect/>
          </a:stretch>
        </p:blipFill>
        <p:spPr>
          <a:xfrm>
            <a:off x="6941717" y="2093393"/>
            <a:ext cx="4213963" cy="2706025"/>
          </a:xfrm>
          <a:prstGeom prst="rect">
            <a:avLst/>
          </a:prstGeom>
        </p:spPr>
      </p:pic>
      <p:sp>
        <p:nvSpPr>
          <p:cNvPr id="8" name="TextBox 7">
            <a:extLst>
              <a:ext uri="{FF2B5EF4-FFF2-40B4-BE49-F238E27FC236}">
                <a16:creationId xmlns:a16="http://schemas.microsoft.com/office/drawing/2014/main" id="{4C3CBE1B-9424-4586-B686-B5D4C7550C3A}"/>
              </a:ext>
            </a:extLst>
          </p:cNvPr>
          <p:cNvSpPr txBox="1"/>
          <p:nvPr/>
        </p:nvSpPr>
        <p:spPr>
          <a:xfrm>
            <a:off x="1097280" y="5140171"/>
            <a:ext cx="10372670" cy="1354217"/>
          </a:xfrm>
          <a:prstGeom prst="rect">
            <a:avLst/>
          </a:prstGeom>
          <a:noFill/>
        </p:spPr>
        <p:txBody>
          <a:bodyPr wrap="square" rtlCol="0">
            <a:spAutoFit/>
          </a:bodyPr>
          <a:lstStyle/>
          <a:p>
            <a:pPr marL="285750" indent="-285750" algn="just">
              <a:buFont typeface="Wingdings" panose="05000000000000000000" pitchFamily="2" charset="2"/>
              <a:buChar char="§"/>
            </a:pPr>
            <a:r>
              <a:rPr lang="en-US" sz="1600" i="0" dirty="0">
                <a:solidFill>
                  <a:srgbClr val="000000"/>
                </a:solidFill>
                <a:effectLst/>
                <a:latin typeface="Helvetica Neue"/>
              </a:rPr>
              <a:t>The involvement of pedestrians and cycle users increase the risk of accidents leading to injury(SEVERITY CODE=2) by approximately 88%. This can also explain the high rate of accidents with injuries during the clear weather, with dry roads as during such weather conditions the number of people coming out of their house increases</a:t>
            </a:r>
          </a:p>
          <a:p>
            <a:pPr marL="285750" indent="-285750" algn="just">
              <a:buFont typeface="Wingdings" panose="05000000000000000000" pitchFamily="2" charset="2"/>
              <a:buChar char="§"/>
            </a:pPr>
            <a:endParaRPr lang="en-IN" sz="1600" dirty="0"/>
          </a:p>
        </p:txBody>
      </p:sp>
    </p:spTree>
    <p:extLst>
      <p:ext uri="{BB962C8B-B14F-4D97-AF65-F5344CB8AC3E}">
        <p14:creationId xmlns:p14="http://schemas.microsoft.com/office/powerpoint/2010/main" val="390848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42A2-9B08-40AE-A3E0-E4300902C317}"/>
              </a:ext>
            </a:extLst>
          </p:cNvPr>
          <p:cNvSpPr>
            <a:spLocks noGrp="1"/>
          </p:cNvSpPr>
          <p:nvPr>
            <p:ph type="title"/>
          </p:nvPr>
        </p:nvSpPr>
        <p:spPr/>
        <p:txBody>
          <a:bodyPr/>
          <a:lstStyle/>
          <a:p>
            <a:r>
              <a:rPr lang="en-US" dirty="0"/>
              <a:t>Classification Models Used</a:t>
            </a:r>
            <a:endParaRPr lang="en-IN" dirty="0"/>
          </a:p>
        </p:txBody>
      </p:sp>
      <p:sp>
        <p:nvSpPr>
          <p:cNvPr id="3" name="Content Placeholder 2">
            <a:extLst>
              <a:ext uri="{FF2B5EF4-FFF2-40B4-BE49-F238E27FC236}">
                <a16:creationId xmlns:a16="http://schemas.microsoft.com/office/drawing/2014/main" id="{305AC7C2-0580-404C-9E4C-00E89D2564F8}"/>
              </a:ext>
            </a:extLst>
          </p:cNvPr>
          <p:cNvSpPr>
            <a:spLocks noGrp="1"/>
          </p:cNvSpPr>
          <p:nvPr>
            <p:ph idx="1"/>
          </p:nvPr>
        </p:nvSpPr>
        <p:spPr/>
        <p:txBody>
          <a:bodyPr/>
          <a:lstStyle/>
          <a:p>
            <a:pPr>
              <a:buFont typeface="Wingdings" panose="05000000000000000000" pitchFamily="2" charset="2"/>
              <a:buChar char="§"/>
            </a:pPr>
            <a:r>
              <a:rPr lang="en-US" dirty="0"/>
              <a:t> </a:t>
            </a:r>
            <a:r>
              <a:rPr lang="en-US" dirty="0">
                <a:latin typeface="Helvetica Neue"/>
              </a:rPr>
              <a:t>Logistic Regression</a:t>
            </a:r>
          </a:p>
          <a:p>
            <a:pPr>
              <a:buFont typeface="Wingdings" panose="05000000000000000000" pitchFamily="2" charset="2"/>
              <a:buChar char="§"/>
            </a:pPr>
            <a:r>
              <a:rPr lang="en-US" dirty="0">
                <a:latin typeface="Helvetica Neue"/>
              </a:rPr>
              <a:t>Support Vector Machine(SVM)</a:t>
            </a:r>
          </a:p>
          <a:p>
            <a:pPr>
              <a:buFont typeface="Wingdings" panose="05000000000000000000" pitchFamily="2" charset="2"/>
              <a:buChar char="§"/>
            </a:pPr>
            <a:r>
              <a:rPr lang="en-US" dirty="0">
                <a:latin typeface="Helvetica Neue"/>
              </a:rPr>
              <a:t>Decision Tree</a:t>
            </a:r>
          </a:p>
          <a:p>
            <a:pPr>
              <a:buFont typeface="Wingdings" panose="05000000000000000000" pitchFamily="2" charset="2"/>
              <a:buChar char="§"/>
            </a:pPr>
            <a:r>
              <a:rPr lang="en-US" dirty="0">
                <a:latin typeface="Helvetica Neue"/>
              </a:rPr>
              <a:t>K-Nearest Neighbors </a:t>
            </a:r>
            <a:endParaRPr lang="en-IN" dirty="0"/>
          </a:p>
        </p:txBody>
      </p:sp>
    </p:spTree>
    <p:extLst>
      <p:ext uri="{BB962C8B-B14F-4D97-AF65-F5344CB8AC3E}">
        <p14:creationId xmlns:p14="http://schemas.microsoft.com/office/powerpoint/2010/main" val="6388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5EA3-9204-4411-BBB3-0129DEB64601}"/>
              </a:ext>
            </a:extLst>
          </p:cNvPr>
          <p:cNvSpPr>
            <a:spLocks noGrp="1"/>
          </p:cNvSpPr>
          <p:nvPr>
            <p:ph type="title"/>
          </p:nvPr>
        </p:nvSpPr>
        <p:spPr/>
        <p:txBody>
          <a:bodyPr/>
          <a:lstStyle/>
          <a:p>
            <a:r>
              <a:rPr lang="en-US" dirty="0"/>
              <a:t>Model Evaluation </a:t>
            </a:r>
            <a:endParaRPr lang="en-IN" dirty="0"/>
          </a:p>
        </p:txBody>
      </p:sp>
      <p:pic>
        <p:nvPicPr>
          <p:cNvPr id="5" name="Content Placeholder 4">
            <a:extLst>
              <a:ext uri="{FF2B5EF4-FFF2-40B4-BE49-F238E27FC236}">
                <a16:creationId xmlns:a16="http://schemas.microsoft.com/office/drawing/2014/main" id="{716158C3-5F44-4934-81B4-17B9D56D2D6B}"/>
              </a:ext>
            </a:extLst>
          </p:cNvPr>
          <p:cNvPicPr>
            <a:picLocks noGrp="1" noChangeAspect="1"/>
          </p:cNvPicPr>
          <p:nvPr>
            <p:ph idx="1"/>
          </p:nvPr>
        </p:nvPicPr>
        <p:blipFill>
          <a:blip r:embed="rId2"/>
          <a:stretch>
            <a:fillRect/>
          </a:stretch>
        </p:blipFill>
        <p:spPr>
          <a:xfrm>
            <a:off x="1630416" y="2297542"/>
            <a:ext cx="8931168" cy="2823099"/>
          </a:xfrm>
        </p:spPr>
      </p:pic>
    </p:spTree>
    <p:extLst>
      <p:ext uri="{BB962C8B-B14F-4D97-AF65-F5344CB8AC3E}">
        <p14:creationId xmlns:p14="http://schemas.microsoft.com/office/powerpoint/2010/main" val="69240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CC60-C6F6-49D2-8E9E-87D41D4E2D98}"/>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9E5067EA-5B4B-4111-8150-D79DA47D277F}"/>
              </a:ext>
            </a:extLst>
          </p:cNvPr>
          <p:cNvSpPr>
            <a:spLocks noGrp="1"/>
          </p:cNvSpPr>
          <p:nvPr>
            <p:ph idx="1"/>
          </p:nvPr>
        </p:nvSpPr>
        <p:spPr/>
        <p:txBody>
          <a:bodyPr>
            <a:normAutofit fontScale="77500" lnSpcReduction="20000"/>
          </a:bodyPr>
          <a:lstStyle/>
          <a:p>
            <a:pPr algn="just">
              <a:buFont typeface="Wingdings" panose="05000000000000000000" pitchFamily="2" charset="2"/>
              <a:buChar char="§"/>
            </a:pPr>
            <a:r>
              <a:rPr lang="en-US" b="0" i="0" dirty="0">
                <a:solidFill>
                  <a:srgbClr val="000000"/>
                </a:solidFill>
                <a:effectLst/>
                <a:latin typeface="Helvetica Neue"/>
              </a:rPr>
              <a:t>There were two models constructed respectively: - </a:t>
            </a:r>
          </a:p>
          <a:p>
            <a:pPr algn="just"/>
            <a:r>
              <a:rPr lang="en-US" b="0" i="0" dirty="0">
                <a:solidFill>
                  <a:srgbClr val="000000"/>
                </a:solidFill>
                <a:effectLst/>
                <a:latin typeface="Helvetica Neue"/>
              </a:rPr>
              <a:t>1) In which the data was not resampled</a:t>
            </a:r>
          </a:p>
          <a:p>
            <a:pPr algn="just"/>
            <a:r>
              <a:rPr lang="en-US" b="0" i="0" dirty="0">
                <a:solidFill>
                  <a:srgbClr val="000000"/>
                </a:solidFill>
                <a:effectLst/>
                <a:latin typeface="Helvetica Neue"/>
              </a:rPr>
              <a:t>2) In which data was resampled</a:t>
            </a:r>
          </a:p>
          <a:p>
            <a:pPr algn="just">
              <a:buFont typeface="Wingdings" panose="05000000000000000000" pitchFamily="2" charset="2"/>
              <a:buChar char="§"/>
            </a:pPr>
            <a:r>
              <a:rPr lang="en-US" b="0" i="0" dirty="0">
                <a:solidFill>
                  <a:srgbClr val="000000"/>
                </a:solidFill>
                <a:effectLst/>
                <a:latin typeface="Helvetica Neue"/>
              </a:rPr>
              <a:t>Both the models were then trained on the same classification algorithms to make a fair comparison between the two. It was found that the models which were trained on the dataset that was not resampled had a higher accuracy for the predictions and lower uncertainty as compared to it's counterpart. Though the data without resampling might have a little bias due to a very high value of accidents having SEVERITYCODE 1 in respect to accidents having SEVERITYCODE 2. But due to resampling the accuracy and uncertainty increases and this means that some important information or trend goes missing. Thus, impacting the accuracy and predictive ability of the model.</a:t>
            </a:r>
          </a:p>
          <a:p>
            <a:pPr algn="just">
              <a:buFont typeface="Wingdings" panose="05000000000000000000" pitchFamily="2" charset="2"/>
              <a:buChar char="§"/>
            </a:pPr>
            <a:r>
              <a:rPr lang="en-US" b="0" i="0" dirty="0">
                <a:solidFill>
                  <a:srgbClr val="000000"/>
                </a:solidFill>
                <a:effectLst/>
                <a:latin typeface="Helvetica Neue"/>
              </a:rPr>
              <a:t>For Logistic Regression Model the value of log loss for data without resampling is almost 32.27% higher showing a very high level if uncertainty. Similar trend is visible for Jaccard score as well as F1 scores for all the other models. This model also gives a large value of false negatives for accidents of severity class 2 and fails to make accurate prediction for them.</a:t>
            </a:r>
          </a:p>
          <a:p>
            <a:endParaRPr lang="en-IN" dirty="0"/>
          </a:p>
        </p:txBody>
      </p:sp>
    </p:spTree>
    <p:extLst>
      <p:ext uri="{BB962C8B-B14F-4D97-AF65-F5344CB8AC3E}">
        <p14:creationId xmlns:p14="http://schemas.microsoft.com/office/powerpoint/2010/main" val="408781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97EE-E706-492C-9F83-215FE505311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FC69D19-15CB-437E-87E9-B6A75F3DC720}"/>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700" b="0" i="0" dirty="0">
                <a:solidFill>
                  <a:srgbClr val="000000"/>
                </a:solidFill>
                <a:effectLst/>
                <a:latin typeface="Helvetica Neue"/>
              </a:rPr>
              <a:t>The aim of this project is to predict the severity of accidents and to reveal the factors affecting the severity. When examining the feature importance after the training step, it seems possible to say that there are several remarkable features. It seems quite effective that a pedestrian or cyclist was involved in the accident.</a:t>
            </a:r>
          </a:p>
          <a:p>
            <a:pPr algn="just">
              <a:buFont typeface="Wingdings" panose="05000000000000000000" pitchFamily="2" charset="2"/>
              <a:buChar char="§"/>
            </a:pPr>
            <a:r>
              <a:rPr lang="en-US" sz="1700" b="0" i="0" dirty="0">
                <a:solidFill>
                  <a:srgbClr val="000000"/>
                </a:solidFill>
                <a:effectLst/>
                <a:latin typeface="Helvetica Neue"/>
              </a:rPr>
              <a:t>Going back to the exploratory data analysis step, we were able to get many important following insights such as majority of accidents that take place in wet conditions of road are directly related with the rainy and overcast weather while majority of the accidents that take place in dry conditions involve majority of pedestrians and cyclists. The accidents that result in majority of injuries take place at dawn, daytime and dusk. This proves the logical conditions of lower visibility will result in higher injury accidents to be untrue on majority. The intersection as a place has a large amount of accidents with injuries and property damage as the collision of vehicles take place at an angle. The criminal offences such as inattention, driving under influences and speeding increases the risk of injury causing accidents and the timings of these offences explains the high accidents during dawn and dusk</a:t>
            </a:r>
            <a:r>
              <a:rPr lang="en-US" b="0" i="0" dirty="0">
                <a:solidFill>
                  <a:srgbClr val="000000"/>
                </a:solidFill>
                <a:effectLst/>
                <a:latin typeface="Helvetica Neue"/>
              </a:rPr>
              <a:t>.</a:t>
            </a:r>
          </a:p>
          <a:p>
            <a:endParaRPr lang="en-IN" dirty="0"/>
          </a:p>
        </p:txBody>
      </p:sp>
    </p:spTree>
    <p:extLst>
      <p:ext uri="{BB962C8B-B14F-4D97-AF65-F5344CB8AC3E}">
        <p14:creationId xmlns:p14="http://schemas.microsoft.com/office/powerpoint/2010/main" val="246622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01DF-ED12-44B1-86C3-73383ED4F9FB}"/>
              </a:ext>
            </a:extLst>
          </p:cNvPr>
          <p:cNvSpPr>
            <a:spLocks noGrp="1"/>
          </p:cNvSpPr>
          <p:nvPr>
            <p:ph type="title"/>
          </p:nvPr>
        </p:nvSpPr>
        <p:spPr/>
        <p:txBody>
          <a:bodyPr/>
          <a:lstStyle/>
          <a:p>
            <a:r>
              <a:rPr lang="en-US" dirty="0"/>
              <a:t>Suggestions</a:t>
            </a:r>
            <a:endParaRPr lang="en-IN" dirty="0"/>
          </a:p>
        </p:txBody>
      </p:sp>
      <p:sp>
        <p:nvSpPr>
          <p:cNvPr id="3" name="Content Placeholder 2">
            <a:extLst>
              <a:ext uri="{FF2B5EF4-FFF2-40B4-BE49-F238E27FC236}">
                <a16:creationId xmlns:a16="http://schemas.microsoft.com/office/drawing/2014/main" id="{4DBC7CBE-39D9-489A-A27D-87BD7B82C5C7}"/>
              </a:ext>
            </a:extLst>
          </p:cNvPr>
          <p:cNvSpPr>
            <a:spLocks noGrp="1"/>
          </p:cNvSpPr>
          <p:nvPr>
            <p:ph idx="1"/>
          </p:nvPr>
        </p:nvSpPr>
        <p:spPr>
          <a:xfrm>
            <a:off x="1097279" y="2108201"/>
            <a:ext cx="10168483" cy="3760891"/>
          </a:xfrm>
        </p:spPr>
        <p:txBody>
          <a:bodyPr>
            <a:normAutofit fontScale="70000" lnSpcReduction="20000"/>
          </a:bodyPr>
          <a:lstStyle/>
          <a:p>
            <a:pPr algn="just">
              <a:buFont typeface="Wingdings" panose="05000000000000000000" pitchFamily="2" charset="2"/>
              <a:buChar char="§"/>
            </a:pPr>
            <a:r>
              <a:rPr lang="en-US" b="0" i="0" dirty="0">
                <a:solidFill>
                  <a:srgbClr val="000000"/>
                </a:solidFill>
                <a:effectLst/>
                <a:latin typeface="Helvetica Neue"/>
              </a:rPr>
              <a:t>Various points that can make suggestions based on all insights can be listed as follows,</a:t>
            </a:r>
          </a:p>
          <a:p>
            <a:pPr algn="just">
              <a:buFont typeface="Arial" panose="020B0604020202020204" pitchFamily="34" charset="0"/>
              <a:buChar char="•"/>
            </a:pPr>
            <a:r>
              <a:rPr lang="en-US" b="0" i="0" dirty="0">
                <a:solidFill>
                  <a:srgbClr val="000000"/>
                </a:solidFill>
                <a:effectLst/>
                <a:latin typeface="Helvetica Neue"/>
              </a:rPr>
              <a:t>Drivers should be more careful where pedestrians and/or cyclists are concentrated. (</a:t>
            </a:r>
            <a:r>
              <a:rPr lang="en-US" b="0" i="1" dirty="0" err="1">
                <a:solidFill>
                  <a:srgbClr val="000000"/>
                </a:solidFill>
                <a:effectLst/>
                <a:latin typeface="Helvetica Neue"/>
              </a:rPr>
              <a:t>is_ped</a:t>
            </a:r>
            <a:r>
              <a:rPr lang="en-US" b="0" i="0" dirty="0">
                <a:solidFill>
                  <a:srgbClr val="000000"/>
                </a:solidFill>
                <a:effectLst/>
                <a:latin typeface="Helvetica Neue"/>
              </a:rPr>
              <a:t> and </a:t>
            </a:r>
            <a:r>
              <a:rPr lang="en-US" b="0" i="1" dirty="0" err="1">
                <a:solidFill>
                  <a:srgbClr val="000000"/>
                </a:solidFill>
                <a:effectLst/>
                <a:latin typeface="Helvetica Neue"/>
              </a:rPr>
              <a:t>is_bike</a:t>
            </a:r>
            <a:r>
              <a:rPr lang="en-US" b="0" i="0" dirty="0">
                <a:solidFill>
                  <a:srgbClr val="000000"/>
                </a:solidFill>
                <a:effectLst/>
                <a:latin typeface="Helvetica Neue"/>
              </a:rPr>
              <a:t>)</a:t>
            </a:r>
          </a:p>
          <a:p>
            <a:pPr algn="just">
              <a:buFont typeface="Arial" panose="020B0604020202020204" pitchFamily="34" charset="0"/>
              <a:buChar char="•"/>
            </a:pPr>
            <a:r>
              <a:rPr lang="en-US" b="0" i="0" dirty="0">
                <a:solidFill>
                  <a:srgbClr val="000000"/>
                </a:solidFill>
                <a:effectLst/>
                <a:latin typeface="Helvetica Neue"/>
              </a:rPr>
              <a:t>Drivers should be more careful at intersections. (</a:t>
            </a:r>
            <a:r>
              <a:rPr lang="en-US" b="0" i="1" dirty="0" err="1">
                <a:solidFill>
                  <a:srgbClr val="000000"/>
                </a:solidFill>
                <a:effectLst/>
                <a:latin typeface="Helvetica Neue"/>
              </a:rPr>
              <a:t>addr_type_intersection</a:t>
            </a:r>
            <a:r>
              <a:rPr lang="en-US" b="0" i="0" dirty="0">
                <a:solidFill>
                  <a:srgbClr val="000000"/>
                </a:solidFill>
                <a:effectLst/>
                <a:latin typeface="Helvetica Neue"/>
              </a:rPr>
              <a:t>)</a:t>
            </a:r>
          </a:p>
          <a:p>
            <a:pPr algn="just">
              <a:buFont typeface="Arial" panose="020B0604020202020204" pitchFamily="34" charset="0"/>
              <a:buChar char="•"/>
            </a:pPr>
            <a:r>
              <a:rPr lang="en-US" b="0" i="0" dirty="0">
                <a:solidFill>
                  <a:srgbClr val="000000"/>
                </a:solidFill>
                <a:effectLst/>
                <a:latin typeface="Helvetica Neue"/>
              </a:rPr>
              <a:t>Age as a factor should be considered by </a:t>
            </a:r>
            <a:r>
              <a:rPr lang="en-US" b="0" i="0" dirty="0" err="1">
                <a:solidFill>
                  <a:srgbClr val="000000"/>
                </a:solidFill>
                <a:effectLst/>
                <a:latin typeface="Helvetica Neue"/>
              </a:rPr>
              <a:t>seattle</a:t>
            </a:r>
            <a:r>
              <a:rPr lang="en-US" b="0" i="0" dirty="0">
                <a:solidFill>
                  <a:srgbClr val="000000"/>
                </a:solidFill>
                <a:effectLst/>
                <a:latin typeface="Helvetica Neue"/>
              </a:rPr>
              <a:t> transportation department which will be very useful in explaining criminal offences.</a:t>
            </a:r>
          </a:p>
          <a:p>
            <a:pPr algn="just">
              <a:buFont typeface="Arial" panose="020B0604020202020204" pitchFamily="34" charset="0"/>
              <a:buChar char="•"/>
            </a:pPr>
            <a:r>
              <a:rPr lang="en-US" b="0" i="0" dirty="0">
                <a:solidFill>
                  <a:srgbClr val="000000"/>
                </a:solidFill>
                <a:effectLst/>
                <a:latin typeface="Helvetica Neue"/>
              </a:rPr>
              <a:t>Extra measures can be taken to prevent driving under drugs and alcohol. (</a:t>
            </a:r>
            <a:r>
              <a:rPr lang="en-US" b="0" i="1" dirty="0" err="1">
                <a:solidFill>
                  <a:srgbClr val="000000"/>
                </a:solidFill>
                <a:effectLst/>
                <a:latin typeface="Helvetica Neue"/>
              </a:rPr>
              <a:t>under_infl</a:t>
            </a:r>
            <a:r>
              <a:rPr lang="en-US" b="0" i="0" dirty="0">
                <a:solidFill>
                  <a:srgbClr val="000000"/>
                </a:solidFill>
                <a:effectLst/>
                <a:latin typeface="Helvetica Neue"/>
              </a:rPr>
              <a:t>)</a:t>
            </a:r>
          </a:p>
          <a:p>
            <a:pPr algn="just">
              <a:buFont typeface="Wingdings" panose="05000000000000000000" pitchFamily="2" charset="2"/>
              <a:buChar char="§"/>
            </a:pPr>
            <a:r>
              <a:rPr lang="en-US" b="0" i="0" dirty="0">
                <a:solidFill>
                  <a:srgbClr val="000000"/>
                </a:solidFill>
                <a:effectLst/>
                <a:latin typeface="Helvetica Neue"/>
              </a:rPr>
              <a:t>Apart from the features that distinguish the two classes from each other, suggestions for situations where accidents occur frequently can be listed as follows:</a:t>
            </a:r>
          </a:p>
          <a:p>
            <a:pPr algn="just">
              <a:buFont typeface="Arial" panose="020B0604020202020204" pitchFamily="34" charset="0"/>
              <a:buChar char="•"/>
            </a:pPr>
            <a:r>
              <a:rPr lang="en-US" b="0" i="0" dirty="0">
                <a:solidFill>
                  <a:srgbClr val="000000"/>
                </a:solidFill>
                <a:effectLst/>
                <a:latin typeface="Helvetica Neue"/>
              </a:rPr>
              <a:t>At hours close to office hours drivers should be more careful.</a:t>
            </a:r>
          </a:p>
          <a:p>
            <a:pPr algn="just">
              <a:buFont typeface="Arial" panose="020B0604020202020204" pitchFamily="34" charset="0"/>
              <a:buChar char="•"/>
            </a:pPr>
            <a:r>
              <a:rPr lang="en-US" b="0" i="0" dirty="0">
                <a:solidFill>
                  <a:srgbClr val="000000"/>
                </a:solidFill>
                <a:effectLst/>
                <a:latin typeface="Helvetica Neue"/>
              </a:rPr>
              <a:t>Special precautions can be taken by the relevant authorities, especially since there are angles type collisions at intersections.</a:t>
            </a:r>
          </a:p>
          <a:p>
            <a:pPr algn="just">
              <a:buFont typeface="Arial" panose="020B0604020202020204" pitchFamily="34" charset="0"/>
              <a:buChar char="•"/>
            </a:pPr>
            <a:r>
              <a:rPr lang="en-US" b="0" i="0" dirty="0">
                <a:solidFill>
                  <a:srgbClr val="000000"/>
                </a:solidFill>
                <a:effectLst/>
                <a:latin typeface="Helvetica Neue"/>
              </a:rPr>
              <a:t>Authorities should look at districts with schools, universities and offices where the pedestrians and cyclist are concentrated.</a:t>
            </a:r>
          </a:p>
          <a:p>
            <a:pPr algn="just">
              <a:buFont typeface="Arial" panose="020B0604020202020204" pitchFamily="34" charset="0"/>
              <a:buChar char="•"/>
            </a:pPr>
            <a:r>
              <a:rPr lang="en-US" b="0" i="0" dirty="0">
                <a:solidFill>
                  <a:srgbClr val="000000"/>
                </a:solidFill>
                <a:effectLst/>
                <a:latin typeface="Helvetica Neue"/>
              </a:rPr>
              <a:t>Authorities should also make rules, take precautions and make arrangements for the safety of </a:t>
            </a:r>
            <a:r>
              <a:rPr lang="en-US" b="0" i="0" dirty="0" err="1">
                <a:solidFill>
                  <a:srgbClr val="000000"/>
                </a:solidFill>
                <a:effectLst/>
                <a:latin typeface="Helvetica Neue"/>
              </a:rPr>
              <a:t>pedestrains</a:t>
            </a:r>
            <a:r>
              <a:rPr lang="en-US" b="0" i="0" dirty="0">
                <a:solidFill>
                  <a:srgbClr val="000000"/>
                </a:solidFill>
                <a:effectLst/>
                <a:latin typeface="Helvetica Neue"/>
              </a:rPr>
              <a:t> and cyclist.</a:t>
            </a:r>
          </a:p>
          <a:p>
            <a:endParaRPr lang="en-IN" dirty="0"/>
          </a:p>
        </p:txBody>
      </p:sp>
    </p:spTree>
    <p:extLst>
      <p:ext uri="{BB962C8B-B14F-4D97-AF65-F5344CB8AC3E}">
        <p14:creationId xmlns:p14="http://schemas.microsoft.com/office/powerpoint/2010/main" val="303157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  </a:t>
            </a:r>
          </a:p>
        </p:txBody>
      </p:sp>
      <p:sp>
        <p:nvSpPr>
          <p:cNvPr id="5" name="Content Placeholder 4">
            <a:extLst>
              <a:ext uri="{FF2B5EF4-FFF2-40B4-BE49-F238E27FC236}">
                <a16:creationId xmlns:a16="http://schemas.microsoft.com/office/drawing/2014/main" id="{A00BDD6D-C01C-4198-A487-20BC6DFB6A11}"/>
              </a:ext>
            </a:extLst>
          </p:cNvPr>
          <p:cNvSpPr>
            <a:spLocks noGrp="1"/>
          </p:cNvSpPr>
          <p:nvPr>
            <p:ph idx="1"/>
          </p:nvPr>
        </p:nvSpPr>
        <p:spPr>
          <a:xfrm>
            <a:off x="1097280" y="2108201"/>
            <a:ext cx="10058400" cy="3760891"/>
          </a:xfrm>
        </p:spPr>
        <p:txBody>
          <a:bodyPr>
            <a:normAutofit lnSpcReduction="10000"/>
          </a:bodyPr>
          <a:lstStyle/>
          <a:p>
            <a:pPr algn="just">
              <a:buFont typeface="Wingdings" panose="05000000000000000000" pitchFamily="2" charset="2"/>
              <a:buChar char="§"/>
            </a:pPr>
            <a:r>
              <a:rPr lang="en-US" sz="1800" b="0" i="0" dirty="0">
                <a:solidFill>
                  <a:srgbClr val="000000"/>
                </a:solidFill>
                <a:effectLst/>
                <a:latin typeface="Helvetica Neue"/>
              </a:rPr>
              <a:t>Despite the fact that the US population has increased threefold since the beginning of the 20th century and the total number of cars cracking the 280 million mark in 2019 (source), leading to a whopping 3000 billion miles travelled p.a., fatality rates in </a:t>
            </a:r>
            <a:r>
              <a:rPr lang="en-US" sz="1800" b="0" i="0" dirty="0" err="1">
                <a:solidFill>
                  <a:srgbClr val="000000"/>
                </a:solidFill>
                <a:effectLst/>
                <a:latin typeface="Helvetica Neue"/>
              </a:rPr>
              <a:t>traffice</a:t>
            </a:r>
            <a:r>
              <a:rPr lang="en-US" sz="1800" b="0" i="0" dirty="0">
                <a:solidFill>
                  <a:srgbClr val="000000"/>
                </a:solidFill>
                <a:effectLst/>
                <a:latin typeface="Helvetica Neue"/>
              </a:rPr>
              <a:t> </a:t>
            </a:r>
            <a:r>
              <a:rPr lang="en-US" sz="1800" b="0" i="0" dirty="0" err="1">
                <a:solidFill>
                  <a:srgbClr val="000000"/>
                </a:solidFill>
                <a:effectLst/>
                <a:latin typeface="Helvetica Neue"/>
              </a:rPr>
              <a:t>continously</a:t>
            </a:r>
            <a:r>
              <a:rPr lang="en-US" sz="1800" b="0" i="0" dirty="0">
                <a:solidFill>
                  <a:srgbClr val="000000"/>
                </a:solidFill>
                <a:effectLst/>
                <a:latin typeface="Helvetica Neue"/>
              </a:rPr>
              <a:t> decline. This decrease of deaths in car accidents is related to measures, enforced by the law (e.g. seat belt law, 1968), advanced safety features (mandatory air bags (1998)), but also improved road safety (e.g. signs, traffic lights etc.).</a:t>
            </a:r>
          </a:p>
          <a:p>
            <a:pPr algn="just">
              <a:buFont typeface="Wingdings" panose="05000000000000000000" pitchFamily="2" charset="2"/>
              <a:buChar char="§"/>
            </a:pPr>
            <a:r>
              <a:rPr lang="en-US" sz="1800" b="0" i="0" dirty="0">
                <a:solidFill>
                  <a:srgbClr val="000000"/>
                </a:solidFill>
                <a:effectLst/>
                <a:latin typeface="Helvetica Neue"/>
              </a:rPr>
              <a:t>Moreover, thanks to technical advances in computer technology in the last decades, efficient measures can be taken even after an accident happened, e.g. by minimizing the response time of emergency teams and police through the smart analysis of accident records.</a:t>
            </a:r>
          </a:p>
          <a:p>
            <a:pPr algn="just">
              <a:buFont typeface="Wingdings" panose="05000000000000000000" pitchFamily="2" charset="2"/>
              <a:buChar char="§"/>
            </a:pPr>
            <a:r>
              <a:rPr lang="en-US" sz="1800" b="0" i="0" dirty="0">
                <a:solidFill>
                  <a:srgbClr val="000000"/>
                </a:solidFill>
                <a:effectLst/>
                <a:latin typeface="Helvetica Neue"/>
              </a:rPr>
              <a:t>This coding exercise demonstrates how collision records can be </a:t>
            </a:r>
            <a:r>
              <a:rPr lang="en-US" sz="1800" b="0" i="0" dirty="0" err="1">
                <a:solidFill>
                  <a:srgbClr val="000000"/>
                </a:solidFill>
                <a:effectLst/>
                <a:latin typeface="Helvetica Neue"/>
              </a:rPr>
              <a:t>analysed</a:t>
            </a:r>
            <a:r>
              <a:rPr lang="en-US" sz="1800" b="0" i="0" dirty="0">
                <a:solidFill>
                  <a:srgbClr val="000000"/>
                </a:solidFill>
                <a:effectLst/>
                <a:latin typeface="Helvetica Neue"/>
              </a:rPr>
              <a:t> and provide insight into predicting car accident severity using the example of Seattle, USA.</a:t>
            </a:r>
          </a:p>
          <a:p>
            <a:pPr>
              <a:buFont typeface="Wingdings" panose="05000000000000000000" pitchFamily="2" charset="2"/>
              <a:buChar char="§"/>
            </a:pPr>
            <a:endParaRPr lang="en-IN" sz="1800"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4BBA-4ADB-4C94-9B34-A104CA35737C}"/>
              </a:ext>
            </a:extLst>
          </p:cNvPr>
          <p:cNvSpPr>
            <a:spLocks noGrp="1"/>
          </p:cNvSpPr>
          <p:nvPr>
            <p:ph type="title"/>
          </p:nvPr>
        </p:nvSpPr>
        <p:spPr/>
        <p:txBody>
          <a:bodyPr/>
          <a:lstStyle/>
          <a:p>
            <a:r>
              <a:rPr lang="en-US" dirty="0"/>
              <a:t>Data Overview</a:t>
            </a:r>
            <a:endParaRPr lang="en-IN" dirty="0"/>
          </a:p>
        </p:txBody>
      </p:sp>
      <p:sp>
        <p:nvSpPr>
          <p:cNvPr id="3" name="Content Placeholder 2">
            <a:extLst>
              <a:ext uri="{FF2B5EF4-FFF2-40B4-BE49-F238E27FC236}">
                <a16:creationId xmlns:a16="http://schemas.microsoft.com/office/drawing/2014/main" id="{850C6C05-140A-4D10-A246-11A7CBCAE930}"/>
              </a:ext>
            </a:extLst>
          </p:cNvPr>
          <p:cNvSpPr>
            <a:spLocks noGrp="1"/>
          </p:cNvSpPr>
          <p:nvPr>
            <p:ph idx="1"/>
          </p:nvPr>
        </p:nvSpPr>
        <p:spPr/>
        <p:txBody>
          <a:bodyPr>
            <a:normAutofit fontScale="85000" lnSpcReduction="10000"/>
          </a:bodyPr>
          <a:lstStyle/>
          <a:p>
            <a:pPr algn="just">
              <a:buFont typeface="Wingdings" panose="05000000000000000000" pitchFamily="2" charset="2"/>
              <a:buChar char="§"/>
            </a:pPr>
            <a:r>
              <a:rPr lang="en-US" sz="2400" b="0" i="0" dirty="0">
                <a:solidFill>
                  <a:srgbClr val="000000"/>
                </a:solidFill>
                <a:effectLst/>
                <a:latin typeface="Helvetica Neue"/>
              </a:rPr>
              <a:t>The Data which is used for development of the model is the Collisions data that is provided by the Seattle department of transportation and Seattle police department and recorded in the traffic records. The data consists of all the Accidents taking place from year 2004 to Current year and is updated weekly. The data includes information about various attributes including weather conditions, road conditions, visibility, Accident severity. Since data is updated continuously the model can be trained and tested for continuous improvement and increasing the accuracy. For example:- In case of </a:t>
            </a:r>
            <a:r>
              <a:rPr lang="en-US" sz="2400" b="0" i="0" dirty="0" err="1">
                <a:solidFill>
                  <a:srgbClr val="000000"/>
                </a:solidFill>
                <a:effectLst/>
                <a:latin typeface="Helvetica Neue"/>
              </a:rPr>
              <a:t>condtions</a:t>
            </a:r>
            <a:r>
              <a:rPr lang="en-US" sz="2400" b="0" i="0" dirty="0">
                <a:solidFill>
                  <a:srgbClr val="000000"/>
                </a:solidFill>
                <a:effectLst/>
                <a:latin typeface="Helvetica Neue"/>
              </a:rPr>
              <a:t> such as when </a:t>
            </a:r>
            <a:r>
              <a:rPr lang="en-US" sz="2400" b="0" i="0" dirty="0" err="1">
                <a:solidFill>
                  <a:srgbClr val="000000"/>
                </a:solidFill>
                <a:effectLst/>
                <a:latin typeface="Helvetica Neue"/>
              </a:rPr>
              <a:t>visiblity</a:t>
            </a:r>
            <a:r>
              <a:rPr lang="en-US" sz="2400" b="0" i="0" dirty="0">
                <a:solidFill>
                  <a:srgbClr val="000000"/>
                </a:solidFill>
                <a:effectLst/>
                <a:latin typeface="Helvetica Neue"/>
              </a:rPr>
              <a:t> is poor or the road condition is not good the model will give a warning to the </a:t>
            </a:r>
            <a:r>
              <a:rPr lang="en-US" sz="2400" b="0" i="0" dirty="0" err="1">
                <a:solidFill>
                  <a:srgbClr val="000000"/>
                </a:solidFill>
                <a:effectLst/>
                <a:latin typeface="Helvetica Neue"/>
              </a:rPr>
              <a:t>travellers</a:t>
            </a:r>
            <a:r>
              <a:rPr lang="en-US" sz="2400" b="0" i="0" dirty="0">
                <a:solidFill>
                  <a:srgbClr val="000000"/>
                </a:solidFill>
                <a:effectLst/>
                <a:latin typeface="Helvetica Neue"/>
              </a:rPr>
              <a:t>.</a:t>
            </a:r>
          </a:p>
          <a:p>
            <a:br>
              <a:rPr lang="en-US" sz="2400" b="0" i="0" dirty="0">
                <a:solidFill>
                  <a:srgbClr val="000000"/>
                </a:solidFill>
                <a:effectLst/>
                <a:latin typeface="Helvetica Neue"/>
              </a:rPr>
            </a:br>
            <a:endParaRPr lang="en-IN" sz="2400" dirty="0"/>
          </a:p>
        </p:txBody>
      </p:sp>
    </p:spTree>
    <p:extLst>
      <p:ext uri="{BB962C8B-B14F-4D97-AF65-F5344CB8AC3E}">
        <p14:creationId xmlns:p14="http://schemas.microsoft.com/office/powerpoint/2010/main" val="98113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E688-BA87-40D1-85A4-B60A81693D2F}"/>
              </a:ext>
            </a:extLst>
          </p:cNvPr>
          <p:cNvSpPr>
            <a:spLocks noGrp="1"/>
          </p:cNvSpPr>
          <p:nvPr>
            <p:ph type="title"/>
          </p:nvPr>
        </p:nvSpPr>
        <p:spPr/>
        <p:txBody>
          <a:bodyPr/>
          <a:lstStyle/>
          <a:p>
            <a:r>
              <a:rPr lang="en-US" dirty="0"/>
              <a:t>Methodology 	</a:t>
            </a:r>
            <a:endParaRPr lang="en-IN" dirty="0"/>
          </a:p>
        </p:txBody>
      </p:sp>
      <p:sp>
        <p:nvSpPr>
          <p:cNvPr id="3" name="Content Placeholder 2">
            <a:extLst>
              <a:ext uri="{FF2B5EF4-FFF2-40B4-BE49-F238E27FC236}">
                <a16:creationId xmlns:a16="http://schemas.microsoft.com/office/drawing/2014/main" id="{72D01988-7818-4B25-910B-8665DD66B125}"/>
              </a:ext>
            </a:extLst>
          </p:cNvPr>
          <p:cNvSpPr>
            <a:spLocks noGrp="1"/>
          </p:cNvSpPr>
          <p:nvPr>
            <p:ph idx="1"/>
          </p:nvPr>
        </p:nvSpPr>
        <p:spPr/>
        <p:txBody>
          <a:bodyPr>
            <a:normAutofit fontScale="77500" lnSpcReduction="20000"/>
          </a:bodyPr>
          <a:lstStyle/>
          <a:p>
            <a:pPr algn="just"/>
            <a:r>
              <a:rPr lang="en-US" b="0" i="0" dirty="0">
                <a:solidFill>
                  <a:srgbClr val="000000"/>
                </a:solidFill>
                <a:effectLst/>
                <a:latin typeface="Helvetica Neue"/>
              </a:rPr>
              <a:t>The workflow for the data analysis is as follows: -</a:t>
            </a:r>
          </a:p>
          <a:p>
            <a:pPr algn="l">
              <a:buFont typeface="+mj-lt"/>
              <a:buAutoNum type="arabicPeriod"/>
            </a:pPr>
            <a:r>
              <a:rPr lang="en-US" b="0" i="0" dirty="0">
                <a:solidFill>
                  <a:srgbClr val="000000"/>
                </a:solidFill>
                <a:effectLst/>
                <a:latin typeface="Helvetica Neue"/>
              </a:rPr>
              <a:t>Data Loading</a:t>
            </a:r>
          </a:p>
          <a:p>
            <a:pPr marL="742950" lvl="1" indent="-285750" algn="l">
              <a:buFont typeface="+mj-lt"/>
              <a:buAutoNum type="arabicPeriod"/>
            </a:pPr>
            <a:r>
              <a:rPr lang="en-US" b="0" i="0" dirty="0">
                <a:solidFill>
                  <a:srgbClr val="000000"/>
                </a:solidFill>
                <a:effectLst/>
                <a:latin typeface="Helvetica Neue"/>
              </a:rPr>
              <a:t>Involves downloading the data from the repository and storing it as a </a:t>
            </a:r>
            <a:r>
              <a:rPr lang="en-US" b="0" i="0" dirty="0" err="1">
                <a:solidFill>
                  <a:srgbClr val="000000"/>
                </a:solidFill>
                <a:effectLst/>
                <a:latin typeface="Helvetica Neue"/>
              </a:rPr>
              <a:t>dataframe</a:t>
            </a:r>
            <a:r>
              <a:rPr lang="en-US" b="0" i="0" dirty="0">
                <a:solidFill>
                  <a:srgbClr val="000000"/>
                </a:solidFill>
                <a:effectLst/>
                <a:latin typeface="Helvetica Neue"/>
              </a:rPr>
              <a:t> using pandas</a:t>
            </a:r>
          </a:p>
          <a:p>
            <a:pPr algn="l">
              <a:buFont typeface="+mj-lt"/>
              <a:buAutoNum type="arabicPeriod"/>
            </a:pPr>
            <a:r>
              <a:rPr lang="en-US" b="0" i="0" dirty="0">
                <a:solidFill>
                  <a:srgbClr val="000000"/>
                </a:solidFill>
                <a:effectLst/>
                <a:latin typeface="Helvetica Neue"/>
              </a:rPr>
              <a:t>Data Overview</a:t>
            </a:r>
          </a:p>
          <a:p>
            <a:pPr marL="742950" lvl="1" indent="-285750" algn="l">
              <a:buFont typeface="+mj-lt"/>
              <a:buAutoNum type="arabicPeriod"/>
            </a:pPr>
            <a:r>
              <a:rPr lang="en-US" b="0" i="0" dirty="0">
                <a:solidFill>
                  <a:srgbClr val="000000"/>
                </a:solidFill>
                <a:effectLst/>
                <a:latin typeface="Helvetica Neue"/>
              </a:rPr>
              <a:t>Exploring the data in terms of dimensions, format, type of data and volume</a:t>
            </a:r>
          </a:p>
          <a:p>
            <a:pPr algn="l">
              <a:buFont typeface="+mj-lt"/>
              <a:buAutoNum type="arabicPeriod"/>
            </a:pPr>
            <a:r>
              <a:rPr lang="en-US" b="0" i="0" dirty="0">
                <a:solidFill>
                  <a:srgbClr val="000000"/>
                </a:solidFill>
                <a:effectLst/>
                <a:latin typeface="Helvetica Neue"/>
              </a:rPr>
              <a:t>Data Cleanup</a:t>
            </a:r>
          </a:p>
          <a:p>
            <a:pPr marL="742950" lvl="1" indent="-285750" algn="l">
              <a:buFont typeface="+mj-lt"/>
              <a:buAutoNum type="arabicPeriod"/>
            </a:pPr>
            <a:r>
              <a:rPr lang="en-US" b="0" i="0" dirty="0">
                <a:solidFill>
                  <a:srgbClr val="000000"/>
                </a:solidFill>
                <a:effectLst/>
                <a:latin typeface="Helvetica Neue"/>
              </a:rPr>
              <a:t>Cleaning up the data of non value adding information and making it fit for the model development</a:t>
            </a:r>
          </a:p>
          <a:p>
            <a:pPr algn="l">
              <a:buFont typeface="+mj-lt"/>
              <a:buAutoNum type="arabicPeriod"/>
            </a:pPr>
            <a:r>
              <a:rPr lang="en-US" b="0" i="0" dirty="0">
                <a:solidFill>
                  <a:srgbClr val="000000"/>
                </a:solidFill>
                <a:effectLst/>
                <a:latin typeface="Helvetica Neue"/>
              </a:rPr>
              <a:t>Exploratory Data Analysis</a:t>
            </a:r>
          </a:p>
          <a:p>
            <a:pPr marL="742950" lvl="1" indent="-285750" algn="l">
              <a:buFont typeface="+mj-lt"/>
              <a:buAutoNum type="arabicPeriod"/>
            </a:pPr>
            <a:r>
              <a:rPr lang="en-US" b="0" i="0" dirty="0">
                <a:solidFill>
                  <a:srgbClr val="000000"/>
                </a:solidFill>
                <a:effectLst/>
                <a:latin typeface="Helvetica Neue"/>
              </a:rPr>
              <a:t>Getting Insights from the data about frequency, distribution and pre-selection of features for Model Building</a:t>
            </a:r>
          </a:p>
          <a:p>
            <a:pPr algn="l">
              <a:buFont typeface="+mj-lt"/>
              <a:buAutoNum type="arabicPeriod"/>
            </a:pPr>
            <a:r>
              <a:rPr lang="en-US" b="0" i="0" dirty="0">
                <a:solidFill>
                  <a:srgbClr val="000000"/>
                </a:solidFill>
                <a:effectLst/>
                <a:latin typeface="Helvetica Neue"/>
              </a:rPr>
              <a:t>Model Building</a:t>
            </a:r>
          </a:p>
          <a:p>
            <a:pPr marL="742950" lvl="1" indent="-285750" algn="l">
              <a:buFont typeface="+mj-lt"/>
              <a:buAutoNum type="arabicPeriod"/>
            </a:pPr>
            <a:r>
              <a:rPr lang="en-US" b="0" i="0" dirty="0">
                <a:solidFill>
                  <a:srgbClr val="000000"/>
                </a:solidFill>
                <a:effectLst/>
                <a:latin typeface="Helvetica Neue"/>
              </a:rPr>
              <a:t>Normalizing the data</a:t>
            </a:r>
          </a:p>
          <a:p>
            <a:pPr marL="742950" lvl="1" indent="-285750" algn="l">
              <a:buFont typeface="+mj-lt"/>
              <a:buAutoNum type="arabicPeriod"/>
            </a:pPr>
            <a:r>
              <a:rPr lang="en-US" b="0" i="0" dirty="0">
                <a:solidFill>
                  <a:srgbClr val="000000"/>
                </a:solidFill>
                <a:effectLst/>
                <a:latin typeface="Helvetica Neue"/>
              </a:rPr>
              <a:t>Benchmarking </a:t>
            </a:r>
            <a:r>
              <a:rPr lang="en-US" b="0" i="0" dirty="0" err="1">
                <a:solidFill>
                  <a:srgbClr val="000000"/>
                </a:solidFill>
                <a:effectLst/>
                <a:latin typeface="Helvetica Neue"/>
              </a:rPr>
              <a:t>Differnet</a:t>
            </a:r>
            <a:r>
              <a:rPr lang="en-US" b="0" i="0" dirty="0">
                <a:solidFill>
                  <a:srgbClr val="000000"/>
                </a:solidFill>
                <a:effectLst/>
                <a:latin typeface="Helvetica Neue"/>
              </a:rPr>
              <a:t> Models</a:t>
            </a:r>
          </a:p>
          <a:p>
            <a:endParaRPr lang="en-IN" dirty="0"/>
          </a:p>
        </p:txBody>
      </p:sp>
    </p:spTree>
    <p:extLst>
      <p:ext uri="{BB962C8B-B14F-4D97-AF65-F5344CB8AC3E}">
        <p14:creationId xmlns:p14="http://schemas.microsoft.com/office/powerpoint/2010/main" val="363673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8EFA-25E1-4CAA-B8DF-1DC700F99AB5}"/>
              </a:ext>
            </a:extLst>
          </p:cNvPr>
          <p:cNvSpPr>
            <a:spLocks noGrp="1"/>
          </p:cNvSpPr>
          <p:nvPr>
            <p:ph type="title"/>
          </p:nvPr>
        </p:nvSpPr>
        <p:spPr/>
        <p:txBody>
          <a:bodyPr/>
          <a:lstStyle/>
          <a:p>
            <a:r>
              <a:rPr lang="en-US" dirty="0"/>
              <a:t>Exploratory Analysis</a:t>
            </a:r>
            <a:endParaRPr lang="en-IN" dirty="0"/>
          </a:p>
        </p:txBody>
      </p:sp>
      <p:pic>
        <p:nvPicPr>
          <p:cNvPr id="5" name="Content Placeholder 4">
            <a:extLst>
              <a:ext uri="{FF2B5EF4-FFF2-40B4-BE49-F238E27FC236}">
                <a16:creationId xmlns:a16="http://schemas.microsoft.com/office/drawing/2014/main" id="{56369F28-B4AF-46F8-88C4-8C142DB728A2}"/>
              </a:ext>
            </a:extLst>
          </p:cNvPr>
          <p:cNvPicPr>
            <a:picLocks noGrp="1" noChangeAspect="1"/>
          </p:cNvPicPr>
          <p:nvPr>
            <p:ph idx="1"/>
          </p:nvPr>
        </p:nvPicPr>
        <p:blipFill>
          <a:blip r:embed="rId2"/>
          <a:stretch>
            <a:fillRect/>
          </a:stretch>
        </p:blipFill>
        <p:spPr>
          <a:xfrm>
            <a:off x="63604" y="1980211"/>
            <a:ext cx="3274400" cy="2102678"/>
          </a:xfrm>
        </p:spPr>
      </p:pic>
      <p:pic>
        <p:nvPicPr>
          <p:cNvPr id="9" name="Picture 8">
            <a:extLst>
              <a:ext uri="{FF2B5EF4-FFF2-40B4-BE49-F238E27FC236}">
                <a16:creationId xmlns:a16="http://schemas.microsoft.com/office/drawing/2014/main" id="{0A3BA961-46D1-4519-BA66-93694FF5B3F1}"/>
              </a:ext>
            </a:extLst>
          </p:cNvPr>
          <p:cNvPicPr>
            <a:picLocks noChangeAspect="1"/>
          </p:cNvPicPr>
          <p:nvPr/>
        </p:nvPicPr>
        <p:blipFill>
          <a:blip r:embed="rId3"/>
          <a:stretch>
            <a:fillRect/>
          </a:stretch>
        </p:blipFill>
        <p:spPr>
          <a:xfrm>
            <a:off x="63604" y="4325740"/>
            <a:ext cx="3274401" cy="2102679"/>
          </a:xfrm>
          <a:prstGeom prst="rect">
            <a:avLst/>
          </a:prstGeom>
        </p:spPr>
      </p:pic>
      <p:pic>
        <p:nvPicPr>
          <p:cNvPr id="11" name="Picture 10">
            <a:extLst>
              <a:ext uri="{FF2B5EF4-FFF2-40B4-BE49-F238E27FC236}">
                <a16:creationId xmlns:a16="http://schemas.microsoft.com/office/drawing/2014/main" id="{C94B3A2C-4DF7-415A-9F03-11F0FBFFBDA0}"/>
              </a:ext>
            </a:extLst>
          </p:cNvPr>
          <p:cNvPicPr>
            <a:picLocks noChangeAspect="1"/>
          </p:cNvPicPr>
          <p:nvPr/>
        </p:nvPicPr>
        <p:blipFill>
          <a:blip r:embed="rId4"/>
          <a:stretch>
            <a:fillRect/>
          </a:stretch>
        </p:blipFill>
        <p:spPr>
          <a:xfrm>
            <a:off x="6567406" y="1980211"/>
            <a:ext cx="3393340" cy="2179056"/>
          </a:xfrm>
          <a:prstGeom prst="rect">
            <a:avLst/>
          </a:prstGeom>
        </p:spPr>
      </p:pic>
      <p:sp>
        <p:nvSpPr>
          <p:cNvPr id="12" name="TextBox 11">
            <a:extLst>
              <a:ext uri="{FF2B5EF4-FFF2-40B4-BE49-F238E27FC236}">
                <a16:creationId xmlns:a16="http://schemas.microsoft.com/office/drawing/2014/main" id="{DD15A4D0-5906-4FC6-AEBA-1B2DB5C95497}"/>
              </a:ext>
            </a:extLst>
          </p:cNvPr>
          <p:cNvSpPr txBox="1"/>
          <p:nvPr/>
        </p:nvSpPr>
        <p:spPr>
          <a:xfrm>
            <a:off x="4296792" y="4402118"/>
            <a:ext cx="6438381"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1600" i="0" dirty="0">
                <a:solidFill>
                  <a:srgbClr val="000000"/>
                </a:solidFill>
                <a:effectLst/>
                <a:latin typeface="Helvetica Neue"/>
              </a:rPr>
              <a:t>Since INATTENTION, DRIVING UNDER INFLUENCES and SPEEDING are criminal offences we can say that on Analysis of CRIMINAL OFFENCES v/s SEVERITY CODE it is found that criminal offences increases the chances of accidents resulting in injuries(Severity Code=2) by approximately 8-9%</a:t>
            </a:r>
          </a:p>
          <a:p>
            <a:pPr marL="285750" indent="-285750" algn="just">
              <a:buFont typeface="Wingdings" panose="05000000000000000000" pitchFamily="2" charset="2"/>
              <a:buChar char="§"/>
            </a:pPr>
            <a:endParaRPr lang="en-IN" sz="1600" dirty="0"/>
          </a:p>
        </p:txBody>
      </p:sp>
    </p:spTree>
    <p:extLst>
      <p:ext uri="{BB962C8B-B14F-4D97-AF65-F5344CB8AC3E}">
        <p14:creationId xmlns:p14="http://schemas.microsoft.com/office/powerpoint/2010/main" val="115887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4F01-2EF2-40B4-A660-892A87AAA2F5}"/>
              </a:ext>
            </a:extLst>
          </p:cNvPr>
          <p:cNvSpPr>
            <a:spLocks noGrp="1"/>
          </p:cNvSpPr>
          <p:nvPr>
            <p:ph type="title"/>
          </p:nvPr>
        </p:nvSpPr>
        <p:spPr/>
        <p:txBody>
          <a:bodyPr/>
          <a:lstStyle/>
          <a:p>
            <a:r>
              <a:rPr lang="en-US" dirty="0"/>
              <a:t>Exploratory Analysis</a:t>
            </a:r>
            <a:endParaRPr lang="en-IN" dirty="0"/>
          </a:p>
        </p:txBody>
      </p:sp>
      <p:pic>
        <p:nvPicPr>
          <p:cNvPr id="5" name="Content Placeholder 4">
            <a:extLst>
              <a:ext uri="{FF2B5EF4-FFF2-40B4-BE49-F238E27FC236}">
                <a16:creationId xmlns:a16="http://schemas.microsoft.com/office/drawing/2014/main" id="{5211F6C8-9E57-4619-B4F0-F61527872354}"/>
              </a:ext>
            </a:extLst>
          </p:cNvPr>
          <p:cNvPicPr>
            <a:picLocks noGrp="1" noChangeAspect="1"/>
          </p:cNvPicPr>
          <p:nvPr>
            <p:ph idx="1"/>
          </p:nvPr>
        </p:nvPicPr>
        <p:blipFill>
          <a:blip r:embed="rId2"/>
          <a:stretch>
            <a:fillRect/>
          </a:stretch>
        </p:blipFill>
        <p:spPr>
          <a:xfrm>
            <a:off x="214524" y="2202754"/>
            <a:ext cx="4019790" cy="2591188"/>
          </a:xfrm>
        </p:spPr>
      </p:pic>
      <p:sp>
        <p:nvSpPr>
          <p:cNvPr id="7" name="TextBox 6">
            <a:extLst>
              <a:ext uri="{FF2B5EF4-FFF2-40B4-BE49-F238E27FC236}">
                <a16:creationId xmlns:a16="http://schemas.microsoft.com/office/drawing/2014/main" id="{96386E1F-C14A-44B3-A7ED-2DE15C812DAF}"/>
              </a:ext>
            </a:extLst>
          </p:cNvPr>
          <p:cNvSpPr txBox="1"/>
          <p:nvPr/>
        </p:nvSpPr>
        <p:spPr>
          <a:xfrm>
            <a:off x="5202315" y="2698812"/>
            <a:ext cx="6161103" cy="1477328"/>
          </a:xfrm>
          <a:prstGeom prst="rect">
            <a:avLst/>
          </a:prstGeom>
          <a:noFill/>
        </p:spPr>
        <p:txBody>
          <a:bodyPr wrap="square" rtlCol="0">
            <a:spAutoFit/>
          </a:bodyPr>
          <a:lstStyle/>
          <a:p>
            <a:pPr marL="285750" indent="-285750" algn="just">
              <a:buFont typeface="Wingdings" panose="05000000000000000000" pitchFamily="2" charset="2"/>
              <a:buChar char="§"/>
            </a:pPr>
            <a:r>
              <a:rPr lang="en-US" i="0" dirty="0">
                <a:solidFill>
                  <a:srgbClr val="000000"/>
                </a:solidFill>
                <a:effectLst/>
                <a:latin typeface="Helvetica Neue"/>
              </a:rPr>
              <a:t>On Analysis of data feature ADDRTYPE, describing the location of accidents shows that majority of accidents that result in injury(SEVERITYCODE=2) are intersection related as compared to any other location.</a:t>
            </a:r>
          </a:p>
          <a:p>
            <a:pPr marL="285750" indent="-285750" algn="just">
              <a:buFont typeface="Wingdings" panose="05000000000000000000" pitchFamily="2" charset="2"/>
              <a:buChar char="§"/>
            </a:pPr>
            <a:endParaRPr lang="en-IN" dirty="0"/>
          </a:p>
        </p:txBody>
      </p:sp>
    </p:spTree>
    <p:extLst>
      <p:ext uri="{BB962C8B-B14F-4D97-AF65-F5344CB8AC3E}">
        <p14:creationId xmlns:p14="http://schemas.microsoft.com/office/powerpoint/2010/main" val="395762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E78B-4332-40EB-B6FD-22E69B844BAB}"/>
              </a:ext>
            </a:extLst>
          </p:cNvPr>
          <p:cNvSpPr>
            <a:spLocks noGrp="1"/>
          </p:cNvSpPr>
          <p:nvPr>
            <p:ph type="title"/>
          </p:nvPr>
        </p:nvSpPr>
        <p:spPr/>
        <p:txBody>
          <a:bodyPr/>
          <a:lstStyle/>
          <a:p>
            <a:r>
              <a:rPr lang="en-US" dirty="0"/>
              <a:t>Exploratory Analysis</a:t>
            </a:r>
            <a:endParaRPr lang="en-IN" dirty="0"/>
          </a:p>
        </p:txBody>
      </p:sp>
      <p:pic>
        <p:nvPicPr>
          <p:cNvPr id="5" name="Content Placeholder 4">
            <a:extLst>
              <a:ext uri="{FF2B5EF4-FFF2-40B4-BE49-F238E27FC236}">
                <a16:creationId xmlns:a16="http://schemas.microsoft.com/office/drawing/2014/main" id="{3D440997-4EF9-4D8E-9A84-2B7DC8229289}"/>
              </a:ext>
            </a:extLst>
          </p:cNvPr>
          <p:cNvPicPr>
            <a:picLocks noGrp="1" noChangeAspect="1"/>
          </p:cNvPicPr>
          <p:nvPr>
            <p:ph idx="1"/>
          </p:nvPr>
        </p:nvPicPr>
        <p:blipFill>
          <a:blip r:embed="rId2"/>
          <a:stretch>
            <a:fillRect/>
          </a:stretch>
        </p:blipFill>
        <p:spPr>
          <a:xfrm>
            <a:off x="217122" y="2067811"/>
            <a:ext cx="3947106" cy="2582311"/>
          </a:xfrm>
        </p:spPr>
      </p:pic>
      <p:sp>
        <p:nvSpPr>
          <p:cNvPr id="6" name="TextBox 5">
            <a:extLst>
              <a:ext uri="{FF2B5EF4-FFF2-40B4-BE49-F238E27FC236}">
                <a16:creationId xmlns:a16="http://schemas.microsoft.com/office/drawing/2014/main" id="{40CE2938-89AD-4983-9BF9-CD2DA4B96256}"/>
              </a:ext>
            </a:extLst>
          </p:cNvPr>
          <p:cNvSpPr txBox="1"/>
          <p:nvPr/>
        </p:nvSpPr>
        <p:spPr>
          <a:xfrm>
            <a:off x="1162973" y="4650122"/>
            <a:ext cx="10253709" cy="1600438"/>
          </a:xfrm>
          <a:prstGeom prst="rect">
            <a:avLst/>
          </a:prstGeom>
          <a:noFill/>
        </p:spPr>
        <p:txBody>
          <a:bodyPr wrap="square" rtlCol="0">
            <a:spAutoFit/>
          </a:bodyPr>
          <a:lstStyle/>
          <a:p>
            <a:pPr marL="285750" indent="-285750" algn="just">
              <a:buFont typeface="Wingdings" panose="05000000000000000000" pitchFamily="2" charset="2"/>
              <a:buChar char="§"/>
            </a:pPr>
            <a:r>
              <a:rPr lang="en-US" sz="1400" i="0" dirty="0">
                <a:solidFill>
                  <a:srgbClr val="000000"/>
                </a:solidFill>
                <a:effectLst/>
                <a:latin typeface="Helvetica Neue"/>
              </a:rPr>
              <a:t>Maximum accidents that result in injury takes place mostly in partly cloudy weather condition that is around 60% but this result cannot be considered statistically stable as only 5 counts of such accidents are recorded. The other weather conditions that have high rate of injury related to accidents are rainy(33.72%), fog/smog/smoke(32.86%), overcast(31.55%) and clear(32.25%). It seems logical that due to lower </a:t>
            </a:r>
            <a:r>
              <a:rPr lang="en-US" sz="1400" i="0" dirty="0" err="1">
                <a:solidFill>
                  <a:srgbClr val="000000"/>
                </a:solidFill>
                <a:effectLst/>
                <a:latin typeface="Helvetica Neue"/>
              </a:rPr>
              <a:t>visiblity</a:t>
            </a:r>
            <a:r>
              <a:rPr lang="en-US" sz="1400" i="0" dirty="0">
                <a:solidFill>
                  <a:srgbClr val="000000"/>
                </a:solidFill>
                <a:effectLst/>
                <a:latin typeface="Helvetica Neue"/>
              </a:rPr>
              <a:t> conditions and wet roads the chances of accident leading to injuries increases.</a:t>
            </a:r>
          </a:p>
          <a:p>
            <a:pPr marL="285750" indent="-285750" algn="just">
              <a:buFont typeface="Wingdings" panose="05000000000000000000" pitchFamily="2" charset="2"/>
              <a:buChar char="§"/>
            </a:pPr>
            <a:r>
              <a:rPr lang="en-US" sz="1400" i="0" dirty="0">
                <a:solidFill>
                  <a:srgbClr val="000000"/>
                </a:solidFill>
                <a:effectLst/>
                <a:latin typeface="Helvetica Neue"/>
              </a:rPr>
              <a:t>With Clear being the one proving to give a counter </a:t>
            </a:r>
            <a:r>
              <a:rPr lang="en-US" sz="1400" i="0" dirty="0" err="1">
                <a:solidFill>
                  <a:srgbClr val="000000"/>
                </a:solidFill>
                <a:effectLst/>
                <a:latin typeface="Helvetica Neue"/>
              </a:rPr>
              <a:t>intutive</a:t>
            </a:r>
            <a:r>
              <a:rPr lang="en-US" sz="1400" i="0" dirty="0">
                <a:solidFill>
                  <a:srgbClr val="000000"/>
                </a:solidFill>
                <a:effectLst/>
                <a:latin typeface="Helvetica Neue"/>
              </a:rPr>
              <a:t> idea at first glance it can be explained further in the report.</a:t>
            </a:r>
          </a:p>
          <a:p>
            <a:pPr marL="285750" indent="-285750" algn="just">
              <a:buFont typeface="Wingdings" panose="05000000000000000000" pitchFamily="2" charset="2"/>
              <a:buChar char="§"/>
            </a:pPr>
            <a:endParaRPr lang="en-IN" sz="1400" dirty="0"/>
          </a:p>
        </p:txBody>
      </p:sp>
      <p:pic>
        <p:nvPicPr>
          <p:cNvPr id="8" name="Picture 7">
            <a:extLst>
              <a:ext uri="{FF2B5EF4-FFF2-40B4-BE49-F238E27FC236}">
                <a16:creationId xmlns:a16="http://schemas.microsoft.com/office/drawing/2014/main" id="{80A02BAA-1F64-40EC-9065-26922D5B2A48}"/>
              </a:ext>
            </a:extLst>
          </p:cNvPr>
          <p:cNvPicPr>
            <a:picLocks noChangeAspect="1"/>
          </p:cNvPicPr>
          <p:nvPr/>
        </p:nvPicPr>
        <p:blipFill>
          <a:blip r:embed="rId3"/>
          <a:stretch>
            <a:fillRect/>
          </a:stretch>
        </p:blipFill>
        <p:spPr>
          <a:xfrm>
            <a:off x="5194277" y="2299475"/>
            <a:ext cx="5666993" cy="1931419"/>
          </a:xfrm>
          <a:prstGeom prst="rect">
            <a:avLst/>
          </a:prstGeom>
        </p:spPr>
      </p:pic>
    </p:spTree>
    <p:extLst>
      <p:ext uri="{BB962C8B-B14F-4D97-AF65-F5344CB8AC3E}">
        <p14:creationId xmlns:p14="http://schemas.microsoft.com/office/powerpoint/2010/main" val="88811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5E5F-D9E4-48C1-B443-A1235588C460}"/>
              </a:ext>
            </a:extLst>
          </p:cNvPr>
          <p:cNvSpPr>
            <a:spLocks noGrp="1"/>
          </p:cNvSpPr>
          <p:nvPr>
            <p:ph type="title"/>
          </p:nvPr>
        </p:nvSpPr>
        <p:spPr/>
        <p:txBody>
          <a:bodyPr/>
          <a:lstStyle/>
          <a:p>
            <a:r>
              <a:rPr lang="en-US" dirty="0"/>
              <a:t>Exploratory Analysis	</a:t>
            </a:r>
            <a:endParaRPr lang="en-IN" dirty="0"/>
          </a:p>
        </p:txBody>
      </p:sp>
      <p:pic>
        <p:nvPicPr>
          <p:cNvPr id="5" name="Content Placeholder 4">
            <a:extLst>
              <a:ext uri="{FF2B5EF4-FFF2-40B4-BE49-F238E27FC236}">
                <a16:creationId xmlns:a16="http://schemas.microsoft.com/office/drawing/2014/main" id="{B8ED860C-BD08-4EDB-A86D-07E56F3A7849}"/>
              </a:ext>
            </a:extLst>
          </p:cNvPr>
          <p:cNvPicPr>
            <a:picLocks noGrp="1" noChangeAspect="1"/>
          </p:cNvPicPr>
          <p:nvPr>
            <p:ph idx="1"/>
          </p:nvPr>
        </p:nvPicPr>
        <p:blipFill>
          <a:blip r:embed="rId2"/>
          <a:stretch>
            <a:fillRect/>
          </a:stretch>
        </p:blipFill>
        <p:spPr>
          <a:xfrm>
            <a:off x="314776" y="2087344"/>
            <a:ext cx="4230591" cy="2529646"/>
          </a:xfrm>
        </p:spPr>
      </p:pic>
      <p:pic>
        <p:nvPicPr>
          <p:cNvPr id="7" name="Picture 6">
            <a:extLst>
              <a:ext uri="{FF2B5EF4-FFF2-40B4-BE49-F238E27FC236}">
                <a16:creationId xmlns:a16="http://schemas.microsoft.com/office/drawing/2014/main" id="{0B1834BF-20B9-457E-B13D-EF6B72D35066}"/>
              </a:ext>
            </a:extLst>
          </p:cNvPr>
          <p:cNvPicPr>
            <a:picLocks noChangeAspect="1"/>
          </p:cNvPicPr>
          <p:nvPr/>
        </p:nvPicPr>
        <p:blipFill rotWithShape="1">
          <a:blip r:embed="rId3"/>
          <a:srcRect b="1151"/>
          <a:stretch/>
        </p:blipFill>
        <p:spPr>
          <a:xfrm>
            <a:off x="5334000" y="2521587"/>
            <a:ext cx="5821680" cy="1642040"/>
          </a:xfrm>
          <a:prstGeom prst="rect">
            <a:avLst/>
          </a:prstGeom>
        </p:spPr>
      </p:pic>
      <p:sp>
        <p:nvSpPr>
          <p:cNvPr id="8" name="TextBox 7">
            <a:extLst>
              <a:ext uri="{FF2B5EF4-FFF2-40B4-BE49-F238E27FC236}">
                <a16:creationId xmlns:a16="http://schemas.microsoft.com/office/drawing/2014/main" id="{60CFB669-A4D8-4BE7-945C-7907D1628B83}"/>
              </a:ext>
            </a:extLst>
          </p:cNvPr>
          <p:cNvSpPr txBox="1"/>
          <p:nvPr/>
        </p:nvSpPr>
        <p:spPr>
          <a:xfrm>
            <a:off x="870012" y="4927107"/>
            <a:ext cx="10285668" cy="1107996"/>
          </a:xfrm>
          <a:prstGeom prst="rect">
            <a:avLst/>
          </a:prstGeom>
          <a:noFill/>
        </p:spPr>
        <p:txBody>
          <a:bodyPr wrap="square" rtlCol="0">
            <a:spAutoFit/>
          </a:bodyPr>
          <a:lstStyle/>
          <a:p>
            <a:pPr marL="285750" indent="-285750" algn="just">
              <a:buFont typeface="Wingdings" panose="05000000000000000000" pitchFamily="2" charset="2"/>
              <a:buChar char="§"/>
            </a:pPr>
            <a:r>
              <a:rPr lang="en-US" sz="1600" i="0" dirty="0">
                <a:solidFill>
                  <a:srgbClr val="000000"/>
                </a:solidFill>
                <a:effectLst/>
                <a:latin typeface="Helvetica Neue"/>
              </a:rPr>
              <a:t>Oily Roads have one of the highest risk causing accidents that lead to injuries at 37.5% but with only 24 counts of such actual accidents being recorded shows that this statement is not stable statistically. The other conditions that impose a high risk are wet and dry which can be directly correlated with weather conditions.</a:t>
            </a:r>
          </a:p>
          <a:p>
            <a:pPr marL="285750" indent="-285750" algn="just">
              <a:buFont typeface="Wingdings" panose="05000000000000000000" pitchFamily="2" charset="2"/>
              <a:buChar char="§"/>
            </a:pPr>
            <a:endParaRPr lang="en-IN" sz="1600" dirty="0"/>
          </a:p>
        </p:txBody>
      </p:sp>
    </p:spTree>
    <p:extLst>
      <p:ext uri="{BB962C8B-B14F-4D97-AF65-F5344CB8AC3E}">
        <p14:creationId xmlns:p14="http://schemas.microsoft.com/office/powerpoint/2010/main" val="157997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0405-B585-4C6D-80D2-74DD2DED6D24}"/>
              </a:ext>
            </a:extLst>
          </p:cNvPr>
          <p:cNvSpPr>
            <a:spLocks noGrp="1"/>
          </p:cNvSpPr>
          <p:nvPr>
            <p:ph type="title"/>
          </p:nvPr>
        </p:nvSpPr>
        <p:spPr/>
        <p:txBody>
          <a:bodyPr/>
          <a:lstStyle/>
          <a:p>
            <a:r>
              <a:rPr lang="en-US" dirty="0"/>
              <a:t>Exploratory Analysis</a:t>
            </a:r>
            <a:endParaRPr lang="en-IN" dirty="0"/>
          </a:p>
        </p:txBody>
      </p:sp>
      <p:pic>
        <p:nvPicPr>
          <p:cNvPr id="17" name="Content Placeholder 16">
            <a:extLst>
              <a:ext uri="{FF2B5EF4-FFF2-40B4-BE49-F238E27FC236}">
                <a16:creationId xmlns:a16="http://schemas.microsoft.com/office/drawing/2014/main" id="{E077ACE9-F266-4284-B501-7CC1F35AB77B}"/>
              </a:ext>
            </a:extLst>
          </p:cNvPr>
          <p:cNvPicPr>
            <a:picLocks noGrp="1" noChangeAspect="1"/>
          </p:cNvPicPr>
          <p:nvPr>
            <p:ph idx="1"/>
          </p:nvPr>
        </p:nvPicPr>
        <p:blipFill>
          <a:blip r:embed="rId2"/>
          <a:stretch>
            <a:fillRect/>
          </a:stretch>
        </p:blipFill>
        <p:spPr>
          <a:xfrm>
            <a:off x="421309" y="2034079"/>
            <a:ext cx="4195080" cy="2744543"/>
          </a:xfrm>
        </p:spPr>
      </p:pic>
      <p:pic>
        <p:nvPicPr>
          <p:cNvPr id="19" name="Picture 18">
            <a:extLst>
              <a:ext uri="{FF2B5EF4-FFF2-40B4-BE49-F238E27FC236}">
                <a16:creationId xmlns:a16="http://schemas.microsoft.com/office/drawing/2014/main" id="{FE7E103B-3A42-467F-959F-10032938DE60}"/>
              </a:ext>
            </a:extLst>
          </p:cNvPr>
          <p:cNvPicPr>
            <a:picLocks noChangeAspect="1"/>
          </p:cNvPicPr>
          <p:nvPr/>
        </p:nvPicPr>
        <p:blipFill>
          <a:blip r:embed="rId3"/>
          <a:stretch>
            <a:fillRect/>
          </a:stretch>
        </p:blipFill>
        <p:spPr>
          <a:xfrm>
            <a:off x="5459138" y="2480495"/>
            <a:ext cx="5783580" cy="1630680"/>
          </a:xfrm>
          <a:prstGeom prst="rect">
            <a:avLst/>
          </a:prstGeom>
        </p:spPr>
      </p:pic>
      <p:sp>
        <p:nvSpPr>
          <p:cNvPr id="20" name="TextBox 19">
            <a:extLst>
              <a:ext uri="{FF2B5EF4-FFF2-40B4-BE49-F238E27FC236}">
                <a16:creationId xmlns:a16="http://schemas.microsoft.com/office/drawing/2014/main" id="{499A2CDD-BB5B-4696-8FA8-F2295B9A8755}"/>
              </a:ext>
            </a:extLst>
          </p:cNvPr>
          <p:cNvSpPr txBox="1"/>
          <p:nvPr/>
        </p:nvSpPr>
        <p:spPr>
          <a:xfrm>
            <a:off x="630315" y="5024761"/>
            <a:ext cx="10946167" cy="861774"/>
          </a:xfrm>
          <a:prstGeom prst="rect">
            <a:avLst/>
          </a:prstGeom>
          <a:noFill/>
        </p:spPr>
        <p:txBody>
          <a:bodyPr wrap="square" rtlCol="0">
            <a:spAutoFit/>
          </a:bodyPr>
          <a:lstStyle/>
          <a:p>
            <a:pPr marL="285750" indent="-285750" algn="just">
              <a:buFont typeface="Wingdings" panose="05000000000000000000" pitchFamily="2" charset="2"/>
              <a:buChar char="§"/>
            </a:pPr>
            <a:r>
              <a:rPr lang="en-US" sz="1600" i="0" dirty="0">
                <a:solidFill>
                  <a:srgbClr val="000000"/>
                </a:solidFill>
                <a:effectLst/>
                <a:latin typeface="Helvetica Neue"/>
              </a:rPr>
              <a:t>On </a:t>
            </a:r>
            <a:r>
              <a:rPr lang="en-US" sz="1600" i="0" dirty="0" err="1">
                <a:solidFill>
                  <a:srgbClr val="000000"/>
                </a:solidFill>
                <a:effectLst/>
                <a:latin typeface="Helvetica Neue"/>
              </a:rPr>
              <a:t>anlysing</a:t>
            </a:r>
            <a:r>
              <a:rPr lang="en-US" sz="1600" i="0" dirty="0">
                <a:solidFill>
                  <a:srgbClr val="000000"/>
                </a:solidFill>
                <a:effectLst/>
                <a:latin typeface="Helvetica Neue"/>
              </a:rPr>
              <a:t> the data feature of LIGHT CONDITION it can be said that almost majority of injury related accidents take place at time of day, dawn and dusk with 33.19%, 32.94% and 32.94% respectively.</a:t>
            </a:r>
          </a:p>
          <a:p>
            <a:pPr marL="285750" indent="-285750" algn="just">
              <a:buFont typeface="Wingdings" panose="05000000000000000000" pitchFamily="2" charset="2"/>
              <a:buChar char="§"/>
            </a:pPr>
            <a:endParaRPr lang="en-IN" sz="1600" dirty="0"/>
          </a:p>
        </p:txBody>
      </p:sp>
    </p:spTree>
    <p:extLst>
      <p:ext uri="{BB962C8B-B14F-4D97-AF65-F5344CB8AC3E}">
        <p14:creationId xmlns:p14="http://schemas.microsoft.com/office/powerpoint/2010/main" val="280716850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{E875648A-B81A-49E9-A5B1-150EAB6CE8CC}tf22712842_win32</Template>
  <TotalTime>71</TotalTime>
  <Words>1406</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Franklin Gothic Book</vt:lpstr>
      <vt:lpstr>Helvetica Neue</vt:lpstr>
      <vt:lpstr>Wingdings</vt:lpstr>
      <vt:lpstr>1_RetrospectVTI</vt:lpstr>
      <vt:lpstr>Capstone Project </vt:lpstr>
      <vt:lpstr>Introduction  </vt:lpstr>
      <vt:lpstr>Data Overview</vt:lpstr>
      <vt:lpstr>Methodology  </vt:lpstr>
      <vt:lpstr>Exploratory Analysis</vt:lpstr>
      <vt:lpstr>Exploratory Analysis</vt:lpstr>
      <vt:lpstr>Exploratory Analysis</vt:lpstr>
      <vt:lpstr>Exploratory Analysis </vt:lpstr>
      <vt:lpstr>Exploratory Analysis</vt:lpstr>
      <vt:lpstr>Exploratory Analysis </vt:lpstr>
      <vt:lpstr>Classification Models Used</vt:lpstr>
      <vt:lpstr>Model Evaluation </vt:lpstr>
      <vt:lpstr>Result</vt:lpstr>
      <vt:lpstr>Conclusion</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chandan bedi</dc:creator>
  <cp:lastModifiedBy>chandan bedi</cp:lastModifiedBy>
  <cp:revision>7</cp:revision>
  <dcterms:created xsi:type="dcterms:W3CDTF">2020-10-28T18:56:05Z</dcterms:created>
  <dcterms:modified xsi:type="dcterms:W3CDTF">2020-10-28T20:07:44Z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