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4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1383-9B92-44CA-B001-8CDDA4C8E8E8}" type="datetimeFigureOut">
              <a:rPr lang="zh-TW" altLang="en-US" smtClean="0"/>
              <a:t>2018/4/28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F382-2EE0-45A3-8041-BD2AAEF37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83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1383-9B92-44CA-B001-8CDDA4C8E8E8}" type="datetimeFigureOut">
              <a:rPr lang="zh-TW" altLang="en-US" smtClean="0"/>
              <a:t>2018/4/28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F382-2EE0-45A3-8041-BD2AAEF37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5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1383-9B92-44CA-B001-8CDDA4C8E8E8}" type="datetimeFigureOut">
              <a:rPr lang="zh-TW" altLang="en-US" smtClean="0"/>
              <a:t>2018/4/28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F382-2EE0-45A3-8041-BD2AAEF37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67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1383-9B92-44CA-B001-8CDDA4C8E8E8}" type="datetimeFigureOut">
              <a:rPr lang="zh-TW" altLang="en-US" smtClean="0"/>
              <a:t>2018/4/28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F382-2EE0-45A3-8041-BD2AAEF37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72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1383-9B92-44CA-B001-8CDDA4C8E8E8}" type="datetimeFigureOut">
              <a:rPr lang="zh-TW" altLang="en-US" smtClean="0"/>
              <a:t>2018/4/28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F382-2EE0-45A3-8041-BD2AAEF37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55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1383-9B92-44CA-B001-8CDDA4C8E8E8}" type="datetimeFigureOut">
              <a:rPr lang="zh-TW" altLang="en-US" smtClean="0"/>
              <a:t>2018/4/28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F382-2EE0-45A3-8041-BD2AAEF37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37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1383-9B92-44CA-B001-8CDDA4C8E8E8}" type="datetimeFigureOut">
              <a:rPr lang="zh-TW" altLang="en-US" smtClean="0"/>
              <a:t>2018/4/28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F382-2EE0-45A3-8041-BD2AAEF37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76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1383-9B92-44CA-B001-8CDDA4C8E8E8}" type="datetimeFigureOut">
              <a:rPr lang="zh-TW" altLang="en-US" smtClean="0"/>
              <a:t>2018/4/28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F382-2EE0-45A3-8041-BD2AAEF37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51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1383-9B92-44CA-B001-8CDDA4C8E8E8}" type="datetimeFigureOut">
              <a:rPr lang="zh-TW" altLang="en-US" smtClean="0"/>
              <a:t>2018/4/28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F382-2EE0-45A3-8041-BD2AAEF37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49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1383-9B92-44CA-B001-8CDDA4C8E8E8}" type="datetimeFigureOut">
              <a:rPr lang="zh-TW" altLang="en-US" smtClean="0"/>
              <a:t>2018/4/28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F382-2EE0-45A3-8041-BD2AAEF37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65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1383-9B92-44CA-B001-8CDDA4C8E8E8}" type="datetimeFigureOut">
              <a:rPr lang="zh-TW" altLang="en-US" smtClean="0"/>
              <a:t>2018/4/28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F382-2EE0-45A3-8041-BD2AAEF37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02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41383-9B92-44CA-B001-8CDDA4C8E8E8}" type="datetimeFigureOut">
              <a:rPr lang="zh-TW" altLang="en-US" smtClean="0"/>
              <a:t>2018/4/28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0F382-2EE0-45A3-8041-BD2AAEF37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80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Project 2</a:t>
            </a:r>
            <a:r>
              <a:rPr lang="zh-TW" altLang="en-US" smtClean="0"/>
              <a:t>程式說</a:t>
            </a:r>
            <a:r>
              <a:rPr lang="zh-TW" altLang="en-US" dirty="0" smtClean="0"/>
              <a:t>明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3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程式流程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從檔案讀入方程式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使用者輸入</a:t>
            </a:r>
            <a:r>
              <a:rPr lang="zh-TW" altLang="en-US" dirty="0"/>
              <a:t>初</a:t>
            </a:r>
            <a:r>
              <a:rPr lang="zh-TW" altLang="en-US" dirty="0" smtClean="0"/>
              <a:t>值及使用方法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計算最佳化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輸出求解過程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使用的參數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目前最佳解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917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程式介面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檔案輸入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能從檔案讀取多</a:t>
            </a:r>
            <a:r>
              <a:rPr lang="zh-TW" altLang="en-US" dirty="0"/>
              <a:t>個</a:t>
            </a:r>
            <a:r>
              <a:rPr lang="zh-TW" altLang="en-US" dirty="0" smtClean="0"/>
              <a:t>方</a:t>
            </a:r>
            <a:r>
              <a:rPr lang="zh-TW" altLang="en-US" dirty="0"/>
              <a:t>程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r>
              <a:rPr lang="zh-TW" altLang="en-US" dirty="0" smtClean="0"/>
              <a:t>使用者輸入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方程式初始值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搜尋區間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選擇方</a:t>
            </a:r>
            <a:r>
              <a:rPr lang="zh-TW" altLang="en-US" dirty="0"/>
              <a:t>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使用的方法</a:t>
            </a:r>
            <a:r>
              <a:rPr lang="en-US" altLang="zh-TW" dirty="0" smtClean="0"/>
              <a:t>(powell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newton,etc..)</a:t>
            </a:r>
          </a:p>
          <a:p>
            <a:r>
              <a:rPr lang="zh-TW" altLang="en-US" dirty="0" smtClean="0"/>
              <a:t>輸出求解過程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使用的參數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目前最佳解</a:t>
            </a:r>
            <a:endParaRPr lang="en-US" altLang="zh-TW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759590"/>
            <a:ext cx="4762500" cy="56197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675120" y="1055716"/>
            <a:ext cx="440575" cy="207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6733309" y="1456993"/>
            <a:ext cx="4522124" cy="12529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Rectangle 19"/>
          <p:cNvSpPr/>
          <p:nvPr/>
        </p:nvSpPr>
        <p:spPr>
          <a:xfrm>
            <a:off x="6733309" y="2903407"/>
            <a:ext cx="4522124" cy="33394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115695" y="998964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檔案輸入</a:t>
            </a:r>
            <a:endParaRPr lang="en-US" altLang="zh-TW" sz="1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16589" y="2388091"/>
            <a:ext cx="1172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使用者輸入</a:t>
            </a:r>
            <a:endParaRPr lang="en-US" altLang="zh-TW" sz="1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83338" y="5932911"/>
            <a:ext cx="1172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結果輸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</a:t>
            </a:r>
            <a:endParaRPr lang="en-US" altLang="zh-TW" sz="1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45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讀取方程式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77482" cy="4351338"/>
          </a:xfrm>
        </p:spPr>
        <p:txBody>
          <a:bodyPr/>
          <a:lstStyle/>
          <a:p>
            <a:r>
              <a:rPr lang="zh-TW" altLang="en-US" dirty="0" smtClean="0"/>
              <a:t>讀取檔</a:t>
            </a:r>
            <a:r>
              <a:rPr lang="zh-TW" altLang="en-US" dirty="0"/>
              <a:t>案</a:t>
            </a:r>
            <a:r>
              <a:rPr lang="zh-TW" altLang="en-US" dirty="0" smtClean="0"/>
              <a:t>後，可以將讀到的方程式直接顯示在</a:t>
            </a:r>
            <a:r>
              <a:rPr lang="en-US" altLang="zh-TW" dirty="0" smtClean="0"/>
              <a:t>Textbox</a:t>
            </a:r>
            <a:r>
              <a:rPr lang="zh-TW" altLang="en-US" dirty="0" smtClean="0"/>
              <a:t>上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82" y="510624"/>
            <a:ext cx="47625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</a:t>
            </a:r>
            <a:r>
              <a:rPr lang="zh-TW" altLang="en-US" dirty="0" smtClean="0"/>
              <a:t>取方程式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0" dirty="0" smtClean="0"/>
                  <a:t>ex</a:t>
                </a:r>
                <a:r>
                  <a:rPr lang="zh-TW" altLang="en-US" b="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7+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−3.25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9372" y="3196245"/>
                <a:ext cx="10557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−3.25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372" y="3196245"/>
                <a:ext cx="105571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57398" y="4213273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3564" y="4213273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8620" y="4213273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4343397" y="3627132"/>
            <a:ext cx="311730" cy="586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H="1" flipV="1">
            <a:off x="5336723" y="3424820"/>
            <a:ext cx="311730" cy="788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5" idx="2"/>
          </p:cNvCxnSpPr>
          <p:nvPr/>
        </p:nvCxnSpPr>
        <p:spPr>
          <a:xfrm flipV="1">
            <a:off x="2797231" y="3627132"/>
            <a:ext cx="1" cy="586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02872" y="3000896"/>
            <a:ext cx="1197033" cy="1620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Rectangle 23"/>
          <p:cNvSpPr/>
          <p:nvPr/>
        </p:nvSpPr>
        <p:spPr>
          <a:xfrm>
            <a:off x="2878887" y="1825625"/>
            <a:ext cx="2457835" cy="423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Rectangle 31"/>
          <p:cNvSpPr/>
          <p:nvPr/>
        </p:nvSpPr>
        <p:spPr>
          <a:xfrm>
            <a:off x="3699206" y="3000896"/>
            <a:ext cx="2626780" cy="1620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84736" y="3200403"/>
                <a:ext cx="10557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736" y="3200403"/>
                <a:ext cx="105571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3553690" y="2360815"/>
            <a:ext cx="0" cy="5237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50977" y="3217028"/>
                <a:ext cx="10557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977" y="3217028"/>
                <a:ext cx="105571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6939003" y="4234056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85169" y="4234056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90225" y="4234056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44" idx="0"/>
          </p:cNvCxnSpPr>
          <p:nvPr/>
        </p:nvCxnSpPr>
        <p:spPr>
          <a:xfrm flipV="1">
            <a:off x="9225002" y="3647915"/>
            <a:ext cx="311730" cy="586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0"/>
          </p:cNvCxnSpPr>
          <p:nvPr/>
        </p:nvCxnSpPr>
        <p:spPr>
          <a:xfrm flipH="1" flipV="1">
            <a:off x="10180923" y="3647915"/>
            <a:ext cx="349135" cy="586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0"/>
            <a:endCxn id="42" idx="2"/>
          </p:cNvCxnSpPr>
          <p:nvPr/>
        </p:nvCxnSpPr>
        <p:spPr>
          <a:xfrm flipV="1">
            <a:off x="7678836" y="3647915"/>
            <a:ext cx="1" cy="586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084477" y="3021679"/>
            <a:ext cx="1197033" cy="1620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8580811" y="3021679"/>
            <a:ext cx="2626780" cy="1620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366341" y="3221186"/>
                <a:ext cx="10557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341" y="3221186"/>
                <a:ext cx="105571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03629"/>
              </p:ext>
            </p:extLst>
          </p:nvPr>
        </p:nvGraphicFramePr>
        <p:xfrm>
          <a:off x="8719227" y="4842168"/>
          <a:ext cx="138402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79320">
                  <a:extLst>
                    <a:ext uri="{9D8B030D-6E8A-4147-A177-3AD203B41FA5}">
                      <a16:colId xmlns:a16="http://schemas.microsoft.com/office/drawing/2014/main" val="7421141"/>
                    </a:ext>
                  </a:extLst>
                </a:gridCol>
                <a:gridCol w="604704">
                  <a:extLst>
                    <a:ext uri="{9D8B030D-6E8A-4147-A177-3AD203B41FA5}">
                      <a16:colId xmlns:a16="http://schemas.microsoft.com/office/drawing/2014/main" val="272282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66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4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13534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19694"/>
              </p:ext>
            </p:extLst>
          </p:nvPr>
        </p:nvGraphicFramePr>
        <p:xfrm>
          <a:off x="10530869" y="4869550"/>
          <a:ext cx="138402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79320">
                  <a:extLst>
                    <a:ext uri="{9D8B030D-6E8A-4147-A177-3AD203B41FA5}">
                      <a16:colId xmlns:a16="http://schemas.microsoft.com/office/drawing/2014/main" val="7421141"/>
                    </a:ext>
                  </a:extLst>
                </a:gridCol>
                <a:gridCol w="604704">
                  <a:extLst>
                    <a:ext uri="{9D8B030D-6E8A-4147-A177-3AD203B41FA5}">
                      <a16:colId xmlns:a16="http://schemas.microsoft.com/office/drawing/2014/main" val="272282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66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4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13534"/>
                  </a:ext>
                </a:extLst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 flipV="1">
            <a:off x="9642764" y="5114251"/>
            <a:ext cx="887294" cy="7015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846076"/>
              </p:ext>
            </p:extLst>
          </p:nvPr>
        </p:nvGraphicFramePr>
        <p:xfrm>
          <a:off x="4324653" y="4833915"/>
          <a:ext cx="138402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79320">
                  <a:extLst>
                    <a:ext uri="{9D8B030D-6E8A-4147-A177-3AD203B41FA5}">
                      <a16:colId xmlns:a16="http://schemas.microsoft.com/office/drawing/2014/main" val="7421141"/>
                    </a:ext>
                  </a:extLst>
                </a:gridCol>
                <a:gridCol w="604704">
                  <a:extLst>
                    <a:ext uri="{9D8B030D-6E8A-4147-A177-3AD203B41FA5}">
                      <a16:colId xmlns:a16="http://schemas.microsoft.com/office/drawing/2014/main" val="272282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66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4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13534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43637"/>
              </p:ext>
            </p:extLst>
          </p:nvPr>
        </p:nvGraphicFramePr>
        <p:xfrm>
          <a:off x="2102408" y="4833916"/>
          <a:ext cx="1596798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99129">
                  <a:extLst>
                    <a:ext uri="{9D8B030D-6E8A-4147-A177-3AD203B41FA5}">
                      <a16:colId xmlns:a16="http://schemas.microsoft.com/office/drawing/2014/main" val="7421141"/>
                    </a:ext>
                  </a:extLst>
                </a:gridCol>
                <a:gridCol w="697669">
                  <a:extLst>
                    <a:ext uri="{9D8B030D-6E8A-4147-A177-3AD203B41FA5}">
                      <a16:colId xmlns:a16="http://schemas.microsoft.com/office/drawing/2014/main" val="272282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coef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-3.25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66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4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13534"/>
                  </a:ext>
                </a:extLst>
              </a:tr>
            </a:tbl>
          </a:graphicData>
        </a:graphic>
      </p:graphicFrame>
      <p:cxnSp>
        <p:nvCxnSpPr>
          <p:cNvPr id="74" name="Straight Arrow Connector 73"/>
          <p:cNvCxnSpPr/>
          <p:nvPr/>
        </p:nvCxnSpPr>
        <p:spPr>
          <a:xfrm flipV="1">
            <a:off x="3325091" y="5020888"/>
            <a:ext cx="972589" cy="3823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91902"/>
              </p:ext>
            </p:extLst>
          </p:nvPr>
        </p:nvGraphicFramePr>
        <p:xfrm>
          <a:off x="6880437" y="4836823"/>
          <a:ext cx="1596798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99129">
                  <a:extLst>
                    <a:ext uri="{9D8B030D-6E8A-4147-A177-3AD203B41FA5}">
                      <a16:colId xmlns:a16="http://schemas.microsoft.com/office/drawing/2014/main" val="7421141"/>
                    </a:ext>
                  </a:extLst>
                </a:gridCol>
                <a:gridCol w="697669">
                  <a:extLst>
                    <a:ext uri="{9D8B030D-6E8A-4147-A177-3AD203B41FA5}">
                      <a16:colId xmlns:a16="http://schemas.microsoft.com/office/drawing/2014/main" val="272282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coef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66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4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13534"/>
                  </a:ext>
                </a:extLst>
              </a:tr>
            </a:tbl>
          </a:graphicData>
        </a:graphic>
      </p:graphicFrame>
      <p:cxnSp>
        <p:nvCxnSpPr>
          <p:cNvPr id="79" name="Straight Connector 78"/>
          <p:cNvCxnSpPr/>
          <p:nvPr/>
        </p:nvCxnSpPr>
        <p:spPr>
          <a:xfrm>
            <a:off x="3325091" y="5742450"/>
            <a:ext cx="0" cy="683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325091" y="6403022"/>
            <a:ext cx="31837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6508865" y="5020888"/>
            <a:ext cx="0" cy="1405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486525" y="5020888"/>
            <a:ext cx="3939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8093798" y="5020888"/>
            <a:ext cx="625429" cy="3823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讀取方程式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3640"/>
          </a:xfrm>
        </p:spPr>
        <p:txBody>
          <a:bodyPr/>
          <a:lstStyle/>
          <a:p>
            <a:r>
              <a:rPr lang="en-US" altLang="zh-TW" dirty="0" smtClean="0"/>
              <a:t>Data structure</a:t>
            </a:r>
            <a:endParaRPr lang="zh-TW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370033"/>
              </p:ext>
            </p:extLst>
          </p:nvPr>
        </p:nvGraphicFramePr>
        <p:xfrm>
          <a:off x="4342176" y="2389265"/>
          <a:ext cx="2729250" cy="1917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Document" r:id="rId3" imgW="1953360" imgH="1371600" progId="Word.OpenDocumentText.12">
                  <p:embed/>
                </p:oleObj>
              </mc:Choice>
              <mc:Fallback>
                <p:oleObj name="Document" r:id="rId3" imgW="1953360" imgH="13716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2176" y="2389265"/>
                        <a:ext cx="2729250" cy="1917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744286"/>
              </p:ext>
            </p:extLst>
          </p:nvPr>
        </p:nvGraphicFramePr>
        <p:xfrm>
          <a:off x="1191286" y="2389265"/>
          <a:ext cx="2276192" cy="1917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Document" r:id="rId5" imgW="1690920" imgH="1423800" progId="Word.OpenDocumentText.12">
                  <p:embed/>
                </p:oleObj>
              </mc:Choice>
              <mc:Fallback>
                <p:oleObj name="Document" r:id="rId5" imgW="1690920" imgH="14238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286" y="2389265"/>
                        <a:ext cx="2276192" cy="1917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588217"/>
            <a:ext cx="10515600" cy="563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可以使用</a:t>
            </a:r>
            <a:r>
              <a:rPr lang="en-US" altLang="zh-TW" dirty="0" smtClean="0"/>
              <a:t>linked list</a:t>
            </a:r>
            <a:r>
              <a:rPr lang="zh-TW" altLang="en-US" dirty="0" smtClean="0"/>
              <a:t>實做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59143" y="2211320"/>
                <a:ext cx="10557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−3.25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143" y="2211320"/>
                <a:ext cx="105571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047169" y="3228348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93335" y="3228348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98391" y="3228348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9333168" y="2642207"/>
            <a:ext cx="311730" cy="586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0"/>
          </p:cNvCxnSpPr>
          <p:nvPr/>
        </p:nvCxnSpPr>
        <p:spPr>
          <a:xfrm flipH="1" flipV="1">
            <a:off x="10326494" y="2439895"/>
            <a:ext cx="311730" cy="788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  <a:endCxn id="9" idx="2"/>
          </p:cNvCxnSpPr>
          <p:nvPr/>
        </p:nvCxnSpPr>
        <p:spPr>
          <a:xfrm flipV="1">
            <a:off x="7787002" y="2642207"/>
            <a:ext cx="1" cy="586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2643" y="1457608"/>
            <a:ext cx="4296205" cy="231768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ectangle 16"/>
          <p:cNvSpPr/>
          <p:nvPr/>
        </p:nvSpPr>
        <p:spPr>
          <a:xfrm>
            <a:off x="8688977" y="2015971"/>
            <a:ext cx="2626780" cy="1620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474507" y="2215478"/>
                <a:ext cx="10557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507" y="2215478"/>
                <a:ext cx="105571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21183"/>
              </p:ext>
            </p:extLst>
          </p:nvPr>
        </p:nvGraphicFramePr>
        <p:xfrm>
          <a:off x="9414010" y="3848990"/>
          <a:ext cx="138402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79320">
                  <a:extLst>
                    <a:ext uri="{9D8B030D-6E8A-4147-A177-3AD203B41FA5}">
                      <a16:colId xmlns:a16="http://schemas.microsoft.com/office/drawing/2014/main" val="7421141"/>
                    </a:ext>
                  </a:extLst>
                </a:gridCol>
                <a:gridCol w="604704">
                  <a:extLst>
                    <a:ext uri="{9D8B030D-6E8A-4147-A177-3AD203B41FA5}">
                      <a16:colId xmlns:a16="http://schemas.microsoft.com/office/drawing/2014/main" val="272282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66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4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135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592044"/>
              </p:ext>
            </p:extLst>
          </p:nvPr>
        </p:nvGraphicFramePr>
        <p:xfrm>
          <a:off x="7191765" y="3848991"/>
          <a:ext cx="1596798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99129">
                  <a:extLst>
                    <a:ext uri="{9D8B030D-6E8A-4147-A177-3AD203B41FA5}">
                      <a16:colId xmlns:a16="http://schemas.microsoft.com/office/drawing/2014/main" val="7421141"/>
                    </a:ext>
                  </a:extLst>
                </a:gridCol>
                <a:gridCol w="697669">
                  <a:extLst>
                    <a:ext uri="{9D8B030D-6E8A-4147-A177-3AD203B41FA5}">
                      <a16:colId xmlns:a16="http://schemas.microsoft.com/office/drawing/2014/main" val="272282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coef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-3.25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66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4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ptr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13534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8414448" y="4035963"/>
            <a:ext cx="972589" cy="3823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91765" y="823865"/>
            <a:ext cx="96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endParaRPr lang="zh-TW" alt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77896" y="1487764"/>
            <a:ext cx="151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69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773662"/>
              </p:ext>
            </p:extLst>
          </p:nvPr>
        </p:nvGraphicFramePr>
        <p:xfrm>
          <a:off x="584249" y="1690688"/>
          <a:ext cx="10660155" cy="3107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79">
                  <a:extLst>
                    <a:ext uri="{9D8B030D-6E8A-4147-A177-3AD203B41FA5}">
                      <a16:colId xmlns:a16="http://schemas.microsoft.com/office/drawing/2014/main" val="1033190328"/>
                    </a:ext>
                  </a:extLst>
                </a:gridCol>
                <a:gridCol w="4671588">
                  <a:extLst>
                    <a:ext uri="{9D8B030D-6E8A-4147-A177-3AD203B41FA5}">
                      <a16:colId xmlns:a16="http://schemas.microsoft.com/office/drawing/2014/main" val="3842689981"/>
                    </a:ext>
                  </a:extLst>
                </a:gridCol>
                <a:gridCol w="4671588">
                  <a:extLst>
                    <a:ext uri="{9D8B030D-6E8A-4147-A177-3AD203B41FA5}">
                      <a16:colId xmlns:a16="http://schemas.microsoft.com/office/drawing/2014/main" val="3739239681"/>
                    </a:ext>
                  </a:extLst>
                </a:gridCol>
              </a:tblGrid>
              <a:tr h="76749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方法一：</a:t>
                      </a:r>
                      <a:r>
                        <a:rPr lang="en-US" altLang="zh-TW" dirty="0" smtClean="0"/>
                        <a:t>Command line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方法二：增加</a:t>
                      </a:r>
                      <a:r>
                        <a:rPr lang="en-US" altLang="zh-TW" dirty="0" smtClean="0"/>
                        <a:t>UI</a:t>
                      </a: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74904"/>
                  </a:ext>
                </a:extLst>
              </a:tr>
              <a:tr h="23401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設定初值</a:t>
                      </a:r>
                      <a:endParaRPr lang="en-US" altLang="zh-TW" sz="1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選擇方法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53851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讀取使用者輸入</a:t>
            </a:r>
            <a:endParaRPr lang="zh-TW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406" y="4127440"/>
            <a:ext cx="2852547" cy="5392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406" y="2572082"/>
            <a:ext cx="2848893" cy="121316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69537" y="2927111"/>
            <a:ext cx="2661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initialPoint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5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0 70 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powell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最佳化計算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265475"/>
              </p:ext>
            </p:extLst>
          </p:nvPr>
        </p:nvGraphicFramePr>
        <p:xfrm>
          <a:off x="7339327" y="1492062"/>
          <a:ext cx="4852673" cy="459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Document" r:id="rId3" imgW="3392280" imgH="3029400" progId="Word.OpenDocumentText.12">
                  <p:embed/>
                </p:oleObj>
              </mc:Choice>
              <mc:Fallback>
                <p:oleObj name="Document" r:id="rId3" imgW="3392280" imgH="30294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39327" y="1492062"/>
                        <a:ext cx="4852673" cy="4598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978025"/>
            <a:ext cx="59262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輸入</a:t>
            </a:r>
            <a:r>
              <a:rPr lang="en-US" altLang="zh-TW" dirty="0" smtClean="0"/>
              <a:t>inital</a:t>
            </a:r>
            <a:r>
              <a:rPr lang="zh-TW" altLang="en-US" dirty="0" smtClean="0"/>
              <a:t> </a:t>
            </a:r>
            <a:r>
              <a:rPr lang="en-US" altLang="zh-TW" dirty="0" smtClean="0"/>
              <a:t>point</a:t>
            </a:r>
          </a:p>
          <a:p>
            <a:r>
              <a:rPr lang="zh-TW" altLang="en-US" dirty="0" smtClean="0"/>
              <a:t>根據不同</a:t>
            </a:r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(powell</a:t>
            </a:r>
            <a:r>
              <a:rPr lang="zh-TW" altLang="en-US" dirty="0" smtClean="0"/>
              <a:t>、</a:t>
            </a:r>
            <a:r>
              <a:rPr lang="en-US" altLang="zh-TW" dirty="0"/>
              <a:t>newton,etc</a:t>
            </a:r>
            <a:r>
              <a:rPr lang="en-US" altLang="zh-TW" dirty="0" smtClean="0"/>
              <a:t>...)</a:t>
            </a:r>
            <a:r>
              <a:rPr lang="zh-TW" altLang="en-US" dirty="0" smtClean="0"/>
              <a:t>更新解的結果的</a:t>
            </a:r>
            <a:endParaRPr lang="en-US" altLang="zh-TW" dirty="0"/>
          </a:p>
          <a:p>
            <a:r>
              <a:rPr lang="zh-TW" altLang="en-US" dirty="0" smtClean="0"/>
              <a:t>計算過程是個無限回圈，通常會計算直到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夠小，才跳出迴圈</a:t>
            </a:r>
            <a:endParaRPr lang="en-US" altLang="zh-TW" dirty="0" smtClean="0"/>
          </a:p>
          <a:p>
            <a:r>
              <a:rPr lang="zh-TW" altLang="en-US" dirty="0" smtClean="0"/>
              <a:t>為了避免無法收斂而</a:t>
            </a:r>
            <a:r>
              <a:rPr lang="zh-TW" altLang="en-US" dirty="0"/>
              <a:t>程</a:t>
            </a:r>
            <a:r>
              <a:rPr lang="zh-TW" altLang="en-US" dirty="0" smtClean="0"/>
              <a:t>式卡死，會加入最大迴圈數量的限制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12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範例結果</a:t>
            </a:r>
            <a:r>
              <a:rPr lang="en-US" altLang="zh-TW" dirty="0" smtClean="0"/>
              <a:t>(Shader)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999" y="1475716"/>
            <a:ext cx="7812001" cy="5382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3541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 smtClean="0"/>
                  <a:t>Equation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Initial Point</a:t>
                </a:r>
              </a:p>
              <a:p>
                <a:pPr lvl="1"/>
                <a:r>
                  <a:rPr lang="en-US" altLang="zh-TW" dirty="0"/>
                  <a:t>x</a:t>
                </a:r>
                <a:r>
                  <a:rPr lang="en-US" altLang="zh-TW" dirty="0" smtClean="0"/>
                  <a:t>= 0</a:t>
                </a:r>
              </a:p>
              <a:p>
                <a:r>
                  <a:rPr lang="en-US" altLang="zh-TW" dirty="0" smtClean="0"/>
                  <a:t>Interval</a:t>
                </a:r>
              </a:p>
              <a:p>
                <a:pPr lvl="1"/>
                <a:r>
                  <a:rPr lang="en-US" altLang="zh-TW" dirty="0" smtClean="0"/>
                  <a:t>[0, 70]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3541800" cy="4351338"/>
              </a:xfrm>
              <a:prstGeom prst="rect">
                <a:avLst/>
              </a:prstGeom>
              <a:blipFill>
                <a:blip r:embed="rId3"/>
                <a:stretch>
                  <a:fillRect l="-3098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456752" y="3399914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44822" y="2801279"/>
            <a:ext cx="1511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Powell Search Result</a:t>
            </a:r>
            <a:endParaRPr lang="zh-TW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27225" y="1825625"/>
            <a:ext cx="14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Point</a:t>
            </a:r>
            <a:endParaRPr lang="zh-TW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583501" y="1825625"/>
            <a:ext cx="143724" cy="1437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43141" y="4341812"/>
            <a:ext cx="1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Point</a:t>
            </a:r>
            <a:endParaRPr lang="zh-TW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395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Cambria Math</vt:lpstr>
      <vt:lpstr>Times New Roman</vt:lpstr>
      <vt:lpstr>Office Theme</vt:lpstr>
      <vt:lpstr>Document</vt:lpstr>
      <vt:lpstr>Project 2程式說明</vt:lpstr>
      <vt:lpstr>程式流程</vt:lpstr>
      <vt:lpstr>程式介面</vt:lpstr>
      <vt:lpstr>讀取方程式</vt:lpstr>
      <vt:lpstr>讀取方程式</vt:lpstr>
      <vt:lpstr>讀取方程式</vt:lpstr>
      <vt:lpstr>讀取使用者輸入</vt:lpstr>
      <vt:lpstr>最佳化計算</vt:lpstr>
      <vt:lpstr>範例結果(Shader)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程式架構說明</dc:title>
  <dc:creator>Alvin</dc:creator>
  <cp:lastModifiedBy>Alvin</cp:lastModifiedBy>
  <cp:revision>99</cp:revision>
  <dcterms:created xsi:type="dcterms:W3CDTF">2018-04-27T05:39:29Z</dcterms:created>
  <dcterms:modified xsi:type="dcterms:W3CDTF">2018-04-28T07:04:16Z</dcterms:modified>
</cp:coreProperties>
</file>