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73" r:id="rId7"/>
    <p:sldId id="267" r:id="rId8"/>
    <p:sldId id="268" r:id="rId9"/>
    <p:sldId id="265" r:id="rId10"/>
    <p:sldId id="259" r:id="rId11"/>
    <p:sldId id="264" r:id="rId12"/>
    <p:sldId id="261" r:id="rId13"/>
    <p:sldId id="266" r:id="rId14"/>
    <p:sldId id="269" r:id="rId15"/>
    <p:sldId id="262" r:id="rId16"/>
    <p:sldId id="270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984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8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7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7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863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8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3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25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57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FE6B7A-BF96-4516-BD9E-4E0D6A08A37D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40DF0E-A873-4E6C-8017-0193BDD6A0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8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6AFC4-4F43-4403-B882-61572B61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1123200"/>
            <a:ext cx="10800000" cy="2387600"/>
          </a:xfrm>
        </p:spPr>
        <p:txBody>
          <a:bodyPr anchor="ctr" anchorCtr="0"/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Transaction</a:t>
            </a:r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2F1CF0-B975-43CA-8383-6EA582900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房地產交易預測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E2F1CF0-B975-43CA-8383-6EA5829002B9}"/>
              </a:ext>
            </a:extLst>
          </p:cNvPr>
          <p:cNvSpPr txBox="1">
            <a:spLocks/>
          </p:cNvSpPr>
          <p:nvPr/>
        </p:nvSpPr>
        <p:spPr>
          <a:xfrm>
            <a:off x="696000" y="3890962"/>
            <a:ext cx="4320000" cy="238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Group 14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B10615029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王孝宇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B10615032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鄭永泰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B10615049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林耕伸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B10615053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劉彥麟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7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C45E09-8EC5-4EEB-9636-3156D598B0EB}"/>
              </a:ext>
            </a:extLst>
          </p:cNvPr>
          <p:cNvSpPr txBox="1"/>
          <p:nvPr/>
        </p:nvSpPr>
        <p:spPr>
          <a:xfrm>
            <a:off x="1224000" y="1905506"/>
            <a:ext cx="1058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600" b="1" dirty="0"/>
              <a:t>Data Pre-processing</a:t>
            </a:r>
          </a:p>
          <a:p>
            <a:pPr algn="ctr"/>
            <a:r>
              <a:rPr lang="zh-TW" altLang="en-US" sz="9600" b="1" dirty="0"/>
              <a:t>資料前處理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31153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687600"/>
            <a:ext cx="9601200" cy="5760000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檢查缺失值</a:t>
            </a:r>
            <a:endParaRPr lang="en-US" altLang="zh-TW" sz="2400" dirty="0"/>
          </a:p>
          <a:p>
            <a:pPr lvl="1"/>
            <a:r>
              <a:rPr lang="zh-TW" altLang="en-US" sz="2400" dirty="0"/>
              <a:t>無缺失值</a:t>
            </a:r>
            <a:endParaRPr lang="en-US" altLang="zh-TW" sz="2400" dirty="0"/>
          </a:p>
          <a:p>
            <a:r>
              <a:rPr lang="zh-TW" altLang="en-US" sz="2400" dirty="0"/>
              <a:t>字串處理</a:t>
            </a:r>
            <a:endParaRPr lang="en-US" altLang="zh-TW" sz="2400" dirty="0"/>
          </a:p>
          <a:p>
            <a:pPr lvl="1"/>
            <a:r>
              <a:rPr lang="zh-TW" altLang="en-US" sz="2400" dirty="0"/>
              <a:t>地區按照平均房屋價格轉化為數字</a:t>
            </a:r>
            <a:endParaRPr lang="en-US" altLang="zh-TW" sz="2400" dirty="0"/>
          </a:p>
          <a:p>
            <a:pPr lvl="1"/>
            <a:r>
              <a:rPr lang="zh-TW" altLang="en-US" sz="2400" dirty="0"/>
              <a:t>其餘大部分字串欄位直接移除</a:t>
            </a:r>
            <a:endParaRPr lang="en-US" altLang="zh-TW" sz="2400" dirty="0"/>
          </a:p>
          <a:p>
            <a:r>
              <a:rPr lang="zh-TW" altLang="en-US" sz="2400" dirty="0"/>
              <a:t>異常值處理</a:t>
            </a:r>
            <a:endParaRPr lang="en-US" altLang="zh-TW" sz="2400" dirty="0"/>
          </a:p>
          <a:p>
            <a:pPr lvl="1"/>
            <a:r>
              <a:rPr lang="zh-TW" altLang="en-US" sz="2400" dirty="0"/>
              <a:t>移除金額過大、交易年份太舊的資料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移除錯誤資料</a:t>
            </a:r>
            <a:r>
              <a:rPr lang="en-US" altLang="zh-TW" sz="2400" dirty="0"/>
              <a:t>(</a:t>
            </a:r>
            <a:r>
              <a:rPr lang="zh-TW" altLang="en-US" sz="2400" dirty="0"/>
              <a:t>土地面積為負數等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資料區間化</a:t>
            </a:r>
            <a:endParaRPr lang="en-US" altLang="zh-TW" sz="2400" dirty="0"/>
          </a:p>
          <a:p>
            <a:pPr lvl="1"/>
            <a:r>
              <a:rPr lang="zh-TW" altLang="en-US" sz="2400" dirty="0"/>
              <a:t>將金額以</a:t>
            </a:r>
            <a:r>
              <a:rPr lang="en-US" altLang="zh-TW" sz="2400" dirty="0"/>
              <a:t>1000</a:t>
            </a:r>
            <a:r>
              <a:rPr lang="zh-TW" altLang="en-US" sz="2400" dirty="0"/>
              <a:t>為單位作區間 </a:t>
            </a:r>
            <a:r>
              <a:rPr lang="en-US" altLang="zh-TW" sz="2400" dirty="0"/>
              <a:t>(1123-&gt;1000,</a:t>
            </a:r>
            <a:r>
              <a:rPr lang="zh-TW" altLang="en-US" sz="2400" dirty="0"/>
              <a:t> </a:t>
            </a:r>
            <a:r>
              <a:rPr lang="en-US" altLang="zh-TW" sz="2400" dirty="0"/>
              <a:t>5432-&gt;5000)</a:t>
            </a:r>
          </a:p>
          <a:p>
            <a:r>
              <a:rPr lang="zh-TW" altLang="en-US" sz="2400" dirty="0"/>
              <a:t>資料正規化</a:t>
            </a:r>
            <a:endParaRPr lang="en-US" altLang="zh-TW" sz="2400" dirty="0"/>
          </a:p>
          <a:p>
            <a:pPr lvl="1"/>
            <a:r>
              <a:rPr lang="zh-TW" altLang="en-US" sz="2400" dirty="0"/>
              <a:t>例</a:t>
            </a:r>
            <a:r>
              <a:rPr lang="en-US" altLang="zh-TW" sz="2400" dirty="0"/>
              <a:t>:</a:t>
            </a:r>
            <a:r>
              <a:rPr lang="zh-TW" altLang="en-US" sz="2400" dirty="0"/>
              <a:t> 將資料減去平均值</a:t>
            </a:r>
          </a:p>
        </p:txBody>
      </p:sp>
    </p:spTree>
    <p:extLst>
      <p:ext uri="{BB962C8B-B14F-4D97-AF65-F5344CB8AC3E}">
        <p14:creationId xmlns:p14="http://schemas.microsoft.com/office/powerpoint/2010/main" val="239935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C45E09-8EC5-4EEB-9636-3156D598B0EB}"/>
              </a:ext>
            </a:extLst>
          </p:cNvPr>
          <p:cNvSpPr txBox="1"/>
          <p:nvPr/>
        </p:nvSpPr>
        <p:spPr>
          <a:xfrm>
            <a:off x="1440000" y="1166842"/>
            <a:ext cx="1015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600" b="1" dirty="0"/>
              <a:t>Training &amp; Prediction Method</a:t>
            </a:r>
          </a:p>
          <a:p>
            <a:pPr algn="ctr"/>
            <a:r>
              <a:rPr lang="zh-TW" altLang="en-US" sz="9600" b="1" dirty="0"/>
              <a:t>訓練</a:t>
            </a:r>
            <a:r>
              <a:rPr lang="en-US" altLang="zh-TW" sz="9600" b="1" dirty="0"/>
              <a:t>&amp;</a:t>
            </a:r>
            <a:r>
              <a:rPr lang="zh-TW" altLang="en-US" sz="9600" b="1" dirty="0"/>
              <a:t>預測方法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292547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Linear</a:t>
            </a:r>
            <a:r>
              <a:rPr lang="zh-TW" altLang="en-US" sz="2800" dirty="0"/>
              <a:t> </a:t>
            </a:r>
            <a:r>
              <a:rPr lang="en-US" altLang="zh-TW" sz="2800" dirty="0"/>
              <a:t>Regression</a:t>
            </a:r>
          </a:p>
          <a:p>
            <a:r>
              <a:rPr lang="en-US" altLang="zh-TW" sz="2800" dirty="0"/>
              <a:t>Decision</a:t>
            </a:r>
            <a:r>
              <a:rPr lang="zh-TW" altLang="en-US" sz="2800" dirty="0"/>
              <a:t> </a:t>
            </a:r>
            <a:r>
              <a:rPr lang="en-US" altLang="zh-TW" sz="2800" dirty="0"/>
              <a:t>Tree</a:t>
            </a:r>
            <a:r>
              <a:rPr lang="zh-TW" altLang="en-US" sz="2800" dirty="0"/>
              <a:t> </a:t>
            </a:r>
            <a:r>
              <a:rPr lang="en-US" altLang="zh-TW" sz="2800" dirty="0" err="1"/>
              <a:t>Regressor</a:t>
            </a:r>
            <a:endParaRPr lang="en-US" altLang="zh-TW" sz="2800" dirty="0"/>
          </a:p>
          <a:p>
            <a:r>
              <a:rPr lang="en-US" altLang="zh-TW" sz="2800" dirty="0"/>
              <a:t>Random</a:t>
            </a:r>
            <a:r>
              <a:rPr lang="zh-TW" altLang="en-US" sz="2800" dirty="0"/>
              <a:t> </a:t>
            </a:r>
            <a:r>
              <a:rPr lang="en-US" altLang="zh-TW" sz="2800" dirty="0"/>
              <a:t>Forest</a:t>
            </a:r>
            <a:r>
              <a:rPr lang="zh-TW" altLang="en-US" sz="2800" dirty="0"/>
              <a:t> </a:t>
            </a:r>
            <a:r>
              <a:rPr lang="en-US" altLang="zh-TW" sz="2800" dirty="0" err="1"/>
              <a:t>Regressor</a:t>
            </a:r>
            <a:endParaRPr lang="en-US" altLang="zh-TW" sz="2800" dirty="0"/>
          </a:p>
          <a:p>
            <a:r>
              <a:rPr lang="en-US" altLang="zh-TW" sz="2800" dirty="0"/>
              <a:t>SVR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37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交叉驗證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將資料分十組，每次換不同的組當作</a:t>
            </a:r>
            <a:r>
              <a:rPr lang="en-US" altLang="zh-TW" sz="2800" dirty="0"/>
              <a:t>test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成果好壞標準：誤差值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abs(</a:t>
            </a:r>
            <a:r>
              <a:rPr lang="zh-TW" altLang="en-US" sz="2800" dirty="0"/>
              <a:t>預測值 </a:t>
            </a:r>
            <a:r>
              <a:rPr lang="en-US" altLang="zh-TW" sz="2800" dirty="0"/>
              <a:t>–</a:t>
            </a:r>
            <a:r>
              <a:rPr lang="zh-TW" altLang="en-US" sz="2800" dirty="0"/>
              <a:t> 實際值</a:t>
            </a:r>
            <a:r>
              <a:rPr lang="en-US" altLang="zh-TW" sz="2800" dirty="0"/>
              <a:t>).mean()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20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C45E09-8EC5-4EEB-9636-3156D598B0EB}"/>
              </a:ext>
            </a:extLst>
          </p:cNvPr>
          <p:cNvSpPr txBox="1"/>
          <p:nvPr/>
        </p:nvSpPr>
        <p:spPr>
          <a:xfrm>
            <a:off x="972000" y="1906200"/>
            <a:ext cx="11088000" cy="304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600" b="1" dirty="0"/>
              <a:t>Experimental Results</a:t>
            </a:r>
          </a:p>
          <a:p>
            <a:pPr algn="ctr"/>
            <a:r>
              <a:rPr lang="zh-TW" altLang="en-US" sz="9600" b="1" dirty="0"/>
              <a:t>實驗結果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6577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只移除異常值</a:t>
            </a:r>
            <a:r>
              <a:rPr lang="en-US" altLang="zh-TW" dirty="0"/>
              <a:t>(</a:t>
            </a:r>
            <a:r>
              <a:rPr lang="zh-TW" altLang="en-US" dirty="0"/>
              <a:t>每平方公尺價格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LinearRegression</a:t>
            </a:r>
            <a:r>
              <a:rPr lang="en-US" altLang="zh-TW" sz="2800" dirty="0"/>
              <a:t>: 55654</a:t>
            </a:r>
          </a:p>
          <a:p>
            <a:r>
              <a:rPr lang="en-US" altLang="zh-TW" sz="2800" dirty="0" err="1"/>
              <a:t>DecisionTreeRegressor</a:t>
            </a:r>
            <a:r>
              <a:rPr lang="en-US" altLang="zh-TW" sz="2800" dirty="0"/>
              <a:t>: 54105</a:t>
            </a:r>
          </a:p>
          <a:p>
            <a:r>
              <a:rPr lang="en-US" altLang="zh-TW" sz="2800" dirty="0" err="1"/>
              <a:t>RandomForestRegressor</a:t>
            </a:r>
            <a:r>
              <a:rPr lang="en-US" altLang="zh-TW" sz="2800" dirty="0"/>
              <a:t>: 41364</a:t>
            </a:r>
          </a:p>
          <a:p>
            <a:r>
              <a:rPr lang="en-US" altLang="zh-TW" sz="2800" dirty="0"/>
              <a:t>SVR: 62477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6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LinearRegression</a:t>
            </a:r>
            <a:r>
              <a:rPr lang="en-US" altLang="zh-TW" sz="2800" dirty="0"/>
              <a:t>: 57587</a:t>
            </a:r>
          </a:p>
          <a:p>
            <a:r>
              <a:rPr lang="en-US" altLang="zh-TW" sz="2800" dirty="0" err="1"/>
              <a:t>DecisionTreeRegressor</a:t>
            </a:r>
            <a:r>
              <a:rPr lang="en-US" altLang="zh-TW" sz="2800" dirty="0"/>
              <a:t>: 54734</a:t>
            </a:r>
          </a:p>
          <a:p>
            <a:r>
              <a:rPr lang="en-US" altLang="zh-TW" sz="2800" dirty="0" err="1"/>
              <a:t>RandomForestRegressor</a:t>
            </a:r>
            <a:r>
              <a:rPr lang="en-US" altLang="zh-TW" sz="2800" dirty="0"/>
              <a:t>: 42877</a:t>
            </a:r>
          </a:p>
          <a:p>
            <a:r>
              <a:rPr lang="en-US" altLang="zh-TW" sz="2800" dirty="0"/>
              <a:t>SVR: 61137</a:t>
            </a:r>
            <a:endParaRPr lang="zh-TW" altLang="en-US" sz="2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CE945C5-4962-4EBF-9D8A-94ED93DA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0000" cy="1485900"/>
          </a:xfrm>
        </p:spPr>
        <p:txBody>
          <a:bodyPr/>
          <a:lstStyle/>
          <a:p>
            <a:r>
              <a:rPr lang="zh-TW" altLang="en-US" dirty="0"/>
              <a:t>只看住宅用和商用房屋</a:t>
            </a:r>
            <a:r>
              <a:rPr lang="en-US" altLang="zh-TW" dirty="0"/>
              <a:t>(</a:t>
            </a:r>
            <a:r>
              <a:rPr lang="zh-TW" altLang="en-US" dirty="0"/>
              <a:t>每平方公尺價格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46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資料改為區間值</a:t>
            </a:r>
            <a:r>
              <a:rPr lang="en-US" altLang="zh-TW" dirty="0"/>
              <a:t>(</a:t>
            </a:r>
            <a:r>
              <a:rPr lang="zh-TW" altLang="en-US" dirty="0"/>
              <a:t>每平方公尺價格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LinearRegression</a:t>
            </a:r>
            <a:r>
              <a:rPr lang="en-US" altLang="zh-TW" sz="2800" dirty="0"/>
              <a:t>: 55762</a:t>
            </a:r>
          </a:p>
          <a:p>
            <a:r>
              <a:rPr lang="en-US" altLang="zh-TW" sz="2800" dirty="0" err="1"/>
              <a:t>DecisionTreeRegressor</a:t>
            </a:r>
            <a:r>
              <a:rPr lang="en-US" altLang="zh-TW" sz="2800" dirty="0"/>
              <a:t>: 53496</a:t>
            </a:r>
          </a:p>
          <a:p>
            <a:r>
              <a:rPr lang="en-US" altLang="zh-TW" sz="2800" dirty="0" err="1">
                <a:solidFill>
                  <a:schemeClr val="tx1"/>
                </a:solidFill>
              </a:rPr>
              <a:t>RandomForestRegressor</a:t>
            </a:r>
            <a:r>
              <a:rPr lang="en-US" altLang="zh-TW" sz="2800" dirty="0">
                <a:solidFill>
                  <a:schemeClr val="tx1"/>
                </a:solidFill>
              </a:rPr>
              <a:t>: 41056</a:t>
            </a:r>
          </a:p>
          <a:p>
            <a:r>
              <a:rPr lang="en-US" altLang="zh-TW" sz="2800" dirty="0"/>
              <a:t>SVR: 62456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852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LinearRegression</a:t>
            </a:r>
            <a:r>
              <a:rPr lang="en-US" altLang="zh-TW" sz="2800" dirty="0"/>
              <a:t>: 39155</a:t>
            </a:r>
          </a:p>
          <a:p>
            <a:r>
              <a:rPr lang="en-US" altLang="zh-TW" sz="2800" dirty="0" err="1"/>
              <a:t>DecisionTreeRegressor</a:t>
            </a:r>
            <a:r>
              <a:rPr lang="en-US" altLang="zh-TW" sz="2800" dirty="0"/>
              <a:t>: 42365</a:t>
            </a:r>
          </a:p>
          <a:p>
            <a:r>
              <a:rPr lang="en-US" altLang="zh-TW" sz="2800" b="1" dirty="0" err="1">
                <a:solidFill>
                  <a:schemeClr val="accent6">
                    <a:lumMod val="75000"/>
                  </a:schemeClr>
                </a:solidFill>
              </a:rPr>
              <a:t>RandomForestRegressor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: 31505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5E9FF02-9AD3-43F6-B454-20C51EF5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r>
              <a:rPr lang="zh-TW" altLang="en-US" dirty="0"/>
              <a:t>資料改為區間值</a:t>
            </a:r>
            <a:r>
              <a:rPr lang="en-US" altLang="zh-TW" dirty="0"/>
              <a:t>(</a:t>
            </a:r>
            <a:r>
              <a:rPr lang="zh-TW" altLang="en-US" dirty="0"/>
              <a:t>每平方公尺價格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並刪除多於欄位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96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BFDC-1A6E-41C6-B377-11EC8D19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D28E-E081-47ED-BF40-DC44FCB9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資料介紹</a:t>
            </a:r>
            <a:endParaRPr lang="en-US" altLang="zh-TW" sz="3600" b="1" dirty="0"/>
          </a:p>
          <a:p>
            <a:r>
              <a:rPr lang="zh-TW" altLang="en-US" sz="3600" b="1" dirty="0"/>
              <a:t>資料分析</a:t>
            </a:r>
            <a:endParaRPr lang="en-US" altLang="zh-TW" sz="3600" b="1" dirty="0"/>
          </a:p>
          <a:p>
            <a:r>
              <a:rPr lang="zh-TW" altLang="en-US" sz="3600" b="1" dirty="0"/>
              <a:t>資料前處理</a:t>
            </a:r>
            <a:endParaRPr lang="en-US" altLang="zh-TW" sz="3600" b="1" dirty="0"/>
          </a:p>
          <a:p>
            <a:r>
              <a:rPr lang="zh-TW" altLang="en-US" sz="3600" b="1" dirty="0"/>
              <a:t>訓練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預測方法</a:t>
            </a:r>
            <a:endParaRPr lang="en-US" altLang="zh-TW" sz="3600" b="1" dirty="0"/>
          </a:p>
          <a:p>
            <a:r>
              <a:rPr lang="zh-TW" altLang="en-US" sz="3600" b="1" dirty="0"/>
              <a:t>實驗結果</a:t>
            </a:r>
            <a:endParaRPr lang="en-US" altLang="zh-TW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BA889E-3C3D-4CE4-A918-544B5FAA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2286000"/>
            <a:ext cx="5246255" cy="35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C45E09-8EC5-4EEB-9636-3156D598B0EB}"/>
              </a:ext>
            </a:extLst>
          </p:cNvPr>
          <p:cNvSpPr txBox="1"/>
          <p:nvPr/>
        </p:nvSpPr>
        <p:spPr>
          <a:xfrm>
            <a:off x="3060000" y="1905506"/>
            <a:ext cx="691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600" b="1" dirty="0"/>
              <a:t>Introduction</a:t>
            </a:r>
          </a:p>
          <a:p>
            <a:pPr algn="ctr"/>
            <a:r>
              <a:rPr lang="zh-TW" altLang="en-US" sz="9600" b="1" dirty="0"/>
              <a:t>資料介紹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3706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49000"/>
            <a:ext cx="9601200" cy="396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目標：預測臺北房屋價格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資料集：</a:t>
            </a:r>
            <a:r>
              <a:rPr lang="en-US" altLang="zh-TW" sz="2800" dirty="0" err="1"/>
              <a:t>Kaggle</a:t>
            </a:r>
            <a:r>
              <a:rPr lang="zh-TW" altLang="en-US" sz="2800" dirty="0"/>
              <a:t>上的資料集，原始來源為內政部網頁</a:t>
            </a:r>
            <a:endParaRPr lang="en-US" altLang="zh-TW" sz="2800" dirty="0"/>
          </a:p>
          <a:p>
            <a:pPr lvl="1">
              <a:lnSpc>
                <a:spcPct val="150000"/>
              </a:lnSpc>
            </a:pPr>
            <a:r>
              <a:rPr lang="zh-TW" altLang="en-US" sz="2800" i="0" dirty="0"/>
              <a:t>資料筆數</a:t>
            </a:r>
            <a:r>
              <a:rPr lang="en-US" altLang="zh-TW" sz="2800" i="0" dirty="0"/>
              <a:t>5910</a:t>
            </a:r>
          </a:p>
          <a:p>
            <a:pPr lvl="1">
              <a:lnSpc>
                <a:spcPct val="150000"/>
              </a:lnSpc>
            </a:pPr>
            <a:r>
              <a:rPr lang="en-US" altLang="zh-TW" sz="2800" i="0" dirty="0"/>
              <a:t>Feature</a:t>
            </a:r>
            <a:r>
              <a:rPr lang="zh-TW" altLang="en-US" sz="2800" i="0" dirty="0"/>
              <a:t>包含地區、面積、房間數、停車位等共</a:t>
            </a:r>
            <a:r>
              <a:rPr lang="en-US" altLang="zh-TW" sz="2800" i="0" dirty="0"/>
              <a:t>24</a:t>
            </a:r>
            <a:r>
              <a:rPr lang="zh-TW" altLang="en-US" sz="2800" i="0" dirty="0"/>
              <a:t>筆</a:t>
            </a:r>
            <a:endParaRPr lang="en-US" altLang="zh-TW" sz="2800" i="0" dirty="0"/>
          </a:p>
          <a:p>
            <a:pPr lvl="1">
              <a:lnSpc>
                <a:spcPct val="150000"/>
              </a:lnSpc>
            </a:pPr>
            <a:r>
              <a:rPr lang="zh-TW" altLang="en-US" sz="2800" i="0" dirty="0"/>
              <a:t>目標為</a:t>
            </a:r>
            <a:r>
              <a:rPr lang="en-US" altLang="zh-TW" sz="2800" i="0" dirty="0" err="1"/>
              <a:t>unit_ntd</a:t>
            </a:r>
            <a:r>
              <a:rPr lang="zh-TW" altLang="en-US" sz="2800" i="0" dirty="0"/>
              <a:t>，意義為每平方公尺的價錢</a:t>
            </a:r>
          </a:p>
        </p:txBody>
      </p:sp>
    </p:spTree>
    <p:extLst>
      <p:ext uri="{BB962C8B-B14F-4D97-AF65-F5344CB8AC3E}">
        <p14:creationId xmlns:p14="http://schemas.microsoft.com/office/powerpoint/2010/main" val="272280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C45E09-8EC5-4EEB-9636-3156D598B0EB}"/>
              </a:ext>
            </a:extLst>
          </p:cNvPr>
          <p:cNvSpPr txBox="1"/>
          <p:nvPr/>
        </p:nvSpPr>
        <p:spPr>
          <a:xfrm>
            <a:off x="2916000" y="1905506"/>
            <a:ext cx="720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600" b="1" dirty="0"/>
              <a:t>Data Analysis</a:t>
            </a:r>
          </a:p>
          <a:p>
            <a:pPr algn="ctr"/>
            <a:r>
              <a:rPr lang="zh-TW" altLang="en-US" sz="9600" b="1" dirty="0"/>
              <a:t>資料分析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25411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6800"/>
          </a:xfrm>
        </p:spPr>
        <p:txBody>
          <a:bodyPr/>
          <a:lstStyle/>
          <a:p>
            <a:r>
              <a:rPr lang="zh-TW" altLang="en-US" dirty="0"/>
              <a:t>資料解釋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31636"/>
            <a:ext cx="5075382" cy="5006109"/>
          </a:xfrm>
        </p:spPr>
        <p:txBody>
          <a:bodyPr>
            <a:normAutofit/>
          </a:bodyPr>
          <a:lstStyle/>
          <a:p>
            <a:pPr lvl="0"/>
            <a:r>
              <a:rPr lang="en-US" altLang="zh-TW" sz="1800" dirty="0"/>
              <a:t>district: </a:t>
            </a:r>
            <a:r>
              <a:rPr lang="zh-TW" altLang="zh-TW" sz="1800" dirty="0"/>
              <a:t>行政區域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transaction_type</a:t>
            </a:r>
            <a:r>
              <a:rPr lang="en-US" altLang="zh-TW" sz="1800" dirty="0"/>
              <a:t>: </a:t>
            </a:r>
            <a:r>
              <a:rPr lang="zh-TW" altLang="zh-TW" sz="1800" dirty="0"/>
              <a:t>附屬物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land_shift_area</a:t>
            </a:r>
            <a:r>
              <a:rPr lang="en-US" altLang="zh-TW" sz="1800" dirty="0"/>
              <a:t>: </a:t>
            </a:r>
            <a:r>
              <a:rPr lang="zh-TW" altLang="zh-TW" sz="1800" dirty="0"/>
              <a:t>土地坪數</a:t>
            </a:r>
            <a:r>
              <a:rPr lang="en-US" altLang="zh-TW" sz="1800" dirty="0"/>
              <a:t>(</a:t>
            </a:r>
            <a:r>
              <a:rPr lang="zh-TW" altLang="zh-TW" sz="1800" dirty="0"/>
              <a:t>平方公尺</a:t>
            </a:r>
            <a:r>
              <a:rPr lang="en-US" altLang="zh-TW" sz="1800" dirty="0"/>
              <a:t>) [double]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urbanland_use</a:t>
            </a:r>
            <a:r>
              <a:rPr lang="en-US" altLang="zh-TW" sz="1800" dirty="0"/>
              <a:t>: </a:t>
            </a:r>
            <a:r>
              <a:rPr lang="zh-TW" altLang="zh-TW" sz="1800" dirty="0"/>
              <a:t>用途，住宅</a:t>
            </a:r>
            <a:r>
              <a:rPr lang="en-US" altLang="zh-TW" sz="1800" dirty="0"/>
              <a:t>or</a:t>
            </a:r>
            <a:r>
              <a:rPr lang="zh-TW" altLang="zh-TW" sz="1800" dirty="0"/>
              <a:t>商用等等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mainuse</a:t>
            </a:r>
            <a:r>
              <a:rPr lang="en-US" altLang="zh-TW" sz="1800" dirty="0"/>
              <a:t>: </a:t>
            </a:r>
            <a:r>
              <a:rPr lang="zh-TW" altLang="zh-TW" sz="1800" dirty="0"/>
              <a:t>更詳細的用途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main_building_material</a:t>
            </a:r>
            <a:r>
              <a:rPr lang="en-US" altLang="zh-TW" sz="1800" dirty="0"/>
              <a:t>: </a:t>
            </a:r>
            <a:r>
              <a:rPr lang="zh-TW" altLang="zh-TW" sz="1800" dirty="0"/>
              <a:t>建材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complete_year</a:t>
            </a:r>
            <a:r>
              <a:rPr lang="en-US" altLang="zh-TW" sz="1800" dirty="0"/>
              <a:t>: </a:t>
            </a:r>
            <a:r>
              <a:rPr lang="zh-TW" altLang="zh-TW" sz="1800" dirty="0"/>
              <a:t>屋齡 </a:t>
            </a:r>
            <a:r>
              <a:rPr lang="en-US" altLang="zh-TW" sz="1800" dirty="0"/>
              <a:t>[double]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buildingshifttotal_area</a:t>
            </a:r>
            <a:r>
              <a:rPr lang="en-US" altLang="zh-TW" sz="1800" dirty="0"/>
              <a:t>: </a:t>
            </a:r>
            <a:r>
              <a:rPr lang="zh-TW" altLang="zh-TW" sz="1800" dirty="0"/>
              <a:t>建物坪數 </a:t>
            </a:r>
            <a:r>
              <a:rPr lang="en-US" altLang="zh-TW" sz="1800" dirty="0"/>
              <a:t>[double]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num_room</a:t>
            </a:r>
            <a:r>
              <a:rPr lang="en-US" altLang="zh-TW" sz="1800" dirty="0"/>
              <a:t>: </a:t>
            </a:r>
            <a:r>
              <a:rPr lang="zh-TW" altLang="zh-TW" sz="1800" dirty="0"/>
              <a:t>房間數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num_hall</a:t>
            </a:r>
            <a:r>
              <a:rPr lang="en-US" altLang="zh-TW" sz="1800" dirty="0"/>
              <a:t>: </a:t>
            </a:r>
            <a:r>
              <a:rPr lang="zh-TW" altLang="zh-TW" sz="1800" dirty="0"/>
              <a:t>大廳數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  <a:p>
            <a:pPr lvl="0"/>
            <a:r>
              <a:rPr lang="en-US" altLang="zh-TW" sz="1800" dirty="0" err="1"/>
              <a:t>num_toilet</a:t>
            </a:r>
            <a:r>
              <a:rPr lang="en-US" altLang="zh-TW" sz="1800" dirty="0"/>
              <a:t>: </a:t>
            </a:r>
            <a:r>
              <a:rPr lang="zh-TW" altLang="zh-TW" sz="1800" dirty="0"/>
              <a:t>廁所數</a:t>
            </a:r>
            <a:r>
              <a:rPr lang="en-US" altLang="zh-TW" sz="1800" dirty="0"/>
              <a:t>  [int]</a:t>
            </a:r>
          </a:p>
          <a:p>
            <a:r>
              <a:rPr lang="en-US" altLang="zh-TW" sz="1800" dirty="0" err="1"/>
              <a:t>num_partition</a:t>
            </a:r>
            <a:r>
              <a:rPr lang="en-US" altLang="zh-TW" sz="1800" dirty="0"/>
              <a:t>: </a:t>
            </a:r>
            <a:r>
              <a:rPr lang="zh-TW" altLang="zh-TW" sz="1800" dirty="0"/>
              <a:t>有無</a:t>
            </a:r>
            <a:r>
              <a:rPr lang="en-US" altLang="zh-TW" sz="1800" dirty="0"/>
              <a:t>partition(</a:t>
            </a:r>
            <a:r>
              <a:rPr lang="zh-TW" altLang="en-US" sz="1800" dirty="0"/>
              <a:t>隔間</a:t>
            </a:r>
            <a:r>
              <a:rPr lang="en-US" altLang="zh-TW" sz="1800" dirty="0"/>
              <a:t>) [string]</a:t>
            </a:r>
            <a:endParaRPr lang="zh-TW" altLang="en-US" sz="1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46982" y="1429200"/>
            <a:ext cx="5504874" cy="542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err="1"/>
              <a:t>management_org</a:t>
            </a:r>
            <a:r>
              <a:rPr lang="en-US" altLang="zh-TW" sz="1800" dirty="0"/>
              <a:t>: </a:t>
            </a:r>
            <a:r>
              <a:rPr lang="zh-TW" altLang="zh-TW" sz="1800" dirty="0"/>
              <a:t>是否擁有管理組織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r>
              <a:rPr lang="en-US" altLang="zh-TW" sz="1800" dirty="0" err="1"/>
              <a:t>total_ntd</a:t>
            </a:r>
            <a:r>
              <a:rPr lang="en-US" altLang="zh-TW" sz="1800" dirty="0"/>
              <a:t>: </a:t>
            </a:r>
            <a:r>
              <a:rPr lang="zh-TW" altLang="zh-TW" sz="1800" dirty="0"/>
              <a:t>總價格 </a:t>
            </a:r>
            <a:r>
              <a:rPr lang="en-US" altLang="zh-TW" sz="1800" dirty="0"/>
              <a:t>[double]</a:t>
            </a:r>
            <a:endParaRPr lang="zh-TW" altLang="zh-TW" sz="1800" dirty="0"/>
          </a:p>
          <a:p>
            <a:r>
              <a:rPr lang="en-US" altLang="zh-TW" sz="1800" dirty="0" err="1"/>
              <a:t>unit_ntd</a:t>
            </a:r>
            <a:r>
              <a:rPr lang="en-US" altLang="zh-TW" sz="1800" dirty="0"/>
              <a:t>: </a:t>
            </a:r>
            <a:r>
              <a:rPr lang="zh-TW" altLang="zh-TW" sz="1800" dirty="0"/>
              <a:t>每平方公尺的價格 </a:t>
            </a:r>
            <a:r>
              <a:rPr lang="en-US" altLang="zh-TW" sz="1800" dirty="0"/>
              <a:t>[double]  </a:t>
            </a:r>
            <a:r>
              <a:rPr lang="en-US" altLang="zh-TW" sz="1800" b="1" u="sng" dirty="0">
                <a:solidFill>
                  <a:srgbClr val="FF0000"/>
                </a:solidFill>
              </a:rPr>
              <a:t>★</a:t>
            </a:r>
            <a:r>
              <a:rPr lang="zh-TW" altLang="zh-TW" sz="1800" b="1" u="sng" dirty="0">
                <a:solidFill>
                  <a:srgbClr val="FF0000"/>
                </a:solidFill>
              </a:rPr>
              <a:t>預測目標</a:t>
            </a:r>
            <a:endParaRPr lang="zh-TW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/>
              <a:t>carpark_category</a:t>
            </a:r>
            <a:r>
              <a:rPr lang="en-US" altLang="zh-TW" sz="1800" dirty="0"/>
              <a:t>: </a:t>
            </a:r>
            <a:r>
              <a:rPr lang="zh-TW" altLang="zh-TW" sz="1800" dirty="0"/>
              <a:t>停車位種類 </a:t>
            </a:r>
            <a:r>
              <a:rPr lang="en-US" altLang="zh-TW" sz="1800" dirty="0"/>
              <a:t>[string]</a:t>
            </a:r>
            <a:endParaRPr lang="zh-TW" altLang="zh-TW" sz="1800" dirty="0"/>
          </a:p>
          <a:p>
            <a:r>
              <a:rPr lang="en-US" altLang="zh-TW" sz="1800" dirty="0" err="1"/>
              <a:t>carpark_shift_area</a:t>
            </a:r>
            <a:r>
              <a:rPr lang="en-US" altLang="zh-TW" sz="1800" dirty="0"/>
              <a:t>: </a:t>
            </a:r>
            <a:r>
              <a:rPr lang="zh-TW" altLang="zh-TW" sz="1800" dirty="0"/>
              <a:t>停車位大小</a:t>
            </a:r>
            <a:r>
              <a:rPr lang="en-US" altLang="zh-TW" sz="1800" dirty="0"/>
              <a:t>(</a:t>
            </a:r>
            <a:r>
              <a:rPr lang="zh-TW" altLang="zh-TW" sz="1800" dirty="0"/>
              <a:t>平方公尺</a:t>
            </a:r>
            <a:r>
              <a:rPr lang="en-US" altLang="zh-TW" sz="1800" dirty="0"/>
              <a:t>) [double]</a:t>
            </a:r>
            <a:endParaRPr lang="zh-TW" altLang="zh-TW" sz="1800" dirty="0"/>
          </a:p>
          <a:p>
            <a:r>
              <a:rPr lang="en-US" altLang="zh-TW" sz="1800" dirty="0" err="1"/>
              <a:t>carpark_ntd</a:t>
            </a:r>
            <a:r>
              <a:rPr lang="en-US" altLang="zh-TW" sz="1800" dirty="0"/>
              <a:t>: </a:t>
            </a:r>
            <a:r>
              <a:rPr lang="zh-TW" altLang="zh-TW" sz="1800" dirty="0"/>
              <a:t>停車位價錢 </a:t>
            </a:r>
            <a:r>
              <a:rPr lang="en-US" altLang="zh-TW" sz="1800" dirty="0"/>
              <a:t>[double]</a:t>
            </a:r>
            <a:endParaRPr lang="zh-TW" altLang="zh-TW" sz="1800" dirty="0"/>
          </a:p>
          <a:p>
            <a:r>
              <a:rPr lang="en-US" altLang="zh-TW" sz="1800" dirty="0" err="1"/>
              <a:t>transaction_year</a:t>
            </a:r>
            <a:r>
              <a:rPr lang="en-US" altLang="zh-TW" sz="1800" dirty="0"/>
              <a:t>: </a:t>
            </a:r>
            <a:r>
              <a:rPr lang="zh-TW" altLang="zh-TW" sz="1800" dirty="0"/>
              <a:t>交易年份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  <a:p>
            <a:r>
              <a:rPr lang="en-US" altLang="zh-TW" sz="1800" dirty="0" err="1"/>
              <a:t>transaction_month</a:t>
            </a:r>
            <a:r>
              <a:rPr lang="en-US" altLang="zh-TW" sz="1800" dirty="0"/>
              <a:t>: </a:t>
            </a:r>
            <a:r>
              <a:rPr lang="zh-TW" altLang="zh-TW" sz="1800" dirty="0"/>
              <a:t>交易月份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  <a:p>
            <a:r>
              <a:rPr lang="en-US" altLang="zh-TW" sz="1800" dirty="0" err="1"/>
              <a:t>building_age</a:t>
            </a:r>
            <a:r>
              <a:rPr lang="en-US" altLang="zh-TW" sz="1800" dirty="0"/>
              <a:t>: </a:t>
            </a:r>
            <a:r>
              <a:rPr lang="zh-TW" altLang="zh-TW" sz="1800" dirty="0"/>
              <a:t>建物完成日期 </a:t>
            </a:r>
            <a:r>
              <a:rPr lang="en-US" altLang="zh-TW" sz="1800" dirty="0"/>
              <a:t>[double]</a:t>
            </a:r>
            <a:endParaRPr lang="zh-TW" altLang="zh-TW" sz="1800" dirty="0"/>
          </a:p>
          <a:p>
            <a:r>
              <a:rPr lang="en-US" altLang="zh-TW" sz="1800" dirty="0" err="1"/>
              <a:t>number_of_land</a:t>
            </a:r>
            <a:r>
              <a:rPr lang="en-US" altLang="zh-TW" sz="1800" dirty="0"/>
              <a:t>:  </a:t>
            </a:r>
            <a:r>
              <a:rPr lang="zh-TW" altLang="en-US" sz="1800" dirty="0"/>
              <a:t>交易的土地數目</a:t>
            </a:r>
            <a:r>
              <a:rPr lang="en-US" altLang="zh-TW" sz="1800" dirty="0"/>
              <a:t>[int]</a:t>
            </a:r>
            <a:endParaRPr lang="zh-TW" altLang="zh-TW" sz="1800" dirty="0"/>
          </a:p>
          <a:p>
            <a:r>
              <a:rPr lang="en-US" altLang="zh-TW" sz="1800" dirty="0" err="1"/>
              <a:t>number_of_building</a:t>
            </a:r>
            <a:r>
              <a:rPr lang="en-US" altLang="zh-TW" sz="1800" dirty="0"/>
              <a:t>: </a:t>
            </a:r>
            <a:r>
              <a:rPr lang="zh-TW" altLang="zh-TW" sz="1800" dirty="0"/>
              <a:t>建築物數量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  <a:p>
            <a:r>
              <a:rPr lang="en-US" altLang="zh-TW" sz="1800" dirty="0" err="1"/>
              <a:t>number_of_carpark</a:t>
            </a:r>
            <a:r>
              <a:rPr lang="en-US" altLang="zh-TW" sz="1800" dirty="0"/>
              <a:t>: </a:t>
            </a:r>
            <a:r>
              <a:rPr lang="zh-TW" altLang="zh-TW" sz="1800" dirty="0"/>
              <a:t>停車位數目 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]</a:t>
            </a:r>
            <a:endParaRPr lang="zh-TW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29365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0"/>
            <a:ext cx="8262765" cy="68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48000" y="2709000"/>
            <a:ext cx="3240250" cy="1440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400" dirty="0" err="1"/>
              <a:t>total_ntd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unit_ntd</a:t>
            </a:r>
            <a:r>
              <a:rPr lang="zh-TW" altLang="en-US" sz="2400" dirty="0"/>
              <a:t>關係太大，覺得有些作弊，因此移除</a:t>
            </a:r>
            <a:r>
              <a:rPr lang="en-US" altLang="zh-TW" sz="2400" dirty="0" err="1"/>
              <a:t>total_ntd</a:t>
            </a:r>
            <a:endParaRPr lang="en-US" altLang="zh-TW" sz="2400" dirty="0"/>
          </a:p>
          <a:p>
            <a:r>
              <a:rPr lang="zh-TW" altLang="en-US" sz="2400" dirty="0"/>
              <a:t>其餘數值關係不大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99" y="0"/>
            <a:ext cx="767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7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資料集金額圖</a:t>
            </a:r>
            <a:r>
              <a:rPr lang="en-US" altLang="zh-TW" dirty="0"/>
              <a:t>(</a:t>
            </a:r>
            <a:r>
              <a:rPr lang="en-US" altLang="zh-TW" dirty="0" err="1"/>
              <a:t>unit_ntd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46694" y="2543175"/>
            <a:ext cx="5040000" cy="30670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大多都落在</a:t>
            </a:r>
            <a:r>
              <a:rPr lang="en-US" altLang="zh-TW" sz="2800" dirty="0"/>
              <a:t>100,000~300,000</a:t>
            </a:r>
            <a:r>
              <a:rPr lang="zh-TW" altLang="en-US" sz="2800" dirty="0"/>
              <a:t>之間</a:t>
            </a:r>
            <a:endParaRPr lang="en-US" altLang="zh-TW" sz="2800" dirty="0"/>
          </a:p>
          <a:p>
            <a:r>
              <a:rPr lang="en-US" altLang="zh-TW" sz="2800" dirty="0"/>
              <a:t>600,000</a:t>
            </a:r>
            <a:r>
              <a:rPr lang="zh-TW" altLang="en-US" sz="2800" dirty="0"/>
              <a:t>後的資料十分稀少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3175"/>
            <a:ext cx="4591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184</TotalTime>
  <Words>613</Words>
  <Application>Microsoft Office PowerPoint</Application>
  <PresentationFormat>寬螢幕</PresentationFormat>
  <Paragraphs>97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標楷體</vt:lpstr>
      <vt:lpstr>Arial</vt:lpstr>
      <vt:lpstr>Franklin Gothic Book</vt:lpstr>
      <vt:lpstr>Times New Roman</vt:lpstr>
      <vt:lpstr>Crop</vt:lpstr>
      <vt:lpstr>Real Estate Transaction Predictor</vt:lpstr>
      <vt:lpstr>Outline</vt:lpstr>
      <vt:lpstr>PowerPoint 簡報</vt:lpstr>
      <vt:lpstr>PowerPoint 簡報</vt:lpstr>
      <vt:lpstr>PowerPoint 簡報</vt:lpstr>
      <vt:lpstr>資料解釋</vt:lpstr>
      <vt:lpstr>PowerPoint 簡報</vt:lpstr>
      <vt:lpstr>PowerPoint 簡報</vt:lpstr>
      <vt:lpstr>資料集金額圖(unit_ntd)</vt:lpstr>
      <vt:lpstr>PowerPoint 簡報</vt:lpstr>
      <vt:lpstr>PowerPoint 簡報</vt:lpstr>
      <vt:lpstr>PowerPoint 簡報</vt:lpstr>
      <vt:lpstr>模型</vt:lpstr>
      <vt:lpstr>交叉驗證</vt:lpstr>
      <vt:lpstr>PowerPoint 簡報</vt:lpstr>
      <vt:lpstr>只移除異常值(每平方公尺價格)</vt:lpstr>
      <vt:lpstr>只看住宅用和商用房屋(每平方公尺價格)</vt:lpstr>
      <vt:lpstr>資料改為區間值(每平方公尺價格)</vt:lpstr>
      <vt:lpstr>資料改為區間值(每平方公尺價格) 並刪除多於欄位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Transaction Predictor</dc:title>
  <dc:creator>耕伸 林</dc:creator>
  <cp:lastModifiedBy>耕伸 林</cp:lastModifiedBy>
  <cp:revision>25</cp:revision>
  <dcterms:created xsi:type="dcterms:W3CDTF">2021-01-06T06:01:54Z</dcterms:created>
  <dcterms:modified xsi:type="dcterms:W3CDTF">2021-01-10T17:06:29Z</dcterms:modified>
</cp:coreProperties>
</file>