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7" r:id="rId5"/>
    <p:sldId id="268" r:id="rId6"/>
    <p:sldId id="26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81BC-6C23-4FB9-8831-31E8B577E106}" type="datetimeFigureOut">
              <a:rPr lang="zh-TW" altLang="en-US" smtClean="0"/>
              <a:t>2018/4/13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home.cc/Gossip/AlgorithmGossip/PostfixCal.htm" TargetMode="External"/><Relationship Id="rId2" Type="http://schemas.openxmlformats.org/officeDocument/2006/relationships/hyperlink" Target="http://openhome.cc/Gossip/AlgorithmGossip/InFixPostfi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onlit.me/%E9%96%8B%E5%95%9Fnotepad%E6%96%87%E4%BB%B6%E6%AF%94%E5%B0%8D%E5%B7%A5%E5%85%B7-34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工程數學</a:t>
            </a:r>
            <a:r>
              <a:rPr lang="en-US" altLang="zh-TW" dirty="0" smtClean="0"/>
              <a:t>Project1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測資說</a:t>
            </a:r>
            <a:r>
              <a:rPr lang="zh-TW" altLang="en-US" dirty="0"/>
              <a:t>明</a:t>
            </a:r>
          </a:p>
        </p:txBody>
      </p:sp>
    </p:spTree>
    <p:extLst>
      <p:ext uri="{BB962C8B-B14F-4D97-AF65-F5344CB8AC3E}">
        <p14:creationId xmlns:p14="http://schemas.microsoft.com/office/powerpoint/2010/main" val="594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中序式轉後序式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 smtClean="0"/>
              <a:t>將中序式 </a:t>
            </a:r>
            <a:r>
              <a:rPr lang="en-US" altLang="zh-TW" sz="2400" dirty="0" smtClean="0"/>
              <a:t>(</a:t>
            </a:r>
            <a:r>
              <a:rPr lang="en-US" altLang="zh-TW" sz="2400" dirty="0" err="1"/>
              <a:t>a+b</a:t>
            </a:r>
            <a:r>
              <a:rPr lang="en-US" altLang="zh-TW" sz="2400" dirty="0"/>
              <a:t>)*(</a:t>
            </a:r>
            <a:r>
              <a:rPr lang="en-US" altLang="zh-TW" sz="2400" dirty="0" err="1"/>
              <a:t>c+d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轉為後序式</a:t>
            </a:r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8027" y="2202142"/>
            <a:ext cx="4515668" cy="47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後序式運算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運算時由後序式的前方開始</a:t>
            </a:r>
            <a:r>
              <a:rPr lang="zh-TW" altLang="en-US" sz="1800" dirty="0" smtClean="0"/>
              <a:t>讀取</a:t>
            </a:r>
            <a:endParaRPr lang="en-US" altLang="zh-TW" sz="1800" dirty="0" smtClean="0"/>
          </a:p>
          <a:p>
            <a:r>
              <a:rPr lang="zh-TW" altLang="en-US" sz="1800" dirty="0"/>
              <a:t>如果</a:t>
            </a:r>
            <a:r>
              <a:rPr lang="zh-TW" altLang="en-US" sz="1800" dirty="0" smtClean="0"/>
              <a:t>遇到</a:t>
            </a:r>
            <a:r>
              <a:rPr lang="zh-TW" altLang="en-US" sz="1800" dirty="0"/>
              <a:t>運算元先存入</a:t>
            </a:r>
            <a:r>
              <a:rPr lang="zh-TW" altLang="en-US" sz="1800" dirty="0" smtClean="0"/>
              <a:t>堆疊</a:t>
            </a:r>
            <a:endParaRPr lang="en-US" altLang="zh-TW" sz="1800" dirty="0" smtClean="0"/>
          </a:p>
          <a:p>
            <a:r>
              <a:rPr lang="zh-TW" altLang="en-US" sz="1800" dirty="0" smtClean="0"/>
              <a:t>如果</a:t>
            </a:r>
            <a:r>
              <a:rPr lang="zh-TW" altLang="en-US" sz="1800" dirty="0"/>
              <a:t>遇到運算子，則由堆疊中取出兩個運算元進行對應的運算，然後將結果存回</a:t>
            </a:r>
            <a:r>
              <a:rPr lang="zh-TW" altLang="en-US" sz="1800" dirty="0" smtClean="0"/>
              <a:t>堆疊</a:t>
            </a:r>
            <a:endParaRPr lang="en-US" altLang="zh-TW" sz="1800" dirty="0" smtClean="0"/>
          </a:p>
          <a:p>
            <a:r>
              <a:rPr lang="zh-TW" altLang="en-US" sz="1800" dirty="0" smtClean="0"/>
              <a:t>當運算</a:t>
            </a:r>
            <a:r>
              <a:rPr lang="zh-TW" altLang="en-US" sz="1800" dirty="0"/>
              <a:t>式讀取</a:t>
            </a:r>
            <a:r>
              <a:rPr lang="zh-TW" altLang="en-US" sz="1800" dirty="0" smtClean="0"/>
              <a:t>完畢，則堆疊中的值則為答案</a:t>
            </a:r>
            <a:endParaRPr lang="zh-TW" altLang="en-US" sz="1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12+34</a:t>
            </a:r>
            <a:r>
              <a:rPr lang="en-US" altLang="zh-TW" dirty="0" smtClean="0"/>
              <a:t>+*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517341" y="2378136"/>
          <a:ext cx="407296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讀取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堆疊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運算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25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1 2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3 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1+2 </a:t>
                      </a:r>
                      <a:r>
                        <a:rPr lang="zh-TW" altLang="en-US" dirty="0" smtClean="0">
                          <a:effectLst/>
                        </a:rPr>
                        <a:t>後存回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3 3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3 3 4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3 </a:t>
                      </a:r>
                      <a:r>
                        <a:rPr lang="en-US" altLang="zh-TW" dirty="0" smtClean="0">
                          <a:effectLst/>
                        </a:rPr>
                        <a:t>7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3+4 </a:t>
                      </a:r>
                      <a:r>
                        <a:rPr lang="zh-TW" altLang="en-US" dirty="0" smtClean="0">
                          <a:effectLst/>
                        </a:rPr>
                        <a:t>後存回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21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3*7 </a:t>
                      </a:r>
                      <a:r>
                        <a:rPr lang="zh-TW" altLang="en-US" dirty="0" smtClean="0">
                          <a:effectLst/>
                        </a:rPr>
                        <a:t>後存回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0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openhome.cc/Gossip/AlgorithmGossip/InFixPostfix.htm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openhome.cc/Gossip/AlgorithmGossip/PostfixCal.htm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zh-TW" altLang="en-US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59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測資格式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7879"/>
          </a:xfrm>
        </p:spPr>
        <p:txBody>
          <a:bodyPr/>
          <a:lstStyle/>
          <a:p>
            <a:r>
              <a:rPr lang="zh-TW" altLang="en-US" dirty="0" smtClean="0"/>
              <a:t>每個向量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矩陣運算功能有一個測資文字檔</a:t>
            </a:r>
            <a:r>
              <a:rPr lang="en-US" altLang="zh-TW" dirty="0" smtClean="0"/>
              <a:t>Vx.txt / Mx.txt</a:t>
            </a:r>
          </a:p>
          <a:p>
            <a:r>
              <a:rPr lang="zh-TW" altLang="en-US" dirty="0" smtClean="0"/>
              <a:t>以向量為例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030310" y="2781837"/>
            <a:ext cx="5628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dirty="0" smtClean="0"/>
              <a:t>4</a:t>
            </a:r>
            <a:r>
              <a:rPr lang="zh-TW" altLang="en-US" dirty="0" smtClean="0"/>
              <a:t>                  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檔案中包含的向量個數</a:t>
            </a:r>
            <a:endParaRPr lang="it-IT" altLang="zh-TW" dirty="0"/>
          </a:p>
          <a:p>
            <a:r>
              <a:rPr lang="it-IT" altLang="zh-TW" dirty="0" smtClean="0"/>
              <a:t>V</a:t>
            </a:r>
            <a:r>
              <a:rPr lang="zh-TW" altLang="en-US" dirty="0" smtClean="0"/>
              <a:t>                  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代表接下來的是向量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矩陣以</a:t>
            </a:r>
            <a:r>
              <a:rPr lang="en-US" altLang="zh-TW" dirty="0" smtClean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為代表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it-IT" altLang="zh-TW" dirty="0"/>
          </a:p>
          <a:p>
            <a:r>
              <a:rPr lang="it-IT" altLang="zh-TW" dirty="0" smtClean="0"/>
              <a:t>3</a:t>
            </a:r>
            <a:r>
              <a:rPr lang="zh-TW" altLang="en-US" dirty="0" smtClean="0"/>
              <a:t>                   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向量維度</a:t>
            </a:r>
            <a:endParaRPr lang="it-IT" altLang="zh-TW" dirty="0"/>
          </a:p>
          <a:p>
            <a:r>
              <a:rPr lang="it-IT" altLang="zh-TW" dirty="0"/>
              <a:t>1 5 </a:t>
            </a:r>
            <a:r>
              <a:rPr lang="it-IT" altLang="zh-TW" dirty="0" smtClean="0"/>
              <a:t>6</a:t>
            </a:r>
            <a:r>
              <a:rPr lang="zh-TW" altLang="en-US" dirty="0" smtClean="0"/>
              <a:t>            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向量數值</a:t>
            </a:r>
            <a:endParaRPr lang="it-IT" altLang="zh-TW" dirty="0"/>
          </a:p>
          <a:p>
            <a:r>
              <a:rPr lang="it-IT" altLang="zh-TW" dirty="0" smtClean="0"/>
              <a:t>V</a:t>
            </a:r>
            <a:endParaRPr lang="it-IT" altLang="zh-TW" dirty="0"/>
          </a:p>
          <a:p>
            <a:r>
              <a:rPr lang="it-IT" altLang="zh-TW" dirty="0"/>
              <a:t>3</a:t>
            </a:r>
          </a:p>
          <a:p>
            <a:r>
              <a:rPr lang="it-IT" altLang="zh-TW" dirty="0"/>
              <a:t>2 4 10</a:t>
            </a:r>
          </a:p>
          <a:p>
            <a:r>
              <a:rPr lang="it-IT" altLang="zh-TW" dirty="0" smtClean="0"/>
              <a:t>V</a:t>
            </a:r>
            <a:endParaRPr lang="it-IT" altLang="zh-TW" dirty="0"/>
          </a:p>
          <a:p>
            <a:r>
              <a:rPr lang="it-IT" altLang="zh-TW" dirty="0"/>
              <a:t>3</a:t>
            </a:r>
          </a:p>
          <a:p>
            <a:r>
              <a:rPr lang="it-IT" altLang="zh-TW" dirty="0"/>
              <a:t>5 4 -1</a:t>
            </a:r>
          </a:p>
          <a:p>
            <a:r>
              <a:rPr lang="it-IT" altLang="zh-TW" dirty="0" smtClean="0"/>
              <a:t>V</a:t>
            </a:r>
            <a:endParaRPr lang="it-IT" altLang="zh-TW" dirty="0"/>
          </a:p>
          <a:p>
            <a:r>
              <a:rPr lang="it-IT" altLang="zh-TW" dirty="0"/>
              <a:t>3</a:t>
            </a:r>
          </a:p>
          <a:p>
            <a:r>
              <a:rPr lang="it-IT" altLang="zh-TW" dirty="0"/>
              <a:t>4 9 3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40664" y="4808918"/>
            <a:ext cx="709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注意事項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在作任何的運算時，請自行檢查向量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矩陣的可計算性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如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維度，</a:t>
            </a:r>
            <a:r>
              <a:rPr lang="zh-TW" altLang="en-US" dirty="0" smtClean="0">
                <a:solidFill>
                  <a:srgbClr val="FF0000"/>
                </a:solidFill>
              </a:rPr>
              <a:t>數值精度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8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smtClean="0"/>
              <a:t>Proejct1 TestData</a:t>
            </a:r>
            <a:r>
              <a:rPr lang="zh-TW" altLang="en-US" dirty="0" smtClean="0"/>
              <a:t>資料夾中有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計算測資</a:t>
            </a:r>
            <a:endParaRPr lang="en-US" altLang="zh-TW" dirty="0" smtClean="0"/>
          </a:p>
          <a:p>
            <a:r>
              <a:rPr lang="en-US" altLang="zh-TW" dirty="0" smtClean="0"/>
              <a:t>Vector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V1~V16</a:t>
            </a:r>
            <a:r>
              <a:rPr lang="zh-TW" altLang="en-US" dirty="0" smtClean="0"/>
              <a:t>個運算數值，運算題目與答案請看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.txt”</a:t>
            </a:r>
          </a:p>
          <a:p>
            <a:r>
              <a:rPr lang="en-US" altLang="zh-TW" dirty="0" smtClean="0"/>
              <a:t>Matrix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M1~M12</a:t>
            </a:r>
            <a:r>
              <a:rPr lang="zh-TW" altLang="en-US" dirty="0" smtClean="0"/>
              <a:t>個</a:t>
            </a:r>
            <a:r>
              <a:rPr lang="zh-TW" altLang="en-US" dirty="0"/>
              <a:t>運算數值，運算題目與答案請看</a:t>
            </a:r>
            <a:r>
              <a:rPr lang="en-US" altLang="zh-TW" dirty="0"/>
              <a:t>”</a:t>
            </a:r>
            <a:r>
              <a:rPr lang="zh-TW" altLang="en-US" dirty="0"/>
              <a:t>解答</a:t>
            </a:r>
            <a:r>
              <a:rPr lang="en-US" altLang="zh-TW" dirty="0"/>
              <a:t>.txt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欲確認對於大維度的測資的正確性，可使用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的文件比對工具，詳參考下列網站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http://www.moonlit.me/%</a:t>
            </a:r>
            <a:r>
              <a:rPr lang="en-US" altLang="zh-TW" dirty="0" smtClean="0">
                <a:hlinkClick r:id="rId2"/>
              </a:rPr>
              <a:t>E9%96%8B%E5%95%9Fnotepad%E6%96%87%E4%BB%B6%E6%AF%94%E5%B0%8D%E5%B7%A5%E5%85%B7-346.html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5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向量資料結構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970681"/>
              </p:ext>
            </p:extLst>
          </p:nvPr>
        </p:nvGraphicFramePr>
        <p:xfrm>
          <a:off x="838200" y="1690688"/>
          <a:ext cx="4090804" cy="20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2325240" imgH="1143000" progId="Word.OpenDocumentText.12">
                  <p:embed/>
                </p:oleObj>
              </mc:Choice>
              <mc:Fallback>
                <p:oleObj name="Document" r:id="rId3" imgW="2325240" imgH="1143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4090804" cy="201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1953" y="2449912"/>
            <a:ext cx="3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變數名稱：輸入指令時使用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053" y="2927628"/>
            <a:ext cx="3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儲存向量資料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264269" y="2634578"/>
            <a:ext cx="817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4269" y="3112294"/>
            <a:ext cx="817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08377" y="3701562"/>
                <a:ext cx="727379" cy="146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77" y="3701562"/>
                <a:ext cx="727379" cy="146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79712"/>
              </p:ext>
            </p:extLst>
          </p:nvPr>
        </p:nvGraphicFramePr>
        <p:xfrm>
          <a:off x="838200" y="4211061"/>
          <a:ext cx="1669964" cy="103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6" imgW="1031400" imgH="640800" progId="Word.OpenDocumentText.12">
                  <p:embed/>
                </p:oleObj>
              </mc:Choice>
              <mc:Fallback>
                <p:oleObj name="Document" r:id="rId6" imgW="1031400" imgH="640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211061"/>
                        <a:ext cx="1669964" cy="1037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5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矩陣資料結構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2346" y="2449912"/>
            <a:ext cx="3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變數名稱：輸入指令時使用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446" y="2927628"/>
            <a:ext cx="3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儲存向量資料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5644662" y="2634578"/>
            <a:ext cx="817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44662" y="3112294"/>
            <a:ext cx="817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23166"/>
              </p:ext>
            </p:extLst>
          </p:nvPr>
        </p:nvGraphicFramePr>
        <p:xfrm>
          <a:off x="838199" y="1687652"/>
          <a:ext cx="5096123" cy="281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3" imgW="2896920" imgH="1600200" progId="Word.OpenDocumentText.12">
                  <p:embed/>
                </p:oleObj>
              </mc:Choice>
              <mc:Fallback>
                <p:oleObj name="Document" r:id="rId3" imgW="2896920" imgH="1600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87652"/>
                        <a:ext cx="5096123" cy="281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08377" y="3701562"/>
                <a:ext cx="2160463" cy="146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77" y="3701562"/>
                <a:ext cx="2160463" cy="146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264769" y="3861473"/>
            <a:ext cx="0" cy="1280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76746" y="4164568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Row</a:t>
            </a:r>
            <a:endParaRPr lang="zh-TW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46010" y="3557736"/>
            <a:ext cx="1685193" cy="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1364" y="3112294"/>
            <a:ext cx="11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Column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90971"/>
              </p:ext>
            </p:extLst>
          </p:nvPr>
        </p:nvGraphicFramePr>
        <p:xfrm>
          <a:off x="838198" y="4164568"/>
          <a:ext cx="2365354" cy="13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6" imgW="1260000" imgH="723240" progId="Word.OpenDocumentText.12">
                  <p:embed/>
                </p:oleObj>
              </mc:Choice>
              <mc:Fallback>
                <p:oleObj name="Document" r:id="rId6" imgW="1260000" imgH="723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8" y="4164568"/>
                        <a:ext cx="2365354" cy="135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04023" y="5454857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Row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7871" y="5454857"/>
            <a:ext cx="11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Column</a:t>
            </a:r>
            <a:endParaRPr lang="zh-TW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50731" y="4994031"/>
            <a:ext cx="193431" cy="5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2020875" y="4994031"/>
            <a:ext cx="414238" cy="46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運算元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</a:t>
            </a:r>
            <a:r>
              <a:rPr lang="en-US" altLang="zh-TW" dirty="0"/>
              <a:t>*</a:t>
            </a:r>
            <a:r>
              <a:rPr lang="zh-TW" altLang="en-US" dirty="0"/>
              <a:t>、</a:t>
            </a:r>
            <a:r>
              <a:rPr lang="en-US" altLang="zh-TW" dirty="0"/>
              <a:t>/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75756"/>
              </p:ext>
            </p:extLst>
          </p:nvPr>
        </p:nvGraphicFramePr>
        <p:xfrm>
          <a:off x="966421" y="2260966"/>
          <a:ext cx="5198385" cy="419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3" imgW="2665800" imgH="2514600" progId="Word.OpenDocumentText.12">
                  <p:embed/>
                </p:oleObj>
              </mc:Choice>
              <mc:Fallback>
                <p:oleObj name="Document" r:id="rId3" imgW="2665800" imgH="2514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421" y="2260966"/>
                        <a:ext cx="5198385" cy="419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87308" y="3268786"/>
                <a:ext cx="3073405" cy="146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08" y="3268786"/>
                <a:ext cx="3073405" cy="146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綜合運算式處理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中序式轉後序式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一般的運算式為中序式表示法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b="1" dirty="0" err="1"/>
              <a:t>a+b</a:t>
            </a:r>
            <a:r>
              <a:rPr lang="en-US" altLang="zh-TW" b="1" dirty="0"/>
              <a:t>*</a:t>
            </a:r>
            <a:r>
              <a:rPr lang="en-US" altLang="zh-TW" b="1" dirty="0" err="1"/>
              <a:t>d+c</a:t>
            </a:r>
            <a:r>
              <a:rPr lang="en-US" altLang="zh-TW" b="1" dirty="0"/>
              <a:t>/d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，但是程式執行是有順序的，因此對於中序式是無法直接運算的。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後序式表示法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b="1" dirty="0" err="1"/>
              <a:t>abd</a:t>
            </a:r>
            <a:r>
              <a:rPr lang="en-US" altLang="zh-TW" b="1" dirty="0"/>
              <a:t>*+cd</a:t>
            </a:r>
            <a:r>
              <a:rPr lang="en-US" altLang="zh-TW" b="1" dirty="0" smtClean="0"/>
              <a:t>/+</a:t>
            </a:r>
            <a:r>
              <a:rPr lang="en-US" altLang="zh-TW" dirty="0" smtClean="0"/>
              <a:t>)</a:t>
            </a:r>
            <a:r>
              <a:rPr lang="zh-TW" altLang="en-US" dirty="0" smtClean="0"/>
              <a:t>則是將中序式表示法進行轉換後，可以依序</a:t>
            </a:r>
            <a:r>
              <a:rPr lang="zh-TW" altLang="en-US" dirty="0"/>
              <a:t>由運算式由前往後</a:t>
            </a:r>
            <a:r>
              <a:rPr lang="zh-TW" altLang="en-US" dirty="0" smtClean="0"/>
              <a:t>讀取並運算，即可得到解答</a:t>
            </a:r>
            <a:endParaRPr lang="en-US" altLang="zh-TW" dirty="0" smtClean="0"/>
          </a:p>
          <a:p>
            <a:r>
              <a:rPr lang="zh-TW" altLang="en-US" dirty="0" smtClean="0"/>
              <a:t>後序式運算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將運算式由前往讀取並搭配堆疊結構進行運算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7579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中序式轉後序式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括號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sz="1600" dirty="0"/>
              <a:t>將運算子兩旁的運算元依先後順序全括號起來</a:t>
            </a:r>
            <a:endParaRPr lang="en-US" altLang="zh-TW" sz="1600" dirty="0"/>
          </a:p>
          <a:p>
            <a:pPr lvl="1"/>
            <a:r>
              <a:rPr lang="zh-TW" altLang="en-US" sz="1600" dirty="0" smtClean="0"/>
              <a:t>將</a:t>
            </a:r>
            <a:r>
              <a:rPr lang="zh-TW" altLang="en-US" sz="1600" dirty="0"/>
              <a:t>所有的右括號取代為左邊最接近的運算子（從最內層括號</a:t>
            </a:r>
            <a:r>
              <a:rPr lang="zh-TW" altLang="en-US" sz="1600" dirty="0" smtClean="0"/>
              <a:t>開始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1"/>
            <a:r>
              <a:rPr lang="zh-TW" altLang="en-US" sz="1600" dirty="0" smtClean="0"/>
              <a:t>去掉</a:t>
            </a:r>
            <a:r>
              <a:rPr lang="zh-TW" altLang="en-US" sz="1600" dirty="0"/>
              <a:t>所有的左括號就可以完成後序表示</a:t>
            </a:r>
            <a:r>
              <a:rPr lang="zh-TW" altLang="en-US" sz="1600" dirty="0" smtClean="0"/>
              <a:t>式</a:t>
            </a:r>
            <a:endParaRPr lang="en-US" altLang="zh-TW" sz="1600" dirty="0" smtClean="0"/>
          </a:p>
          <a:p>
            <a:r>
              <a:rPr lang="zh-TW" altLang="en-US" sz="2000" dirty="0" smtClean="0"/>
              <a:t>此方法用於手算的方式來計算後序式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範例  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A+B*C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dirty="0" smtClean="0"/>
              <a:t>(</a:t>
            </a:r>
            <a:r>
              <a:rPr lang="en-US" altLang="zh-TW" dirty="0"/>
              <a:t>A+(B*C</a:t>
            </a:r>
            <a:r>
              <a:rPr lang="en-US" altLang="zh-TW" dirty="0" smtClean="0"/>
              <a:t>))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dirty="0"/>
              <a:t>(</a:t>
            </a:r>
            <a:r>
              <a:rPr lang="en-US" altLang="zh-TW"/>
              <a:t>A(BC</a:t>
            </a:r>
            <a:r>
              <a:rPr lang="en-US" altLang="zh-TW" smtClean="0"/>
              <a:t>*+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dirty="0"/>
              <a:t>ABC*+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23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中序式轉後序式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</a:t>
            </a:r>
            <a:endParaRPr lang="en-US" altLang="zh-TW" dirty="0" smtClean="0"/>
          </a:p>
          <a:p>
            <a:pPr lvl="1"/>
            <a:r>
              <a:rPr lang="en-US" altLang="zh-TW" sz="1800" dirty="0"/>
              <a:t>ISP(</a:t>
            </a:r>
            <a:r>
              <a:rPr lang="zh-TW" altLang="en-US" sz="1800" dirty="0"/>
              <a:t>堆疊內優先權</a:t>
            </a:r>
            <a:r>
              <a:rPr lang="en-US" altLang="zh-TW" sz="1800" dirty="0"/>
              <a:t>):In Stack </a:t>
            </a:r>
            <a:r>
              <a:rPr lang="en-US" altLang="zh-TW" sz="1800" dirty="0" smtClean="0"/>
              <a:t>Priority</a:t>
            </a:r>
          </a:p>
          <a:p>
            <a:pPr lvl="1"/>
            <a:r>
              <a:rPr lang="en-US" altLang="zh-TW" sz="1800" dirty="0" smtClean="0"/>
              <a:t>ICP</a:t>
            </a:r>
            <a:r>
              <a:rPr lang="en-US" altLang="zh-TW" sz="1800" dirty="0"/>
              <a:t>(</a:t>
            </a:r>
            <a:r>
              <a:rPr lang="zh-TW" altLang="en-US" sz="1800" dirty="0"/>
              <a:t>輸入優先權</a:t>
            </a:r>
            <a:r>
              <a:rPr lang="en-US" altLang="zh-TW" sz="1800" dirty="0"/>
              <a:t>):In Coming Priority</a:t>
            </a:r>
            <a:endParaRPr lang="en-US" altLang="zh-TW" sz="1800" dirty="0" smtClean="0"/>
          </a:p>
          <a:p>
            <a:r>
              <a:rPr lang="zh-TW" altLang="en-US" dirty="0" smtClean="0"/>
              <a:t>堆疊法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由左至右讀取中</a:t>
            </a:r>
            <a:r>
              <a:rPr lang="zh-TW" altLang="en-US" sz="1800" dirty="0"/>
              <a:t>序式的</a:t>
            </a:r>
            <a:r>
              <a:rPr lang="zh-TW" altLang="en-US" sz="1800" dirty="0" smtClean="0"/>
              <a:t>字元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輸入為</a:t>
            </a:r>
            <a:r>
              <a:rPr lang="zh-TW" altLang="en-US" sz="1800" dirty="0" smtClean="0"/>
              <a:t>運算元</a:t>
            </a:r>
            <a:r>
              <a:rPr lang="zh-TW" altLang="en-US" sz="1800" dirty="0"/>
              <a:t>直接</a:t>
            </a:r>
            <a:r>
              <a:rPr lang="zh-TW" altLang="en-US" sz="1800" dirty="0" smtClean="0"/>
              <a:t>輸出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堆疊</a:t>
            </a:r>
            <a:r>
              <a:rPr lang="zh-TW" altLang="en-US" sz="1800" dirty="0"/>
              <a:t>運算子與左</a:t>
            </a:r>
            <a:r>
              <a:rPr lang="zh-TW" altLang="en-US" sz="1800" dirty="0" smtClean="0"/>
              <a:t>括號</a:t>
            </a:r>
            <a:endParaRPr lang="en-US" altLang="zh-TW" sz="1800" dirty="0"/>
          </a:p>
          <a:p>
            <a:pPr lvl="2"/>
            <a:r>
              <a:rPr lang="zh-TW" altLang="en-US" sz="1400" dirty="0" smtClean="0"/>
              <a:t>堆疊</a:t>
            </a:r>
            <a:r>
              <a:rPr lang="zh-TW" altLang="en-US" sz="1400" dirty="0"/>
              <a:t>中運算子優先順序若大於等於讀入的運算子優先</a:t>
            </a:r>
            <a:r>
              <a:rPr lang="zh-TW" altLang="en-US" sz="1400" dirty="0" smtClean="0"/>
              <a:t>順序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ISP&gt;=ICP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的話</a:t>
            </a:r>
            <a:r>
              <a:rPr lang="zh-TW" altLang="en-US" sz="1400" dirty="0"/>
              <a:t>，直接輸出堆疊中的運算子，再將讀入的運算子置入</a:t>
            </a:r>
            <a:r>
              <a:rPr lang="zh-TW" altLang="en-US" sz="1400" dirty="0" smtClean="0"/>
              <a:t>堆疊</a:t>
            </a:r>
            <a:endParaRPr lang="en-US" altLang="zh-TW" sz="1400" dirty="0" smtClean="0"/>
          </a:p>
          <a:p>
            <a:pPr lvl="1"/>
            <a:r>
              <a:rPr lang="zh-TW" altLang="en-US" sz="1800" dirty="0" smtClean="0"/>
              <a:t>遇</a:t>
            </a:r>
            <a:r>
              <a:rPr lang="zh-TW" altLang="en-US" sz="1800" dirty="0"/>
              <a:t>右括號輸出堆疊中的運算子至左括號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532" y="2253175"/>
            <a:ext cx="5256380" cy="34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31218"/>
      </p:ext>
    </p:extLst>
  </p:cSld>
  <p:clrMapOvr>
    <a:masterClrMapping/>
  </p:clrMapOvr>
</p:sld>
</file>

<file path=ppt/theme/theme1.xml><?xml version="1.0" encoding="utf-8"?>
<a:theme xmlns:a="http://schemas.openxmlformats.org/drawingml/2006/main" name="CG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2" id="{9C0F589A-559A-490C-85A9-CF94CC95DA93}" vid="{3E4F9FE1-C1C0-4E14-A20C-09B1C9FB62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CG2</Template>
  <TotalTime>1642</TotalTime>
  <Words>818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CG2</vt:lpstr>
      <vt:lpstr>Document</vt:lpstr>
      <vt:lpstr>工程數學Project1</vt:lpstr>
      <vt:lpstr>測資格式</vt:lpstr>
      <vt:lpstr>測試檔案</vt:lpstr>
      <vt:lpstr>向量資料結構</vt:lpstr>
      <vt:lpstr>矩陣資料結構</vt:lpstr>
      <vt:lpstr>運算元</vt:lpstr>
      <vt:lpstr>綜合運算式處理</vt:lpstr>
      <vt:lpstr>中序式轉後序式</vt:lpstr>
      <vt:lpstr>中序式轉後序式</vt:lpstr>
      <vt:lpstr>中序式轉後序式範例</vt:lpstr>
      <vt:lpstr>後序式運算 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</dc:creator>
  <cp:lastModifiedBy>Alvin</cp:lastModifiedBy>
  <cp:revision>33</cp:revision>
  <dcterms:created xsi:type="dcterms:W3CDTF">2017-03-07T04:31:26Z</dcterms:created>
  <dcterms:modified xsi:type="dcterms:W3CDTF">2018-04-13T11:16:01Z</dcterms:modified>
</cp:coreProperties>
</file>